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17"/>
  </p:notesMasterIdLst>
  <p:handoutMasterIdLst>
    <p:handoutMasterId r:id="rId18"/>
  </p:handoutMasterIdLst>
  <p:sldIdLst>
    <p:sldId id="287" r:id="rId5"/>
    <p:sldId id="257" r:id="rId6"/>
    <p:sldId id="540" r:id="rId7"/>
    <p:sldId id="299" r:id="rId8"/>
    <p:sldId id="301" r:id="rId9"/>
    <p:sldId id="541" r:id="rId10"/>
    <p:sldId id="295" r:id="rId11"/>
    <p:sldId id="294" r:id="rId12"/>
    <p:sldId id="302" r:id="rId13"/>
    <p:sldId id="303" r:id="rId14"/>
    <p:sldId id="258" r:id="rId15"/>
    <p:sldId id="286"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766D44-B89E-4B4E-8FC5-05DDF9D3F0D4}" v="21" dt="2024-04-23T14:58:10.8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101" d="100"/>
          <a:sy n="101" d="100"/>
        </p:scale>
        <p:origin x="120"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a:t>November 2023</a:t>
            </a:r>
            <a:endParaRPr lang="en-US" dirty="0"/>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November 2023</a:t>
            </a:r>
            <a:endParaRPr lang="en-US" dirty="0"/>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November 2023</a:t>
            </a:r>
            <a:endParaRPr lang="en-US" altLang="en-US" sz="1400" dirty="0">
              <a:ea typeface="Arial Unicode MS" pitchFamily="34" charset="-128"/>
            </a:endParaRP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914400" y="4387850"/>
            <a:ext cx="5021263" cy="4148138"/>
          </a:xfrm>
          <a:prstGeom prst="rect">
            <a:avLst/>
          </a:prstGeom>
        </p:spPr>
        <p:txBody>
          <a:bodyPr spcFirstLastPara="1" wrap="square" lIns="92150" tIns="46075" rIns="92150" bIns="46075" anchor="t" anchorCtr="0">
            <a:noAutofit/>
          </a:bodyPr>
          <a:lstStyle/>
          <a:p>
            <a:pPr marL="0" lvl="0" indent="0" algn="l" rtl="0">
              <a:spcBef>
                <a:spcPts val="360"/>
              </a:spcBef>
              <a:spcAft>
                <a:spcPts val="0"/>
              </a:spcAft>
              <a:buNone/>
            </a:pPr>
            <a:endParaRPr/>
          </a:p>
        </p:txBody>
      </p:sp>
      <p:sp>
        <p:nvSpPr>
          <p:cNvPr id="97" name="Google Shape;97;p2: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15-24-0212-00-04ab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Response to </a:t>
            </a:r>
            <a:r>
              <a:rPr lang="en-US" altLang="en-US" sz="1600" b="1" dirty="0" err="1">
                <a:latin typeface="Times New Roman" panose="02020603050405020304" pitchFamily="18" charset="0"/>
              </a:rPr>
              <a:t>Coex</a:t>
            </a:r>
            <a:r>
              <a:rPr lang="en-US" altLang="en-US" sz="1600" b="1" dirty="0">
                <a:latin typeface="Times New Roman" panose="02020603050405020304" pitchFamily="18" charset="0"/>
              </a:rPr>
              <a:t> SC 11-24/360r3 (Proposed Way Forward on LBT)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Guoqing Li (Meta), Connor Kennedy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caldana</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guoqingli</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connork</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davidmagrin</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haiderkumail</a:t>
            </a:r>
            <a:r>
              <a:rPr lang="en-US" altLang="en-US" sz="1600" dirty="0">
                <a:latin typeface="Times New Roman" panose="02020603050405020304" pitchFamily="18" charset="0"/>
              </a:rPr>
              <a:t> (at) meta.com]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a way forward on LBT discussion]</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[Suggests a way forward to improve coexistence]</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A3EE-AB00-10DC-7ACE-ADD5055369B7}"/>
              </a:ext>
            </a:extLst>
          </p:cNvPr>
          <p:cNvSpPr>
            <a:spLocks noGrp="1"/>
          </p:cNvSpPr>
          <p:nvPr>
            <p:ph type="title"/>
          </p:nvPr>
        </p:nvSpPr>
        <p:spPr/>
        <p:txBody>
          <a:bodyPr/>
          <a:lstStyle/>
          <a:p>
            <a:r>
              <a:rPr lang="en-US" dirty="0"/>
              <a:t>Additional Text in 802.11ax</a:t>
            </a:r>
          </a:p>
        </p:txBody>
      </p:sp>
      <p:sp>
        <p:nvSpPr>
          <p:cNvPr id="3" name="Content Placeholder 2">
            <a:extLst>
              <a:ext uri="{FF2B5EF4-FFF2-40B4-BE49-F238E27FC236}">
                <a16:creationId xmlns:a16="http://schemas.microsoft.com/office/drawing/2014/main" id="{696BFBAC-E238-FBC9-B95E-A44EC150C183}"/>
              </a:ext>
            </a:extLst>
          </p:cNvPr>
          <p:cNvSpPr>
            <a:spLocks noGrp="1"/>
          </p:cNvSpPr>
          <p:nvPr>
            <p:ph idx="1"/>
          </p:nvPr>
        </p:nvSpPr>
        <p:spPr/>
        <p:txBody>
          <a:bodyPr/>
          <a:lstStyle/>
          <a:p>
            <a:endParaRPr lang="en-US" dirty="0"/>
          </a:p>
        </p:txBody>
      </p:sp>
      <p:pic>
        <p:nvPicPr>
          <p:cNvPr id="8" name="Picture 7">
            <a:extLst>
              <a:ext uri="{FF2B5EF4-FFF2-40B4-BE49-F238E27FC236}">
                <a16:creationId xmlns:a16="http://schemas.microsoft.com/office/drawing/2014/main" id="{2B23521A-5FB3-242C-C694-86CDB0CC516A}"/>
              </a:ext>
            </a:extLst>
          </p:cNvPr>
          <p:cNvPicPr>
            <a:picLocks noChangeAspect="1"/>
          </p:cNvPicPr>
          <p:nvPr/>
        </p:nvPicPr>
        <p:blipFill>
          <a:blip r:embed="rId2"/>
          <a:stretch>
            <a:fillRect/>
          </a:stretch>
        </p:blipFill>
        <p:spPr>
          <a:xfrm>
            <a:off x="696913" y="2402886"/>
            <a:ext cx="7632423" cy="1236913"/>
          </a:xfrm>
          <a:prstGeom prst="rect">
            <a:avLst/>
          </a:prstGeom>
        </p:spPr>
      </p:pic>
      <p:pic>
        <p:nvPicPr>
          <p:cNvPr id="10" name="Picture 9">
            <a:extLst>
              <a:ext uri="{FF2B5EF4-FFF2-40B4-BE49-F238E27FC236}">
                <a16:creationId xmlns:a16="http://schemas.microsoft.com/office/drawing/2014/main" id="{AB67B666-0E09-9EBD-DED9-BC68B5D4D3EC}"/>
              </a:ext>
            </a:extLst>
          </p:cNvPr>
          <p:cNvPicPr>
            <a:picLocks noChangeAspect="1"/>
          </p:cNvPicPr>
          <p:nvPr/>
        </p:nvPicPr>
        <p:blipFill>
          <a:blip r:embed="rId3"/>
          <a:stretch>
            <a:fillRect/>
          </a:stretch>
        </p:blipFill>
        <p:spPr>
          <a:xfrm>
            <a:off x="457659" y="4253636"/>
            <a:ext cx="7998955" cy="876598"/>
          </a:xfrm>
          <a:prstGeom prst="rect">
            <a:avLst/>
          </a:prstGeom>
        </p:spPr>
      </p:pic>
      <p:sp>
        <p:nvSpPr>
          <p:cNvPr id="7" name="Slide Number Placeholder 5">
            <a:extLst>
              <a:ext uri="{FF2B5EF4-FFF2-40B4-BE49-F238E27FC236}">
                <a16:creationId xmlns:a16="http://schemas.microsoft.com/office/drawing/2014/main" id="{60E27F1B-ADE7-7B27-80CB-2A0507E030AA}"/>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53910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1" name="Google Shape;101;p2"/>
          <p:cNvSpPr txBox="1">
            <a:spLocks noGrp="1"/>
          </p:cNvSpPr>
          <p:nvPr>
            <p:ph type="title"/>
          </p:nvPr>
        </p:nvSpPr>
        <p:spPr>
          <a:xfrm>
            <a:off x="169980" y="685800"/>
            <a:ext cx="8804039" cy="114839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dirty="0"/>
              <a:t>802.11 ED and PD Threshold</a:t>
            </a:r>
            <a:endParaRPr dirty="0"/>
          </a:p>
        </p:txBody>
      </p:sp>
      <p:sp>
        <p:nvSpPr>
          <p:cNvPr id="106" name="Google Shape;106;p2"/>
          <p:cNvSpPr txBox="1"/>
          <p:nvPr/>
        </p:nvSpPr>
        <p:spPr>
          <a:xfrm>
            <a:off x="672135" y="2067489"/>
            <a:ext cx="7503977" cy="4154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050" b="0" i="0" u="none" strike="noStrike" cap="none">
                <a:solidFill>
                  <a:srgbClr val="000000"/>
                </a:solidFill>
                <a:latin typeface="Arial"/>
                <a:ea typeface="Arial"/>
                <a:cs typeface="Arial"/>
                <a:sym typeface="Arial"/>
              </a:rPr>
              <a:t>Energy Detect (ED) Threshold set to -75 dBm/MHz (ETSI EN 303687 and IEEE 802.11 17.3.10.6) : shown by orange circle</a:t>
            </a:r>
            <a:endParaRPr/>
          </a:p>
          <a:p>
            <a:pPr marL="0" marR="0" lvl="0" indent="0" algn="l" rtl="0">
              <a:lnSpc>
                <a:spcPct val="100000"/>
              </a:lnSpc>
              <a:spcBef>
                <a:spcPts val="0"/>
              </a:spcBef>
              <a:spcAft>
                <a:spcPts val="0"/>
              </a:spcAft>
              <a:buNone/>
            </a:pPr>
            <a:r>
              <a:rPr lang="en-US" sz="1050" b="0" i="0" u="none" strike="noStrike" cap="none">
                <a:solidFill>
                  <a:srgbClr val="000000"/>
                </a:solidFill>
                <a:latin typeface="Arial"/>
                <a:ea typeface="Arial"/>
                <a:cs typeface="Arial"/>
                <a:sym typeface="Arial"/>
              </a:rPr>
              <a:t>Packet Detect (PD) Threshold set to -82 dBm (IEEE 802.11) : shown by purple circle</a:t>
            </a:r>
            <a:endParaRPr/>
          </a:p>
        </p:txBody>
      </p:sp>
      <p:grpSp>
        <p:nvGrpSpPr>
          <p:cNvPr id="2" name="Group 1">
            <a:extLst>
              <a:ext uri="{FF2B5EF4-FFF2-40B4-BE49-F238E27FC236}">
                <a16:creationId xmlns:a16="http://schemas.microsoft.com/office/drawing/2014/main" id="{A9D4ECEF-B048-CCEA-31F3-C84273EA0A58}"/>
              </a:ext>
            </a:extLst>
          </p:cNvPr>
          <p:cNvGrpSpPr/>
          <p:nvPr/>
        </p:nvGrpSpPr>
        <p:grpSpPr>
          <a:xfrm>
            <a:off x="3173797" y="2807627"/>
            <a:ext cx="2796404" cy="2519592"/>
            <a:chOff x="767101" y="2881061"/>
            <a:chExt cx="2796404" cy="2519592"/>
          </a:xfrm>
        </p:grpSpPr>
        <p:sp>
          <p:nvSpPr>
            <p:cNvPr id="99" name="Google Shape;99;p2"/>
            <p:cNvSpPr/>
            <p:nvPr/>
          </p:nvSpPr>
          <p:spPr>
            <a:xfrm>
              <a:off x="767101" y="2881061"/>
              <a:ext cx="2796404" cy="2519592"/>
            </a:xfrm>
            <a:prstGeom prst="ellipse">
              <a:avLst/>
            </a:prstGeom>
            <a:solidFill>
              <a:srgbClr val="7030A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100" name="Google Shape;100;p2"/>
            <p:cNvSpPr/>
            <p:nvPr/>
          </p:nvSpPr>
          <p:spPr>
            <a:xfrm>
              <a:off x="1818087" y="3777304"/>
              <a:ext cx="737543" cy="609938"/>
            </a:xfrm>
            <a:prstGeom prst="ellipse">
              <a:avLst/>
            </a:prstGeom>
            <a:solidFill>
              <a:srgbClr val="FFC00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105" name="Google Shape;105;p2"/>
            <p:cNvSpPr/>
            <p:nvPr/>
          </p:nvSpPr>
          <p:spPr>
            <a:xfrm>
              <a:off x="1993979" y="3972184"/>
              <a:ext cx="344534" cy="235802"/>
            </a:xfrm>
            <a:prstGeom prst="rect">
              <a:avLst/>
            </a:prstGeom>
            <a:solidFill>
              <a:schemeClr val="accent1"/>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750" b="0" i="0" u="none" strike="noStrike" cap="none" dirty="0">
                  <a:solidFill>
                    <a:schemeClr val="lt1"/>
                  </a:solidFill>
                  <a:latin typeface="Arial"/>
                  <a:ea typeface="Arial"/>
                  <a:cs typeface="Arial"/>
                  <a:sym typeface="Arial"/>
                </a:rPr>
                <a:t>802.11</a:t>
              </a:r>
              <a:endParaRPr sz="750" b="0" i="0" u="none" strike="noStrike" cap="none" dirty="0">
                <a:solidFill>
                  <a:schemeClr val="lt1"/>
                </a:solidFill>
                <a:latin typeface="Arial"/>
                <a:ea typeface="Arial"/>
                <a:cs typeface="Arial"/>
                <a:sym typeface="Arial"/>
              </a:endParaRPr>
            </a:p>
          </p:txBody>
        </p:sp>
        <p:sp>
          <p:nvSpPr>
            <p:cNvPr id="109" name="Google Shape;109;p2"/>
            <p:cNvSpPr txBox="1"/>
            <p:nvPr/>
          </p:nvSpPr>
          <p:spPr>
            <a:xfrm>
              <a:off x="2009567" y="3777304"/>
              <a:ext cx="354584" cy="25391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750" b="1" i="0" u="none" strike="noStrike" cap="none" dirty="0">
                  <a:solidFill>
                    <a:srgbClr val="000000"/>
                  </a:solidFill>
                  <a:latin typeface="Arial"/>
                  <a:ea typeface="Arial"/>
                  <a:cs typeface="Arial"/>
                  <a:sym typeface="Arial"/>
                </a:rPr>
                <a:t>ED</a:t>
              </a:r>
              <a:r>
                <a:rPr lang="en-US" sz="1050" b="0" i="0" u="none" strike="noStrike" cap="none" dirty="0">
                  <a:solidFill>
                    <a:srgbClr val="000000"/>
                  </a:solidFill>
                  <a:latin typeface="Arial"/>
                  <a:ea typeface="Arial"/>
                  <a:cs typeface="Arial"/>
                  <a:sym typeface="Arial"/>
                </a:rPr>
                <a:t> </a:t>
              </a:r>
              <a:endParaRPr dirty="0"/>
            </a:p>
          </p:txBody>
        </p:sp>
        <p:sp>
          <p:nvSpPr>
            <p:cNvPr id="110" name="Google Shape;110;p2"/>
            <p:cNvSpPr txBox="1"/>
            <p:nvPr/>
          </p:nvSpPr>
          <p:spPr>
            <a:xfrm>
              <a:off x="1917519" y="3013074"/>
              <a:ext cx="612668"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a:solidFill>
                    <a:srgbClr val="000000"/>
                  </a:solidFill>
                  <a:latin typeface="Arial"/>
                  <a:ea typeface="Arial"/>
                  <a:cs typeface="Arial"/>
                  <a:sym typeface="Arial"/>
                </a:rPr>
                <a:t>PD</a:t>
              </a:r>
              <a:endParaRPr/>
            </a:p>
          </p:txBody>
        </p:sp>
      </p:grpSp>
      <p:sp>
        <p:nvSpPr>
          <p:cNvPr id="3" name="TextBox 2">
            <a:extLst>
              <a:ext uri="{FF2B5EF4-FFF2-40B4-BE49-F238E27FC236}">
                <a16:creationId xmlns:a16="http://schemas.microsoft.com/office/drawing/2014/main" id="{F53E4A43-79D6-0D53-0FA8-99DBE4632214}"/>
              </a:ext>
            </a:extLst>
          </p:cNvPr>
          <p:cNvSpPr txBox="1"/>
          <p:nvPr/>
        </p:nvSpPr>
        <p:spPr>
          <a:xfrm>
            <a:off x="4550295" y="5663230"/>
            <a:ext cx="4176464" cy="1200329"/>
          </a:xfrm>
          <a:prstGeom prst="rect">
            <a:avLst/>
          </a:prstGeom>
          <a:noFill/>
        </p:spPr>
        <p:txBody>
          <a:bodyPr wrap="square" rtlCol="0">
            <a:spAutoFit/>
          </a:bodyPr>
          <a:lstStyle/>
          <a:p>
            <a:r>
              <a:rPr lang="en-US" dirty="0">
                <a:solidFill>
                  <a:schemeClr val="tx1"/>
                </a:solidFill>
                <a:latin typeface="+mn-lt"/>
              </a:rPr>
              <a:t>ED threshold of -62 dBm for PRI20</a:t>
            </a:r>
          </a:p>
          <a:p>
            <a:r>
              <a:rPr lang="en-US" dirty="0">
                <a:solidFill>
                  <a:schemeClr val="tx1"/>
                </a:solidFill>
                <a:latin typeface="+mn-lt"/>
              </a:rPr>
              <a:t>ED threshold of -62 dBm for SEC20</a:t>
            </a:r>
          </a:p>
          <a:p>
            <a:r>
              <a:rPr lang="en-US" dirty="0">
                <a:solidFill>
                  <a:schemeClr val="tx1"/>
                </a:solidFill>
                <a:latin typeface="+mn-lt"/>
              </a:rPr>
              <a:t>ED threshold of -59 dBm for SEC40</a:t>
            </a:r>
          </a:p>
          <a:p>
            <a:r>
              <a:rPr lang="en-US" dirty="0">
                <a:solidFill>
                  <a:schemeClr val="tx1"/>
                </a:solidFill>
                <a:latin typeface="+mn-lt"/>
              </a:rPr>
              <a:t>ED threshold of -56 dBm for SEC80</a:t>
            </a:r>
          </a:p>
          <a:p>
            <a:endParaRPr lang="en-US" dirty="0">
              <a:solidFill>
                <a:schemeClr val="tx1"/>
              </a:solidFill>
              <a:latin typeface="+mn-lt"/>
            </a:endParaRPr>
          </a:p>
          <a:p>
            <a:endParaRPr lang="en-US" dirty="0">
              <a:solidFill>
                <a:schemeClr val="tx1"/>
              </a:solidFill>
              <a:latin typeface="+mn-lt"/>
            </a:endParaRPr>
          </a:p>
        </p:txBody>
      </p:sp>
      <p:grpSp>
        <p:nvGrpSpPr>
          <p:cNvPr id="6" name="Group 5">
            <a:extLst>
              <a:ext uri="{FF2B5EF4-FFF2-40B4-BE49-F238E27FC236}">
                <a16:creationId xmlns:a16="http://schemas.microsoft.com/office/drawing/2014/main" id="{C8808C4C-B0D6-BE07-253C-B00236870805}"/>
              </a:ext>
            </a:extLst>
          </p:cNvPr>
          <p:cNvGrpSpPr/>
          <p:nvPr/>
        </p:nvGrpSpPr>
        <p:grpSpPr>
          <a:xfrm>
            <a:off x="2730532" y="5663230"/>
            <a:ext cx="1800200" cy="830997"/>
            <a:chOff x="539552" y="5661248"/>
            <a:chExt cx="1800200" cy="830997"/>
          </a:xfrm>
        </p:grpSpPr>
        <p:sp>
          <p:nvSpPr>
            <p:cNvPr id="4" name="TextBox 3">
              <a:extLst>
                <a:ext uri="{FF2B5EF4-FFF2-40B4-BE49-F238E27FC236}">
                  <a16:creationId xmlns:a16="http://schemas.microsoft.com/office/drawing/2014/main" id="{246F2E90-99BA-56AE-6C65-3A25D3B8AF2E}"/>
                </a:ext>
              </a:extLst>
            </p:cNvPr>
            <p:cNvSpPr txBox="1"/>
            <p:nvPr/>
          </p:nvSpPr>
          <p:spPr>
            <a:xfrm>
              <a:off x="539552" y="5661248"/>
              <a:ext cx="1512168" cy="830997"/>
            </a:xfrm>
            <a:prstGeom prst="rect">
              <a:avLst/>
            </a:prstGeom>
            <a:noFill/>
          </p:spPr>
          <p:txBody>
            <a:bodyPr wrap="square" rtlCol="0">
              <a:spAutoFit/>
            </a:bodyPr>
            <a:lstStyle/>
            <a:p>
              <a:r>
                <a:rPr lang="en-US" b="1" dirty="0">
                  <a:solidFill>
                    <a:schemeClr val="tx1"/>
                  </a:solidFill>
                  <a:cs typeface="Times New Roman" panose="02020603050405020304" pitchFamily="18" charset="0"/>
                </a:rPr>
                <a:t>802.11ax</a:t>
              </a:r>
            </a:p>
            <a:p>
              <a:r>
                <a:rPr lang="en-US" b="1" dirty="0">
                  <a:solidFill>
                    <a:schemeClr val="tx1"/>
                  </a:solidFill>
                  <a:cs typeface="Times New Roman" panose="02020603050405020304" pitchFamily="18" charset="0"/>
                </a:rPr>
                <a:t>Rules for any signal (802.11 or NB) Present</a:t>
              </a:r>
            </a:p>
          </p:txBody>
        </p:sp>
        <p:sp>
          <p:nvSpPr>
            <p:cNvPr id="5" name="Left Brace 4">
              <a:extLst>
                <a:ext uri="{FF2B5EF4-FFF2-40B4-BE49-F238E27FC236}">
                  <a16:creationId xmlns:a16="http://schemas.microsoft.com/office/drawing/2014/main" id="{98313C14-5DD8-C864-27E2-8C11C3F22052}"/>
                </a:ext>
              </a:extLst>
            </p:cNvPr>
            <p:cNvSpPr/>
            <p:nvPr/>
          </p:nvSpPr>
          <p:spPr bwMode="auto">
            <a:xfrm>
              <a:off x="2051720" y="5661248"/>
              <a:ext cx="288032" cy="792088"/>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sp>
        <p:nvSpPr>
          <p:cNvPr id="7" name="Slide Number Placeholder 5">
            <a:extLst>
              <a:ext uri="{FF2B5EF4-FFF2-40B4-BE49-F238E27FC236}">
                <a16:creationId xmlns:a16="http://schemas.microsoft.com/office/drawing/2014/main" id="{790A9FB9-FBC1-0E8C-0793-520C663AF2F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5A5D-F309-D6F3-45D6-46911719EC46}"/>
              </a:ext>
            </a:extLst>
          </p:cNvPr>
          <p:cNvSpPr>
            <a:spLocks noGrp="1"/>
          </p:cNvSpPr>
          <p:nvPr>
            <p:ph type="title"/>
          </p:nvPr>
        </p:nvSpPr>
        <p:spPr/>
        <p:txBody>
          <a:bodyPr/>
          <a:lstStyle/>
          <a:p>
            <a:r>
              <a:rPr lang="en-US" dirty="0"/>
              <a:t>Proposed Way Forward</a:t>
            </a:r>
          </a:p>
        </p:txBody>
      </p:sp>
      <p:sp>
        <p:nvSpPr>
          <p:cNvPr id="3" name="Content Placeholder 2">
            <a:extLst>
              <a:ext uri="{FF2B5EF4-FFF2-40B4-BE49-F238E27FC236}">
                <a16:creationId xmlns:a16="http://schemas.microsoft.com/office/drawing/2014/main" id="{656758EB-053F-992E-FA46-7731C90E42AD}"/>
              </a:ext>
            </a:extLst>
          </p:cNvPr>
          <p:cNvSpPr>
            <a:spLocks noGrp="1"/>
          </p:cNvSpPr>
          <p:nvPr>
            <p:ph idx="1"/>
          </p:nvPr>
        </p:nvSpPr>
        <p:spPr>
          <a:xfrm>
            <a:off x="685801" y="1886545"/>
            <a:ext cx="8422703" cy="3084910"/>
          </a:xfrm>
        </p:spPr>
        <p:txBody>
          <a:bodyPr/>
          <a:lstStyle/>
          <a:p>
            <a:endParaRPr lang="en-US" dirty="0"/>
          </a:p>
          <a:p>
            <a:r>
              <a:rPr lang="en-US" sz="1500" dirty="0"/>
              <a:t>For both NB-Data and NBA-MMS described 802.15.4ab Sections 10.43 and 10.38, CCA mode 1, </a:t>
            </a:r>
            <a:r>
              <a:rPr lang="en-US" sz="1500" u="sng" dirty="0">
                <a:solidFill>
                  <a:schemeClr val="tx1"/>
                </a:solidFill>
              </a:rPr>
              <a:t>is the mandatory</a:t>
            </a:r>
            <a:r>
              <a:rPr lang="en-US" sz="1500" dirty="0"/>
              <a:t> channel access mechanism for both UNII-3 and UNII-5 with the following parameters:</a:t>
            </a:r>
          </a:p>
          <a:p>
            <a:pPr marL="642938" lvl="1" indent="-342900">
              <a:buFont typeface="+mj-lt"/>
              <a:buAutoNum type="arabicPeriod"/>
            </a:pPr>
            <a:r>
              <a:rPr lang="en-US" sz="1200" dirty="0">
                <a:solidFill>
                  <a:schemeClr val="tx1"/>
                </a:solidFill>
              </a:rPr>
              <a:t>ED threshold value of TBD dBm/MHz (e.g., -80 dBm/MHz in UNII-3 and -75 dBm/MHz in UNII-5)</a:t>
            </a:r>
          </a:p>
          <a:p>
            <a:pPr marL="642938" lvl="1" indent="-342900">
              <a:buFont typeface="+mj-lt"/>
              <a:buAutoNum type="arabicPeriod"/>
            </a:pPr>
            <a:r>
              <a:rPr lang="en-US" sz="1200" dirty="0">
                <a:solidFill>
                  <a:schemeClr val="tx1"/>
                </a:solidFill>
              </a:rPr>
              <a:t>TBD </a:t>
            </a:r>
            <a:r>
              <a:rPr lang="en-US" sz="1200" dirty="0" err="1">
                <a:solidFill>
                  <a:schemeClr val="tx1"/>
                </a:solidFill>
              </a:rPr>
              <a:t>phyCCADuration</a:t>
            </a:r>
            <a:r>
              <a:rPr lang="en-US" sz="1200" dirty="0">
                <a:solidFill>
                  <a:schemeClr val="tx1"/>
                </a:solidFill>
              </a:rPr>
              <a:t> value between  14-25 us (e.g., 16us)</a:t>
            </a:r>
          </a:p>
          <a:p>
            <a:pPr marL="642938" lvl="1" indent="-342900">
              <a:buFont typeface="+mj-lt"/>
              <a:buAutoNum type="arabicPeriod"/>
            </a:pPr>
            <a:r>
              <a:rPr lang="en-US" sz="1200" dirty="0">
                <a:solidFill>
                  <a:schemeClr val="tx1"/>
                </a:solidFill>
              </a:rPr>
              <a:t>probability of detection = 100%</a:t>
            </a:r>
          </a:p>
          <a:p>
            <a:pPr marL="642938" lvl="1" indent="-342900">
              <a:buFont typeface="+mj-lt"/>
              <a:buAutoNum type="arabicPeriod"/>
            </a:pPr>
            <a:r>
              <a:rPr lang="en-US" sz="1200" dirty="0">
                <a:solidFill>
                  <a:schemeClr val="tx1"/>
                </a:solidFill>
              </a:rPr>
              <a:t>If channel is sensed free via energy detect, transmit after </a:t>
            </a:r>
            <a:r>
              <a:rPr lang="en-US" sz="1200" dirty="0" err="1">
                <a:solidFill>
                  <a:schemeClr val="tx1"/>
                </a:solidFill>
              </a:rPr>
              <a:t>macTsRxTx</a:t>
            </a:r>
            <a:r>
              <a:rPr lang="en-US" sz="1200" dirty="0">
                <a:solidFill>
                  <a:schemeClr val="tx1"/>
                </a:solidFill>
              </a:rPr>
              <a:t> (?), or 1-2us, duration.  If channel is sensed busy, do not transmit</a:t>
            </a:r>
          </a:p>
        </p:txBody>
      </p:sp>
      <p:sp>
        <p:nvSpPr>
          <p:cNvPr id="7" name="Slide Number Placeholder 5">
            <a:extLst>
              <a:ext uri="{FF2B5EF4-FFF2-40B4-BE49-F238E27FC236}">
                <a16:creationId xmlns:a16="http://schemas.microsoft.com/office/drawing/2014/main" id="{C6CA1ABE-56F6-E4D2-B3C9-849709FBF7E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928583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This submission provides a response to </a:t>
            </a:r>
            <a:r>
              <a:rPr lang="en-GB" dirty="0" err="1"/>
              <a:t>Coex</a:t>
            </a:r>
            <a:r>
              <a:rPr lang="en-GB" dirty="0"/>
              <a:t> SC document 11-24-360r3, which had this as way forward:</a:t>
            </a:r>
          </a:p>
          <a:p>
            <a:r>
              <a:rPr lang="en-US" sz="1400" dirty="0"/>
              <a:t>For both NB-Data and NBA-MMS described 802.15.4ab Sections 10.43 and 10.38, CCA mode 1, </a:t>
            </a:r>
            <a:r>
              <a:rPr lang="en-US" sz="1400" u="sng" dirty="0">
                <a:solidFill>
                  <a:schemeClr val="tx1"/>
                </a:solidFill>
              </a:rPr>
              <a:t>is the mandatory</a:t>
            </a:r>
            <a:r>
              <a:rPr lang="en-US" sz="1400" dirty="0"/>
              <a:t> channel access mechanism with the following parameters:</a:t>
            </a:r>
          </a:p>
          <a:p>
            <a:pPr marL="857250" lvl="1" indent="-457200">
              <a:buFont typeface="+mj-lt"/>
              <a:buAutoNum type="arabicPeriod"/>
            </a:pPr>
            <a:r>
              <a:rPr lang="en-US" sz="1400" dirty="0">
                <a:solidFill>
                  <a:schemeClr val="tx1"/>
                </a:solidFill>
              </a:rPr>
              <a:t>ED threshold value of TBD dBm/MHz</a:t>
            </a:r>
          </a:p>
          <a:p>
            <a:pPr marL="857250" lvl="1" indent="-457200">
              <a:buFont typeface="+mj-lt"/>
              <a:buAutoNum type="arabicPeriod"/>
            </a:pPr>
            <a:r>
              <a:rPr lang="en-US" sz="1400" dirty="0">
                <a:solidFill>
                  <a:schemeClr val="tx1"/>
                </a:solidFill>
              </a:rPr>
              <a:t>TBD </a:t>
            </a:r>
            <a:r>
              <a:rPr lang="en-US" sz="1400" dirty="0" err="1">
                <a:solidFill>
                  <a:schemeClr val="tx1"/>
                </a:solidFill>
              </a:rPr>
              <a:t>phyCCADuration</a:t>
            </a:r>
            <a:r>
              <a:rPr lang="en-US" sz="1400" dirty="0">
                <a:solidFill>
                  <a:schemeClr val="tx1"/>
                </a:solidFill>
              </a:rPr>
              <a:t> value between  14-25 us </a:t>
            </a:r>
          </a:p>
          <a:p>
            <a:pPr marL="857250" lvl="1" indent="-457200">
              <a:buFont typeface="+mj-lt"/>
              <a:buAutoNum type="arabicPeriod"/>
            </a:pPr>
            <a:r>
              <a:rPr lang="en-US" sz="1400" dirty="0">
                <a:solidFill>
                  <a:schemeClr val="tx1"/>
                </a:solidFill>
              </a:rPr>
              <a:t>probability of detection &gt; = 90%</a:t>
            </a:r>
          </a:p>
          <a:p>
            <a:pPr>
              <a:buFont typeface="Arial" panose="020B0604020202020204" pitchFamily="34" charset="0"/>
              <a:buChar char="•"/>
            </a:pPr>
            <a:r>
              <a:rPr lang="en-US" sz="1400" dirty="0">
                <a:solidFill>
                  <a:schemeClr val="tx1"/>
                </a:solidFill>
              </a:rPr>
              <a:t>Alternatively, if SSBD is the preferred mandatory channel access mechanism, in addition to the 3 parameters listed above, these additional SSBD parameters shall be used:</a:t>
            </a:r>
          </a:p>
          <a:p>
            <a:pPr lvl="1">
              <a:buFont typeface="Arial" panose="020B0604020202020204" pitchFamily="34" charset="0"/>
              <a:buChar char="•"/>
            </a:pPr>
            <a:r>
              <a:rPr lang="en-US" sz="1400" dirty="0" err="1">
                <a:solidFill>
                  <a:schemeClr val="tx1"/>
                </a:solidFill>
              </a:rPr>
              <a:t>macSsbdMaxBackoffs</a:t>
            </a:r>
            <a:r>
              <a:rPr lang="en-US" sz="1400" dirty="0">
                <a:solidFill>
                  <a:schemeClr val="tx1"/>
                </a:solidFill>
              </a:rPr>
              <a:t> = 0 </a:t>
            </a:r>
          </a:p>
          <a:p>
            <a:pPr lvl="1">
              <a:buFont typeface="Arial" panose="020B0604020202020204" pitchFamily="34" charset="0"/>
              <a:buChar char="•"/>
            </a:pPr>
            <a:r>
              <a:rPr lang="en-US" sz="1400" dirty="0" err="1">
                <a:solidFill>
                  <a:schemeClr val="tx1"/>
                </a:solidFill>
              </a:rPr>
              <a:t>macSsbdPersistence</a:t>
            </a:r>
            <a:r>
              <a:rPr lang="en-US" sz="1400" dirty="0">
                <a:solidFill>
                  <a:schemeClr val="tx1"/>
                </a:solidFill>
              </a:rPr>
              <a:t> = 0</a:t>
            </a:r>
          </a:p>
          <a:p>
            <a:pPr lvl="1">
              <a:buFont typeface="Arial" panose="020B0604020202020204" pitchFamily="34" charset="0"/>
              <a:buChar char="•"/>
            </a:pPr>
            <a:r>
              <a:rPr lang="en-US" sz="1400" dirty="0" err="1"/>
              <a:t>macSsbdTxOnEnd</a:t>
            </a:r>
            <a:r>
              <a:rPr lang="en-US" sz="1400" dirty="0"/>
              <a:t> = False</a:t>
            </a:r>
          </a:p>
          <a:p>
            <a:pPr lvl="1">
              <a:buFont typeface="Arial" panose="020B0604020202020204" pitchFamily="34" charset="0"/>
              <a:buChar char="•"/>
            </a:pPr>
            <a:r>
              <a:rPr lang="en-US" sz="1400" dirty="0" err="1"/>
              <a:t>macSsbdUnitBackoffPeriod</a:t>
            </a:r>
            <a:r>
              <a:rPr lang="en-US" sz="1400" dirty="0"/>
              <a:t>  = 1 (microsecond)</a:t>
            </a:r>
          </a:p>
          <a:p>
            <a:pPr lvl="1">
              <a:buFont typeface="Arial" panose="020B0604020202020204" pitchFamily="34" charset="0"/>
              <a:buChar char="•"/>
            </a:pPr>
            <a:r>
              <a:rPr lang="en-US" sz="1400" dirty="0" err="1"/>
              <a:t>macSsbdMinBf</a:t>
            </a:r>
            <a:r>
              <a:rPr lang="en-US" sz="1400" dirty="0"/>
              <a:t> and </a:t>
            </a:r>
            <a:r>
              <a:rPr lang="en-US" sz="1400" dirty="0" err="1"/>
              <a:t>macSsbdMaxBf</a:t>
            </a:r>
            <a:r>
              <a:rPr lang="en-US" sz="1400" dirty="0"/>
              <a:t>  = 1</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dirty="0"/>
          </a:p>
        </p:txBody>
      </p:sp>
      <p:sp>
        <p:nvSpPr>
          <p:cNvPr id="6" name="Slide Number Placeholder 5"/>
          <p:cNvSpPr>
            <a:spLocks noGrp="1"/>
          </p:cNvSpPr>
          <p:nvPr>
            <p:ph type="sldNum" idx="12"/>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NB Effect on Wi-Fi</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p:txBody>
          <a:bodyPr/>
          <a:lstStyle/>
          <a:p>
            <a:r>
              <a:rPr lang="en-US" sz="1600" dirty="0"/>
              <a:t>Assume Wi-Fi AP is 5m from STA and 14dBm for all devices</a:t>
            </a:r>
          </a:p>
          <a:p>
            <a:r>
              <a:rPr lang="en-US" sz="1600" dirty="0"/>
              <a:t>Wi-Fi needs SINR &gt;= 4 </a:t>
            </a:r>
            <a:r>
              <a:rPr lang="en-US" sz="1600" dirty="0" err="1"/>
              <a:t>dB.</a:t>
            </a:r>
            <a:r>
              <a:rPr lang="en-US" sz="1600" dirty="0"/>
              <a:t> </a:t>
            </a:r>
          </a:p>
          <a:p>
            <a:r>
              <a:rPr lang="en-US" sz="1600" dirty="0"/>
              <a:t>Both AP and STA experience </a:t>
            </a:r>
            <a:r>
              <a:rPr lang="en-US" sz="1600" dirty="0">
                <a:solidFill>
                  <a:srgbClr val="FF0000"/>
                </a:solidFill>
              </a:rPr>
              <a:t>SIR ~ -6 dB </a:t>
            </a:r>
            <a:r>
              <a:rPr lang="en-US" sz="1600" dirty="0"/>
              <a:t>from close NB.</a:t>
            </a:r>
          </a:p>
          <a:p>
            <a:r>
              <a:rPr lang="en-US" sz="1600" dirty="0"/>
              <a:t>Far NB  that has d&lt; 6m causes low SINR for both AP and STA</a:t>
            </a:r>
          </a:p>
          <a:p>
            <a:r>
              <a:rPr lang="en-US" sz="1600" b="1" u="sng" dirty="0"/>
              <a:t>Wi-Fi can succeed if NB uses LBT</a:t>
            </a:r>
          </a:p>
          <a:p>
            <a:endParaRPr lang="en-US" sz="1600" dirty="0"/>
          </a:p>
          <a:p>
            <a:endParaRPr lang="en-US" dirty="0"/>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6974066" y="2632279"/>
            <a:ext cx="328936" cy="230832"/>
          </a:xfrm>
          <a:prstGeom prst="rect">
            <a:avLst/>
          </a:prstGeom>
          <a:noFill/>
        </p:spPr>
        <p:txBody>
          <a:bodyPr wrap="none" rtlCol="0">
            <a:spAutoFit/>
          </a:bodyPr>
          <a:lstStyle/>
          <a:p>
            <a:r>
              <a:rPr lang="en-US" sz="900" dirty="0">
                <a:solidFill>
                  <a:schemeClr val="tx1"/>
                </a:solidFill>
              </a:rPr>
              <a:t>2.5</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33119" y="2625299"/>
            <a:ext cx="328936" cy="230832"/>
          </a:xfrm>
          <a:prstGeom prst="rect">
            <a:avLst/>
          </a:prstGeom>
          <a:noFill/>
        </p:spPr>
        <p:txBody>
          <a:bodyPr wrap="none" rtlCol="0">
            <a:spAutoFit/>
          </a:bodyPr>
          <a:lstStyle/>
          <a:p>
            <a:r>
              <a:rPr lang="en-US" sz="900" dirty="0">
                <a:solidFill>
                  <a:schemeClr val="tx1"/>
                </a:solidFill>
              </a:rPr>
              <a:t>2.5</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pic>
        <p:nvPicPr>
          <p:cNvPr id="39" name="Picture 38">
            <a:extLst>
              <a:ext uri="{FF2B5EF4-FFF2-40B4-BE49-F238E27FC236}">
                <a16:creationId xmlns:a16="http://schemas.microsoft.com/office/drawing/2014/main" id="{1EFAE5F8-828F-5964-030E-9353129C4C5B}"/>
              </a:ext>
            </a:extLst>
          </p:cNvPr>
          <p:cNvPicPr>
            <a:picLocks noChangeAspect="1"/>
          </p:cNvPicPr>
          <p:nvPr/>
        </p:nvPicPr>
        <p:blipFill>
          <a:blip r:embed="rId2"/>
          <a:stretch>
            <a:fillRect/>
          </a:stretch>
        </p:blipFill>
        <p:spPr>
          <a:xfrm>
            <a:off x="2418500" y="3171822"/>
            <a:ext cx="3985237" cy="3291135"/>
          </a:xfrm>
          <a:prstGeom prst="rect">
            <a:avLst/>
          </a:prstGeom>
        </p:spPr>
      </p:pic>
      <p:sp>
        <p:nvSpPr>
          <p:cNvPr id="7" name="Slide Number Placeholder 5">
            <a:extLst>
              <a:ext uri="{FF2B5EF4-FFF2-40B4-BE49-F238E27FC236}">
                <a16:creationId xmlns:a16="http://schemas.microsoft.com/office/drawing/2014/main" id="{34E7307D-FB18-6FD9-34A3-5956BB21C590}"/>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41599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Wi-Fi Effect on NB</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a:xfrm>
            <a:off x="563598" y="1609145"/>
            <a:ext cx="5735589" cy="3084910"/>
          </a:xfrm>
        </p:spPr>
        <p:txBody>
          <a:bodyPr/>
          <a:lstStyle/>
          <a:p>
            <a:r>
              <a:rPr lang="en-US" sz="1600" dirty="0"/>
              <a:t>Assume NB devices are d=20m away and 14dBm EIRP for all devices</a:t>
            </a:r>
          </a:p>
          <a:p>
            <a:r>
              <a:rPr lang="en-US" sz="1600" dirty="0"/>
              <a:t>NB needs SINR of  ~ 10 dB</a:t>
            </a:r>
          </a:p>
          <a:p>
            <a:r>
              <a:rPr lang="en-US" sz="1600" dirty="0"/>
              <a:t>Near NB needs Wi-Fi to defer and Wi-Fi does since NB signal is received at -43 dBm</a:t>
            </a:r>
          </a:p>
          <a:p>
            <a:r>
              <a:rPr lang="en-US" sz="1600" dirty="0"/>
              <a:t>Wi-Fi has no effect on far NB since NB filters out most of Wi-Fi signal by </a:t>
            </a:r>
            <a:r>
              <a:rPr lang="en-US" sz="1600" dirty="0" err="1"/>
              <a:t>WiFi_BW_MHz</a:t>
            </a:r>
            <a:r>
              <a:rPr lang="en-US" sz="1600" dirty="0"/>
              <a:t>/2.5 = 12/15/18/21 dB for 40/80/160/320 MHz</a:t>
            </a:r>
          </a:p>
          <a:p>
            <a:endParaRPr lang="en-US" sz="1600" dirty="0"/>
          </a:p>
          <a:p>
            <a:endParaRPr lang="en-US" sz="1600" dirty="0"/>
          </a:p>
          <a:p>
            <a:endParaRPr lang="en-US" sz="1600" dirty="0"/>
          </a:p>
          <a:p>
            <a:endParaRPr lang="en-US" sz="1600" dirty="0"/>
          </a:p>
          <a:p>
            <a:r>
              <a:rPr lang="en-US" sz="1600" b="1" u="sng" dirty="0"/>
              <a:t>NB succeeds because Wi-Fi uses LBT</a:t>
            </a:r>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6974066" y="2632279"/>
            <a:ext cx="328936" cy="230832"/>
          </a:xfrm>
          <a:prstGeom prst="rect">
            <a:avLst/>
          </a:prstGeom>
          <a:noFill/>
        </p:spPr>
        <p:txBody>
          <a:bodyPr wrap="none" rtlCol="0">
            <a:spAutoFit/>
          </a:bodyPr>
          <a:lstStyle/>
          <a:p>
            <a:r>
              <a:rPr lang="en-US" sz="900" dirty="0">
                <a:solidFill>
                  <a:schemeClr val="tx1"/>
                </a:solidFill>
              </a:rPr>
              <a:t>2.5</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33119" y="2625299"/>
            <a:ext cx="328936" cy="230832"/>
          </a:xfrm>
          <a:prstGeom prst="rect">
            <a:avLst/>
          </a:prstGeom>
          <a:noFill/>
        </p:spPr>
        <p:txBody>
          <a:bodyPr wrap="none" rtlCol="0">
            <a:spAutoFit/>
          </a:bodyPr>
          <a:lstStyle/>
          <a:p>
            <a:r>
              <a:rPr lang="en-US" sz="900" dirty="0">
                <a:solidFill>
                  <a:schemeClr val="tx1"/>
                </a:solidFill>
              </a:rPr>
              <a:t>2.5</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graphicFrame>
        <p:nvGraphicFramePr>
          <p:cNvPr id="11" name="Table 10">
            <a:extLst>
              <a:ext uri="{FF2B5EF4-FFF2-40B4-BE49-F238E27FC236}">
                <a16:creationId xmlns:a16="http://schemas.microsoft.com/office/drawing/2014/main" id="{13A8083D-6EA4-4C2B-42A9-A2710705A32D}"/>
              </a:ext>
            </a:extLst>
          </p:cNvPr>
          <p:cNvGraphicFramePr>
            <a:graphicFrameLocks noGrp="1"/>
          </p:cNvGraphicFramePr>
          <p:nvPr>
            <p:extLst>
              <p:ext uri="{D42A27DB-BD31-4B8C-83A1-F6EECF244321}">
                <p14:modId xmlns:p14="http://schemas.microsoft.com/office/powerpoint/2010/main" val="1816012991"/>
              </p:ext>
            </p:extLst>
          </p:nvPr>
        </p:nvGraphicFramePr>
        <p:xfrm>
          <a:off x="634497" y="4247750"/>
          <a:ext cx="6096000" cy="7772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3429485635"/>
                    </a:ext>
                  </a:extLst>
                </a:gridCol>
                <a:gridCol w="1219200">
                  <a:extLst>
                    <a:ext uri="{9D8B030D-6E8A-4147-A177-3AD203B41FA5}">
                      <a16:colId xmlns:a16="http://schemas.microsoft.com/office/drawing/2014/main" val="2506181750"/>
                    </a:ext>
                  </a:extLst>
                </a:gridCol>
                <a:gridCol w="1219200">
                  <a:extLst>
                    <a:ext uri="{9D8B030D-6E8A-4147-A177-3AD203B41FA5}">
                      <a16:colId xmlns:a16="http://schemas.microsoft.com/office/drawing/2014/main" val="1165268996"/>
                    </a:ext>
                  </a:extLst>
                </a:gridCol>
                <a:gridCol w="1219200">
                  <a:extLst>
                    <a:ext uri="{9D8B030D-6E8A-4147-A177-3AD203B41FA5}">
                      <a16:colId xmlns:a16="http://schemas.microsoft.com/office/drawing/2014/main" val="3197639679"/>
                    </a:ext>
                  </a:extLst>
                </a:gridCol>
                <a:gridCol w="1219200">
                  <a:extLst>
                    <a:ext uri="{9D8B030D-6E8A-4147-A177-3AD203B41FA5}">
                      <a16:colId xmlns:a16="http://schemas.microsoft.com/office/drawing/2014/main" val="1865641375"/>
                    </a:ext>
                  </a:extLst>
                </a:gridCol>
              </a:tblGrid>
              <a:tr h="480060">
                <a:tc>
                  <a:txBody>
                    <a:bodyPr/>
                    <a:lstStyle/>
                    <a:p>
                      <a:r>
                        <a:rPr lang="en-US" sz="1400" dirty="0"/>
                        <a:t>SINR (dB) for far NB</a:t>
                      </a:r>
                    </a:p>
                  </a:txBody>
                  <a:tcPr marL="68580" marR="68580" marT="34290" marB="34290"/>
                </a:tc>
                <a:tc>
                  <a:txBody>
                    <a:bodyPr/>
                    <a:lstStyle/>
                    <a:p>
                      <a:r>
                        <a:rPr lang="en-US" sz="1400" dirty="0"/>
                        <a:t>40</a:t>
                      </a:r>
                    </a:p>
                  </a:txBody>
                  <a:tcPr marL="68580" marR="68580" marT="34290" marB="34290"/>
                </a:tc>
                <a:tc>
                  <a:txBody>
                    <a:bodyPr/>
                    <a:lstStyle/>
                    <a:p>
                      <a:r>
                        <a:rPr lang="en-US" sz="1400" dirty="0"/>
                        <a:t>80</a:t>
                      </a:r>
                    </a:p>
                  </a:txBody>
                  <a:tcPr marL="68580" marR="68580" marT="34290" marB="34290"/>
                </a:tc>
                <a:tc>
                  <a:txBody>
                    <a:bodyPr/>
                    <a:lstStyle/>
                    <a:p>
                      <a:r>
                        <a:rPr lang="en-US" sz="1400" dirty="0"/>
                        <a:t>160</a:t>
                      </a:r>
                    </a:p>
                  </a:txBody>
                  <a:tcPr marL="68580" marR="68580" marT="34290" marB="34290"/>
                </a:tc>
                <a:tc>
                  <a:txBody>
                    <a:bodyPr/>
                    <a:lstStyle/>
                    <a:p>
                      <a:r>
                        <a:rPr lang="en-US" sz="1400" dirty="0"/>
                        <a:t>320</a:t>
                      </a:r>
                    </a:p>
                  </a:txBody>
                  <a:tcPr marL="68580" marR="68580" marT="34290" marB="34290"/>
                </a:tc>
                <a:extLst>
                  <a:ext uri="{0D108BD9-81ED-4DB2-BD59-A6C34878D82A}">
                    <a16:rowId xmlns:a16="http://schemas.microsoft.com/office/drawing/2014/main" val="1978544994"/>
                  </a:ext>
                </a:extLst>
              </a:tr>
              <a:tr h="278130">
                <a:tc>
                  <a:txBody>
                    <a:bodyPr/>
                    <a:lstStyle/>
                    <a:p>
                      <a:r>
                        <a:rPr lang="en-US" sz="1400" dirty="0"/>
                        <a:t>Far</a:t>
                      </a:r>
                    </a:p>
                  </a:txBody>
                  <a:tcPr marL="68580" marR="68580" marT="34290" marB="34290"/>
                </a:tc>
                <a:tc>
                  <a:txBody>
                    <a:bodyPr/>
                    <a:lstStyle/>
                    <a:p>
                      <a:r>
                        <a:rPr lang="en-US" sz="1400" dirty="0"/>
                        <a:t>12</a:t>
                      </a:r>
                    </a:p>
                  </a:txBody>
                  <a:tcPr marL="68580" marR="68580" marT="34290" marB="34290"/>
                </a:tc>
                <a:tc>
                  <a:txBody>
                    <a:bodyPr/>
                    <a:lstStyle/>
                    <a:p>
                      <a:r>
                        <a:rPr lang="en-US" sz="1400" dirty="0"/>
                        <a:t>15</a:t>
                      </a:r>
                    </a:p>
                  </a:txBody>
                  <a:tcPr marL="68580" marR="68580" marT="34290" marB="34290"/>
                </a:tc>
                <a:tc>
                  <a:txBody>
                    <a:bodyPr/>
                    <a:lstStyle/>
                    <a:p>
                      <a:r>
                        <a:rPr lang="en-US" sz="1400" dirty="0"/>
                        <a:t>18</a:t>
                      </a:r>
                    </a:p>
                  </a:txBody>
                  <a:tcPr marL="68580" marR="68580" marT="34290" marB="34290"/>
                </a:tc>
                <a:tc>
                  <a:txBody>
                    <a:bodyPr/>
                    <a:lstStyle/>
                    <a:p>
                      <a:r>
                        <a:rPr lang="en-US" sz="1400" dirty="0"/>
                        <a:t>21</a:t>
                      </a:r>
                    </a:p>
                  </a:txBody>
                  <a:tcPr marL="68580" marR="68580" marT="34290" marB="34290"/>
                </a:tc>
                <a:extLst>
                  <a:ext uri="{0D108BD9-81ED-4DB2-BD59-A6C34878D82A}">
                    <a16:rowId xmlns:a16="http://schemas.microsoft.com/office/drawing/2014/main" val="1092200322"/>
                  </a:ext>
                </a:extLst>
              </a:tr>
            </a:tbl>
          </a:graphicData>
        </a:graphic>
      </p:graphicFrame>
      <p:sp>
        <p:nvSpPr>
          <p:cNvPr id="7" name="Slide Number Placeholder 5">
            <a:extLst>
              <a:ext uri="{FF2B5EF4-FFF2-40B4-BE49-F238E27FC236}">
                <a16:creationId xmlns:a16="http://schemas.microsoft.com/office/drawing/2014/main" id="{49E821FD-640F-183D-965C-52B8B1BAEBCB}"/>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828328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B80C-3727-1EA1-94E3-481110BE9EFB}"/>
              </a:ext>
            </a:extLst>
          </p:cNvPr>
          <p:cNvSpPr>
            <a:spLocks noGrp="1"/>
          </p:cNvSpPr>
          <p:nvPr>
            <p:ph type="ctrTitle"/>
          </p:nvPr>
        </p:nvSpPr>
        <p:spPr/>
        <p:txBody>
          <a:bodyPr/>
          <a:lstStyle/>
          <a:p>
            <a:r>
              <a:rPr lang="en-US" dirty="0"/>
              <a:t>A closer look at 802.11 spec</a:t>
            </a:r>
          </a:p>
        </p:txBody>
      </p:sp>
      <p:sp>
        <p:nvSpPr>
          <p:cNvPr id="3" name="Subtitle 2">
            <a:extLst>
              <a:ext uri="{FF2B5EF4-FFF2-40B4-BE49-F238E27FC236}">
                <a16:creationId xmlns:a16="http://schemas.microsoft.com/office/drawing/2014/main" id="{C2B7903E-F879-B227-6D87-CC77B1E04F26}"/>
              </a:ext>
            </a:extLst>
          </p:cNvPr>
          <p:cNvSpPr>
            <a:spLocks noGrp="1"/>
          </p:cNvSpPr>
          <p:nvPr>
            <p:ph type="subTitle" idx="1"/>
          </p:nvPr>
        </p:nvSpPr>
        <p:spPr/>
        <p:txBody>
          <a:bodyPr/>
          <a:lstStyle/>
          <a:p>
            <a:endParaRPr lang="en-US"/>
          </a:p>
        </p:txBody>
      </p:sp>
      <p:sp>
        <p:nvSpPr>
          <p:cNvPr id="8" name="Slide Number Placeholder 5">
            <a:extLst>
              <a:ext uri="{FF2B5EF4-FFF2-40B4-BE49-F238E27FC236}">
                <a16:creationId xmlns:a16="http://schemas.microsoft.com/office/drawing/2014/main" id="{96A39D5C-2BCC-5BBF-F60F-2695F5A49CB1}"/>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011155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74145-7AA1-0BA3-8D5C-ED1952537C60}"/>
              </a:ext>
            </a:extLst>
          </p:cNvPr>
          <p:cNvSpPr>
            <a:spLocks noGrp="1"/>
          </p:cNvSpPr>
          <p:nvPr>
            <p:ph type="title"/>
          </p:nvPr>
        </p:nvSpPr>
        <p:spPr/>
        <p:txBody>
          <a:bodyPr/>
          <a:lstStyle/>
          <a:p>
            <a:r>
              <a:rPr lang="en-US" sz="2000" dirty="0"/>
              <a:t>802.11 </a:t>
            </a:r>
            <a:r>
              <a:rPr lang="en-US" sz="2000" dirty="0" err="1"/>
              <a:t>Coex</a:t>
            </a:r>
            <a:r>
              <a:rPr lang="en-US" sz="2000" dirty="0"/>
              <a:t> PD (preamble detect) and ED (Energy Detect) Requirements</a:t>
            </a:r>
          </a:p>
        </p:txBody>
      </p:sp>
      <p:sp>
        <p:nvSpPr>
          <p:cNvPr id="3" name="Content Placeholder 2">
            <a:extLst>
              <a:ext uri="{FF2B5EF4-FFF2-40B4-BE49-F238E27FC236}">
                <a16:creationId xmlns:a16="http://schemas.microsoft.com/office/drawing/2014/main" id="{EEF53373-36B5-AE0D-13A1-71A136C2F5CD}"/>
              </a:ext>
            </a:extLst>
          </p:cNvPr>
          <p:cNvSpPr>
            <a:spLocks noGrp="1"/>
          </p:cNvSpPr>
          <p:nvPr>
            <p:ph idx="1"/>
          </p:nvPr>
        </p:nvSpPr>
        <p:spPr/>
        <p:txBody>
          <a:bodyPr/>
          <a:lstStyle/>
          <a:p>
            <a:r>
              <a:rPr lang="en-US" sz="1800" dirty="0"/>
              <a:t>A possible example of the use of ED is when a video call in 2.4 GHz is interrupted when the microwave (fc ~ 2.45 GHz) oven is turned on.</a:t>
            </a:r>
          </a:p>
        </p:txBody>
      </p:sp>
      <p:grpSp>
        <p:nvGrpSpPr>
          <p:cNvPr id="16" name="Group 15">
            <a:extLst>
              <a:ext uri="{FF2B5EF4-FFF2-40B4-BE49-F238E27FC236}">
                <a16:creationId xmlns:a16="http://schemas.microsoft.com/office/drawing/2014/main" id="{D8E6C463-59FB-2BCD-B420-4E081F92F454}"/>
              </a:ext>
            </a:extLst>
          </p:cNvPr>
          <p:cNvGrpSpPr/>
          <p:nvPr/>
        </p:nvGrpSpPr>
        <p:grpSpPr>
          <a:xfrm>
            <a:off x="501188" y="2420888"/>
            <a:ext cx="8286085" cy="3513239"/>
            <a:chOff x="940240" y="2536475"/>
            <a:chExt cx="8286085" cy="3513239"/>
          </a:xfrm>
        </p:grpSpPr>
        <p:pic>
          <p:nvPicPr>
            <p:cNvPr id="10" name="Picture 9">
              <a:extLst>
                <a:ext uri="{FF2B5EF4-FFF2-40B4-BE49-F238E27FC236}">
                  <a16:creationId xmlns:a16="http://schemas.microsoft.com/office/drawing/2014/main" id="{29592D28-8C49-8319-CD87-847CE6DD1B8F}"/>
                </a:ext>
              </a:extLst>
            </p:cNvPr>
            <p:cNvPicPr>
              <a:picLocks noChangeAspect="1"/>
            </p:cNvPicPr>
            <p:nvPr/>
          </p:nvPicPr>
          <p:blipFill>
            <a:blip r:embed="rId2"/>
            <a:stretch>
              <a:fillRect/>
            </a:stretch>
          </p:blipFill>
          <p:spPr>
            <a:xfrm>
              <a:off x="1848934" y="2536475"/>
              <a:ext cx="6334475" cy="3513239"/>
            </a:xfrm>
            <a:prstGeom prst="rect">
              <a:avLst/>
            </a:prstGeom>
          </p:spPr>
        </p:pic>
        <p:sp>
          <p:nvSpPr>
            <p:cNvPr id="11" name="TextBox 10">
              <a:extLst>
                <a:ext uri="{FF2B5EF4-FFF2-40B4-BE49-F238E27FC236}">
                  <a16:creationId xmlns:a16="http://schemas.microsoft.com/office/drawing/2014/main" id="{41AEAF4A-24E1-0FB4-A1D4-D6191CC1EF46}"/>
                </a:ext>
              </a:extLst>
            </p:cNvPr>
            <p:cNvSpPr txBox="1"/>
            <p:nvPr/>
          </p:nvSpPr>
          <p:spPr>
            <a:xfrm>
              <a:off x="8040006" y="4437112"/>
              <a:ext cx="1186319" cy="369332"/>
            </a:xfrm>
            <a:prstGeom prst="rect">
              <a:avLst/>
            </a:prstGeom>
            <a:noFill/>
          </p:spPr>
          <p:txBody>
            <a:bodyPr wrap="square" rtlCol="0">
              <a:spAutoFit/>
            </a:bodyPr>
            <a:lstStyle/>
            <a:p>
              <a:r>
                <a:rPr lang="en-US" sz="1800" dirty="0">
                  <a:solidFill>
                    <a:schemeClr val="tx1"/>
                  </a:solidFill>
                </a:rPr>
                <a:t>802.11a/g</a:t>
              </a:r>
            </a:p>
          </p:txBody>
        </p:sp>
        <p:sp>
          <p:nvSpPr>
            <p:cNvPr id="7" name="Rectangle 6">
              <a:extLst>
                <a:ext uri="{FF2B5EF4-FFF2-40B4-BE49-F238E27FC236}">
                  <a16:creationId xmlns:a16="http://schemas.microsoft.com/office/drawing/2014/main" id="{1D824EAB-7694-1549-69FB-FDDED1A9B4A7}"/>
                </a:ext>
              </a:extLst>
            </p:cNvPr>
            <p:cNvSpPr/>
            <p:nvPr/>
          </p:nvSpPr>
          <p:spPr bwMode="auto">
            <a:xfrm>
              <a:off x="1774699" y="5300700"/>
              <a:ext cx="6599362" cy="504563"/>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8" name="TextBox 7">
              <a:extLst>
                <a:ext uri="{FF2B5EF4-FFF2-40B4-BE49-F238E27FC236}">
                  <a16:creationId xmlns:a16="http://schemas.microsoft.com/office/drawing/2014/main" id="{0400C9B8-21C1-89C9-D46E-CC899508B356}"/>
                </a:ext>
              </a:extLst>
            </p:cNvPr>
            <p:cNvSpPr txBox="1"/>
            <p:nvPr/>
          </p:nvSpPr>
          <p:spPr>
            <a:xfrm>
              <a:off x="940240" y="5278258"/>
              <a:ext cx="423514" cy="307777"/>
            </a:xfrm>
            <a:prstGeom prst="rect">
              <a:avLst/>
            </a:prstGeom>
            <a:noFill/>
          </p:spPr>
          <p:txBody>
            <a:bodyPr wrap="none" rtlCol="0">
              <a:spAutoFit/>
            </a:bodyPr>
            <a:lstStyle/>
            <a:p>
              <a:r>
                <a:rPr lang="en-US" sz="1400" dirty="0">
                  <a:solidFill>
                    <a:schemeClr val="tx1"/>
                  </a:solidFill>
                </a:rPr>
                <a:t>ED</a:t>
              </a:r>
            </a:p>
          </p:txBody>
        </p:sp>
        <p:cxnSp>
          <p:nvCxnSpPr>
            <p:cNvPr id="12" name="Straight Arrow Connector 11">
              <a:extLst>
                <a:ext uri="{FF2B5EF4-FFF2-40B4-BE49-F238E27FC236}">
                  <a16:creationId xmlns:a16="http://schemas.microsoft.com/office/drawing/2014/main" id="{9AB05F48-76C2-C15C-34B2-7D74BDF81788}"/>
                </a:ext>
              </a:extLst>
            </p:cNvPr>
            <p:cNvCxnSpPr>
              <a:cxnSpLocks/>
            </p:cNvCxnSpPr>
            <p:nvPr/>
          </p:nvCxnSpPr>
          <p:spPr bwMode="auto">
            <a:xfrm>
              <a:off x="1342651" y="5432147"/>
              <a:ext cx="4320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CBC01188-FEED-52FA-9454-CE0BE7EF41EF}"/>
                </a:ext>
              </a:extLst>
            </p:cNvPr>
            <p:cNvSpPr txBox="1"/>
            <p:nvPr/>
          </p:nvSpPr>
          <p:spPr>
            <a:xfrm>
              <a:off x="985281" y="3698025"/>
              <a:ext cx="413896" cy="307777"/>
            </a:xfrm>
            <a:prstGeom prst="rect">
              <a:avLst/>
            </a:prstGeom>
            <a:noFill/>
          </p:spPr>
          <p:txBody>
            <a:bodyPr wrap="none" rtlCol="0">
              <a:spAutoFit/>
            </a:bodyPr>
            <a:lstStyle/>
            <a:p>
              <a:r>
                <a:rPr lang="en-US" sz="1400" dirty="0">
                  <a:solidFill>
                    <a:schemeClr val="tx1"/>
                  </a:solidFill>
                </a:rPr>
                <a:t>PD</a:t>
              </a:r>
            </a:p>
          </p:txBody>
        </p:sp>
        <p:sp>
          <p:nvSpPr>
            <p:cNvPr id="14" name="Rectangle 13">
              <a:extLst>
                <a:ext uri="{FF2B5EF4-FFF2-40B4-BE49-F238E27FC236}">
                  <a16:creationId xmlns:a16="http://schemas.microsoft.com/office/drawing/2014/main" id="{54ACEFB4-754C-B890-0D64-D566F9EEBCBD}"/>
                </a:ext>
              </a:extLst>
            </p:cNvPr>
            <p:cNvSpPr/>
            <p:nvPr/>
          </p:nvSpPr>
          <p:spPr bwMode="auto">
            <a:xfrm>
              <a:off x="1774699" y="3698025"/>
              <a:ext cx="6599363" cy="811094"/>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A78BFA4C-BBE9-15F4-1CD7-FC2A7ECD6DE0}"/>
                </a:ext>
              </a:extLst>
            </p:cNvPr>
            <p:cNvCxnSpPr/>
            <p:nvPr/>
          </p:nvCxnSpPr>
          <p:spPr bwMode="auto">
            <a:xfrm>
              <a:off x="1399177" y="3829411"/>
              <a:ext cx="432048" cy="0"/>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grpSp>
      <p:sp>
        <p:nvSpPr>
          <p:cNvPr id="9" name="Slide Number Placeholder 5">
            <a:extLst>
              <a:ext uri="{FF2B5EF4-FFF2-40B4-BE49-F238E27FC236}">
                <a16:creationId xmlns:a16="http://schemas.microsoft.com/office/drawing/2014/main" id="{571E1FB5-5C03-9C3C-E24A-CFD11330070F}"/>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592008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A660-BE80-4D6F-053F-3F1AE71F1289}"/>
              </a:ext>
            </a:extLst>
          </p:cNvPr>
          <p:cNvSpPr>
            <a:spLocks noGrp="1"/>
          </p:cNvSpPr>
          <p:nvPr>
            <p:ph type="title"/>
          </p:nvPr>
        </p:nvSpPr>
        <p:spPr/>
        <p:txBody>
          <a:bodyPr/>
          <a:lstStyle/>
          <a:p>
            <a:r>
              <a:rPr lang="en-US" sz="3200" dirty="0"/>
              <a:t>HT (802.11n) CCA Requirements</a:t>
            </a:r>
          </a:p>
        </p:txBody>
      </p:sp>
      <p:pic>
        <p:nvPicPr>
          <p:cNvPr id="10" name="Content Placeholder 9">
            <a:extLst>
              <a:ext uri="{FF2B5EF4-FFF2-40B4-BE49-F238E27FC236}">
                <a16:creationId xmlns:a16="http://schemas.microsoft.com/office/drawing/2014/main" id="{39F8C001-CB6B-1D77-465C-57C3F6F768F1}"/>
              </a:ext>
            </a:extLst>
          </p:cNvPr>
          <p:cNvPicPr>
            <a:picLocks noGrp="1" noChangeAspect="1"/>
          </p:cNvPicPr>
          <p:nvPr>
            <p:ph idx="1"/>
          </p:nvPr>
        </p:nvPicPr>
        <p:blipFill>
          <a:blip r:embed="rId2"/>
          <a:stretch>
            <a:fillRect/>
          </a:stretch>
        </p:blipFill>
        <p:spPr>
          <a:xfrm>
            <a:off x="541995" y="4624683"/>
            <a:ext cx="7984468" cy="1195280"/>
          </a:xfrm>
        </p:spPr>
      </p:pic>
      <p:pic>
        <p:nvPicPr>
          <p:cNvPr id="8" name="Picture 7">
            <a:extLst>
              <a:ext uri="{FF2B5EF4-FFF2-40B4-BE49-F238E27FC236}">
                <a16:creationId xmlns:a16="http://schemas.microsoft.com/office/drawing/2014/main" id="{AAF4572D-8875-2DF1-36B2-2E61F4766756}"/>
              </a:ext>
            </a:extLst>
          </p:cNvPr>
          <p:cNvPicPr>
            <a:picLocks noChangeAspect="1"/>
          </p:cNvPicPr>
          <p:nvPr/>
        </p:nvPicPr>
        <p:blipFill>
          <a:blip r:embed="rId3"/>
          <a:stretch>
            <a:fillRect/>
          </a:stretch>
        </p:blipFill>
        <p:spPr>
          <a:xfrm>
            <a:off x="539552" y="2168694"/>
            <a:ext cx="7986911" cy="1727158"/>
          </a:xfrm>
          <a:prstGeom prst="rect">
            <a:avLst/>
          </a:prstGeom>
        </p:spPr>
      </p:pic>
      <p:sp>
        <p:nvSpPr>
          <p:cNvPr id="11" name="Rectangle 10">
            <a:extLst>
              <a:ext uri="{FF2B5EF4-FFF2-40B4-BE49-F238E27FC236}">
                <a16:creationId xmlns:a16="http://schemas.microsoft.com/office/drawing/2014/main" id="{ECA6535D-2811-6701-2BB7-E6D78C020931}"/>
              </a:ext>
            </a:extLst>
          </p:cNvPr>
          <p:cNvSpPr/>
          <p:nvPr/>
        </p:nvSpPr>
        <p:spPr bwMode="auto">
          <a:xfrm>
            <a:off x="611616" y="3212976"/>
            <a:ext cx="7992831" cy="683134"/>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2" name="Rectangle 11">
            <a:extLst>
              <a:ext uri="{FF2B5EF4-FFF2-40B4-BE49-F238E27FC236}">
                <a16:creationId xmlns:a16="http://schemas.microsoft.com/office/drawing/2014/main" id="{FF4C70DD-1BA1-4B6A-9294-B6606B01528E}"/>
              </a:ext>
            </a:extLst>
          </p:cNvPr>
          <p:cNvSpPr/>
          <p:nvPr/>
        </p:nvSpPr>
        <p:spPr bwMode="auto">
          <a:xfrm>
            <a:off x="2386142" y="5373216"/>
            <a:ext cx="2538282" cy="162018"/>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3" name="Rectangle 2">
            <a:extLst>
              <a:ext uri="{FF2B5EF4-FFF2-40B4-BE49-F238E27FC236}">
                <a16:creationId xmlns:a16="http://schemas.microsoft.com/office/drawing/2014/main" id="{B7D43645-ABDE-BDFA-01C0-ABA0884501C7}"/>
              </a:ext>
            </a:extLst>
          </p:cNvPr>
          <p:cNvSpPr/>
          <p:nvPr/>
        </p:nvSpPr>
        <p:spPr bwMode="auto">
          <a:xfrm>
            <a:off x="611617" y="2721996"/>
            <a:ext cx="7992831" cy="37804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5DEF3FCB-0FD6-04E8-A43D-3B87D253075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
        <p:nvSpPr>
          <p:cNvPr id="9" name="TextBox 8">
            <a:extLst>
              <a:ext uri="{FF2B5EF4-FFF2-40B4-BE49-F238E27FC236}">
                <a16:creationId xmlns:a16="http://schemas.microsoft.com/office/drawing/2014/main" id="{2706D579-610E-A512-F74C-A59ACC7680D4}"/>
              </a:ext>
            </a:extLst>
          </p:cNvPr>
          <p:cNvSpPr txBox="1"/>
          <p:nvPr/>
        </p:nvSpPr>
        <p:spPr>
          <a:xfrm>
            <a:off x="3180396" y="4244275"/>
            <a:ext cx="2855269" cy="400110"/>
          </a:xfrm>
          <a:prstGeom prst="rect">
            <a:avLst/>
          </a:prstGeom>
          <a:noFill/>
        </p:spPr>
        <p:txBody>
          <a:bodyPr wrap="none" rtlCol="0">
            <a:spAutoFit/>
          </a:bodyPr>
          <a:lstStyle/>
          <a:p>
            <a:r>
              <a:rPr lang="en-US" sz="2000" dirty="0">
                <a:solidFill>
                  <a:schemeClr val="tx1"/>
                </a:solidFill>
              </a:rPr>
              <a:t>How about secondary 20?</a:t>
            </a:r>
          </a:p>
        </p:txBody>
      </p:sp>
    </p:spTree>
    <p:extLst>
      <p:ext uri="{BB962C8B-B14F-4D97-AF65-F5344CB8AC3E}">
        <p14:creationId xmlns:p14="http://schemas.microsoft.com/office/powerpoint/2010/main" val="3958021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2873-C634-118D-4F61-0C1AC3D42435}"/>
              </a:ext>
            </a:extLst>
          </p:cNvPr>
          <p:cNvSpPr>
            <a:spLocks noGrp="1"/>
          </p:cNvSpPr>
          <p:nvPr>
            <p:ph type="title"/>
          </p:nvPr>
        </p:nvSpPr>
        <p:spPr/>
        <p:txBody>
          <a:bodyPr/>
          <a:lstStyle/>
          <a:p>
            <a:r>
              <a:rPr lang="en-US" sz="3200" dirty="0"/>
              <a:t>VHT (802.11ac) CCA Requirements</a:t>
            </a:r>
          </a:p>
        </p:txBody>
      </p:sp>
      <p:sp>
        <p:nvSpPr>
          <p:cNvPr id="3" name="Content Placeholder 2">
            <a:extLst>
              <a:ext uri="{FF2B5EF4-FFF2-40B4-BE49-F238E27FC236}">
                <a16:creationId xmlns:a16="http://schemas.microsoft.com/office/drawing/2014/main" id="{C1BEBE0C-0346-6C28-4FBC-72B28AD14D68}"/>
              </a:ext>
            </a:extLst>
          </p:cNvPr>
          <p:cNvSpPr>
            <a:spLocks noGrp="1"/>
          </p:cNvSpPr>
          <p:nvPr>
            <p:ph idx="1"/>
          </p:nvPr>
        </p:nvSpPr>
        <p:spPr/>
        <p:txBody>
          <a:bodyPr/>
          <a:lstStyle/>
          <a:p>
            <a:endParaRPr lang="en-US"/>
          </a:p>
        </p:txBody>
      </p:sp>
      <p:pic>
        <p:nvPicPr>
          <p:cNvPr id="8" name="Picture 7">
            <a:extLst>
              <a:ext uri="{FF2B5EF4-FFF2-40B4-BE49-F238E27FC236}">
                <a16:creationId xmlns:a16="http://schemas.microsoft.com/office/drawing/2014/main" id="{66476D6C-D0C7-015E-51C4-A59FC023FE84}"/>
              </a:ext>
            </a:extLst>
          </p:cNvPr>
          <p:cNvPicPr>
            <a:picLocks noChangeAspect="1"/>
          </p:cNvPicPr>
          <p:nvPr/>
        </p:nvPicPr>
        <p:blipFill>
          <a:blip r:embed="rId2"/>
          <a:stretch>
            <a:fillRect/>
          </a:stretch>
        </p:blipFill>
        <p:spPr>
          <a:xfrm>
            <a:off x="1544638" y="2362662"/>
            <a:ext cx="5835674" cy="3366735"/>
          </a:xfrm>
          <a:prstGeom prst="rect">
            <a:avLst/>
          </a:prstGeom>
        </p:spPr>
      </p:pic>
      <p:sp>
        <p:nvSpPr>
          <p:cNvPr id="9" name="Rectangle 8">
            <a:extLst>
              <a:ext uri="{FF2B5EF4-FFF2-40B4-BE49-F238E27FC236}">
                <a16:creationId xmlns:a16="http://schemas.microsoft.com/office/drawing/2014/main" id="{BF271762-2231-776A-947A-5ED8EDD447CC}"/>
              </a:ext>
            </a:extLst>
          </p:cNvPr>
          <p:cNvSpPr/>
          <p:nvPr/>
        </p:nvSpPr>
        <p:spPr bwMode="auto">
          <a:xfrm>
            <a:off x="1544638" y="4671138"/>
            <a:ext cx="5727662" cy="378042"/>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Rectangle 6">
            <a:extLst>
              <a:ext uri="{FF2B5EF4-FFF2-40B4-BE49-F238E27FC236}">
                <a16:creationId xmlns:a16="http://schemas.microsoft.com/office/drawing/2014/main" id="{B0608B6B-8BDA-F3B3-9BCA-8CD84A3D60E5}"/>
              </a:ext>
            </a:extLst>
          </p:cNvPr>
          <p:cNvSpPr/>
          <p:nvPr/>
        </p:nvSpPr>
        <p:spPr bwMode="auto">
          <a:xfrm>
            <a:off x="1562866" y="2758677"/>
            <a:ext cx="5817446" cy="137240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0" name="Slide Number Placeholder 5">
            <a:extLst>
              <a:ext uri="{FF2B5EF4-FFF2-40B4-BE49-F238E27FC236}">
                <a16:creationId xmlns:a16="http://schemas.microsoft.com/office/drawing/2014/main" id="{62AF66AD-61B3-499D-C8BB-82A51B6B35F7}"/>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81151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A06DB-CDD2-F6A2-D0CB-EC372696377B}"/>
              </a:ext>
            </a:extLst>
          </p:cNvPr>
          <p:cNvSpPr>
            <a:spLocks noGrp="1"/>
          </p:cNvSpPr>
          <p:nvPr>
            <p:ph type="title"/>
          </p:nvPr>
        </p:nvSpPr>
        <p:spPr/>
        <p:txBody>
          <a:bodyPr/>
          <a:lstStyle/>
          <a:p>
            <a:r>
              <a:rPr lang="en-US" dirty="0"/>
              <a:t>802.11ax CCA Requirements</a:t>
            </a:r>
          </a:p>
        </p:txBody>
      </p:sp>
      <p:sp>
        <p:nvSpPr>
          <p:cNvPr id="3" name="Content Placeholder 2">
            <a:extLst>
              <a:ext uri="{FF2B5EF4-FFF2-40B4-BE49-F238E27FC236}">
                <a16:creationId xmlns:a16="http://schemas.microsoft.com/office/drawing/2014/main" id="{2AE7701E-D713-D86E-B8D1-561262AC65AE}"/>
              </a:ext>
            </a:extLst>
          </p:cNvPr>
          <p:cNvSpPr>
            <a:spLocks noGrp="1"/>
          </p:cNvSpPr>
          <p:nvPr>
            <p:ph idx="1"/>
          </p:nvPr>
        </p:nvSpPr>
        <p:spPr/>
        <p:txBody>
          <a:bodyPr/>
          <a:lstStyle/>
          <a:p>
            <a:endParaRPr lang="en-US"/>
          </a:p>
        </p:txBody>
      </p:sp>
      <p:pic>
        <p:nvPicPr>
          <p:cNvPr id="8" name="Picture 7">
            <a:extLst>
              <a:ext uri="{FF2B5EF4-FFF2-40B4-BE49-F238E27FC236}">
                <a16:creationId xmlns:a16="http://schemas.microsoft.com/office/drawing/2014/main" id="{6FD1403D-8584-61B7-DCD7-0426C2C382D5}"/>
              </a:ext>
            </a:extLst>
          </p:cNvPr>
          <p:cNvPicPr>
            <a:picLocks noChangeAspect="1"/>
          </p:cNvPicPr>
          <p:nvPr/>
        </p:nvPicPr>
        <p:blipFill>
          <a:blip r:embed="rId2"/>
          <a:stretch>
            <a:fillRect/>
          </a:stretch>
        </p:blipFill>
        <p:spPr>
          <a:xfrm>
            <a:off x="1895896" y="2307577"/>
            <a:ext cx="5646434" cy="3406235"/>
          </a:xfrm>
          <a:prstGeom prst="rect">
            <a:avLst/>
          </a:prstGeom>
        </p:spPr>
      </p:pic>
      <p:sp>
        <p:nvSpPr>
          <p:cNvPr id="9" name="Rectangle 8">
            <a:extLst>
              <a:ext uri="{FF2B5EF4-FFF2-40B4-BE49-F238E27FC236}">
                <a16:creationId xmlns:a16="http://schemas.microsoft.com/office/drawing/2014/main" id="{9A201C18-04C1-ABBE-8F5E-71AC408894B9}"/>
              </a:ext>
            </a:extLst>
          </p:cNvPr>
          <p:cNvSpPr/>
          <p:nvPr/>
        </p:nvSpPr>
        <p:spPr bwMode="auto">
          <a:xfrm>
            <a:off x="1724884" y="2569759"/>
            <a:ext cx="5871452" cy="166933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0" name="Rectangle 9">
            <a:extLst>
              <a:ext uri="{FF2B5EF4-FFF2-40B4-BE49-F238E27FC236}">
                <a16:creationId xmlns:a16="http://schemas.microsoft.com/office/drawing/2014/main" id="{0ECCAD7B-C44F-C988-1A72-E82105DC2C6D}"/>
              </a:ext>
            </a:extLst>
          </p:cNvPr>
          <p:cNvSpPr/>
          <p:nvPr/>
        </p:nvSpPr>
        <p:spPr bwMode="auto">
          <a:xfrm>
            <a:off x="1821019" y="5049180"/>
            <a:ext cx="5721312" cy="504401"/>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96FC79F5-0623-4D5E-20E5-DA5D49DBF29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832936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2.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3.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843</Words>
  <Application>Microsoft Office PowerPoint</Application>
  <PresentationFormat>On-screen Show (4:3)</PresentationFormat>
  <Paragraphs>112</Paragraphs>
  <Slides>12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 Unicode MS</vt:lpstr>
      <vt:lpstr>Times New Roman</vt:lpstr>
      <vt:lpstr>Office Theme</vt:lpstr>
      <vt:lpstr>PowerPoint Presentation</vt:lpstr>
      <vt:lpstr>Abstract</vt:lpstr>
      <vt:lpstr>NB Effect on Wi-Fi</vt:lpstr>
      <vt:lpstr>Wi-Fi Effect on NB</vt:lpstr>
      <vt:lpstr>A closer look at 802.11 spec</vt:lpstr>
      <vt:lpstr>802.11 Coex PD (preamble detect) and ED (Energy Detect) Requirements</vt:lpstr>
      <vt:lpstr>HT (802.11n) CCA Requirements</vt:lpstr>
      <vt:lpstr>VHT (802.11ac) CCA Requirements</vt:lpstr>
      <vt:lpstr>802.11ax CCA Requirements</vt:lpstr>
      <vt:lpstr>Additional Text in 802.11ax</vt:lpstr>
      <vt:lpstr>802.11 ED and PD Threshold</vt:lpstr>
      <vt:lpstr>Proposed Way Forward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2024-04-23T15:10:37Z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