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59" r:id="rId2"/>
    <p:sldId id="365" r:id="rId3"/>
    <p:sldId id="368" r:id="rId4"/>
    <p:sldId id="351" r:id="rId5"/>
    <p:sldId id="371" r:id="rId6"/>
    <p:sldId id="378" r:id="rId7"/>
    <p:sldId id="381" r:id="rId8"/>
    <p:sldId id="382" r:id="rId9"/>
    <p:sldId id="358" r:id="rId10"/>
    <p:sldId id="380" r:id="rId11"/>
    <p:sldId id="360" r:id="rId12"/>
    <p:sldId id="372" r:id="rId13"/>
    <p:sldId id="373" r:id="rId14"/>
    <p:sldId id="374" r:id="rId15"/>
    <p:sldId id="362" r:id="rId16"/>
    <p:sldId id="363" r:id="rId17"/>
    <p:sldId id="364"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365"/>
            <p14:sldId id="368"/>
            <p14:sldId id="351"/>
            <p14:sldId id="371"/>
            <p14:sldId id="378"/>
            <p14:sldId id="381"/>
            <p14:sldId id="382"/>
            <p14:sldId id="358"/>
            <p14:sldId id="380"/>
            <p14:sldId id="360"/>
            <p14:sldId id="372"/>
            <p14:sldId id="373"/>
            <p14:sldId id="374"/>
            <p14:sldId id="362"/>
            <p14:sldId id="363"/>
            <p14:sldId id="3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283"/>
    <p:restoredTop sz="95915"/>
  </p:normalViewPr>
  <p:slideViewPr>
    <p:cSldViewPr>
      <p:cViewPr varScale="1">
        <p:scale>
          <a:sx n="207" d="100"/>
          <a:sy n="207" d="100"/>
        </p:scale>
        <p:origin x="1112" y="160"/>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dirty="0"/>
              <a:t>April 2024</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April 2024</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Krebs et al.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April 2024</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15-24-207-05-04ab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LBT discussion &amp; comment resolution</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ieee802.org/11/private/ETSI_documents/BRAN/05-CONTRIBUTIONS/2023/2023_12_11_OR_BRAN%23122/BRAN(23)122011_Effect_of_LBT_on_the_coexistence_of_narrowband_and_wideband_.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April 2024</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err="1"/>
              <a:t>DraftC</a:t>
            </a:r>
            <a:r>
              <a:rPr lang="en-US" altLang="en-US" sz="1600" dirty="0"/>
              <a:t> comment resolution proposals for LBT related comments (CIDs 40, 76, 276, 277, 278, 279, 280, 281, 282, 283, 284, 285, 286, 289, 290, 291, 614, and 615)]	</a:t>
            </a:r>
          </a:p>
          <a:p>
            <a:r>
              <a:rPr lang="en-US" altLang="en-US" sz="1600" b="1" dirty="0"/>
              <a:t>Date Submitted: </a:t>
            </a:r>
            <a:r>
              <a:rPr lang="en-US" altLang="en-US" sz="1600" dirty="0"/>
              <a:t>[April 22, 2024]	</a:t>
            </a:r>
          </a:p>
          <a:p>
            <a:r>
              <a:rPr lang="en-US" altLang="en-US" sz="1600" b="1" dirty="0"/>
              <a:t>Source:</a:t>
            </a:r>
            <a:r>
              <a:rPr lang="en-US" altLang="en-US" sz="1600" dirty="0"/>
              <a:t> [Alex Krebs (Apple)]</a:t>
            </a:r>
          </a:p>
          <a:p>
            <a:r>
              <a:rPr lang="en-US" altLang="en-US" sz="1600" b="1" dirty="0"/>
              <a:t>Email: </a:t>
            </a:r>
            <a:r>
              <a:rPr lang="en-US" altLang="en-US" sz="1600" dirty="0" err="1"/>
              <a:t>a_krebs</a:t>
            </a:r>
            <a:r>
              <a:rPr lang="en-US" altLang="en-US" sz="1600" dirty="0"/>
              <a:t> @ </a:t>
            </a:r>
            <a:r>
              <a:rPr lang="en-US" altLang="en-US" sz="1600" dirty="0" err="1"/>
              <a:t>apple.com</a:t>
            </a:r>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[Discussion and resolution proposals to LBT related comments of </a:t>
            </a:r>
            <a:r>
              <a:rPr lang="en-US" altLang="en-US" sz="1600" dirty="0" err="1"/>
              <a:t>DraftC</a:t>
            </a:r>
            <a:r>
              <a:rPr lang="en-US" altLang="en-US" sz="1600" dirty="0"/>
              <a:t>]</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23900" y="914400"/>
            <a:ext cx="7772400" cy="5334000"/>
          </a:xfrm>
        </p:spPr>
        <p:txBody>
          <a:bodyPr/>
          <a:lstStyle/>
          <a:p>
            <a:pPr>
              <a:spcBef>
                <a:spcPts val="600"/>
              </a:spcBef>
              <a:spcAft>
                <a:spcPts val="600"/>
              </a:spcAft>
            </a:pPr>
            <a:r>
              <a:rPr lang="en-US" sz="2000" dirty="0"/>
              <a:t>CIDs 276, 280, 40, 76 (see previous slide)</a:t>
            </a:r>
          </a:p>
          <a:p>
            <a:pPr>
              <a:spcBef>
                <a:spcPts val="600"/>
              </a:spcBef>
              <a:spcAft>
                <a:spcPts val="600"/>
              </a:spcAft>
            </a:pPr>
            <a:r>
              <a:rPr lang="en-US" sz="2000" dirty="0"/>
              <a:t>Proposed resolution: Reject</a:t>
            </a:r>
            <a:endParaRPr lang="en-US" sz="1600" dirty="0"/>
          </a:p>
          <a:p>
            <a:pPr>
              <a:spcBef>
                <a:spcPts val="600"/>
              </a:spcBef>
              <a:spcAft>
                <a:spcPts val="600"/>
              </a:spcAft>
            </a:pPr>
            <a:r>
              <a:rPr lang="en-US" sz="2000" dirty="0"/>
              <a:t>Disposition detail: Withdrawn by commenter</a:t>
            </a:r>
            <a:endParaRPr lang="en-US"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spTree>
    <p:extLst>
      <p:ext uri="{BB962C8B-B14F-4D97-AF65-F5344CB8AC3E}">
        <p14:creationId xmlns:p14="http://schemas.microsoft.com/office/powerpoint/2010/main" val="3422751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3307715"/>
            <a:ext cx="7772400" cy="3456204"/>
          </a:xfrm>
        </p:spPr>
        <p:txBody>
          <a:bodyPr/>
          <a:lstStyle/>
          <a:p>
            <a:pPr>
              <a:spcBef>
                <a:spcPts val="600"/>
              </a:spcBef>
              <a:spcAft>
                <a:spcPts val="600"/>
              </a:spcAft>
            </a:pPr>
            <a:r>
              <a:rPr lang="en-US" sz="2000" dirty="0"/>
              <a:t>Proposed resolution: Reject</a:t>
            </a:r>
          </a:p>
          <a:p>
            <a:pPr>
              <a:spcBef>
                <a:spcPts val="600"/>
              </a:spcBef>
              <a:spcAft>
                <a:spcPts val="600"/>
              </a:spcAft>
            </a:pPr>
            <a:r>
              <a:rPr lang="en-US" sz="2000" dirty="0"/>
              <a:t>Disposition detail: Withdrawn by commenter</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2017662258"/>
              </p:ext>
            </p:extLst>
          </p:nvPr>
        </p:nvGraphicFramePr>
        <p:xfrm>
          <a:off x="661588" y="914400"/>
          <a:ext cx="7772401" cy="20726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The statement "LBT shall be applied to channel numbers 50 to 249 according to regulatory constraints." should be clarified as the word "according" is ambiguous.  After reading the subsequent sentence, I think the author meant "in the presence of regulatory constraints".  If that's the case, then regulatory constraints are already mandating LBT and the aforementioned statement does not provides additional information. Replace with "LBT shall be applied to channel numbers 0 to 249."</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bl>
          </a:graphicData>
        </a:graphic>
      </p:graphicFrame>
    </p:spTree>
    <p:extLst>
      <p:ext uri="{BB962C8B-B14F-4D97-AF65-F5344CB8AC3E}">
        <p14:creationId xmlns:p14="http://schemas.microsoft.com/office/powerpoint/2010/main" val="146094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90403" y="5867400"/>
            <a:ext cx="7772400" cy="4249102"/>
          </a:xfrm>
        </p:spPr>
        <p:txBody>
          <a:bodyPr/>
          <a:lstStyle/>
          <a:p>
            <a:pPr>
              <a:spcBef>
                <a:spcPts val="600"/>
              </a:spcBef>
              <a:spcAft>
                <a:spcPts val="600"/>
              </a:spcAft>
            </a:pPr>
            <a:r>
              <a:rPr lang="en-US" sz="2000" dirty="0"/>
              <a:t>see next slide</a:t>
            </a:r>
            <a:endParaRPr lang="en-US" sz="1600" dirty="0">
              <a:solidFill>
                <a:srgbClr val="FF0000"/>
              </a:solidFill>
            </a:endParaRPr>
          </a:p>
          <a:p>
            <a:pPr lvl="1">
              <a:spcBef>
                <a:spcPts val="600"/>
              </a:spcBef>
              <a:spcAft>
                <a:spcPts val="600"/>
              </a:spcAft>
            </a:pPr>
            <a:endParaRPr lang="en-US" sz="16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2908474588"/>
              </p:ext>
            </p:extLst>
          </p:nvPr>
        </p:nvGraphicFramePr>
        <p:xfrm>
          <a:off x="723899" y="838200"/>
          <a:ext cx="7354019" cy="4845902"/>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3614038">
                  <a:extLst>
                    <a:ext uri="{9D8B030D-6E8A-4147-A177-3AD203B41FA5}">
                      <a16:colId xmlns:a16="http://schemas.microsoft.com/office/drawing/2014/main" val="923971862"/>
                    </a:ext>
                  </a:extLst>
                </a:gridCol>
                <a:gridCol w="1372318">
                  <a:extLst>
                    <a:ext uri="{9D8B030D-6E8A-4147-A177-3AD203B41FA5}">
                      <a16:colId xmlns:a16="http://schemas.microsoft.com/office/drawing/2014/main" val="1164826263"/>
                    </a:ext>
                  </a:extLst>
                </a:gridCol>
              </a:tblGrid>
              <a:tr h="167476">
                <a:tc>
                  <a:txBody>
                    <a:bodyPr/>
                    <a:lstStyle/>
                    <a:p>
                      <a:pPr algn="l" fontAlgn="ctr"/>
                      <a:r>
                        <a:rPr lang="en-US" sz="1000" b="1" i="0" u="none" strike="noStrike">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How long is the CCA duration? Figure 35 suggests 9us, but there is no text that says that.  Please add text that specifies the minimum CCA duration.</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What is the Energy Detect (ED) Threshold that should be used?  Please specify.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531487"/>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In Figure 35, there is at least 100us of idle time between successive transmissions.  There is no text that describes this idle time.  Please add corresponding text that </a:t>
                      </a:r>
                      <a:r>
                        <a:rPr lang="en-US" sz="1000" b="0" i="0" u="none" strike="noStrike" dirty="0" err="1">
                          <a:solidFill>
                            <a:srgbClr val="000000"/>
                          </a:solidFill>
                          <a:effectLst/>
                          <a:latin typeface="Arial" panose="020B0604020202020204" pitchFamily="34" charset="0"/>
                        </a:rPr>
                        <a:t>accomodates</a:t>
                      </a:r>
                      <a:r>
                        <a:rPr lang="en-US" sz="1000" b="0" i="0" u="none" strike="noStrike" dirty="0">
                          <a:solidFill>
                            <a:srgbClr val="000000"/>
                          </a:solidFill>
                          <a:effectLst/>
                          <a:latin typeface="Arial" panose="020B0604020202020204" pitchFamily="34" charset="0"/>
                        </a:rPr>
                        <a:t> required idle time.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8295509"/>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290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In Figure 35, there is at least 100us of idle time between successive transmissions.  If the ranging slot duration is 300 RSTU (250us), will there be enough time to accommodate this idle time? If there is not enough time, what is expected behavior?</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Please clarify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54291625"/>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291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In Figure 35, there is an upper bound of 95% of the ranging slot on the transmission duration.  There is no text associated with this.  Please add such text.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2421789"/>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How does the initiator determine whether a channel is unavailable, unusable, or inefficient?  Is it via passive scanning?  If so, how long is the passive scanning duration? How accurate should this result be?   What energy detect threshold should be used?  All this needs to be specified.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7384249"/>
                  </a:ext>
                </a:extLst>
              </a:tr>
              <a:tr h="426302">
                <a:tc>
                  <a:txBody>
                    <a:bodyPr/>
                    <a:lstStyle/>
                    <a:p>
                      <a:pPr algn="l" fontAlgn="ctr"/>
                      <a:r>
                        <a:rPr lang="en-US" sz="1000" b="0" i="0" u="none" strike="noStrike" dirty="0" err="1">
                          <a:solidFill>
                            <a:srgbClr val="000000"/>
                          </a:solidFill>
                          <a:effectLst/>
                          <a:latin typeface="Arial" panose="020B0604020202020204" pitchFamily="34" charset="0"/>
                        </a:rPr>
                        <a:t>Rojan</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Chitrakar</a:t>
                      </a:r>
                      <a:endParaRPr lang="en-US" sz="10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614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What is the significance of 16 uS? If this is PHY related, would be better to define a PIB, else if it is related to regulatory requirements, please provide relevant reference.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8665275"/>
                  </a:ext>
                </a:extLst>
              </a:tr>
              <a:tr h="426302">
                <a:tc>
                  <a:txBody>
                    <a:bodyPr/>
                    <a:lstStyle/>
                    <a:p>
                      <a:pPr algn="l" fontAlgn="ctr"/>
                      <a:r>
                        <a:rPr lang="en-US" sz="1000" b="0" i="0" u="none" strike="noStrike" dirty="0" err="1">
                          <a:solidFill>
                            <a:srgbClr val="000000"/>
                          </a:solidFill>
                          <a:effectLst/>
                          <a:latin typeface="Arial" panose="020B0604020202020204" pitchFamily="34" charset="0"/>
                        </a:rPr>
                        <a:t>Rojan</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Chitrakar</a:t>
                      </a:r>
                      <a:endParaRPr lang="en-US" sz="10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615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Is Figure 35 meant to be normative, or is it just an example? If normative, the significance of the numbers (e.g., &lt;= 95%, &gt;=100 uS) should be described in text. If it is just an example, such numbers can be removed.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956870"/>
                  </a:ext>
                </a:extLst>
              </a:tr>
            </a:tbl>
          </a:graphicData>
        </a:graphic>
      </p:graphicFrame>
    </p:spTree>
    <p:extLst>
      <p:ext uri="{BB962C8B-B14F-4D97-AF65-F5344CB8AC3E}">
        <p14:creationId xmlns:p14="http://schemas.microsoft.com/office/powerpoint/2010/main" val="2108430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98285" y="5410200"/>
            <a:ext cx="7772400" cy="4249102"/>
          </a:xfrm>
        </p:spPr>
        <p:txBody>
          <a:bodyPr/>
          <a:lstStyle/>
          <a:p>
            <a:pPr>
              <a:spcBef>
                <a:spcPts val="600"/>
              </a:spcBef>
              <a:spcAft>
                <a:spcPts val="600"/>
              </a:spcAft>
            </a:pPr>
            <a:r>
              <a:rPr lang="en-US" sz="2000" dirty="0"/>
              <a:t>Draft C p.57 shown on this slide</a:t>
            </a:r>
          </a:p>
          <a:p>
            <a:pPr>
              <a:spcBef>
                <a:spcPts val="600"/>
              </a:spcBef>
              <a:spcAft>
                <a:spcPts val="600"/>
              </a:spcAft>
            </a:pPr>
            <a:r>
              <a:rPr lang="en-US" sz="2000" dirty="0"/>
              <a:t>see next slide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pic>
        <p:nvPicPr>
          <p:cNvPr id="2" name="Picture 1">
            <a:extLst>
              <a:ext uri="{FF2B5EF4-FFF2-40B4-BE49-F238E27FC236}">
                <a16:creationId xmlns:a16="http://schemas.microsoft.com/office/drawing/2014/main" id="{1CA5A602-779F-914F-29BE-74C98848D752}"/>
              </a:ext>
            </a:extLst>
          </p:cNvPr>
          <p:cNvPicPr>
            <a:picLocks noChangeAspect="1"/>
          </p:cNvPicPr>
          <p:nvPr/>
        </p:nvPicPr>
        <p:blipFill>
          <a:blip r:embed="rId2"/>
          <a:stretch>
            <a:fillRect/>
          </a:stretch>
        </p:blipFill>
        <p:spPr>
          <a:xfrm>
            <a:off x="760682" y="838200"/>
            <a:ext cx="7772400" cy="2098726"/>
          </a:xfrm>
          <a:prstGeom prst="rect">
            <a:avLst/>
          </a:prstGeom>
        </p:spPr>
      </p:pic>
      <p:pic>
        <p:nvPicPr>
          <p:cNvPr id="9" name="Picture 8">
            <a:extLst>
              <a:ext uri="{FF2B5EF4-FFF2-40B4-BE49-F238E27FC236}">
                <a16:creationId xmlns:a16="http://schemas.microsoft.com/office/drawing/2014/main" id="{0AE39E32-C3AD-C0B0-CC87-333F1BF41222}"/>
              </a:ext>
            </a:extLst>
          </p:cNvPr>
          <p:cNvPicPr>
            <a:picLocks noChangeAspect="1"/>
          </p:cNvPicPr>
          <p:nvPr/>
        </p:nvPicPr>
        <p:blipFill>
          <a:blip r:embed="rId3"/>
          <a:stretch>
            <a:fillRect/>
          </a:stretch>
        </p:blipFill>
        <p:spPr>
          <a:xfrm>
            <a:off x="769256" y="3214228"/>
            <a:ext cx="7962900" cy="2015002"/>
          </a:xfrm>
          <a:prstGeom prst="rect">
            <a:avLst/>
          </a:prstGeom>
        </p:spPr>
      </p:pic>
    </p:spTree>
    <p:extLst>
      <p:ext uri="{BB962C8B-B14F-4D97-AF65-F5344CB8AC3E}">
        <p14:creationId xmlns:p14="http://schemas.microsoft.com/office/powerpoint/2010/main" val="3384493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838200" y="1066800"/>
            <a:ext cx="7772400" cy="4249102"/>
          </a:xfrm>
        </p:spPr>
        <p:txBody>
          <a:bodyPr/>
          <a:lstStyle/>
          <a:p>
            <a:pPr>
              <a:spcBef>
                <a:spcPts val="600"/>
              </a:spcBef>
              <a:spcAft>
                <a:spcPts val="600"/>
              </a:spcAft>
            </a:pPr>
            <a:r>
              <a:rPr lang="en-US" sz="2000" dirty="0"/>
              <a:t>CIDs 277, 278, 286, 289, 290, 291, 614, 615 (see previous two slides)</a:t>
            </a:r>
          </a:p>
          <a:p>
            <a:pPr>
              <a:spcBef>
                <a:spcPts val="600"/>
              </a:spcBef>
              <a:spcAft>
                <a:spcPts val="600"/>
              </a:spcAft>
            </a:pPr>
            <a:r>
              <a:rPr lang="en-US" sz="2000" dirty="0"/>
              <a:t>Proposed resolution: Reject</a:t>
            </a:r>
            <a:endParaRPr lang="en-US" sz="1600" dirty="0"/>
          </a:p>
          <a:p>
            <a:pPr>
              <a:spcBef>
                <a:spcPts val="600"/>
              </a:spcBef>
              <a:spcAft>
                <a:spcPts val="600"/>
              </a:spcAft>
            </a:pPr>
            <a:r>
              <a:rPr lang="en-US" sz="2000" dirty="0"/>
              <a:t>Disposition detail: Withdrawn by commenter</a:t>
            </a:r>
            <a:endParaRPr lang="en-US" sz="12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spTree>
    <p:extLst>
      <p:ext uri="{BB962C8B-B14F-4D97-AF65-F5344CB8AC3E}">
        <p14:creationId xmlns:p14="http://schemas.microsoft.com/office/powerpoint/2010/main" val="4154375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2331519"/>
            <a:ext cx="7772400" cy="4432399"/>
          </a:xfrm>
        </p:spPr>
        <p:txBody>
          <a:bodyPr/>
          <a:lstStyle/>
          <a:p>
            <a:pPr>
              <a:spcBef>
                <a:spcPts val="600"/>
              </a:spcBef>
              <a:spcAft>
                <a:spcPts val="600"/>
              </a:spcAft>
            </a:pPr>
            <a:r>
              <a:rPr lang="en-US" sz="2000" dirty="0"/>
              <a:t>Proposed resolution: Reject</a:t>
            </a:r>
            <a:endParaRPr lang="en-US" sz="1600" dirty="0"/>
          </a:p>
          <a:p>
            <a:pPr>
              <a:spcBef>
                <a:spcPts val="600"/>
              </a:spcBef>
              <a:spcAft>
                <a:spcPts val="600"/>
              </a:spcAft>
            </a:pPr>
            <a:r>
              <a:rPr lang="en-US" sz="2000" dirty="0"/>
              <a:t>Disposition detail: Withdrawn by commenter</a:t>
            </a:r>
          </a:p>
          <a:p>
            <a:pPr marL="0" indent="0">
              <a:buNone/>
            </a:pPr>
            <a:endParaRPr lang="en-US" sz="1000" dirty="0">
              <a:solidFill>
                <a:srgbClr val="000000"/>
              </a:solidFill>
              <a:effectLst/>
              <a:latin typeface="Times New Roman" panose="02020603050405020304" pitchFamily="18" charset="0"/>
            </a:endParaRPr>
          </a:p>
          <a:p>
            <a:pPr lvl="1">
              <a:spcBef>
                <a:spcPts val="600"/>
              </a:spcBef>
              <a:spcAft>
                <a:spcPts val="600"/>
              </a:spcAft>
            </a:pPr>
            <a:endParaRPr lang="en-US" sz="1200" dirty="0"/>
          </a:p>
          <a:p>
            <a:pPr lvl="1">
              <a:spcBef>
                <a:spcPts val="600"/>
              </a:spcBef>
              <a:spcAft>
                <a:spcPts val="600"/>
              </a:spcAft>
            </a:pPr>
            <a:endParaRPr lang="en-US" sz="16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15</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3401854375"/>
              </p:ext>
            </p:extLst>
          </p:nvPr>
        </p:nvGraphicFramePr>
        <p:xfrm>
          <a:off x="661588" y="914400"/>
          <a:ext cx="7772401" cy="1096444"/>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Figure 36 has a typo in the WLAN 20 MHz channel list.  "168" should be "165".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There is no text associated with "Scaling Factor" in Figure 36.</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Please add text that describes this feature.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865145"/>
                  </a:ext>
                </a:extLst>
              </a:tr>
            </a:tbl>
          </a:graphicData>
        </a:graphic>
      </p:graphicFrame>
    </p:spTree>
    <p:extLst>
      <p:ext uri="{BB962C8B-B14F-4D97-AF65-F5344CB8AC3E}">
        <p14:creationId xmlns:p14="http://schemas.microsoft.com/office/powerpoint/2010/main" val="534049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2743200"/>
            <a:ext cx="7772400" cy="4020718"/>
          </a:xfrm>
        </p:spPr>
        <p:txBody>
          <a:bodyPr/>
          <a:lstStyle/>
          <a:p>
            <a:pPr>
              <a:spcBef>
                <a:spcPts val="600"/>
              </a:spcBef>
              <a:spcAft>
                <a:spcPts val="600"/>
              </a:spcAft>
            </a:pPr>
            <a:r>
              <a:rPr lang="en-US" sz="2000" dirty="0"/>
              <a:t>Proposed resolution: Reject</a:t>
            </a:r>
          </a:p>
          <a:p>
            <a:pPr>
              <a:spcBef>
                <a:spcPts val="600"/>
              </a:spcBef>
              <a:spcAft>
                <a:spcPts val="600"/>
              </a:spcAft>
            </a:pPr>
            <a:r>
              <a:rPr lang="en-US" sz="2000" dirty="0"/>
              <a:t>Disposition Detail: Withdrawn by commenter</a:t>
            </a:r>
            <a:endParaRPr lang="en-US" sz="1200" dirty="0"/>
          </a:p>
          <a:p>
            <a:pPr lvl="1">
              <a:spcBef>
                <a:spcPts val="600"/>
              </a:spcBef>
              <a:spcAft>
                <a:spcPts val="600"/>
              </a:spcAft>
            </a:pPr>
            <a:endParaRPr lang="en-US" sz="16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16</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531883995"/>
              </p:ext>
            </p:extLst>
          </p:nvPr>
        </p:nvGraphicFramePr>
        <p:xfrm>
          <a:off x="661588" y="914400"/>
          <a:ext cx="7772401" cy="14630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10.38.11.1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 following 802.11 20 MHz channel center frequencies are likely to have a lot of traffic (probe request, beacons from 6GHz only APs, and probe responses) and should be removed from the initial macMmsNbChannelAllowList to prevent ranging outages: 5975, 6055, 6135, 6215, 6295, and 6375 MHz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Remove channels 66:73, 98:105, 130:137, 162:169, 194:201, 226:233 from the table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bl>
          </a:graphicData>
        </a:graphic>
      </p:graphicFrame>
    </p:spTree>
    <p:extLst>
      <p:ext uri="{BB962C8B-B14F-4D97-AF65-F5344CB8AC3E}">
        <p14:creationId xmlns:p14="http://schemas.microsoft.com/office/powerpoint/2010/main" val="4164533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3048000"/>
            <a:ext cx="7772400" cy="3715918"/>
          </a:xfrm>
        </p:spPr>
        <p:txBody>
          <a:bodyPr/>
          <a:lstStyle/>
          <a:p>
            <a:pPr>
              <a:spcBef>
                <a:spcPts val="600"/>
              </a:spcBef>
              <a:spcAft>
                <a:spcPts val="600"/>
              </a:spcAft>
            </a:pPr>
            <a:r>
              <a:rPr lang="en-US" sz="2000" dirty="0"/>
              <a:t>Proposed resolution: Reject</a:t>
            </a:r>
            <a:endParaRPr lang="en-US" sz="1600" dirty="0"/>
          </a:p>
          <a:p>
            <a:pPr>
              <a:spcBef>
                <a:spcPts val="600"/>
              </a:spcBef>
              <a:spcAft>
                <a:spcPts val="600"/>
              </a:spcAft>
            </a:pPr>
            <a:r>
              <a:rPr lang="en-US" sz="2000" dirty="0"/>
              <a:t>Disposition detail: Withdrawn by commenter</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17</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665995658"/>
              </p:ext>
            </p:extLst>
          </p:nvPr>
        </p:nvGraphicFramePr>
        <p:xfrm>
          <a:off x="661588" y="914400"/>
          <a:ext cx="7772401" cy="17678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147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11.1.3.15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 following 20 MHz block of frequency is not used by 802.11 devices in UNII-1: 5150-5170 and could be added to the frequency list to increase the number of channels allocated for NB.</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147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11.1.3.15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 following 20 MHz block of frequency is not planned to be used by 802.11 devices in UNII-5: 5925-5945.  Redefine the UNII-5 frequencies so that k=50,…249 is replaced with 50,…57</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935233"/>
                  </a:ext>
                </a:extLst>
              </a:tr>
            </a:tbl>
          </a:graphicData>
        </a:graphic>
      </p:graphicFrame>
    </p:spTree>
    <p:extLst>
      <p:ext uri="{BB962C8B-B14F-4D97-AF65-F5344CB8AC3E}">
        <p14:creationId xmlns:p14="http://schemas.microsoft.com/office/powerpoint/2010/main" val="1759309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Content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2000" dirty="0"/>
              <a:t>LBT discussion (p.3-7)</a:t>
            </a:r>
          </a:p>
          <a:p>
            <a:pPr lvl="1">
              <a:spcBef>
                <a:spcPts val="600"/>
              </a:spcBef>
              <a:spcAft>
                <a:spcPts val="600"/>
              </a:spcAft>
            </a:pPr>
            <a:r>
              <a:rPr lang="en-US" sz="1600" dirty="0"/>
              <a:t>Quick catch up on regulatory &amp; </a:t>
            </a:r>
            <a:r>
              <a:rPr lang="en-US" sz="1600" dirty="0" err="1"/>
              <a:t>coex</a:t>
            </a:r>
            <a:r>
              <a:rPr lang="en-US" sz="1600" dirty="0"/>
              <a:t> discussion </a:t>
            </a:r>
          </a:p>
          <a:p>
            <a:pPr lvl="1">
              <a:spcBef>
                <a:spcPts val="600"/>
              </a:spcBef>
              <a:spcAft>
                <a:spcPts val="600"/>
              </a:spcAft>
            </a:pPr>
            <a:r>
              <a:rPr lang="en-US" sz="1600" dirty="0"/>
              <a:t>Recap of LBT contribution(s) presented to 802.15.4ab</a:t>
            </a:r>
          </a:p>
          <a:p>
            <a:pPr lvl="1">
              <a:spcBef>
                <a:spcPts val="600"/>
              </a:spcBef>
              <a:spcAft>
                <a:spcPts val="600"/>
              </a:spcAft>
            </a:pPr>
            <a:r>
              <a:rPr lang="en-US" sz="1600" dirty="0"/>
              <a:t>Conclusions &amp; recommended way forward</a:t>
            </a:r>
          </a:p>
          <a:p>
            <a:pPr>
              <a:spcBef>
                <a:spcPts val="600"/>
              </a:spcBef>
              <a:spcAft>
                <a:spcPts val="600"/>
              </a:spcAft>
            </a:pPr>
            <a:r>
              <a:rPr lang="en-US" sz="2000" dirty="0"/>
              <a:t>Comment resolution (p.8-18)</a:t>
            </a:r>
          </a:p>
          <a:p>
            <a:pPr lvl="1">
              <a:spcBef>
                <a:spcPts val="600"/>
              </a:spcBef>
              <a:spcAft>
                <a:spcPts val="600"/>
              </a:spcAft>
            </a:pPr>
            <a:r>
              <a:rPr lang="en-US" sz="1600" dirty="0"/>
              <a:t>Related 4ab/4me comments previously resolved</a:t>
            </a:r>
          </a:p>
          <a:p>
            <a:pPr lvl="1">
              <a:spcBef>
                <a:spcPts val="600"/>
              </a:spcBef>
              <a:spcAft>
                <a:spcPts val="600"/>
              </a:spcAft>
            </a:pPr>
            <a:r>
              <a:rPr lang="en-US" sz="1600" dirty="0" err="1"/>
              <a:t>DraftC</a:t>
            </a:r>
            <a:r>
              <a:rPr lang="en-US" sz="1600" dirty="0"/>
              <a:t> comment resolution proposals</a:t>
            </a:r>
          </a:p>
          <a:p>
            <a:pPr lvl="1">
              <a:spcBef>
                <a:spcPts val="600"/>
              </a:spcBef>
              <a:spcAft>
                <a:spcPts val="600"/>
              </a:spcAft>
            </a:pP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a:t>
            </a:fld>
            <a:endParaRPr lang="en-US" altLang="en-US"/>
          </a:p>
        </p:txBody>
      </p:sp>
    </p:spTree>
    <p:extLst>
      <p:ext uri="{BB962C8B-B14F-4D97-AF65-F5344CB8AC3E}">
        <p14:creationId xmlns:p14="http://schemas.microsoft.com/office/powerpoint/2010/main" val="2772705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Regulatory 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2000" dirty="0"/>
              <a:t>UNII-3 (5725-5850 MHz) and UNII-5 (5925-6425 MHz) is shared unlicensed spectrum between 802.11 and 802.15.4ab and other wireless technologies in both ETSI and FCC regulatory domains</a:t>
            </a:r>
          </a:p>
          <a:p>
            <a:pPr>
              <a:spcBef>
                <a:spcPts val="600"/>
              </a:spcBef>
              <a:spcAft>
                <a:spcPts val="600"/>
              </a:spcAft>
            </a:pPr>
            <a:r>
              <a:rPr lang="en-US" sz="2000" dirty="0"/>
              <a:t>EC approved harmonized standards for 5.8 GHz</a:t>
            </a:r>
          </a:p>
          <a:p>
            <a:pPr lvl="1">
              <a:spcBef>
                <a:spcPts val="600"/>
              </a:spcBef>
              <a:spcAft>
                <a:spcPts val="600"/>
              </a:spcAft>
            </a:pPr>
            <a:r>
              <a:rPr lang="en-US" sz="1600" dirty="0"/>
              <a:t>ETSI EN 300 440 (Final draft v2.1.1, 2017): No LBT (802.11/.15, BT, ...)</a:t>
            </a:r>
          </a:p>
          <a:p>
            <a:pPr lvl="1">
              <a:spcBef>
                <a:spcPts val="600"/>
              </a:spcBef>
              <a:spcAft>
                <a:spcPts val="600"/>
              </a:spcAft>
            </a:pPr>
            <a:r>
              <a:rPr lang="en-US" sz="1600" dirty="0"/>
              <a:t>ETSI EN 301 893 (v2.1.1, 2017): v2.2.1 adding sub-band 4 currently in ENAP, raised 20 dBm output power limit for WB (802.11, 3GPP, ...)</a:t>
            </a:r>
            <a:endParaRPr lang="en-US" sz="1600" dirty="0">
              <a:solidFill>
                <a:srgbClr val="FF0000"/>
              </a:solidFill>
            </a:endParaRPr>
          </a:p>
          <a:p>
            <a:pPr>
              <a:spcBef>
                <a:spcPts val="600"/>
              </a:spcBef>
              <a:spcAft>
                <a:spcPts val="600"/>
              </a:spcAft>
            </a:pPr>
            <a:r>
              <a:rPr lang="en-US" sz="2000" dirty="0"/>
              <a:t>6 GHz standard under active development in ETSI BRAN</a:t>
            </a:r>
          </a:p>
          <a:p>
            <a:pPr lvl="1">
              <a:spcBef>
                <a:spcPts val="600"/>
              </a:spcBef>
              <a:spcAft>
                <a:spcPts val="600"/>
              </a:spcAft>
            </a:pPr>
            <a:r>
              <a:rPr lang="en-US" sz="1600" dirty="0"/>
              <a:t>ETSI EN 303 687 (Early draft v1.1.3, 2024-02-23)</a:t>
            </a:r>
          </a:p>
          <a:p>
            <a:pPr lvl="1">
              <a:spcBef>
                <a:spcPts val="600"/>
              </a:spcBef>
              <a:spcAft>
                <a:spcPts val="600"/>
              </a:spcAft>
            </a:pPr>
            <a:r>
              <a:rPr lang="en-US" sz="1600" dirty="0"/>
              <a:t>market demand analysis, no preferential treatment of one wireless technology over another, consensus driven, one vote per company</a:t>
            </a:r>
          </a:p>
          <a:p>
            <a:pPr lvl="1">
              <a:spcBef>
                <a:spcPts val="600"/>
              </a:spcBef>
              <a:spcAft>
                <a:spcPts val="600"/>
              </a:spcAft>
            </a:pPr>
            <a:r>
              <a:rPr lang="en-US" sz="1600" dirty="0"/>
              <a:t>current status: active open work item (OWI) on NB/WB coexistence, no text draft for OWI yet, “very fruitful technical discussions”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Tree>
    <p:extLst>
      <p:ext uri="{BB962C8B-B14F-4D97-AF65-F5344CB8AC3E}">
        <p14:creationId xmlns:p14="http://schemas.microsoft.com/office/powerpoint/2010/main" val="67650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Contributions 802 &amp; others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90702"/>
            <a:ext cx="7772400" cy="4533898"/>
          </a:xfrm>
        </p:spPr>
        <p:txBody>
          <a:bodyPr/>
          <a:lstStyle/>
          <a:p>
            <a:pPr>
              <a:spcBef>
                <a:spcPts val="600"/>
              </a:spcBef>
              <a:spcAft>
                <a:spcPts val="600"/>
              </a:spcAft>
            </a:pPr>
            <a:r>
              <a:rPr lang="en-US" sz="2000" dirty="0"/>
              <a:t>Only 1 contribution in IEEE 802.15.4ab</a:t>
            </a:r>
            <a:endParaRPr lang="en-US" sz="1200" dirty="0"/>
          </a:p>
          <a:p>
            <a:pPr lvl="1">
              <a:spcBef>
                <a:spcPts val="600"/>
              </a:spcBef>
              <a:spcAft>
                <a:spcPts val="600"/>
              </a:spcAft>
            </a:pPr>
            <a:r>
              <a:rPr lang="en-US" sz="1600" dirty="0"/>
              <a:t>Effect of no-LBT NB on 802.11 devices, Carlos Aldana (Meta), 15-23-284r2</a:t>
            </a:r>
          </a:p>
          <a:p>
            <a:pPr>
              <a:spcBef>
                <a:spcPts val="600"/>
              </a:spcBef>
              <a:spcAft>
                <a:spcPts val="600"/>
              </a:spcAft>
            </a:pPr>
            <a:r>
              <a:rPr lang="en-US" sz="2000" dirty="0"/>
              <a:t>36 contributions on LBT, </a:t>
            </a:r>
            <a:r>
              <a:rPr lang="en-US" sz="2000" dirty="0" err="1"/>
              <a:t>eDAA</a:t>
            </a:r>
            <a:r>
              <a:rPr lang="en-US" sz="2000" dirty="0"/>
              <a:t>/</a:t>
            </a:r>
            <a:r>
              <a:rPr lang="en-US" sz="2000" dirty="0" err="1"/>
              <a:t>rDAA</a:t>
            </a:r>
            <a:r>
              <a:rPr lang="en-US" sz="2000" dirty="0"/>
              <a:t>, SCD, and other methods presented in ETSI BRAN and 802.11 </a:t>
            </a:r>
            <a:r>
              <a:rPr lang="en-US" sz="2000" dirty="0" err="1"/>
              <a:t>CoexSC</a:t>
            </a:r>
            <a:r>
              <a:rPr lang="en-US" sz="2000" dirty="0"/>
              <a:t> since 2023</a:t>
            </a:r>
            <a:endParaRPr lang="en-US" sz="2000" b="0" i="0" u="none" strike="noStrike" dirty="0">
              <a:solidFill>
                <a:srgbClr val="000000"/>
              </a:solidFill>
              <a:effectLst/>
              <a:latin typeface="Verdana" panose="020B0604030504040204" pitchFamily="34" charset="0"/>
            </a:endParaRP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graphicFrame>
        <p:nvGraphicFramePr>
          <p:cNvPr id="11" name="Table 10">
            <a:extLst>
              <a:ext uri="{FF2B5EF4-FFF2-40B4-BE49-F238E27FC236}">
                <a16:creationId xmlns:a16="http://schemas.microsoft.com/office/drawing/2014/main" id="{F20839B9-37BF-4145-AD27-8618F8FBAED4}"/>
              </a:ext>
            </a:extLst>
          </p:cNvPr>
          <p:cNvGraphicFramePr>
            <a:graphicFrameLocks noGrp="1"/>
          </p:cNvGraphicFramePr>
          <p:nvPr>
            <p:extLst>
              <p:ext uri="{D42A27DB-BD31-4B8C-83A1-F6EECF244321}">
                <p14:modId xmlns:p14="http://schemas.microsoft.com/office/powerpoint/2010/main" val="1750197790"/>
              </p:ext>
            </p:extLst>
          </p:nvPr>
        </p:nvGraphicFramePr>
        <p:xfrm>
          <a:off x="5334000" y="3429510"/>
          <a:ext cx="3657599" cy="3351781"/>
        </p:xfrm>
        <a:graphic>
          <a:graphicData uri="http://schemas.openxmlformats.org/drawingml/2006/table">
            <a:tbl>
              <a:tblPr/>
              <a:tblGrid>
                <a:gridCol w="685800">
                  <a:extLst>
                    <a:ext uri="{9D8B030D-6E8A-4147-A177-3AD203B41FA5}">
                      <a16:colId xmlns:a16="http://schemas.microsoft.com/office/drawing/2014/main" val="496563806"/>
                    </a:ext>
                  </a:extLst>
                </a:gridCol>
                <a:gridCol w="1828800">
                  <a:extLst>
                    <a:ext uri="{9D8B030D-6E8A-4147-A177-3AD203B41FA5}">
                      <a16:colId xmlns:a16="http://schemas.microsoft.com/office/drawing/2014/main" val="3322478346"/>
                    </a:ext>
                  </a:extLst>
                </a:gridCol>
                <a:gridCol w="1142999">
                  <a:extLst>
                    <a:ext uri="{9D8B030D-6E8A-4147-A177-3AD203B41FA5}">
                      <a16:colId xmlns:a16="http://schemas.microsoft.com/office/drawing/2014/main" val="3721565414"/>
                    </a:ext>
                  </a:extLst>
                </a:gridCol>
              </a:tblGrid>
              <a:tr h="114840">
                <a:tc>
                  <a:txBody>
                    <a:bodyPr/>
                    <a:lstStyle/>
                    <a:p>
                      <a:pPr algn="l" fontAlgn="t"/>
                      <a:r>
                        <a:rPr lang="en-US" sz="600" b="0" i="0" u="none" strike="noStrike">
                          <a:solidFill>
                            <a:srgbClr val="000000"/>
                          </a:solidFill>
                          <a:effectLst/>
                          <a:latin typeface="Calibri" panose="020F0502020204030204" pitchFamily="34" charset="0"/>
                        </a:rPr>
                        <a:t>Document number</a:t>
                      </a:r>
                    </a:p>
                  </a:txBody>
                  <a:tcPr marL="4883" marR="4883" marT="4883"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solidFill>
                            <a:srgbClr val="000000"/>
                          </a:solidFill>
                          <a:effectLst/>
                          <a:latin typeface="Calibri" panose="020F0502020204030204" pitchFamily="34" charset="0"/>
                        </a:rPr>
                        <a:t>Title</a:t>
                      </a:r>
                    </a:p>
                  </a:txBody>
                  <a:tcPr marL="4883" marR="4883" marT="4883"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solidFill>
                            <a:srgbClr val="000000"/>
                          </a:solidFill>
                          <a:effectLst/>
                          <a:latin typeface="Calibri" panose="020F0502020204030204" pitchFamily="34" charset="0"/>
                        </a:rPr>
                        <a:t>Submitting entity</a:t>
                      </a:r>
                    </a:p>
                  </a:txBody>
                  <a:tcPr marL="4883" marR="4883" marT="4883"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0241630"/>
                  </a:ext>
                </a:extLst>
              </a:tr>
              <a:tr h="263472">
                <a:tc>
                  <a:txBody>
                    <a:bodyPr/>
                    <a:lstStyle/>
                    <a:p>
                      <a:pPr algn="l" rtl="0" fontAlgn="t"/>
                      <a:r>
                        <a:rPr lang="en-US" sz="600" b="0" i="0" u="none" strike="noStrike">
                          <a:solidFill>
                            <a:srgbClr val="000000"/>
                          </a:solidFill>
                          <a:effectLst/>
                          <a:latin typeface="Calibri" panose="020F0502020204030204" pitchFamily="34" charset="0"/>
                        </a:rPr>
                        <a:t>BRAN(23)119007</a:t>
                      </a:r>
                    </a:p>
                  </a:txBody>
                  <a:tcPr marL="4883" marR="4883" marT="4883"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l" rtl="0" fontAlgn="t"/>
                      <a:r>
                        <a:rPr lang="en-US" sz="600" b="0" i="0" u="none" strike="noStrike">
                          <a:solidFill>
                            <a:srgbClr val="000000"/>
                          </a:solidFill>
                          <a:effectLst/>
                          <a:latin typeface="Calibri" panose="020F0502020204030204" pitchFamily="34" charset="0"/>
                        </a:rPr>
                        <a:t>Spectrum Sharing Wide-band vs Narrow-Band  Wide-band vs Wide-band and more</a:t>
                      </a:r>
                    </a:p>
                  </a:txBody>
                  <a:tcPr marL="4883" marR="4883" marT="4883"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Apple (UK) Limited</a:t>
                      </a:r>
                    </a:p>
                  </a:txBody>
                  <a:tcPr marL="4883" marR="4883" marT="4883" marB="0">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33520707"/>
                  </a:ext>
                </a:extLst>
              </a:tr>
              <a:tr h="258405">
                <a:tc>
                  <a:txBody>
                    <a:bodyPr/>
                    <a:lstStyle/>
                    <a:p>
                      <a:pPr algn="l" rtl="0" fontAlgn="t"/>
                      <a:r>
                        <a:rPr lang="en-US" sz="600" b="0" i="0" u="none" strike="noStrike">
                          <a:solidFill>
                            <a:srgbClr val="000000"/>
                          </a:solidFill>
                          <a:effectLst/>
                          <a:latin typeface="Calibri" panose="020F0502020204030204" pitchFamily="34" charset="0"/>
                        </a:rPr>
                        <a:t>BRAN(23)121007</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VR simulation scenarios for narrowband-wideband coexistence studies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Meta Ireland</a:t>
                      </a:r>
                    </a:p>
                  </a:txBody>
                  <a:tcPr marL="4883" marR="4883" marT="4883" marB="0">
                    <a:lnL>
                      <a:noFill/>
                    </a:lnL>
                    <a:lnR>
                      <a:noFill/>
                    </a:lnR>
                    <a:lnT>
                      <a:noFill/>
                    </a:lnT>
                    <a:lnB>
                      <a:noFill/>
                    </a:lnB>
                  </a:tcPr>
                </a:tc>
                <a:extLst>
                  <a:ext uri="{0D108BD9-81ED-4DB2-BD59-A6C34878D82A}">
                    <a16:rowId xmlns:a16="http://schemas.microsoft.com/office/drawing/2014/main" val="4035190314"/>
                  </a:ext>
                </a:extLst>
              </a:tr>
              <a:tr h="172271">
                <a:tc>
                  <a:txBody>
                    <a:bodyPr/>
                    <a:lstStyle/>
                    <a:p>
                      <a:pPr algn="l" rtl="0" fontAlgn="t"/>
                      <a:r>
                        <a:rPr lang="en-US" sz="600" b="0" i="0" u="none" strike="noStrike">
                          <a:solidFill>
                            <a:srgbClr val="000000"/>
                          </a:solidFill>
                          <a:effectLst/>
                          <a:latin typeface="Calibri" panose="020F0502020204030204" pitchFamily="34" charset="0"/>
                        </a:rPr>
                        <a:t>BRAN(23)121008</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IEEE 802.11 and Bluetooth Coexistence Simulations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GmbH  Eurolab</a:t>
                      </a:r>
                    </a:p>
                  </a:txBody>
                  <a:tcPr marL="4883" marR="4883" marT="4883" marB="0">
                    <a:lnL>
                      <a:noFill/>
                    </a:lnL>
                    <a:lnR>
                      <a:noFill/>
                    </a:lnR>
                    <a:lnT>
                      <a:noFill/>
                    </a:lnT>
                    <a:lnB>
                      <a:noFill/>
                    </a:lnB>
                  </a:tcPr>
                </a:tc>
                <a:extLst>
                  <a:ext uri="{0D108BD9-81ED-4DB2-BD59-A6C34878D82A}">
                    <a16:rowId xmlns:a16="http://schemas.microsoft.com/office/drawing/2014/main" val="3736477649"/>
                  </a:ext>
                </a:extLst>
              </a:tr>
              <a:tr h="177788">
                <a:tc>
                  <a:txBody>
                    <a:bodyPr/>
                    <a:lstStyle/>
                    <a:p>
                      <a:pPr algn="l" rtl="0" fontAlgn="t"/>
                      <a:r>
                        <a:rPr lang="en-US" sz="600" b="0" i="0" u="none" strike="noStrike">
                          <a:solidFill>
                            <a:srgbClr val="000000"/>
                          </a:solidFill>
                          <a:effectLst/>
                          <a:latin typeface="Calibri" panose="020F0502020204030204" pitchFamily="34" charset="0"/>
                        </a:rPr>
                        <a:t>BRAN(23)121013</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NB simulation results comparison</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Qualcomm Tech. Netherlands B.V</a:t>
                      </a:r>
                    </a:p>
                  </a:txBody>
                  <a:tcPr marL="4883" marR="4883" marT="4883" marB="0">
                    <a:lnL>
                      <a:noFill/>
                    </a:lnL>
                    <a:lnR>
                      <a:noFill/>
                    </a:lnR>
                    <a:lnT>
                      <a:noFill/>
                    </a:lnT>
                    <a:lnB>
                      <a:noFill/>
                    </a:lnB>
                  </a:tcPr>
                </a:tc>
                <a:extLst>
                  <a:ext uri="{0D108BD9-81ED-4DB2-BD59-A6C34878D82A}">
                    <a16:rowId xmlns:a16="http://schemas.microsoft.com/office/drawing/2014/main" val="679926544"/>
                  </a:ext>
                </a:extLst>
              </a:tr>
              <a:tr h="177788">
                <a:tc>
                  <a:txBody>
                    <a:bodyPr/>
                    <a:lstStyle/>
                    <a:p>
                      <a:pPr algn="l" rtl="0" fontAlgn="t"/>
                      <a:r>
                        <a:rPr lang="en-US" sz="600" b="0" i="0" u="none" strike="noStrike">
                          <a:solidFill>
                            <a:srgbClr val="000000"/>
                          </a:solidFill>
                          <a:effectLst/>
                          <a:latin typeface="Calibri" panose="020F0502020204030204" pitchFamily="34" charset="0"/>
                        </a:rPr>
                        <a:t>BRAN(23)122011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Effect of LBT on the coexistence of narrowband and wideband systems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Meta Ireland</a:t>
                      </a:r>
                    </a:p>
                  </a:txBody>
                  <a:tcPr marL="4883" marR="4883" marT="4883" marB="0">
                    <a:lnL>
                      <a:noFill/>
                    </a:lnL>
                    <a:lnR>
                      <a:noFill/>
                    </a:lnR>
                    <a:lnT>
                      <a:noFill/>
                    </a:lnT>
                    <a:lnB>
                      <a:noFill/>
                    </a:lnB>
                  </a:tcPr>
                </a:tc>
                <a:extLst>
                  <a:ext uri="{0D108BD9-81ED-4DB2-BD59-A6C34878D82A}">
                    <a16:rowId xmlns:a16="http://schemas.microsoft.com/office/drawing/2014/main" val="2172419338"/>
                  </a:ext>
                </a:extLst>
              </a:tr>
              <a:tr h="172271">
                <a:tc>
                  <a:txBody>
                    <a:bodyPr/>
                    <a:lstStyle/>
                    <a:p>
                      <a:pPr algn="l" rtl="0" fontAlgn="t"/>
                      <a:r>
                        <a:rPr lang="en-US" sz="600" b="0" i="0" u="none" strike="noStrike" dirty="0">
                          <a:solidFill>
                            <a:srgbClr val="000000"/>
                          </a:solidFill>
                          <a:effectLst/>
                          <a:latin typeface="Calibri" panose="020F0502020204030204" pitchFamily="34" charset="0"/>
                        </a:rPr>
                        <a:t>BRAN(23)121011r5</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NBFH test signal draft text</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2123709186"/>
                  </a:ext>
                </a:extLst>
              </a:tr>
              <a:tr h="177788">
                <a:tc>
                  <a:txBody>
                    <a:bodyPr/>
                    <a:lstStyle/>
                    <a:p>
                      <a:pPr algn="l" rtl="0" fontAlgn="t"/>
                      <a:r>
                        <a:rPr lang="en-US" sz="600" b="0" i="0" u="none" strike="noStrike">
                          <a:solidFill>
                            <a:srgbClr val="000000"/>
                          </a:solidFill>
                          <a:effectLst/>
                          <a:latin typeface="Calibri" panose="020F0502020204030204" pitchFamily="34" charset="0"/>
                        </a:rPr>
                        <a:t>BRAN(24)123013</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Bluetooth isochronous audio with LBT</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Qualcomm Tech. Netherlands B.V</a:t>
                      </a:r>
                    </a:p>
                  </a:txBody>
                  <a:tcPr marL="4883" marR="4883" marT="4883" marB="0">
                    <a:lnL>
                      <a:noFill/>
                    </a:lnL>
                    <a:lnR>
                      <a:noFill/>
                    </a:lnR>
                    <a:lnT>
                      <a:noFill/>
                    </a:lnT>
                    <a:lnB>
                      <a:noFill/>
                    </a:lnB>
                  </a:tcPr>
                </a:tc>
                <a:extLst>
                  <a:ext uri="{0D108BD9-81ED-4DB2-BD59-A6C34878D82A}">
                    <a16:rowId xmlns:a16="http://schemas.microsoft.com/office/drawing/2014/main" val="2002988523"/>
                  </a:ext>
                </a:extLst>
              </a:tr>
              <a:tr h="264371">
                <a:tc>
                  <a:txBody>
                    <a:bodyPr/>
                    <a:lstStyle/>
                    <a:p>
                      <a:pPr algn="l" rtl="0" fontAlgn="t"/>
                      <a:r>
                        <a:rPr lang="en-US" sz="600" b="0" i="0" u="none" strike="noStrike">
                          <a:solidFill>
                            <a:srgbClr val="000000"/>
                          </a:solidFill>
                          <a:effectLst/>
                          <a:latin typeface="Calibri" panose="020F0502020204030204" pitchFamily="34" charset="0"/>
                        </a:rPr>
                        <a:t>BRAN(24)123011</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Balancing Wideband and Narrowband Frequency Hopping Channel Access Mechanisms for Operation in 6GHz</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GmbH  Eurolab</a:t>
                      </a:r>
                    </a:p>
                  </a:txBody>
                  <a:tcPr marL="4883" marR="4883" marT="4883" marB="0">
                    <a:lnL>
                      <a:noFill/>
                    </a:lnL>
                    <a:lnR>
                      <a:noFill/>
                    </a:lnR>
                    <a:lnT>
                      <a:noFill/>
                    </a:lnT>
                    <a:lnB>
                      <a:noFill/>
                    </a:lnB>
                  </a:tcPr>
                </a:tc>
                <a:extLst>
                  <a:ext uri="{0D108BD9-81ED-4DB2-BD59-A6C34878D82A}">
                    <a16:rowId xmlns:a16="http://schemas.microsoft.com/office/drawing/2014/main" val="844383031"/>
                  </a:ext>
                </a:extLst>
              </a:tr>
              <a:tr h="258405">
                <a:tc>
                  <a:txBody>
                    <a:bodyPr/>
                    <a:lstStyle/>
                    <a:p>
                      <a:pPr algn="l" rtl="0" fontAlgn="t"/>
                      <a:r>
                        <a:rPr lang="en-US" sz="600" b="0" i="0" u="none" strike="noStrike">
                          <a:solidFill>
                            <a:srgbClr val="000000"/>
                          </a:solidFill>
                          <a:effectLst/>
                          <a:latin typeface="Calibri" panose="020F0502020204030204" pitchFamily="34" charset="0"/>
                        </a:rPr>
                        <a:t>BRAN(24)123017</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Secondary Channel Deferral LBT for narrow band frequency hopping systems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LM</a:t>
                      </a:r>
                    </a:p>
                  </a:txBody>
                  <a:tcPr marL="4883" marR="4883" marT="4883" marB="0">
                    <a:lnL>
                      <a:noFill/>
                    </a:lnL>
                    <a:lnR>
                      <a:noFill/>
                    </a:lnR>
                    <a:lnT>
                      <a:noFill/>
                    </a:lnT>
                    <a:lnB>
                      <a:noFill/>
                    </a:lnB>
                  </a:tcPr>
                </a:tc>
                <a:extLst>
                  <a:ext uri="{0D108BD9-81ED-4DB2-BD59-A6C34878D82A}">
                    <a16:rowId xmlns:a16="http://schemas.microsoft.com/office/drawing/2014/main" val="85067813"/>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BRAN(24)123018</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Background for the first 6 GHz harmonised standard</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766511000"/>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BRAN(24)123020</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Response to BRAN(24)123013</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2770805522"/>
                  </a:ext>
                </a:extLst>
              </a:tr>
              <a:tr h="177788">
                <a:tc>
                  <a:txBody>
                    <a:bodyPr/>
                    <a:lstStyle/>
                    <a:p>
                      <a:pPr algn="l" rtl="0" fontAlgn="t"/>
                      <a:r>
                        <a:rPr lang="en-US" sz="600" b="0" i="0" u="none" strike="noStrike">
                          <a:solidFill>
                            <a:srgbClr val="000000"/>
                          </a:solidFill>
                          <a:effectLst/>
                          <a:latin typeface="Calibri" panose="020F0502020204030204" pitchFamily="34" charset="0"/>
                        </a:rPr>
                        <a:t>BRAN(24)123021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 channel access with LBT</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Qualcomm Tech. Netherlands B.V</a:t>
                      </a:r>
                    </a:p>
                  </a:txBody>
                  <a:tcPr marL="4883" marR="4883" marT="4883" marB="0">
                    <a:lnL>
                      <a:noFill/>
                    </a:lnL>
                    <a:lnR>
                      <a:noFill/>
                    </a:lnR>
                    <a:lnT>
                      <a:noFill/>
                    </a:lnT>
                    <a:lnB>
                      <a:noFill/>
                    </a:lnB>
                  </a:tcPr>
                </a:tc>
                <a:extLst>
                  <a:ext uri="{0D108BD9-81ED-4DB2-BD59-A6C34878D82A}">
                    <a16:rowId xmlns:a16="http://schemas.microsoft.com/office/drawing/2014/main" val="3806142962"/>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BRAN(24)123015r1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 interference on WB signal</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3211917287"/>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BRAN(24)123008r1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Enabling LBT for narrowband FHSS transmission</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Intel Corporation SAS</a:t>
                      </a:r>
                    </a:p>
                  </a:txBody>
                  <a:tcPr marL="4883" marR="4883" marT="4883" marB="0">
                    <a:lnL>
                      <a:noFill/>
                    </a:lnL>
                    <a:lnR>
                      <a:noFill/>
                    </a:lnR>
                    <a:lnT>
                      <a:noFill/>
                    </a:lnT>
                    <a:lnB>
                      <a:noFill/>
                    </a:lnB>
                  </a:tcPr>
                </a:tc>
                <a:extLst>
                  <a:ext uri="{0D108BD9-81ED-4DB2-BD59-A6C34878D82A}">
                    <a16:rowId xmlns:a16="http://schemas.microsoft.com/office/drawing/2014/main" val="3814897361"/>
                  </a:ext>
                </a:extLst>
              </a:tr>
              <a:tr h="437535">
                <a:tc>
                  <a:txBody>
                    <a:bodyPr/>
                    <a:lstStyle/>
                    <a:p>
                      <a:pPr algn="l" rtl="0" fontAlgn="t"/>
                      <a:r>
                        <a:rPr lang="en-US" sz="600" b="0" i="0" u="none" strike="noStrike">
                          <a:solidFill>
                            <a:srgbClr val="000000"/>
                          </a:solidFill>
                          <a:effectLst/>
                          <a:latin typeface="Calibri" panose="020F0502020204030204" pitchFamily="34" charset="0"/>
                        </a:rPr>
                        <a:t>BRAN(24)123010</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 test signal issues</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Qualcomm Tech. Netherlands B.V Intel Americas Inc. Broadcom (EU) Meta Ireland MediaTek Inc.</a:t>
                      </a:r>
                    </a:p>
                  </a:txBody>
                  <a:tcPr marL="4883" marR="4883" marT="4883" marB="0">
                    <a:lnL>
                      <a:noFill/>
                    </a:lnL>
                    <a:lnR>
                      <a:noFill/>
                    </a:lnR>
                    <a:lnT>
                      <a:noFill/>
                    </a:lnT>
                    <a:lnB>
                      <a:noFill/>
                    </a:lnB>
                  </a:tcPr>
                </a:tc>
                <a:extLst>
                  <a:ext uri="{0D108BD9-81ED-4DB2-BD59-A6C34878D82A}">
                    <a16:rowId xmlns:a16="http://schemas.microsoft.com/office/drawing/2014/main" val="772754522"/>
                  </a:ext>
                </a:extLst>
              </a:tr>
            </a:tbl>
          </a:graphicData>
        </a:graphic>
      </p:graphicFrame>
      <p:graphicFrame>
        <p:nvGraphicFramePr>
          <p:cNvPr id="12" name="Table 11">
            <a:extLst>
              <a:ext uri="{FF2B5EF4-FFF2-40B4-BE49-F238E27FC236}">
                <a16:creationId xmlns:a16="http://schemas.microsoft.com/office/drawing/2014/main" id="{DD058C75-5267-7A32-6343-40368B6A464A}"/>
              </a:ext>
            </a:extLst>
          </p:cNvPr>
          <p:cNvGraphicFramePr>
            <a:graphicFrameLocks noGrp="1"/>
          </p:cNvGraphicFramePr>
          <p:nvPr>
            <p:extLst>
              <p:ext uri="{D42A27DB-BD31-4B8C-83A1-F6EECF244321}">
                <p14:modId xmlns:p14="http://schemas.microsoft.com/office/powerpoint/2010/main" val="987375352"/>
              </p:ext>
            </p:extLst>
          </p:nvPr>
        </p:nvGraphicFramePr>
        <p:xfrm>
          <a:off x="228600" y="3429000"/>
          <a:ext cx="5029199" cy="2996890"/>
        </p:xfrm>
        <a:graphic>
          <a:graphicData uri="http://schemas.openxmlformats.org/drawingml/2006/table">
            <a:tbl>
              <a:tblPr/>
              <a:tblGrid>
                <a:gridCol w="296831">
                  <a:extLst>
                    <a:ext uri="{9D8B030D-6E8A-4147-A177-3AD203B41FA5}">
                      <a16:colId xmlns:a16="http://schemas.microsoft.com/office/drawing/2014/main" val="1195397257"/>
                    </a:ext>
                  </a:extLst>
                </a:gridCol>
                <a:gridCol w="222623">
                  <a:extLst>
                    <a:ext uri="{9D8B030D-6E8A-4147-A177-3AD203B41FA5}">
                      <a16:colId xmlns:a16="http://schemas.microsoft.com/office/drawing/2014/main" val="2200114192"/>
                    </a:ext>
                  </a:extLst>
                </a:gridCol>
                <a:gridCol w="222623">
                  <a:extLst>
                    <a:ext uri="{9D8B030D-6E8A-4147-A177-3AD203B41FA5}">
                      <a16:colId xmlns:a16="http://schemas.microsoft.com/office/drawing/2014/main" val="3595136634"/>
                    </a:ext>
                  </a:extLst>
                </a:gridCol>
                <a:gridCol w="3048759">
                  <a:extLst>
                    <a:ext uri="{9D8B030D-6E8A-4147-A177-3AD203B41FA5}">
                      <a16:colId xmlns:a16="http://schemas.microsoft.com/office/drawing/2014/main" val="2028524085"/>
                    </a:ext>
                  </a:extLst>
                </a:gridCol>
                <a:gridCol w="1238363">
                  <a:extLst>
                    <a:ext uri="{9D8B030D-6E8A-4147-A177-3AD203B41FA5}">
                      <a16:colId xmlns:a16="http://schemas.microsoft.com/office/drawing/2014/main" val="1555068932"/>
                    </a:ext>
                  </a:extLst>
                </a:gridCol>
              </a:tblGrid>
              <a:tr h="116343">
                <a:tc>
                  <a:txBody>
                    <a:bodyPr/>
                    <a:lstStyle/>
                    <a:p>
                      <a:pPr algn="l" fontAlgn="b"/>
                      <a:r>
                        <a:rPr lang="en-US" sz="700" b="1" i="0" u="none" strike="noStrike">
                          <a:solidFill>
                            <a:srgbClr val="000000"/>
                          </a:solidFill>
                          <a:effectLst/>
                          <a:latin typeface="Calibri" panose="020F0502020204030204" pitchFamily="34" charset="0"/>
                        </a:rPr>
                        <a:t>Year</a:t>
                      </a:r>
                    </a:p>
                  </a:txBody>
                  <a:tcPr marL="7813" marR="7813" marT="78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700" b="1" i="0" u="none" strike="noStrike">
                          <a:solidFill>
                            <a:srgbClr val="000000"/>
                          </a:solidFill>
                          <a:effectLst/>
                          <a:latin typeface="Calibri" panose="020F0502020204030204" pitchFamily="34" charset="0"/>
                        </a:rPr>
                        <a:t>DCN</a:t>
                      </a:r>
                    </a:p>
                  </a:txBody>
                  <a:tcPr marL="7813" marR="7813" marT="78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Rev</a:t>
                      </a:r>
                    </a:p>
                  </a:txBody>
                  <a:tcPr marL="7813" marR="7813" marT="78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Title</a:t>
                      </a:r>
                    </a:p>
                  </a:txBody>
                  <a:tcPr marL="7813" marR="7813" marT="78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Authors</a:t>
                      </a:r>
                    </a:p>
                  </a:txBody>
                  <a:tcPr marL="7813" marR="7813" marT="78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3428981"/>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700" b="0" i="0" u="none" strike="noStrike">
                          <a:solidFill>
                            <a:srgbClr val="000000"/>
                          </a:solidFill>
                          <a:effectLst/>
                          <a:latin typeface="Calibri" panose="020F0502020204030204" pitchFamily="34" charset="0"/>
                        </a:rPr>
                        <a:t>360 </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Calibri" panose="020F0502020204030204" pitchFamily="34" charset="0"/>
                        </a:rPr>
                        <a:t>3</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Calibri" panose="020F0502020204030204" pitchFamily="34" charset="0"/>
                        </a:rPr>
                        <a:t>CCA Modes in 802.15.4                                        </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56415075"/>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148 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 Simulation Results Comparison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 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933591379"/>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130 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Effect of no-LBT NB on 802.11 devices: Part 2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a:t>
                      </a:r>
                    </a:p>
                  </a:txBody>
                  <a:tcPr marL="7813" marR="7813" marT="7813" marB="0" anchor="b">
                    <a:lnL>
                      <a:noFill/>
                    </a:lnL>
                    <a:lnR>
                      <a:noFill/>
                    </a:lnR>
                    <a:lnT>
                      <a:noFill/>
                    </a:lnT>
                    <a:lnB>
                      <a:noFill/>
                    </a:lnB>
                  </a:tcPr>
                </a:tc>
                <a:extLst>
                  <a:ext uri="{0D108BD9-81ED-4DB2-BD59-A6C34878D82A}">
                    <a16:rowId xmlns:a16="http://schemas.microsoft.com/office/drawing/2014/main" val="2153508583"/>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1259</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1</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Effect of no-LBT NB on 802.11 devices                        </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Carlos Aldana (Meta)</a:t>
                      </a:r>
                    </a:p>
                  </a:txBody>
                  <a:tcPr marL="7813" marR="7813" marT="7813" marB="0" anchor="b">
                    <a:lnL>
                      <a:noFill/>
                    </a:lnL>
                    <a:lnR>
                      <a:noFill/>
                    </a:lnR>
                    <a:lnT>
                      <a:noFill/>
                    </a:lnT>
                    <a:lnB>
                      <a:noFill/>
                    </a:lnB>
                  </a:tcPr>
                </a:tc>
                <a:extLst>
                  <a:ext uri="{0D108BD9-81ED-4DB2-BD59-A6C34878D82A}">
                    <a16:rowId xmlns:a16="http://schemas.microsoft.com/office/drawing/2014/main" val="3402376100"/>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148 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NB Simulation Results Comparison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 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387662544"/>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122 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Bluetooth isochronous audio with LBT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466347240"/>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2081</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BLE interference to XR/VR Wi-Fi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2911267793"/>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1622</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NBFH coexistence with Wi-Fi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042602266"/>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1279</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 with LBT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218723819"/>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455 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Wi-Fi deferral for NB signals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577967309"/>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454 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Impact of BT on WLAN performance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203883697"/>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453 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 overview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4100809191"/>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521 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Improving performance of LBT-enabled NB in UNII-3 band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Ratnesh Kumbhkar (Intel)</a:t>
                      </a:r>
                    </a:p>
                  </a:txBody>
                  <a:tcPr marL="7813" marR="7813" marT="7813" marB="0" anchor="b">
                    <a:lnL>
                      <a:noFill/>
                    </a:lnL>
                    <a:lnR>
                      <a:noFill/>
                    </a:lnR>
                    <a:lnT>
                      <a:noFill/>
                    </a:lnT>
                    <a:lnB>
                      <a:noFill/>
                    </a:lnB>
                  </a:tcPr>
                </a:tc>
                <a:extLst>
                  <a:ext uri="{0D108BD9-81ED-4DB2-BD59-A6C34878D82A}">
                    <a16:rowId xmlns:a16="http://schemas.microsoft.com/office/drawing/2014/main" val="1823846727"/>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7   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Proposal for Bluetooth and Wi-Fi Coexistence in 5 and 6GHz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Ratnesh Kumbhkar (Intel)</a:t>
                      </a:r>
                    </a:p>
                  </a:txBody>
                  <a:tcPr marL="7813" marR="7813" marT="7813" marB="0" anchor="b">
                    <a:lnL>
                      <a:noFill/>
                    </a:lnL>
                    <a:lnR>
                      <a:noFill/>
                    </a:lnR>
                    <a:lnT>
                      <a:noFill/>
                    </a:lnT>
                    <a:lnB>
                      <a:noFill/>
                    </a:lnB>
                  </a:tcPr>
                </a:tc>
                <a:extLst>
                  <a:ext uri="{0D108BD9-81ED-4DB2-BD59-A6C34878D82A}">
                    <a16:rowId xmlns:a16="http://schemas.microsoft.com/office/drawing/2014/main" val="300383364"/>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1503</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Bluetooth Wi-Fi Coexistence: Channel Access Simulation Study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Ratnesh Kumbhkar (Intel)</a:t>
                      </a:r>
                    </a:p>
                  </a:txBody>
                  <a:tcPr marL="7813" marR="7813" marT="7813" marB="0" anchor="b">
                    <a:lnL>
                      <a:noFill/>
                    </a:lnL>
                    <a:lnR>
                      <a:noFill/>
                    </a:lnR>
                    <a:lnT>
                      <a:noFill/>
                    </a:lnT>
                    <a:lnB>
                      <a:noFill/>
                    </a:lnB>
                  </a:tcPr>
                </a:tc>
                <a:extLst>
                  <a:ext uri="{0D108BD9-81ED-4DB2-BD59-A6C34878D82A}">
                    <a16:rowId xmlns:a16="http://schemas.microsoft.com/office/drawing/2014/main" val="1518784642"/>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877 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Narrow Coex Studies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Stuart Thomas (Apple)</a:t>
                      </a:r>
                    </a:p>
                  </a:txBody>
                  <a:tcPr marL="7813" marR="7813" marT="7813" marB="0" anchor="b">
                    <a:lnL>
                      <a:noFill/>
                    </a:lnL>
                    <a:lnR>
                      <a:noFill/>
                    </a:lnR>
                    <a:lnT>
                      <a:noFill/>
                    </a:lnT>
                    <a:lnB>
                      <a:noFill/>
                    </a:lnB>
                  </a:tcPr>
                </a:tc>
                <a:extLst>
                  <a:ext uri="{0D108BD9-81ED-4DB2-BD59-A6C34878D82A}">
                    <a16:rowId xmlns:a16="http://schemas.microsoft.com/office/drawing/2014/main" val="855987216"/>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603 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2</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Balancing Wideband &amp; Narrowband Frequency Hopping Channel Access Mechanisms for Operation in 6GHz</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3820637064"/>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445 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Follow-up to IEEE 802.11-24/0055r0 Puncturing for Coexistence</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1930242669"/>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55  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Evaluation of Puncturing for Coexistence of IEEE 802.11 and Bluetooth in 6 GHz</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2197302521"/>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1999</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IEEE 802.11 Beacons and Bluetooth Coexistence Simulations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988818025"/>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1477</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1</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IEEE 802.11 and Bluetooth Coexistence Simulations            </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1501244686"/>
                  </a:ext>
                </a:extLst>
              </a:tr>
            </a:tbl>
          </a:graphicData>
        </a:graphic>
      </p:graphicFrame>
    </p:spTree>
    <p:extLst>
      <p:ext uri="{BB962C8B-B14F-4D97-AF65-F5344CB8AC3E}">
        <p14:creationId xmlns:p14="http://schemas.microsoft.com/office/powerpoint/2010/main" val="2152246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pPr>
              <a:spcBef>
                <a:spcPts val="600"/>
              </a:spcBef>
              <a:spcAft>
                <a:spcPts val="600"/>
              </a:spcAft>
            </a:pPr>
            <a:r>
              <a:rPr lang="en-US" sz="3600" dirty="0"/>
              <a:t>Previous IEEE discussion on 15-23-285</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841046"/>
            <a:ext cx="7772400" cy="4572000"/>
          </a:xfrm>
        </p:spPr>
        <p:txBody>
          <a:bodyPr/>
          <a:lstStyle/>
          <a:p>
            <a:pPr>
              <a:spcBef>
                <a:spcPts val="600"/>
              </a:spcBef>
              <a:spcAft>
                <a:spcPts val="600"/>
              </a:spcAft>
            </a:pPr>
            <a:r>
              <a:rPr lang="en-US" sz="1800" dirty="0"/>
              <a:t>”Effect of no-LBT NB on 802.11 devices”, Carlos Aldana et al. (Meta)</a:t>
            </a:r>
          </a:p>
          <a:p>
            <a:pPr lvl="1">
              <a:spcBef>
                <a:spcPts val="600"/>
              </a:spcBef>
              <a:spcAft>
                <a:spcPts val="600"/>
              </a:spcAft>
            </a:pPr>
            <a:r>
              <a:rPr lang="en-US" sz="1600" dirty="0"/>
              <a:t>“</a:t>
            </a:r>
            <a:r>
              <a:rPr lang="en-US" sz="1600" b="0" i="0" u="none" strike="noStrike" cap="none" dirty="0">
                <a:solidFill>
                  <a:srgbClr val="000000"/>
                </a:solidFill>
                <a:latin typeface="Arial"/>
                <a:ea typeface="Arial"/>
                <a:cs typeface="Arial"/>
                <a:sym typeface="Arial"/>
              </a:rPr>
              <a:t>For No LBT, a 3% duty cycle causes ~50% increase in P95 latency”</a:t>
            </a:r>
            <a:endParaRPr lang="en-US" sz="2000" dirty="0"/>
          </a:p>
          <a:p>
            <a:pPr lvl="1">
              <a:spcBef>
                <a:spcPts val="600"/>
              </a:spcBef>
              <a:spcAft>
                <a:spcPts val="600"/>
              </a:spcAft>
            </a:pPr>
            <a:r>
              <a:rPr lang="en-US" sz="1600" dirty="0"/>
              <a:t>simulation of BT as 100% duty cycle (p.7), impossible BT connection interval simulation parameters (p.8-10), NB operation only on 802.11 primary channels (p.19), ...</a:t>
            </a:r>
          </a:p>
          <a:p>
            <a:pPr lvl="1">
              <a:spcBef>
                <a:spcPts val="600"/>
              </a:spcBef>
              <a:spcAft>
                <a:spcPts val="600"/>
              </a:spcAft>
            </a:pPr>
            <a:r>
              <a:rPr lang="en-US" sz="1600" dirty="0"/>
              <a:t>no comparison with other methods</a:t>
            </a:r>
          </a:p>
          <a:p>
            <a:pPr>
              <a:spcBef>
                <a:spcPts val="600"/>
              </a:spcBef>
              <a:spcAft>
                <a:spcPts val="600"/>
              </a:spcAft>
            </a:pPr>
            <a:r>
              <a:rPr lang="en-US" sz="1800" dirty="0"/>
              <a:t>same simulation results presented at ETSI BRAN #122 and 802.11 </a:t>
            </a:r>
            <a:r>
              <a:rPr lang="en-US" sz="1800" dirty="0" err="1"/>
              <a:t>CoexSC</a:t>
            </a:r>
            <a:r>
              <a:rPr lang="en-US" sz="1800" dirty="0"/>
              <a:t> Panama F2F with diverging conclusions</a:t>
            </a:r>
          </a:p>
          <a:p>
            <a:pPr lvl="1">
              <a:spcBef>
                <a:spcPts val="600"/>
              </a:spcBef>
              <a:spcAft>
                <a:spcPts val="600"/>
              </a:spcAft>
            </a:pPr>
            <a:r>
              <a:rPr lang="en-US" sz="1600" dirty="0"/>
              <a:t>Meta Ireland (Claudio da Silva) points out in BRAN(23)112011 that LBT impact to NB is unknown and would still need to be assessed (</a:t>
            </a:r>
            <a:r>
              <a:rPr lang="en-US" sz="1600" dirty="0">
                <a:hlinkClick r:id="rId2"/>
              </a:rPr>
              <a:t>link</a:t>
            </a:r>
            <a:r>
              <a:rPr lang="en-US" sz="1600" dirty="0"/>
              <a:t>)</a:t>
            </a:r>
          </a:p>
          <a:p>
            <a:pPr lvl="1">
              <a:spcBef>
                <a:spcPts val="600"/>
              </a:spcBef>
              <a:spcAft>
                <a:spcPts val="600"/>
              </a:spcAft>
            </a:pPr>
            <a:r>
              <a:rPr lang="en-US" sz="1600" dirty="0"/>
              <a:t>802.11-24/148r0 removes mention of missing LBT impact assessment on NB for straw poll on in 802.11 only </a:t>
            </a:r>
            <a:r>
              <a:rPr lang="en-US" sz="1600" dirty="0" err="1"/>
              <a:t>CoexSC</a:t>
            </a:r>
            <a:r>
              <a:rPr lang="en-US" sz="1600" dirty="0"/>
              <a:t> session</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Tree>
    <p:extLst>
      <p:ext uri="{BB962C8B-B14F-4D97-AF65-F5344CB8AC3E}">
        <p14:creationId xmlns:p14="http://schemas.microsoft.com/office/powerpoint/2010/main" val="4180936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Is LBT really great?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676400"/>
            <a:ext cx="7772400" cy="4876800"/>
          </a:xfrm>
        </p:spPr>
        <p:txBody>
          <a:bodyPr/>
          <a:lstStyle/>
          <a:p>
            <a:pPr>
              <a:spcBef>
                <a:spcPts val="300"/>
              </a:spcBef>
              <a:spcAft>
                <a:spcPts val="600"/>
              </a:spcAft>
            </a:pPr>
            <a:r>
              <a:rPr lang="en-US" sz="1600" dirty="0"/>
              <a:t>CCA/EDT LBT is a rudimentary method to resolve packet collisions</a:t>
            </a:r>
          </a:p>
          <a:p>
            <a:pPr lvl="1">
              <a:spcBef>
                <a:spcPts val="300"/>
              </a:spcBef>
              <a:spcAft>
                <a:spcPts val="0"/>
              </a:spcAft>
            </a:pPr>
            <a:r>
              <a:rPr lang="en-US" sz="1400" dirty="0"/>
              <a:t>No conflict avoidance, only one packet survives, greedy TXOP wins</a:t>
            </a:r>
          </a:p>
          <a:p>
            <a:pPr lvl="1">
              <a:spcBef>
                <a:spcPts val="300"/>
              </a:spcBef>
              <a:spcAft>
                <a:spcPts val="0"/>
              </a:spcAft>
            </a:pPr>
            <a:r>
              <a:rPr lang="en-US" sz="1400" dirty="0"/>
              <a:t>LBT prioritizes 802.11 over BT traffic (11-23/1503r0 [R. </a:t>
            </a:r>
            <a:r>
              <a:rPr lang="en-US" sz="1400" dirty="0" err="1"/>
              <a:t>Kumbhkar</a:t>
            </a:r>
            <a:r>
              <a:rPr lang="en-US" sz="1400" dirty="0"/>
              <a:t>, Intel], 11-23/1477r1 [S. Max, Ericsson])</a:t>
            </a:r>
          </a:p>
          <a:p>
            <a:pPr lvl="1">
              <a:spcBef>
                <a:spcPts val="300"/>
              </a:spcBef>
              <a:spcAft>
                <a:spcPts val="0"/>
              </a:spcAft>
            </a:pPr>
            <a:r>
              <a:rPr lang="en-US" sz="1400" dirty="0"/>
              <a:t>BLE devices are generally not well suited to utilize LBT [Bluetooth Low Energy – Regulatory Aspects Document (RAD) v1.01, BT Regulatory Expert Group, March 2023]</a:t>
            </a:r>
          </a:p>
          <a:p>
            <a:pPr>
              <a:spcBef>
                <a:spcPts val="300"/>
              </a:spcBef>
              <a:spcAft>
                <a:spcPts val="600"/>
              </a:spcAft>
            </a:pPr>
            <a:r>
              <a:rPr lang="en-US" sz="1600" dirty="0" err="1"/>
              <a:t>eDAA</a:t>
            </a:r>
            <a:r>
              <a:rPr lang="en-US" sz="1600" dirty="0"/>
              <a:t> and SCD were presented, aiming to efficiently manage coexistence by preventing packet collision before happening </a:t>
            </a:r>
          </a:p>
          <a:p>
            <a:pPr lvl="1">
              <a:spcBef>
                <a:spcPts val="300"/>
              </a:spcBef>
              <a:spcAft>
                <a:spcPts val="600"/>
              </a:spcAft>
            </a:pPr>
            <a:r>
              <a:rPr lang="en-US" sz="1400" dirty="0"/>
              <a:t>collaboration on </a:t>
            </a:r>
            <a:r>
              <a:rPr lang="en-US" sz="1400" dirty="0" err="1"/>
              <a:t>eDAA</a:t>
            </a:r>
            <a:r>
              <a:rPr lang="en-US" sz="1400" dirty="0"/>
              <a:t>/</a:t>
            </a:r>
            <a:r>
              <a:rPr lang="en-US" sz="1400" dirty="0" err="1"/>
              <a:t>rDAA</a:t>
            </a:r>
            <a:r>
              <a:rPr lang="en-US" sz="1400" dirty="0"/>
              <a:t> presented in 11-23/1503r0, concluding in ask to 802.11 to converge on realistic simulation scenarios and performance metrics for BT and </a:t>
            </a:r>
            <a:r>
              <a:rPr lang="en-US" sz="1400" dirty="0" err="1"/>
              <a:t>WiFi</a:t>
            </a:r>
            <a:endParaRPr lang="en-US" sz="1400" dirty="0"/>
          </a:p>
          <a:p>
            <a:pPr lvl="1">
              <a:spcBef>
                <a:spcPts val="300"/>
              </a:spcBef>
              <a:spcAft>
                <a:spcPts val="600"/>
              </a:spcAft>
            </a:pPr>
            <a:r>
              <a:rPr lang="en-US" sz="1400" dirty="0"/>
              <a:t>thwarted by adding sub 10ms AR/VR </a:t>
            </a:r>
            <a:r>
              <a:rPr lang="en-US" sz="1400" dirty="0" err="1"/>
              <a:t>WiFi</a:t>
            </a:r>
            <a:r>
              <a:rPr lang="en-US" sz="1400" dirty="0"/>
              <a:t> latency requirements (11-23/1259r1) </a:t>
            </a:r>
            <a:r>
              <a:rPr lang="en-US" sz="1400" dirty="0">
                <a:sym typeface="Wingdings" pitchFamily="2" charset="2"/>
              </a:rPr>
              <a:t> effectively ending </a:t>
            </a:r>
            <a:r>
              <a:rPr lang="en-US" sz="1400" dirty="0" err="1">
                <a:sym typeface="Wingdings" pitchFamily="2" charset="2"/>
              </a:rPr>
              <a:t>coex</a:t>
            </a:r>
            <a:r>
              <a:rPr lang="en-US" sz="1400" dirty="0">
                <a:sym typeface="Wingdings" pitchFamily="2" charset="2"/>
              </a:rPr>
              <a:t> discussion by claiming LBT is the solution, w/o comparison</a:t>
            </a:r>
            <a:endParaRPr lang="en-US" sz="1400" dirty="0"/>
          </a:p>
          <a:p>
            <a:pPr>
              <a:spcBef>
                <a:spcPts val="600"/>
              </a:spcBef>
              <a:spcAft>
                <a:spcPts val="600"/>
              </a:spcAft>
            </a:pPr>
            <a:r>
              <a:rPr lang="en-US" sz="1600" dirty="0"/>
              <a:t>802.11 </a:t>
            </a:r>
            <a:r>
              <a:rPr lang="en-US" sz="1600" dirty="0" err="1"/>
              <a:t>Coex</a:t>
            </a:r>
            <a:r>
              <a:rPr lang="en-US" sz="1600" dirty="0"/>
              <a:t> SC working on improving the quality of the technical discussion</a:t>
            </a:r>
          </a:p>
          <a:p>
            <a:pPr lvl="1">
              <a:spcBef>
                <a:spcPts val="300"/>
              </a:spcBef>
              <a:spcAft>
                <a:spcPts val="300"/>
              </a:spcAft>
            </a:pPr>
            <a:r>
              <a:rPr lang="en-US" sz="1400" dirty="0"/>
              <a:t>individual 802.11 members have expressed their willingness to discuss more solutions but LBT without prejudice</a:t>
            </a:r>
          </a:p>
          <a:p>
            <a:pPr lvl="1">
              <a:spcBef>
                <a:spcPts val="300"/>
              </a:spcBef>
              <a:spcAft>
                <a:spcPts val="300"/>
              </a:spcAft>
            </a:pPr>
            <a:r>
              <a:rPr lang="en-US" sz="1400" dirty="0"/>
              <a:t>802.15.4ab should also be open minded and commit to constructive discussions with 802.11 to further improve currently drafted </a:t>
            </a:r>
            <a:r>
              <a:rPr lang="en-US" sz="1400" dirty="0" err="1"/>
              <a:t>coex</a:t>
            </a:r>
            <a:r>
              <a:rPr lang="en-US" sz="1400" dirty="0"/>
              <a:t> methods in pre-ballot Draft C</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6</a:t>
            </a:fld>
            <a:endParaRPr lang="en-US" altLang="en-US" dirty="0"/>
          </a:p>
        </p:txBody>
      </p:sp>
    </p:spTree>
    <p:extLst>
      <p:ext uri="{BB962C8B-B14F-4D97-AF65-F5344CB8AC3E}">
        <p14:creationId xmlns:p14="http://schemas.microsoft.com/office/powerpoint/2010/main" val="409764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Recommended way forward</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676400"/>
            <a:ext cx="7772400" cy="4876800"/>
          </a:xfrm>
        </p:spPr>
        <p:txBody>
          <a:bodyPr/>
          <a:lstStyle/>
          <a:p>
            <a:pPr indent="-228600">
              <a:spcBef>
                <a:spcPts val="600"/>
              </a:spcBef>
              <a:spcAft>
                <a:spcPts val="600"/>
              </a:spcAft>
            </a:pPr>
            <a:r>
              <a:rPr lang="en-US" sz="1800" dirty="0" err="1"/>
              <a:t>Coex</a:t>
            </a:r>
            <a:r>
              <a:rPr lang="en-US" sz="1800" dirty="0"/>
              <a:t> discussion is more appropriately handled in ETSI</a:t>
            </a:r>
          </a:p>
          <a:p>
            <a:pPr lvl="1">
              <a:spcBef>
                <a:spcPts val="600"/>
              </a:spcBef>
              <a:spcAft>
                <a:spcPts val="600"/>
              </a:spcAft>
            </a:pPr>
            <a:r>
              <a:rPr lang="en-US" sz="1400" dirty="0"/>
              <a:t>Commit to finding the best coexistence solution with </a:t>
            </a:r>
            <a:r>
              <a:rPr lang="en-GB" sz="1400" dirty="0">
                <a:solidFill>
                  <a:srgbClr val="000000"/>
                </a:solidFill>
                <a:effectLst/>
                <a:ea typeface="Calibri" panose="020F0502020204030204" pitchFamily="34" charset="0"/>
              </a:rPr>
              <a:t>no hierarchy or priority given to either wide-band or narrow-band technology asserting both have equal rights to use the 5925-6425 MHz band within the bounds of regulation as stated in </a:t>
            </a:r>
            <a:r>
              <a:rPr lang="en-GB" sz="1400" dirty="0">
                <a:effectLst/>
                <a:ea typeface="Times New Roman" panose="02020603050405020304" pitchFamily="18" charset="0"/>
              </a:rPr>
              <a:t>ECC Decision (20)01 and the subsequent implementing decision </a:t>
            </a:r>
            <a:r>
              <a:rPr lang="en-GB" sz="1400" dirty="0">
                <a:solidFill>
                  <a:srgbClr val="000000"/>
                </a:solidFill>
                <a:effectLst/>
                <a:ea typeface="Calibri" panose="020F0502020204030204" pitchFamily="34" charset="0"/>
              </a:rPr>
              <a:t>EU 2021/1067</a:t>
            </a:r>
            <a:endParaRPr lang="en-US" sz="1400" dirty="0"/>
          </a:p>
          <a:p>
            <a:pPr indent="-228600">
              <a:spcBef>
                <a:spcPts val="600"/>
              </a:spcBef>
              <a:spcAft>
                <a:spcPts val="600"/>
              </a:spcAft>
            </a:pPr>
            <a:r>
              <a:rPr lang="en-US" sz="1800" dirty="0"/>
              <a:t>Adding mandatory LBT/</a:t>
            </a:r>
            <a:r>
              <a:rPr lang="en-US" sz="1800" dirty="0" err="1"/>
              <a:t>coex</a:t>
            </a:r>
            <a:r>
              <a:rPr lang="en-US" sz="1800" dirty="0"/>
              <a:t> requirements to 802.15.4ab is nonsense</a:t>
            </a:r>
          </a:p>
          <a:p>
            <a:pPr lvl="1">
              <a:spcBef>
                <a:spcPts val="600"/>
              </a:spcBef>
              <a:spcAft>
                <a:spcPts val="600"/>
              </a:spcAft>
            </a:pPr>
            <a:r>
              <a:rPr lang="en-US" sz="1600" dirty="0"/>
              <a:t>risks voiding the 802.15.4ab standard by violating yet unknown 6 GHz regulatory rules (e.g. due to very specific CCA parameter definitions)</a:t>
            </a:r>
          </a:p>
          <a:p>
            <a:pPr lvl="1">
              <a:spcBef>
                <a:spcPts val="600"/>
              </a:spcBef>
              <a:spcAft>
                <a:spcPts val="600"/>
              </a:spcAft>
            </a:pPr>
            <a:r>
              <a:rPr lang="en-US" sz="1600" dirty="0"/>
              <a:t>deprioritizes 802.15.4ab behind all other 5.8 GHz 802.11, 3GPP, BT, ...</a:t>
            </a:r>
          </a:p>
          <a:p>
            <a:pPr marL="400050" indent="-285750">
              <a:spcBef>
                <a:spcPts val="600"/>
              </a:spcBef>
              <a:spcAft>
                <a:spcPts val="600"/>
              </a:spcAft>
              <a:buFont typeface="Wingdings" pitchFamily="2" charset="2"/>
              <a:buChar char="Ø"/>
            </a:pPr>
            <a:r>
              <a:rPr lang="en-US" sz="1800" dirty="0"/>
              <a:t>Reject 15.4ab comments submitted against draft C that </a:t>
            </a:r>
          </a:p>
          <a:p>
            <a:pPr lvl="1" indent="-228600">
              <a:spcBef>
                <a:spcPts val="600"/>
              </a:spcBef>
              <a:spcAft>
                <a:spcPts val="600"/>
              </a:spcAft>
            </a:pPr>
            <a:r>
              <a:rPr lang="en-US" sz="1600" dirty="0"/>
              <a:t>assert LBT is the only way of spectrum sharing</a:t>
            </a:r>
          </a:p>
          <a:p>
            <a:pPr lvl="1" indent="-228600">
              <a:spcBef>
                <a:spcPts val="600"/>
              </a:spcBef>
              <a:spcAft>
                <a:spcPts val="600"/>
              </a:spcAft>
            </a:pPr>
            <a:r>
              <a:rPr lang="en-US" sz="1600" dirty="0"/>
              <a:t>put the 4ab standard at risk of violating regulatory rules</a:t>
            </a:r>
          </a:p>
          <a:p>
            <a:pPr lvl="1" indent="-228600">
              <a:spcBef>
                <a:spcPts val="600"/>
              </a:spcBef>
              <a:spcAft>
                <a:spcPts val="600"/>
              </a:spcAft>
            </a:pPr>
            <a:r>
              <a:rPr lang="en-US" sz="1600" dirty="0"/>
              <a:t>deprioritize access of 802.15 radios behind other wireless technologies operating in shared unlicensed spectrum</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7</a:t>
            </a:fld>
            <a:endParaRPr lang="en-US" altLang="en-US" dirty="0"/>
          </a:p>
        </p:txBody>
      </p:sp>
    </p:spTree>
    <p:extLst>
      <p:ext uri="{BB962C8B-B14F-4D97-AF65-F5344CB8AC3E}">
        <p14:creationId xmlns:p14="http://schemas.microsoft.com/office/powerpoint/2010/main" val="578079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723900" y="2667000"/>
            <a:ext cx="7772400" cy="1066800"/>
          </a:xfrm>
        </p:spPr>
        <p:txBody>
          <a:bodyPr/>
          <a:lstStyle/>
          <a:p>
            <a:r>
              <a:rPr lang="en-US" dirty="0"/>
              <a:t>802.15.4ab Draft C resolution proposals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Tree>
    <p:extLst>
      <p:ext uri="{BB962C8B-B14F-4D97-AF65-F5344CB8AC3E}">
        <p14:creationId xmlns:p14="http://schemas.microsoft.com/office/powerpoint/2010/main" val="4042459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6065520"/>
            <a:ext cx="7772400" cy="379413"/>
          </a:xfrm>
        </p:spPr>
        <p:txBody>
          <a:bodyPr/>
          <a:lstStyle/>
          <a:p>
            <a:pPr>
              <a:spcBef>
                <a:spcPts val="600"/>
              </a:spcBef>
              <a:spcAft>
                <a:spcPts val="600"/>
              </a:spcAft>
            </a:pPr>
            <a:r>
              <a:rPr lang="en-US" sz="2000" dirty="0"/>
              <a:t>~ LBT is good/great, mandatory LBT in UNII-3 w/wo DC</a:t>
            </a:r>
            <a:endParaRPr lang="en-US" sz="12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1788124878"/>
              </p:ext>
            </p:extLst>
          </p:nvPr>
        </p:nvGraphicFramePr>
        <p:xfrm>
          <a:off x="661588" y="914400"/>
          <a:ext cx="7772401" cy="51206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LBT is proven to be a great coexistence technique.  Given that there is no mandatory coexistence technique for NB, LBT should be made mandatory.  Replace "can" with "shall" and remove "the use of this may be mandated depending on local regulations"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LBT is proven to be a great coexistence technique.  Given that there is no mandatory coexistence technique for NB, LBT should be made mandatory.  Replace the sentence "LBT may be applied to all channels in the absence of regulatory constraints, for example, to improve coexistence with other spectrum users." with "LBT shall be applied to all channels to improve coexistence with other spectrum users".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0230919"/>
                  </a:ext>
                </a:extLst>
              </a:tr>
              <a:tr h="426302">
                <a:tc>
                  <a:txBody>
                    <a:bodyPr/>
                    <a:lstStyle/>
                    <a:p>
                      <a:pPr algn="l" fontAlgn="ctr"/>
                      <a:r>
                        <a:rPr lang="en-US" sz="1000" b="0" i="0" u="none" strike="noStrike" dirty="0">
                          <a:solidFill>
                            <a:srgbClr val="000000"/>
                          </a:solidFill>
                          <a:effectLst/>
                          <a:latin typeface="Arial" panose="020B0604020202020204" pitchFamily="34" charset="0"/>
                        </a:rPr>
                        <a:t>Li-Hsiang Sun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40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General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There are simulations in Nov 2023 802.15 and 802.11 sessions shown NB impact to wifi coex.  Suggest to adopt a mandatory LBT for NB transmission if aggregated NB duty cycle is more than a threshold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7770661"/>
                  </a:ext>
                </a:extLst>
              </a:tr>
              <a:tr h="426302">
                <a:tc>
                  <a:txBody>
                    <a:bodyPr/>
                    <a:lstStyle/>
                    <a:p>
                      <a:pPr algn="l" fontAlgn="ctr"/>
                      <a:r>
                        <a:rPr lang="en-US" sz="1000" b="0" i="0" u="none" strike="noStrike" dirty="0" err="1">
                          <a:solidFill>
                            <a:srgbClr val="000000"/>
                          </a:solidFill>
                          <a:effectLst/>
                          <a:latin typeface="Arial" panose="020B0604020202020204" pitchFamily="34" charset="0"/>
                        </a:rPr>
                        <a:t>Pooria</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Pakrooh</a:t>
                      </a:r>
                      <a:endParaRPr lang="en-US" sz="10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76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NB coexistence with other technologies in UNII-3 and UNII-5 bands needs to be addressed. A good option is what has been suggested in DCN 285/Rev2, to mandate LBT for high duty cycle NB operation.</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Change: "LBT shall be applied to channel numbers 50 to 249 according to regulatory constraints. LBT may be applied to all channels in the absence of regulatory constraints, for example, to improve coexistence with other spectrum users." </a:t>
                      </a:r>
                      <a:br>
                        <a:rPr lang="en-US" sz="1000" b="0" i="0" u="none" strike="noStrike" dirty="0">
                          <a:solidFill>
                            <a:srgbClr val="000000"/>
                          </a:solidFill>
                          <a:effectLst/>
                          <a:latin typeface="Arial" panose="020B0604020202020204" pitchFamily="34" charset="0"/>
                        </a:rPr>
                      </a:br>
                      <a:r>
                        <a:rPr lang="en-US" sz="1000" b="0" i="0" u="none" strike="noStrike" dirty="0">
                          <a:solidFill>
                            <a:srgbClr val="000000"/>
                          </a:solidFill>
                          <a:effectLst/>
                          <a:latin typeface="Arial" panose="020B0604020202020204" pitchFamily="34" charset="0"/>
                        </a:rPr>
                        <a:t>To:  "LBT shall be applied to channel numbers 50 to 249. LBT shall be applied to channels 0-49, for NB duty cycle &gt;= TBD%."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9793539"/>
                  </a:ext>
                </a:extLst>
              </a:tr>
            </a:tbl>
          </a:graphicData>
        </a:graphic>
      </p:graphicFrame>
    </p:spTree>
    <p:extLst>
      <p:ext uri="{BB962C8B-B14F-4D97-AF65-F5344CB8AC3E}">
        <p14:creationId xmlns:p14="http://schemas.microsoft.com/office/powerpoint/2010/main" val="31861414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166482</TotalTime>
  <Words>2951</Words>
  <Application>Microsoft Macintosh PowerPoint</Application>
  <PresentationFormat>On-screen Show (4:3)</PresentationFormat>
  <Paragraphs>474</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Times New Roman</vt:lpstr>
      <vt:lpstr>Verdana</vt:lpstr>
      <vt:lpstr>Wingdings</vt:lpstr>
      <vt:lpstr>Office Theme</vt:lpstr>
      <vt:lpstr>PowerPoint Presentation</vt:lpstr>
      <vt:lpstr>Content</vt:lpstr>
      <vt:lpstr>Regulatory summary</vt:lpstr>
      <vt:lpstr>Contributions 802 &amp; others</vt:lpstr>
      <vt:lpstr>Previous IEEE discussion on 15-23-285</vt:lpstr>
      <vt:lpstr>Is LBT really great?</vt:lpstr>
      <vt:lpstr>Recommended way forward</vt:lpstr>
      <vt:lpstr>802.15.4ab Draft C resolution proposals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 Krebs</cp:lastModifiedBy>
  <cp:revision>425</cp:revision>
  <cp:lastPrinted>1998-02-10T13:28:06Z</cp:lastPrinted>
  <dcterms:created xsi:type="dcterms:W3CDTF">2021-07-16T20:39:58Z</dcterms:created>
  <dcterms:modified xsi:type="dcterms:W3CDTF">2024-05-16T11:53:02Z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