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365" r:id="rId3"/>
    <p:sldId id="368" r:id="rId4"/>
    <p:sldId id="351" r:id="rId5"/>
    <p:sldId id="371" r:id="rId6"/>
    <p:sldId id="378" r:id="rId7"/>
    <p:sldId id="381" r:id="rId8"/>
    <p:sldId id="357" r:id="rId9"/>
    <p:sldId id="382" r:id="rId10"/>
    <p:sldId id="358" r:id="rId11"/>
    <p:sldId id="380" r:id="rId12"/>
    <p:sldId id="360" r:id="rId13"/>
    <p:sldId id="372" r:id="rId14"/>
    <p:sldId id="373" r:id="rId15"/>
    <p:sldId id="374" r:id="rId16"/>
    <p:sldId id="362" r:id="rId17"/>
    <p:sldId id="363" r:id="rId18"/>
    <p:sldId id="36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57"/>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90"/>
    <p:restoredTop sz="95915"/>
  </p:normalViewPr>
  <p:slideViewPr>
    <p:cSldViewPr>
      <p:cViewPr varScale="1">
        <p:scale>
          <a:sx n="207" d="100"/>
          <a:sy n="207" d="100"/>
        </p:scale>
        <p:origin x="1176" y="160"/>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15-24-207-03-04ab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a:t>
            </a:r>
            <a:r>
              <a:rPr lang="en-US" altLang="en-US" sz="1600"/>
              <a:t>, 291, 614, and 615)]</a:t>
            </a:r>
            <a:r>
              <a:rPr lang="en-US" altLang="en-US" sz="1600" dirty="0"/>
              <a:t>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90403" y="58674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08474588"/>
              </p:ext>
            </p:extLst>
          </p:nvPr>
        </p:nvGraphicFramePr>
        <p:xfrm>
          <a:off x="723899" y="838200"/>
          <a:ext cx="7354019" cy="484590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3614038">
                  <a:extLst>
                    <a:ext uri="{9D8B030D-6E8A-4147-A177-3AD203B41FA5}">
                      <a16:colId xmlns:a16="http://schemas.microsoft.com/office/drawing/2014/main" val="923971862"/>
                    </a:ext>
                  </a:extLst>
                </a:gridCol>
                <a:gridCol w="1372318">
                  <a:extLst>
                    <a:ext uri="{9D8B030D-6E8A-4147-A177-3AD203B41FA5}">
                      <a16:colId xmlns:a16="http://schemas.microsoft.com/office/drawing/2014/main" val="1164826263"/>
                    </a:ext>
                  </a:extLst>
                </a:gridCol>
              </a:tblGrid>
              <a:tr h="167476">
                <a:tc>
                  <a:txBody>
                    <a:bodyPr/>
                    <a:lstStyle/>
                    <a:p>
                      <a:pPr algn="l" fontAlgn="ctr"/>
                      <a:r>
                        <a:rPr lang="en-US" sz="10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significance of 16 uS? If this is PHY related, would be better to define a PIB, else if it is related to regulatory requirements, please provide relevant reference.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8665275"/>
                  </a:ext>
                </a:extLst>
              </a:tr>
              <a:tr h="426302">
                <a:tc>
                  <a:txBody>
                    <a:bodyPr/>
                    <a:lstStyle/>
                    <a:p>
                      <a:pPr algn="l" fontAlgn="ctr"/>
                      <a:r>
                        <a:rPr lang="en-US" sz="1000" b="0" i="0" u="none" strike="noStrike" dirty="0" err="1">
                          <a:solidFill>
                            <a:srgbClr val="000000"/>
                          </a:solidFill>
                          <a:effectLst/>
                          <a:latin typeface="Arial" panose="020B0604020202020204" pitchFamily="34" charset="0"/>
                        </a:rPr>
                        <a:t>Rojan</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Chitrakar</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Is Figure 35 meant to be normative, or is it just an example? If normative, the significance of the numbers (e.g., &lt;= 95%, &gt;=100 uS) should be described in text. If it is just an example, such numbers can be removed.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956870"/>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614, 615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spcBef>
                <a:spcPts val="600"/>
              </a:spcBef>
              <a:spcAft>
                <a:spcPts val="600"/>
              </a:spcAft>
            </a:pPr>
            <a:r>
              <a:rPr lang="en-US" sz="1600" dirty="0"/>
              <a:t>The group assesses that the currently provided draft text inappropriately mandates specific regulatory rules from the EU regulatory domain (of one specific frequency band) to all frequency bands globally</a:t>
            </a:r>
          </a:p>
          <a:p>
            <a:pPr lvl="1">
              <a:spcBef>
                <a:spcPts val="600"/>
              </a:spcBef>
              <a:spcAft>
                <a:spcPts val="600"/>
              </a:spcAft>
            </a:pPr>
            <a:r>
              <a:rPr lang="en-US" sz="1600" dirty="0"/>
              <a:t>Following the existing 802.15.4-2020 standard, the group agrees to remove all regulatory domain specific values from the draft text and to keep the existing language “according to regulatory constraints” instead, following e.g. P802-15-04me-D01, p.619)</a:t>
            </a:r>
          </a:p>
          <a:p>
            <a:pPr lvl="1">
              <a:spcBef>
                <a:spcPts val="600"/>
              </a:spcBef>
              <a:spcAft>
                <a:spcPts val="600"/>
              </a:spcAft>
            </a:pPr>
            <a:r>
              <a:rPr lang="en-US" sz="1600" dirty="0"/>
              <a:t>The group instructs the technical editor to remove text p.57 l.15 and following starting at “After completing the CCA” to p.60 l.2 (including Figure 35) and to remove [B3] from the bibliography (p.192)</a:t>
            </a:r>
            <a:endParaRPr lang="en-US" sz="12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Accept</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(802.11/.15, BT, ...)</a:t>
            </a:r>
          </a:p>
          <a:p>
            <a:pPr lvl="1">
              <a:spcBef>
                <a:spcPts val="600"/>
              </a:spcBef>
              <a:spcAft>
                <a:spcPts val="600"/>
              </a:spcAft>
            </a:pPr>
            <a:r>
              <a:rPr lang="en-US" sz="1600" dirty="0"/>
              <a:t>ETSI EN 301 893 (v2.1.1, 2017): v2.2.1 adding sub-band 4 currently in ENAP, raised 20 dBm output power limit for WB (802.11, 3GPP, ...)</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market demand analysis, no preferential treatment of one wireless technology over another, consensus driven, one vote per company</a:t>
            </a:r>
          </a:p>
          <a:p>
            <a:pPr lvl="1">
              <a:spcBef>
                <a:spcPts val="600"/>
              </a:spcBef>
              <a:spcAft>
                <a:spcPts val="600"/>
              </a:spcAft>
            </a:pPr>
            <a:r>
              <a:rPr lang="en-US" sz="1600" dirty="0"/>
              <a:t>current status: active open work item (OWI) on NB/WB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300"/>
              </a:spcBef>
              <a:spcAft>
                <a:spcPts val="600"/>
              </a:spcAft>
            </a:pPr>
            <a:r>
              <a:rPr lang="en-US" sz="1600" dirty="0"/>
              <a:t>CCA/EDT LBT is a rudimentary method to resolve packet collisions</a:t>
            </a:r>
          </a:p>
          <a:p>
            <a:pPr lvl="1">
              <a:spcBef>
                <a:spcPts val="300"/>
              </a:spcBef>
              <a:spcAft>
                <a:spcPts val="0"/>
              </a:spcAft>
            </a:pPr>
            <a:r>
              <a:rPr lang="en-US" sz="1400" dirty="0"/>
              <a:t>No conflict avoidance, only one packet survives, greedy TXOP wins</a:t>
            </a:r>
          </a:p>
          <a:p>
            <a:pPr lvl="1">
              <a:spcBef>
                <a:spcPts val="300"/>
              </a:spcBef>
              <a:spcAft>
                <a:spcPts val="0"/>
              </a:spcAft>
            </a:pPr>
            <a:r>
              <a:rPr lang="en-US" sz="1400" dirty="0"/>
              <a:t>LBT prioritizes 802.11 over BT traffic (11-23/1503r0 [R. </a:t>
            </a:r>
            <a:r>
              <a:rPr lang="en-US" sz="1400" dirty="0" err="1"/>
              <a:t>Kumbhkar</a:t>
            </a:r>
            <a:r>
              <a:rPr lang="en-US" sz="1400" dirty="0"/>
              <a:t>, Intel], 11-23/1477r1 [S. Max, Ericsson])</a:t>
            </a:r>
          </a:p>
          <a:p>
            <a:pPr lvl="1">
              <a:spcBef>
                <a:spcPts val="300"/>
              </a:spcBef>
              <a:spcAft>
                <a:spcPts val="0"/>
              </a:spcAft>
            </a:pPr>
            <a:r>
              <a:rPr lang="en-US" sz="1400" dirty="0"/>
              <a:t>BLE devices are generally not well suited to utilize LBT [Bluetooth Low Energy – Regulatory Aspects Document (RAD) v1.01, BT Regulatory Expert Group, March 2023]</a:t>
            </a:r>
          </a:p>
          <a:p>
            <a:pPr>
              <a:spcBef>
                <a:spcPts val="3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300"/>
              </a:spcBef>
              <a:spcAft>
                <a:spcPts val="600"/>
              </a:spcAft>
            </a:pPr>
            <a:r>
              <a:rPr lang="en-US" sz="1400" dirty="0"/>
              <a:t>collaboration on </a:t>
            </a:r>
            <a:r>
              <a:rPr lang="en-US" sz="1400" dirty="0" err="1"/>
              <a:t>eDAA</a:t>
            </a:r>
            <a:r>
              <a:rPr lang="en-US" sz="1400" dirty="0"/>
              <a:t>/</a:t>
            </a:r>
            <a:r>
              <a:rPr lang="en-US" sz="1400" dirty="0" err="1"/>
              <a:t>rDAA</a:t>
            </a:r>
            <a:r>
              <a:rPr lang="en-US" sz="1400" dirty="0"/>
              <a:t> presented in 11-23/1503r0, concluding in ask to 802.11 to converge on realistic simulation scenarios and performance metrics for BT and </a:t>
            </a:r>
            <a:r>
              <a:rPr lang="en-US" sz="1400" dirty="0" err="1"/>
              <a:t>WiFi</a:t>
            </a:r>
            <a:endParaRPr lang="en-US" sz="1400" dirty="0"/>
          </a:p>
          <a:p>
            <a:pPr lvl="1">
              <a:spcBef>
                <a:spcPts val="3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t>
            </a:r>
            <a:r>
              <a:rPr lang="en-US" sz="1400" dirty="0" err="1">
                <a:sym typeface="Wingdings" pitchFamily="2" charset="2"/>
              </a:rPr>
              <a:t>coex</a:t>
            </a:r>
            <a:r>
              <a:rPr lang="en-US" sz="1400" dirty="0">
                <a:sym typeface="Wingdings" pitchFamily="2" charset="2"/>
              </a:rPr>
              <a:t> discussion by claiming LBT is the solution, w/o comparison</a:t>
            </a:r>
            <a:endParaRPr lang="en-US" sz="1400" dirty="0"/>
          </a:p>
          <a:p>
            <a:pPr>
              <a:spcBef>
                <a:spcPts val="300"/>
              </a:spcBef>
              <a:spcAft>
                <a:spcPts val="600"/>
              </a:spcAft>
            </a:pPr>
            <a:r>
              <a:rPr lang="en-US" sz="1600" dirty="0"/>
              <a:t>Despite ETSI BRAN(23)112011 noting no impact assessment of LBT to NB being provided, majority of 802.11 </a:t>
            </a:r>
            <a:r>
              <a:rPr lang="en-US" sz="1600" dirty="0" err="1"/>
              <a:t>CoexSC</a:t>
            </a:r>
            <a:r>
              <a:rPr lang="en-US" sz="1600" dirty="0"/>
              <a:t> participants vote at IEEE 802 Panama January 2024 in favor of mandating LBT to 802.15.4ab nevertheless </a:t>
            </a:r>
          </a:p>
          <a:p>
            <a:pPr lvl="1">
              <a:spcBef>
                <a:spcPts val="300"/>
              </a:spcBef>
              <a:spcAft>
                <a:spcPts val="600"/>
              </a:spcAft>
            </a:pPr>
            <a:r>
              <a:rPr lang="en-US" sz="1400" dirty="0"/>
              <a:t>Straw poll result in 802.11 </a:t>
            </a:r>
            <a:r>
              <a:rPr lang="en-US" sz="1400" dirty="0" err="1"/>
              <a:t>CoexSC</a:t>
            </a:r>
            <a:r>
              <a:rPr lang="en-US" sz="1400" dirty="0"/>
              <a:t>, January 16, 2024: Y/N/A: 44/13/0 (77%/23%/0%)</a:t>
            </a:r>
          </a:p>
          <a:p>
            <a:pPr lvl="1">
              <a:spcBef>
                <a:spcPts val="300"/>
              </a:spcBef>
              <a:spcAft>
                <a:spcPts val="600"/>
              </a:spcAft>
            </a:pPr>
            <a:r>
              <a:rPr lang="en-US" sz="1400" dirty="0"/>
              <a:t>Distribution of 802.11/.15 voting members as of January 2024: 723/136 (84%/16%)</a:t>
            </a:r>
          </a:p>
          <a:p>
            <a:pPr lvl="1">
              <a:spcBef>
                <a:spcPts val="600"/>
              </a:spcBef>
              <a:spcAft>
                <a:spcPts val="600"/>
              </a:spcAft>
            </a:pP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Previous WG15 comment resolutions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15-23-591-01-4ab Draft B #235 (“Restrict 802.15.4ab BW in 6 GHz”, #236: ”Disallow 802.15.4ab access to 802.11 PSCs in 6GHz”</a:t>
            </a:r>
          </a:p>
          <a:p>
            <a:pPr lvl="1">
              <a:spcBef>
                <a:spcPts val="600"/>
              </a:spcBef>
              <a:spcAft>
                <a:spcPts val="600"/>
              </a:spcAft>
            </a:pPr>
            <a:r>
              <a:rPr lang="en-US" sz="1800" dirty="0"/>
              <a:t>unilaterally deprioritized access for 802.15 to unlicensed spectrum</a:t>
            </a:r>
          </a:p>
          <a:p>
            <a:pPr lvl="1">
              <a:spcBef>
                <a:spcPts val="600"/>
              </a:spcBef>
              <a:spcAft>
                <a:spcPts val="600"/>
              </a:spcAft>
            </a:pPr>
            <a:r>
              <a:rPr lang="en-US" sz="1800" dirty="0"/>
              <a:t>restricting NB bandwidth increases coexistence conflicts</a:t>
            </a:r>
          </a:p>
          <a:p>
            <a:pPr lvl="1">
              <a:spcBef>
                <a:spcPts val="600"/>
              </a:spcBef>
              <a:spcAft>
                <a:spcPts val="600"/>
              </a:spcAft>
              <a:buFont typeface="Wingdings" pitchFamily="2" charset="2"/>
              <a:buChar char="Ø"/>
            </a:pPr>
            <a:r>
              <a:rPr lang="en-US" sz="1800" dirty="0">
                <a:solidFill>
                  <a:srgbClr val="FF0000"/>
                </a:solidFill>
              </a:rPr>
              <a:t>Rejected/withdrawn</a:t>
            </a:r>
          </a:p>
          <a:p>
            <a:pPr>
              <a:spcBef>
                <a:spcPts val="600"/>
              </a:spcBef>
              <a:spcAft>
                <a:spcPts val="600"/>
              </a:spcAft>
            </a:pPr>
            <a:r>
              <a:rPr lang="en-US" sz="1800" dirty="0"/>
              <a:t>15-23-497-22-4me (LB203): #r3-3 and #r3-5 (“add specific EDT values -80dBm/MHz”), #r3-4 (“add duty cycle restriction to CCA mode 4”)</a:t>
            </a:r>
          </a:p>
          <a:p>
            <a:pPr lvl="1">
              <a:spcBef>
                <a:spcPts val="600"/>
              </a:spcBef>
              <a:spcAft>
                <a:spcPts val="600"/>
              </a:spcAft>
            </a:pPr>
            <a:r>
              <a:rPr lang="en-US" sz="1800" dirty="0"/>
              <a:t>802.15.4-2020 specifically notes no mandatory values are defined in order to be able to “meet regulatory requirements” (P802-15-04me-D01, p.619)</a:t>
            </a:r>
          </a:p>
          <a:p>
            <a:pPr lvl="1">
              <a:spcBef>
                <a:spcPts val="600"/>
              </a:spcBef>
              <a:spcAft>
                <a:spcPts val="600"/>
              </a:spcAft>
            </a:pPr>
            <a:r>
              <a:rPr lang="en-US" sz="1800" dirty="0"/>
              <a:t>unilaterally deprioritized access for 802.15 to unlicensed spectrum</a:t>
            </a:r>
          </a:p>
          <a:p>
            <a:pPr lvl="1">
              <a:spcBef>
                <a:spcPts val="600"/>
              </a:spcBef>
              <a:spcAft>
                <a:spcPts val="600"/>
              </a:spcAft>
              <a:buFont typeface="Wingdings" pitchFamily="2" charset="2"/>
              <a:buChar char="Ø"/>
            </a:pPr>
            <a:r>
              <a:rPr lang="en-US" sz="1800" dirty="0">
                <a:solidFill>
                  <a:srgbClr val="FF0000"/>
                </a:solidFill>
              </a:rPr>
              <a:t>Rejected/withdrawn</a:t>
            </a:r>
            <a:endParaRPr lang="en-US" sz="1400" b="0" i="0" u="none" strike="noStrike" dirty="0">
              <a:solidFill>
                <a:srgbClr val="FF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7040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40424597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162653</TotalTime>
  <Words>3482</Words>
  <Application>Microsoft Macintosh PowerPoint</Application>
  <PresentationFormat>On-screen Show (4:3)</PresentationFormat>
  <Paragraphs>496</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Previous WG15 comment resolutions</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420</cp:revision>
  <cp:lastPrinted>1998-02-10T13:28:06Z</cp:lastPrinted>
  <dcterms:created xsi:type="dcterms:W3CDTF">2021-07-16T20:39:58Z</dcterms:created>
  <dcterms:modified xsi:type="dcterms:W3CDTF">2024-05-13T02:25:15Z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