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365" r:id="rId3"/>
    <p:sldId id="368" r:id="rId4"/>
    <p:sldId id="351" r:id="rId5"/>
    <p:sldId id="371" r:id="rId6"/>
    <p:sldId id="378" r:id="rId7"/>
    <p:sldId id="381" r:id="rId8"/>
    <p:sldId id="357" r:id="rId9"/>
    <p:sldId id="382" r:id="rId10"/>
    <p:sldId id="358" r:id="rId11"/>
    <p:sldId id="380" r:id="rId12"/>
    <p:sldId id="360" r:id="rId13"/>
    <p:sldId id="372" r:id="rId14"/>
    <p:sldId id="373" r:id="rId15"/>
    <p:sldId id="374" r:id="rId16"/>
    <p:sldId id="362" r:id="rId17"/>
    <p:sldId id="363" r:id="rId18"/>
    <p:sldId id="36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57"/>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89"/>
    <p:restoredTop sz="95915"/>
  </p:normalViewPr>
  <p:slideViewPr>
    <p:cSldViewPr>
      <p:cViewPr>
        <p:scale>
          <a:sx n="176" d="100"/>
          <a:sy n="176" d="100"/>
        </p:scale>
        <p:origin x="328" y="-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and 291)]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14829" y="55626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86557469"/>
              </p:ext>
            </p:extLst>
          </p:nvPr>
        </p:nvGraphicFramePr>
        <p:xfrm>
          <a:off x="723899" y="838200"/>
          <a:ext cx="7772401" cy="463254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spcBef>
                <a:spcPts val="600"/>
              </a:spcBef>
              <a:spcAft>
                <a:spcPts val="600"/>
              </a:spcAft>
            </a:pPr>
            <a:r>
              <a:rPr lang="en-US" sz="1600" dirty="0"/>
              <a:t>The group assesses that the currently provided draft text inappropriately mandates specific regulatory rules from the EU regulatory domain (of one specific frequency band) to all frequency bands globally</a:t>
            </a:r>
          </a:p>
          <a:p>
            <a:pPr lvl="1">
              <a:spcBef>
                <a:spcPts val="600"/>
              </a:spcBef>
              <a:spcAft>
                <a:spcPts val="600"/>
              </a:spcAft>
            </a:pPr>
            <a:r>
              <a:rPr lang="en-US" sz="1600" dirty="0"/>
              <a:t>Following the existing 802.15.4-2020 standard, the group agrees to remove all regulatory domain specific values from the draft text and to keep the existing language “according to regulatory constraints” instead, following e.g. P802-15-04me-D01, p.619)</a:t>
            </a:r>
          </a:p>
          <a:p>
            <a:pPr lvl="1">
              <a:spcBef>
                <a:spcPts val="600"/>
              </a:spcBef>
              <a:spcAft>
                <a:spcPts val="600"/>
              </a:spcAft>
            </a:pPr>
            <a:r>
              <a:rPr lang="en-US" sz="1600" dirty="0"/>
              <a:t>The group instructs the technical editor to remove text p.57 l.15 and following starting at “After completing the CCA” to p.60 l.2 (including Figure 35) and to remove [B3] from the bibliography (p.192)</a:t>
            </a:r>
            <a:endParaRPr lang="en-US" sz="12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Accept</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for SRDs (15.4ab, BT)</a:t>
            </a:r>
          </a:p>
          <a:p>
            <a:pPr lvl="1">
              <a:spcBef>
                <a:spcPts val="600"/>
              </a:spcBef>
              <a:spcAft>
                <a:spcPts val="600"/>
              </a:spcAft>
            </a:pPr>
            <a:r>
              <a:rPr lang="en-US" sz="1600" dirty="0"/>
              <a:t>ETSI EN 301 893 (v2.1.1, 2017): No LBT for control signals (802.11, 3GPP)</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narrow-/wide-band brought together in one place, no preferential treatment of one wireless technology over another, consensus driven</a:t>
            </a:r>
          </a:p>
          <a:p>
            <a:pPr lvl="1">
              <a:spcBef>
                <a:spcPts val="600"/>
              </a:spcBef>
              <a:spcAft>
                <a:spcPts val="600"/>
              </a:spcAft>
            </a:pPr>
            <a:r>
              <a:rPr lang="en-US" sz="1600" dirty="0"/>
              <a:t>current status: active open work item on narrowband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600"/>
              </a:spcBef>
              <a:spcAft>
                <a:spcPts val="600"/>
              </a:spcAft>
            </a:pPr>
            <a:r>
              <a:rPr lang="en-US" sz="1600" dirty="0"/>
              <a:t>CCA/EDT LBT is a rudimentary method to resolve packet collisions</a:t>
            </a:r>
          </a:p>
          <a:p>
            <a:pPr lvl="1">
              <a:spcBef>
                <a:spcPts val="600"/>
              </a:spcBef>
              <a:spcAft>
                <a:spcPts val="600"/>
              </a:spcAft>
            </a:pPr>
            <a:r>
              <a:rPr lang="en-US" sz="1400" dirty="0"/>
              <a:t>No conflict avoidance, only one packet survives, greedy TXOP wins</a:t>
            </a:r>
          </a:p>
          <a:p>
            <a:pPr lvl="1">
              <a:spcBef>
                <a:spcPts val="600"/>
              </a:spcBef>
              <a:spcAft>
                <a:spcPts val="600"/>
              </a:spcAft>
            </a:pPr>
            <a:r>
              <a:rPr lang="en-US" sz="1400" dirty="0"/>
              <a:t>LBT unfairly prioritizes 802.11 over BT traffic (11-23/1503r0 [R. </a:t>
            </a:r>
            <a:r>
              <a:rPr lang="en-US" sz="1400" dirty="0" err="1"/>
              <a:t>Kumbhkar</a:t>
            </a:r>
            <a:r>
              <a:rPr lang="en-US" sz="1400" dirty="0"/>
              <a:t>, Intel], 11-23/1477r1 [S. Max, Ericsson])</a:t>
            </a:r>
          </a:p>
          <a:p>
            <a:pPr lvl="1">
              <a:spcBef>
                <a:spcPts val="600"/>
              </a:spcBef>
              <a:spcAft>
                <a:spcPts val="600"/>
              </a:spcAft>
            </a:pPr>
            <a:r>
              <a:rPr lang="en-US" sz="1400" dirty="0"/>
              <a:t>BLE devices are generally not well suited to utilize LBT [Bluetooth Low Energy – Regulatory Aspects Document (RAD) v1.01, BT Regulatory Expert Group, March 2023]</a:t>
            </a:r>
          </a:p>
          <a:p>
            <a:pPr>
              <a:spcBef>
                <a:spcPts val="6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600"/>
              </a:spcBef>
              <a:spcAft>
                <a:spcPts val="600"/>
              </a:spcAft>
            </a:pPr>
            <a:r>
              <a:rPr lang="en-US" sz="1400" dirty="0"/>
              <a:t>collaboration on </a:t>
            </a:r>
            <a:r>
              <a:rPr lang="en-US" sz="1400" dirty="0" err="1"/>
              <a:t>eDAA</a:t>
            </a:r>
            <a:r>
              <a:rPr lang="en-US" sz="1400" dirty="0"/>
              <a:t>/</a:t>
            </a:r>
            <a:r>
              <a:rPr lang="en-US" sz="1400" dirty="0" err="1"/>
              <a:t>rDAA</a:t>
            </a:r>
            <a:r>
              <a:rPr lang="en-US" sz="1400" dirty="0"/>
              <a:t> led to significant performance improvement over LBT presented in 11-23/1503r0, concluding in asking 802.11 to converge on realistic simulation scenarios and performance metrics for both Bluetooth and Wi-Fi</a:t>
            </a:r>
          </a:p>
          <a:p>
            <a:pPr lvl="1">
              <a:spcBef>
                <a:spcPts val="6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any reasonable </a:t>
            </a:r>
            <a:r>
              <a:rPr lang="en-US" sz="1400" dirty="0" err="1">
                <a:sym typeface="Wingdings" pitchFamily="2" charset="2"/>
              </a:rPr>
              <a:t>coex</a:t>
            </a:r>
            <a:r>
              <a:rPr lang="en-US" sz="1400" dirty="0">
                <a:sym typeface="Wingdings" pitchFamily="2" charset="2"/>
              </a:rPr>
              <a:t> discussion</a:t>
            </a:r>
            <a:endParaRPr lang="en-US" sz="1400" dirty="0"/>
          </a:p>
          <a:p>
            <a:pPr>
              <a:spcBef>
                <a:spcPts val="600"/>
              </a:spcBef>
              <a:spcAft>
                <a:spcPts val="600"/>
              </a:spcAft>
            </a:pPr>
            <a:r>
              <a:rPr lang="en-US" sz="1600" dirty="0"/>
              <a:t>since then, discussions in IEEE are overshadowed by 802.11 voter dominance* and </a:t>
            </a:r>
            <a:r>
              <a:rPr lang="en-US" sz="1600" dirty="0" err="1"/>
              <a:t>coex</a:t>
            </a:r>
            <a:r>
              <a:rPr lang="en-US" sz="1600" dirty="0"/>
              <a:t> discussion has moved into other forums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8" name="TextBox 7">
            <a:extLst>
              <a:ext uri="{FF2B5EF4-FFF2-40B4-BE49-F238E27FC236}">
                <a16:creationId xmlns:a16="http://schemas.microsoft.com/office/drawing/2014/main" id="{921F87EE-F835-A2F6-8C61-4AE213A6DD81}"/>
              </a:ext>
            </a:extLst>
          </p:cNvPr>
          <p:cNvSpPr txBox="1"/>
          <p:nvPr/>
        </p:nvSpPr>
        <p:spPr>
          <a:xfrm>
            <a:off x="5132242" y="6244580"/>
            <a:ext cx="3832515" cy="461665"/>
          </a:xfrm>
          <a:prstGeom prst="rect">
            <a:avLst/>
          </a:prstGeom>
          <a:noFill/>
        </p:spPr>
        <p:txBody>
          <a:bodyPr wrap="square" rtlCol="0">
            <a:spAutoFit/>
          </a:bodyPr>
          <a:lstStyle/>
          <a:p>
            <a:r>
              <a:rPr lang="en-US" sz="1200" dirty="0"/>
              <a:t>*723 vs 136, as of December 2023: 802.11 vs 802.15</a:t>
            </a:r>
            <a:endParaRPr lang="en-US" sz="1050" dirty="0"/>
          </a:p>
          <a:p>
            <a:endParaRPr 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Previous comment resolutions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15-23-591-01-4ab Draft B #235 (“Restrict 802.15.4ab BW in 6 GHz”, #236: ”Disallow 802.15.4ab access to 802.11 PSCs in 6GHz”</a:t>
            </a:r>
          </a:p>
          <a:p>
            <a:pPr lvl="1">
              <a:spcBef>
                <a:spcPts val="600"/>
              </a:spcBef>
              <a:spcAft>
                <a:spcPts val="600"/>
              </a:spcAft>
            </a:pPr>
            <a:r>
              <a:rPr lang="en-US" sz="1800" dirty="0"/>
              <a:t>unilaterally deprioritized access for 802.15 to unlicensed spectrum</a:t>
            </a:r>
          </a:p>
          <a:p>
            <a:pPr lvl="1">
              <a:spcBef>
                <a:spcPts val="600"/>
              </a:spcBef>
              <a:spcAft>
                <a:spcPts val="600"/>
              </a:spcAft>
            </a:pPr>
            <a:r>
              <a:rPr lang="en-US" sz="1800" dirty="0"/>
              <a:t>restricting NB bandwidth increases coexistence conflicts</a:t>
            </a:r>
          </a:p>
          <a:p>
            <a:pPr lvl="1">
              <a:spcBef>
                <a:spcPts val="600"/>
              </a:spcBef>
              <a:spcAft>
                <a:spcPts val="600"/>
              </a:spcAft>
              <a:buFont typeface="Wingdings" pitchFamily="2" charset="2"/>
              <a:buChar char="Ø"/>
            </a:pPr>
            <a:r>
              <a:rPr lang="en-US" sz="1800" dirty="0">
                <a:solidFill>
                  <a:srgbClr val="FF0000"/>
                </a:solidFill>
              </a:rPr>
              <a:t>Rejected/withdrawn</a:t>
            </a:r>
          </a:p>
          <a:p>
            <a:pPr>
              <a:spcBef>
                <a:spcPts val="600"/>
              </a:spcBef>
              <a:spcAft>
                <a:spcPts val="600"/>
              </a:spcAft>
            </a:pPr>
            <a:r>
              <a:rPr lang="en-US" sz="1800" dirty="0"/>
              <a:t>15-23-497-22-4me (LB203): #r3-3 and #r3-5 (“add specific EDT values -80dBm/MHz”), #r3-4 (“mandatory CCA mode 4 with DC”)</a:t>
            </a:r>
          </a:p>
          <a:p>
            <a:pPr lvl="1">
              <a:spcBef>
                <a:spcPts val="600"/>
              </a:spcBef>
              <a:spcAft>
                <a:spcPts val="600"/>
              </a:spcAft>
            </a:pPr>
            <a:r>
              <a:rPr lang="en-US" sz="1800" dirty="0"/>
              <a:t>802.15.4-2020 specifically notes no mandatory values are defined in order to be able to “meet regulatory requirements” (P802-15-04me-D01, p.619)</a:t>
            </a:r>
          </a:p>
          <a:p>
            <a:pPr lvl="1">
              <a:spcBef>
                <a:spcPts val="600"/>
              </a:spcBef>
              <a:spcAft>
                <a:spcPts val="600"/>
              </a:spcAft>
            </a:pPr>
            <a:r>
              <a:rPr lang="en-US" sz="1800" dirty="0"/>
              <a:t>unilaterally deprioritized access for 802.15 to unlicensed spectrum</a:t>
            </a:r>
          </a:p>
          <a:p>
            <a:pPr lvl="1">
              <a:spcBef>
                <a:spcPts val="600"/>
              </a:spcBef>
              <a:spcAft>
                <a:spcPts val="600"/>
              </a:spcAft>
              <a:buFont typeface="Wingdings" pitchFamily="2" charset="2"/>
              <a:buChar char="Ø"/>
            </a:pPr>
            <a:r>
              <a:rPr lang="en-US" sz="1800" dirty="0">
                <a:solidFill>
                  <a:srgbClr val="FF0000"/>
                </a:solidFill>
              </a:rPr>
              <a:t>Rejected/withdrawn</a:t>
            </a:r>
            <a:endParaRPr lang="en-US" sz="1400" b="0" i="0" u="none" strike="noStrike" dirty="0">
              <a:solidFill>
                <a:srgbClr val="FF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7040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0424597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138707</TotalTime>
  <Words>3305</Words>
  <Application>Microsoft Macintosh PowerPoint</Application>
  <PresentationFormat>On-screen Show (4:3)</PresentationFormat>
  <Paragraphs>488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Previous comment resolutions</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412</cp:revision>
  <cp:lastPrinted>1998-02-10T13:28:06Z</cp:lastPrinted>
  <dcterms:created xsi:type="dcterms:W3CDTF">2021-07-16T20:39:58Z</dcterms:created>
  <dcterms:modified xsi:type="dcterms:W3CDTF">2024-04-23T05:52:33Z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