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360" r:id="rId2"/>
    <p:sldId id="361" r:id="rId3"/>
    <p:sldId id="362" r:id="rId4"/>
    <p:sldId id="365" r:id="rId5"/>
    <p:sldId id="366" r:id="rId6"/>
    <p:sldId id="367" r:id="rId7"/>
    <p:sldId id="368" r:id="rId8"/>
    <p:sldId id="369" r:id="rId9"/>
    <p:sldId id="370" r:id="rId10"/>
    <p:sldId id="377" r:id="rId11"/>
    <p:sldId id="388" r:id="rId12"/>
    <p:sldId id="382" r:id="rId13"/>
    <p:sldId id="381" r:id="rId14"/>
    <p:sldId id="383" r:id="rId15"/>
    <p:sldId id="390" r:id="rId16"/>
    <p:sldId id="393" r:id="rId17"/>
  </p:sldIdLst>
  <p:sldSz cx="12192000" cy="6858000"/>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55" autoAdjust="0"/>
    <p:restoredTop sz="94676" autoAdjust="0"/>
  </p:normalViewPr>
  <p:slideViewPr>
    <p:cSldViewPr>
      <p:cViewPr varScale="1">
        <p:scale>
          <a:sx n="133" d="100"/>
          <a:sy n="133" d="100"/>
        </p:scale>
        <p:origin x="672" y="8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101" d="100"/>
          <a:sy n="101" d="100"/>
        </p:scale>
        <p:origin x="2842" y="41"/>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dirty="0"/>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dirty="0"/>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dirty="0"/>
              <a:t>Robert F. </a:t>
            </a:r>
            <a:r>
              <a:rPr lang="en-US" dirty="0" err="1"/>
              <a:t>Heile</a:t>
            </a:r>
            <a:endParaRPr lang="en-US" dirty="0"/>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269BD7D-1DCB-4C55-B36B-7043228FA0F3}" type="slidenum">
              <a:rPr lang="en-US"/>
              <a:pPr>
                <a:defRPr/>
              </a:pPr>
              <a:t>‹#›</a:t>
            </a:fld>
            <a:endParaRPr lang="en-US" dirty="0"/>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11101138" y="519765"/>
            <a:ext cx="184731" cy="584775"/>
          </a:xfrm>
          <a:prstGeom prst="rect">
            <a:avLst/>
          </a:prstGeom>
          <a:noFill/>
        </p:spPr>
        <p:txBody>
          <a:bodyPr wrap="none" rtlCol="0">
            <a:spAutoFit/>
          </a:bodyPr>
          <a:lstStyle/>
          <a:p>
            <a:endParaRPr lang="en-US" sz="3200"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10587790" y="519765"/>
            <a:ext cx="184731" cy="584775"/>
          </a:xfrm>
          <a:prstGeom prst="rect">
            <a:avLst/>
          </a:prstGeom>
          <a:noFill/>
        </p:spPr>
        <p:txBody>
          <a:bodyPr wrap="none" rtlCol="0">
            <a:spAutoFit/>
          </a:bodyPr>
          <a:lstStyle/>
          <a:p>
            <a:endParaRPr lang="en-US" sz="3200"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9676598" y="481264"/>
            <a:ext cx="184731" cy="584775"/>
          </a:xfrm>
          <a:prstGeom prst="rect">
            <a:avLst/>
          </a:prstGeom>
          <a:noFill/>
        </p:spPr>
        <p:txBody>
          <a:bodyPr wrap="none" rtlCol="0">
            <a:spAutoFit/>
          </a:bodyPr>
          <a:lstStyle/>
          <a:p>
            <a:endParaRPr lang="en-US" sz="3200"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C251FCF5-DCE1-4BE7-BAC9-5817EB43EA6A}" type="slidenum">
              <a:rPr lang="en-US"/>
              <a:pPr>
                <a:defRPr/>
              </a:pPr>
              <a:t>‹#›</a:t>
            </a:fld>
            <a:endParaRPr lang="en-US" dirty="0"/>
          </a:p>
        </p:txBody>
      </p:sp>
    </p:spTree>
    <p:extLst>
      <p:ext uri="{BB962C8B-B14F-4D97-AF65-F5344CB8AC3E}">
        <p14:creationId xmlns:p14="http://schemas.microsoft.com/office/powerpoint/2010/main" val="3731129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103632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C251FCF5-DCE1-4BE7-BAC9-5817EB43EA6A}" type="slidenum">
              <a:rPr lang="en-US"/>
              <a:pPr>
                <a:defRPr/>
              </a:pPr>
              <a:t>‹#›</a:t>
            </a:fld>
            <a:endParaRPr lang="en-US" dirty="0"/>
          </a:p>
        </p:txBody>
      </p:sp>
    </p:spTree>
    <p:extLst>
      <p:ext uri="{BB962C8B-B14F-4D97-AF65-F5344CB8AC3E}">
        <p14:creationId xmlns:p14="http://schemas.microsoft.com/office/powerpoint/2010/main" val="11423947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dirty="0"/>
              <a:t>Slide </a:t>
            </a:r>
            <a:fld id="{B0E774AB-328E-4169-BDA4-F9A4CFC1ECF4}" type="slidenum">
              <a:rPr lang="en-US"/>
              <a:pPr>
                <a:defRPr/>
              </a:pPr>
              <a:t>‹#›</a:t>
            </a:fld>
            <a:endParaRPr lang="en-US" dirty="0"/>
          </a:p>
        </p:txBody>
      </p:sp>
      <p:sp>
        <p:nvSpPr>
          <p:cNvPr id="1031" name="Rectangle 7"/>
          <p:cNvSpPr>
            <a:spLocks noChangeArrowheads="1"/>
          </p:cNvSpPr>
          <p:nvPr userDrawn="1"/>
        </p:nvSpPr>
        <p:spPr bwMode="auto">
          <a:xfrm>
            <a:off x="5689600" y="393700"/>
            <a:ext cx="5588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802.15-24-0196-08</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3200" dirty="0">
              <a:latin typeface="Times New Roman" charset="0"/>
              <a:ea typeface="ＭＳ Ｐゴシック" charset="0"/>
            </a:endParaRPr>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3200" dirty="0">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914400" y="413854"/>
            <a:ext cx="203411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April 2024</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8432801" y="6469556"/>
            <a:ext cx="294172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B. Rolfe, BCA</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Lst>
  <p:hf hdr="0" ftr="0" dt="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development.standards.ieee.org/myproject-web/app#viewpar/9081"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3.xml"/><Relationship Id="rId6" Type="http://schemas.openxmlformats.org/officeDocument/2006/relationships/hyperlink" Target="https://standards.ieee.org/content/dam/ieee-standards/standards/web/documents/other/ieee-sa-copyright-policy-2019.pdf"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s://mentor.ieee.org/802.15/dcn/24/15-24-0192-11-04ab-tg4ab-agenda-march-may-2024.xlsx"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7E26A48-FA07-1DDC-99FC-6F7772D0E8B9}"/>
              </a:ext>
            </a:extLst>
          </p:cNvPr>
          <p:cNvSpPr>
            <a:spLocks noGrp="1"/>
          </p:cNvSpPr>
          <p:nvPr>
            <p:ph type="sldNum" sz="quarter" idx="12"/>
          </p:nvPr>
        </p:nvSpPr>
        <p:spPr>
          <a:xfrm>
            <a:off x="5930396" y="6475413"/>
            <a:ext cx="432811" cy="184666"/>
          </a:xfrm>
        </p:spPr>
        <p:txBody>
          <a:bodyPr/>
          <a:lstStyle/>
          <a:p>
            <a:pPr>
              <a:defRPr/>
            </a:pPr>
            <a:r>
              <a:rPr lang="en-US" dirty="0"/>
              <a:t>Slide </a:t>
            </a:r>
            <a:fld id="{8269BD7D-1DCB-4C55-B36B-7043228FA0F3}" type="slidenum">
              <a:rPr lang="en-US" smtClean="0"/>
              <a:pPr>
                <a:defRPr/>
              </a:pPr>
              <a:t>1</a:t>
            </a:fld>
            <a:endParaRPr lang="en-US" dirty="0"/>
          </a:p>
        </p:txBody>
      </p:sp>
      <p:sp>
        <p:nvSpPr>
          <p:cNvPr id="7" name="Rectangle 3">
            <a:extLst>
              <a:ext uri="{FF2B5EF4-FFF2-40B4-BE49-F238E27FC236}">
                <a16:creationId xmlns:a16="http://schemas.microsoft.com/office/drawing/2014/main" id="{D6EF4859-78B3-08D1-AA35-0C09CF36171B}"/>
              </a:ext>
            </a:extLst>
          </p:cNvPr>
          <p:cNvSpPr>
            <a:spLocks noChangeArrowheads="1"/>
          </p:cNvSpPr>
          <p:nvPr/>
        </p:nvSpPr>
        <p:spPr bwMode="auto">
          <a:xfrm>
            <a:off x="1775520" y="1219201"/>
            <a:ext cx="8640960"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TG 15.4ab  Interim Call Slides March-May</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 25 March 2024</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4ab: 802.15.4 UWB Next Generation </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 the Interim meeting, March 26 through May 7, 2024</a:t>
            </a:r>
            <a:endParaRPr lang="en-US" altLang="en-US" sz="1600" b="1" u="sng" dirty="0">
              <a:highlight>
                <a:srgbClr val="FFFF00"/>
              </a:highlight>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Continue project progress and continue the illusion of organization</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74106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D14C9-7F5B-62A3-274F-C6DF3944A951}"/>
              </a:ext>
            </a:extLst>
          </p:cNvPr>
          <p:cNvSpPr>
            <a:spLocks noGrp="1"/>
          </p:cNvSpPr>
          <p:nvPr>
            <p:ph type="title"/>
          </p:nvPr>
        </p:nvSpPr>
        <p:spPr/>
        <p:txBody>
          <a:bodyPr/>
          <a:lstStyle/>
          <a:p>
            <a:r>
              <a:rPr lang="en-US" dirty="0"/>
              <a:t>5.2.b Scope of the project (As approved):</a:t>
            </a:r>
          </a:p>
        </p:txBody>
      </p:sp>
      <p:sp>
        <p:nvSpPr>
          <p:cNvPr id="3" name="Text Placeholder 2">
            <a:extLst>
              <a:ext uri="{FF2B5EF4-FFF2-40B4-BE49-F238E27FC236}">
                <a16:creationId xmlns:a16="http://schemas.microsoft.com/office/drawing/2014/main" id="{D583EF15-FA05-2D1E-E0A1-F8C5FBA41AD0}"/>
              </a:ext>
            </a:extLst>
          </p:cNvPr>
          <p:cNvSpPr>
            <a:spLocks noGrp="1"/>
          </p:cNvSpPr>
          <p:nvPr>
            <p:ph type="body" sz="half" idx="1"/>
          </p:nvPr>
        </p:nvSpPr>
        <p:spPr>
          <a:xfrm>
            <a:off x="914400" y="1981200"/>
            <a:ext cx="10363200" cy="4343400"/>
          </a:xfrm>
        </p:spPr>
        <p:txBody>
          <a:bodyPr>
            <a:normAutofit fontScale="47500" lnSpcReduction="20000"/>
          </a:bodyPr>
          <a:lstStyle/>
          <a:p>
            <a:pPr algn="l"/>
            <a:r>
              <a:rPr lang="en-US" b="0" i="0" dirty="0">
                <a:solidFill>
                  <a:srgbClr val="333333"/>
                </a:solidFill>
                <a:effectLst/>
                <a:latin typeface="Open Sans" panose="020B0606030504020204" pitchFamily="34" charset="0"/>
              </a:rPr>
              <a:t>This amendment enhances the Ultra Wideband (UWB) physical layers (PHYs) medium access control (MAC), and associated ranging techniques while retaining backward compatibility with enhanced ranging capable devices (ERDEVs).</a:t>
            </a:r>
            <a:br>
              <a:rPr lang="en-US" dirty="0"/>
            </a:br>
            <a:r>
              <a:rPr lang="en-US" b="0" i="0" dirty="0">
                <a:solidFill>
                  <a:srgbClr val="333333"/>
                </a:solidFill>
                <a:effectLst/>
                <a:latin typeface="Open Sans" panose="020B0606030504020204" pitchFamily="34" charset="0"/>
              </a:rPr>
              <a:t>Areas of enhancement include: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coding, preamble and modulation schemes to additional coding, preamble and modulation schemes to support improved link budget and/or reduced air-time relative to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channels and operating frequencies;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interference mitigation techniques to support greater device density and higher traffic use cases relative to the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improvements to accuracy, precision and reliability and interoperability for high-integrity ranging; schemes to reduce complexity and power consumption;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definitions for tightly coupled hybrid operation with narrowband signaling to assist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enhanced native discovery and connection setup mechanisms;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sensing capabilities to support presence detection and environment mapping;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and mechanisms supporting low-power low-latency streaming as well as high data-rate streaming allowing at least 50 Mb/s of throughput. </a:t>
            </a:r>
          </a:p>
          <a:p>
            <a:pPr algn="l"/>
            <a:br>
              <a:rPr lang="en-US" dirty="0"/>
            </a:br>
            <a:r>
              <a:rPr lang="en-US" b="0" i="0" dirty="0">
                <a:solidFill>
                  <a:srgbClr val="333333"/>
                </a:solidFill>
                <a:effectLst/>
                <a:latin typeface="Open Sans" panose="020B0606030504020204" pitchFamily="34" charset="0"/>
              </a:rPr>
              <a:t>Support for peer-to-peer, peer-to-multi-peer, and station-to-infrastructure protocols are in scope, as are infrastructure synchronization mechanisms. This amendment includes safeguards so that the high throughput data use cases do not cause significant disruption to low duty-cycle ranging use cases.</a:t>
            </a:r>
          </a:p>
          <a:p>
            <a:pPr algn="l"/>
            <a:endParaRPr lang="en-US" dirty="0">
              <a:solidFill>
                <a:srgbClr val="333333"/>
              </a:solidFill>
              <a:latin typeface="Open Sans" panose="020B0606030504020204" pitchFamily="34" charset="0"/>
            </a:endParaRPr>
          </a:p>
          <a:p>
            <a:pPr marL="0" indent="0" algn="ctr">
              <a:buNone/>
            </a:pPr>
            <a:r>
              <a:rPr lang="en-US" dirty="0">
                <a:hlinkClick r:id="rId2"/>
              </a:rPr>
              <a:t>https://development.standards.ieee.org/myproject-web/app#viewpar/9081</a:t>
            </a:r>
            <a:endParaRPr lang="en-US" dirty="0"/>
          </a:p>
          <a:p>
            <a:pPr marL="0" indent="0" algn="l">
              <a:buNone/>
            </a:pPr>
            <a:endParaRPr lang="en-US" dirty="0"/>
          </a:p>
          <a:p>
            <a:pPr algn="l"/>
            <a:endParaRPr lang="en-US" dirty="0"/>
          </a:p>
          <a:p>
            <a:endParaRPr lang="en-US" dirty="0"/>
          </a:p>
        </p:txBody>
      </p:sp>
      <p:sp>
        <p:nvSpPr>
          <p:cNvPr id="4" name="Slide Number Placeholder 3">
            <a:extLst>
              <a:ext uri="{FF2B5EF4-FFF2-40B4-BE49-F238E27FC236}">
                <a16:creationId xmlns:a16="http://schemas.microsoft.com/office/drawing/2014/main" id="{9AA19547-C1AE-1614-DC6C-2EB1CD73A84C}"/>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10</a:t>
            </a:fld>
            <a:endParaRPr lang="en-US"/>
          </a:p>
        </p:txBody>
      </p:sp>
    </p:spTree>
    <p:extLst>
      <p:ext uri="{BB962C8B-B14F-4D97-AF65-F5344CB8AC3E}">
        <p14:creationId xmlns:p14="http://schemas.microsoft.com/office/powerpoint/2010/main" val="3225554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A2453C4-3535-8B75-4CDA-903E65B5950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11</a:t>
            </a:fld>
            <a:endParaRPr lang="en-US"/>
          </a:p>
        </p:txBody>
      </p:sp>
      <p:graphicFrame>
        <p:nvGraphicFramePr>
          <p:cNvPr id="5" name="Content Placeholder 7">
            <a:extLst>
              <a:ext uri="{FF2B5EF4-FFF2-40B4-BE49-F238E27FC236}">
                <a16:creationId xmlns:a16="http://schemas.microsoft.com/office/drawing/2014/main" id="{6FF9BBCE-3347-FF78-32A7-6D238BEC6304}"/>
              </a:ext>
            </a:extLst>
          </p:cNvPr>
          <p:cNvGraphicFramePr>
            <a:graphicFrameLocks/>
          </p:cNvGraphicFramePr>
          <p:nvPr>
            <p:extLst>
              <p:ext uri="{D42A27DB-BD31-4B8C-83A1-F6EECF244321}">
                <p14:modId xmlns:p14="http://schemas.microsoft.com/office/powerpoint/2010/main" val="658168251"/>
              </p:ext>
            </p:extLst>
          </p:nvPr>
        </p:nvGraphicFramePr>
        <p:xfrm>
          <a:off x="3200400" y="1238653"/>
          <a:ext cx="6324599" cy="4885341"/>
        </p:xfrm>
        <a:graphic>
          <a:graphicData uri="http://schemas.openxmlformats.org/drawingml/2006/table">
            <a:tbl>
              <a:tblPr>
                <a:tableStyleId>{5C22544A-7EE6-4342-B048-85BDC9FD1C3A}</a:tableStyleId>
              </a:tblPr>
              <a:tblGrid>
                <a:gridCol w="2900757">
                  <a:extLst>
                    <a:ext uri="{9D8B030D-6E8A-4147-A177-3AD203B41FA5}">
                      <a16:colId xmlns:a16="http://schemas.microsoft.com/office/drawing/2014/main" val="4020299781"/>
                    </a:ext>
                  </a:extLst>
                </a:gridCol>
                <a:gridCol w="1711921">
                  <a:extLst>
                    <a:ext uri="{9D8B030D-6E8A-4147-A177-3AD203B41FA5}">
                      <a16:colId xmlns:a16="http://schemas.microsoft.com/office/drawing/2014/main" val="1015812903"/>
                    </a:ext>
                  </a:extLst>
                </a:gridCol>
                <a:gridCol w="1711921">
                  <a:extLst>
                    <a:ext uri="{9D8B030D-6E8A-4147-A177-3AD203B41FA5}">
                      <a16:colId xmlns:a16="http://schemas.microsoft.com/office/drawing/2014/main" val="433678205"/>
                    </a:ext>
                  </a:extLst>
                </a:gridCol>
              </a:tblGrid>
              <a:tr h="280267">
                <a:tc>
                  <a:txBody>
                    <a:bodyPr/>
                    <a:lstStyle/>
                    <a:p>
                      <a:pPr algn="l" fontAlgn="b"/>
                      <a:endParaRPr lang="en-US" sz="1400" b="0" i="0" u="none" strike="noStrike" dirty="0">
                        <a:solidFill>
                          <a:schemeClr val="accent2">
                            <a:lumMod val="50000"/>
                          </a:schemeClr>
                        </a:solidFill>
                        <a:effectLst/>
                        <a:latin typeface="Calibri" panose="020F0502020204030204" pitchFamily="34" charset="0"/>
                      </a:endParaRP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accent2">
                              <a:lumMod val="50000"/>
                            </a:schemeClr>
                          </a:solidFill>
                          <a:effectLst/>
                          <a:latin typeface="Calibri" panose="020F0502020204030204" pitchFamily="34" charset="0"/>
                        </a:rPr>
                        <a:t>Original Schedule</a:t>
                      </a: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accent2">
                              <a:lumMod val="50000"/>
                            </a:schemeClr>
                          </a:solidFill>
                          <a:effectLst/>
                          <a:latin typeface="Calibri" panose="020F0502020204030204" pitchFamily="34" charset="0"/>
                        </a:rPr>
                        <a:t>Current Schedule</a:t>
                      </a:r>
                    </a:p>
                  </a:txBody>
                  <a:tcPr marL="5715" marR="5715" marT="5715" marB="0" anchor="ctr">
                    <a:solidFill>
                      <a:schemeClr val="accent3">
                        <a:lumMod val="95000"/>
                      </a:schemeClr>
                    </a:solidFill>
                  </a:tcPr>
                </a:tc>
                <a:extLst>
                  <a:ext uri="{0D108BD9-81ED-4DB2-BD59-A6C34878D82A}">
                    <a16:rowId xmlns:a16="http://schemas.microsoft.com/office/drawing/2014/main" val="3601916564"/>
                  </a:ext>
                </a:extLst>
              </a:tr>
              <a:tr h="280267">
                <a:tc>
                  <a:txBody>
                    <a:bodyPr/>
                    <a:lstStyle/>
                    <a:p>
                      <a:pPr algn="l" fontAlgn="b"/>
                      <a:r>
                        <a:rPr lang="en-US" sz="1400" u="none" strike="noStrike" dirty="0">
                          <a:solidFill>
                            <a:schemeClr val="bg1">
                              <a:lumMod val="75000"/>
                            </a:schemeClr>
                          </a:solidFill>
                          <a:effectLst/>
                        </a:rPr>
                        <a:t>Call for proposals</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solidFill>
                      <a:schemeClr val="accent3">
                        <a:lumMod val="95000"/>
                      </a:schemeClr>
                    </a:solidFill>
                  </a:tcPr>
                </a:tc>
                <a:tc>
                  <a:txBody>
                    <a:bodyPr/>
                    <a:lstStyle/>
                    <a:p>
                      <a:pPr algn="l" fontAlgn="b"/>
                      <a:r>
                        <a:rPr lang="en-US" sz="1400" b="0" i="0" u="none" strike="noStrike" dirty="0">
                          <a:solidFill>
                            <a:schemeClr val="bg1">
                              <a:lumMod val="75000"/>
                            </a:schemeClr>
                          </a:solidFill>
                          <a:effectLst/>
                          <a:latin typeface="Calibri" panose="020F0502020204030204" pitchFamily="34" charset="0"/>
                        </a:rPr>
                        <a:t>November 2021</a:t>
                      </a:r>
                    </a:p>
                  </a:txBody>
                  <a:tcPr marL="5715" marR="5715" marT="5715" marB="0" anchor="ctr">
                    <a:solidFill>
                      <a:schemeClr val="accent3">
                        <a:lumMod val="95000"/>
                      </a:schemeClr>
                    </a:solidFill>
                  </a:tcPr>
                </a:tc>
                <a:tc>
                  <a:txBody>
                    <a:bodyPr/>
                    <a:lstStyle/>
                    <a:p>
                      <a:pPr algn="l" fontAlgn="b"/>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solidFill>
                      <a:schemeClr val="accent3">
                        <a:lumMod val="95000"/>
                      </a:schemeClr>
                    </a:solidFill>
                  </a:tcPr>
                </a:tc>
                <a:extLst>
                  <a:ext uri="{0D108BD9-81ED-4DB2-BD59-A6C34878D82A}">
                    <a16:rowId xmlns:a16="http://schemas.microsoft.com/office/drawing/2014/main" val="3321393315"/>
                  </a:ext>
                </a:extLst>
              </a:tr>
              <a:tr h="551295">
                <a:tc>
                  <a:txBody>
                    <a:bodyPr/>
                    <a:lstStyle/>
                    <a:p>
                      <a:pPr algn="l" fontAlgn="b"/>
                      <a:r>
                        <a:rPr lang="en-US" sz="1400" u="none" strike="noStrike" dirty="0">
                          <a:solidFill>
                            <a:schemeClr val="bg1">
                              <a:lumMod val="75000"/>
                            </a:schemeClr>
                          </a:solidFill>
                          <a:effectLst/>
                        </a:rPr>
                        <a:t>Cut-off for new features (high level feature set), PHY</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b="0" i="0" u="none" strike="noStrike" dirty="0">
                          <a:solidFill>
                            <a:schemeClr val="bg1">
                              <a:lumMod val="75000"/>
                            </a:schemeClr>
                          </a:solidFill>
                          <a:effectLst/>
                          <a:latin typeface="Calibri" panose="020F0502020204030204" pitchFamily="34" charset="0"/>
                        </a:rPr>
                        <a:t>May 2022 </a:t>
                      </a:r>
                    </a:p>
                  </a:txBody>
                  <a:tcPr marL="5715" marR="5715" marT="5715" marB="0" anchor="ct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extLst>
                  <a:ext uri="{0D108BD9-81ED-4DB2-BD59-A6C34878D82A}">
                    <a16:rowId xmlns:a16="http://schemas.microsoft.com/office/drawing/2014/main" val="2694915279"/>
                  </a:ext>
                </a:extLst>
              </a:tr>
              <a:tr h="551295">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solidFill>
                            <a:schemeClr val="bg1">
                              <a:lumMod val="75000"/>
                            </a:schemeClr>
                          </a:solidFill>
                          <a:effectLst/>
                        </a:rPr>
                        <a:t>Cut-off for new features (high level feature set), MAC</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July 2022</a:t>
                      </a:r>
                    </a:p>
                  </a:txBody>
                  <a:tcPr marL="5715" marR="5715" marT="5715" marB="0" anchor="ctr"/>
                </a:tc>
                <a:tc>
                  <a:txBody>
                    <a:bodyPr/>
                    <a:lstStyle/>
                    <a:p>
                      <a:pPr algn="l" fontAlgn="b"/>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extLst>
                  <a:ext uri="{0D108BD9-81ED-4DB2-BD59-A6C34878D82A}">
                    <a16:rowId xmlns:a16="http://schemas.microsoft.com/office/drawing/2014/main" val="3657201518"/>
                  </a:ext>
                </a:extLst>
              </a:tr>
              <a:tr h="551295">
                <a:tc>
                  <a:txBody>
                    <a:bodyPr/>
                    <a:lstStyle/>
                    <a:p>
                      <a:pPr algn="l" fontAlgn="b"/>
                      <a:r>
                        <a:rPr lang="en-US" sz="1400" u="none" strike="noStrike" dirty="0">
                          <a:solidFill>
                            <a:schemeClr val="bg1">
                              <a:lumMod val="75000"/>
                            </a:schemeClr>
                          </a:solidFill>
                          <a:effectLst/>
                        </a:rPr>
                        <a:t>Draft 0</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Post-January 2023 </a:t>
                      </a: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Post </a:t>
                      </a:r>
                      <a:r>
                        <a:rPr lang="en-US" sz="1400" b="0" i="0" u="none" strike="sngStrike" dirty="0">
                          <a:solidFill>
                            <a:schemeClr val="bg1">
                              <a:lumMod val="75000"/>
                            </a:schemeClr>
                          </a:solidFill>
                          <a:effectLst/>
                          <a:latin typeface="Calibri" panose="020F0502020204030204" pitchFamily="34" charset="0"/>
                        </a:rPr>
                        <a:t>March</a:t>
                      </a:r>
                      <a:r>
                        <a:rPr lang="en-US" sz="1400" b="0" i="0" u="none" strike="noStrike" dirty="0">
                          <a:solidFill>
                            <a:schemeClr val="bg1">
                              <a:lumMod val="75000"/>
                            </a:schemeClr>
                          </a:solidFill>
                          <a:effectLst/>
                          <a:latin typeface="Calibri" panose="020F0502020204030204" pitchFamily="34" charset="0"/>
                        </a:rPr>
                        <a:t> </a:t>
                      </a:r>
                      <a:r>
                        <a:rPr lang="en-US" sz="1400" b="0" i="0" u="none" strike="sngStrike" dirty="0">
                          <a:solidFill>
                            <a:schemeClr val="bg1">
                              <a:lumMod val="75000"/>
                            </a:schemeClr>
                          </a:solidFill>
                          <a:effectLst/>
                          <a:latin typeface="Calibri" panose="020F0502020204030204" pitchFamily="34" charset="0"/>
                        </a:rPr>
                        <a:t>July</a:t>
                      </a:r>
                      <a:r>
                        <a:rPr lang="en-US" sz="1400" b="0" i="0" u="none" strike="noStrike" dirty="0">
                          <a:solidFill>
                            <a:schemeClr val="bg1">
                              <a:lumMod val="75000"/>
                            </a:schemeClr>
                          </a:solidFill>
                          <a:effectLst/>
                          <a:latin typeface="Calibri" panose="020F0502020204030204" pitchFamily="34" charset="0"/>
                        </a:rPr>
                        <a:t> </a:t>
                      </a:r>
                    </a:p>
                    <a:p>
                      <a:pPr algn="l" fontAlgn="b"/>
                      <a:r>
                        <a:rPr lang="en-US" sz="1400" b="0" i="0" u="none" strike="noStrike" dirty="0">
                          <a:solidFill>
                            <a:schemeClr val="bg1">
                              <a:lumMod val="75000"/>
                            </a:schemeClr>
                          </a:solidFill>
                          <a:effectLst/>
                          <a:latin typeface="Calibri" panose="020F0502020204030204" pitchFamily="34" charset="0"/>
                        </a:rPr>
                        <a:t>Sept 2023</a:t>
                      </a:r>
                    </a:p>
                  </a:txBody>
                  <a:tcPr marL="5715" marR="5715" marT="5715" marB="0" anchor="ctr"/>
                </a:tc>
                <a:extLst>
                  <a:ext uri="{0D108BD9-81ED-4DB2-BD59-A6C34878D82A}">
                    <a16:rowId xmlns:a16="http://schemas.microsoft.com/office/drawing/2014/main" val="3811737940"/>
                  </a:ext>
                </a:extLst>
              </a:tr>
              <a:tr h="551295">
                <a:tc>
                  <a:txBody>
                    <a:bodyPr/>
                    <a:lstStyle/>
                    <a:p>
                      <a:pPr algn="l" fontAlgn="b"/>
                      <a:r>
                        <a:rPr lang="en-US" sz="1400" u="none" strike="noStrike" dirty="0">
                          <a:solidFill>
                            <a:schemeClr val="bg1">
                              <a:lumMod val="75000"/>
                            </a:schemeClr>
                          </a:solidFill>
                          <a:effectLst/>
                        </a:rPr>
                        <a:t>TG draft review and revision complete</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February - March 2023</a:t>
                      </a:r>
                    </a:p>
                  </a:txBody>
                  <a:tcPr marL="5715" marR="5715" marT="5715" marB="0" anchor="ctr"/>
                </a:tc>
                <a:tc>
                  <a:txBody>
                    <a:bodyPr/>
                    <a:lstStyle/>
                    <a:p>
                      <a:pPr algn="l" fontAlgn="b"/>
                      <a:r>
                        <a:rPr lang="en-US" sz="1400" b="0" i="0" u="none" strike="sngStrike" dirty="0">
                          <a:solidFill>
                            <a:schemeClr val="bg1">
                              <a:lumMod val="75000"/>
                            </a:schemeClr>
                          </a:solidFill>
                          <a:effectLst/>
                          <a:latin typeface="Calibri" panose="020F0502020204030204" pitchFamily="34" charset="0"/>
                        </a:rPr>
                        <a:t>Mar-June 2023</a:t>
                      </a:r>
                      <a:r>
                        <a:rPr lang="en-US" sz="1400" b="0" i="0" u="none" strike="noStrike" dirty="0">
                          <a:solidFill>
                            <a:schemeClr val="bg1">
                              <a:lumMod val="75000"/>
                            </a:schemeClr>
                          </a:solidFill>
                          <a:effectLst/>
                          <a:latin typeface="Calibri" panose="020F0502020204030204" pitchFamily="34" charset="0"/>
                        </a:rPr>
                        <a:t> </a:t>
                      </a:r>
                    </a:p>
                    <a:p>
                      <a:pPr algn="l" fontAlgn="b"/>
                      <a:r>
                        <a:rPr lang="en-US" sz="1400" b="0" i="0" u="none" strike="sngStrike" dirty="0">
                          <a:solidFill>
                            <a:schemeClr val="bg1">
                              <a:lumMod val="75000"/>
                            </a:schemeClr>
                          </a:solidFill>
                          <a:effectLst/>
                          <a:latin typeface="Calibri" panose="020F0502020204030204" pitchFamily="34" charset="0"/>
                        </a:rPr>
                        <a:t>Sept 2023 Oct 2023</a:t>
                      </a:r>
                    </a:p>
                  </a:txBody>
                  <a:tcPr marL="5715" marR="5715" marT="5715" marB="0" anchor="ctr"/>
                </a:tc>
                <a:extLst>
                  <a:ext uri="{0D108BD9-81ED-4DB2-BD59-A6C34878D82A}">
                    <a16:rowId xmlns:a16="http://schemas.microsoft.com/office/drawing/2014/main" val="244108333"/>
                  </a:ext>
                </a:extLst>
              </a:tr>
              <a:tr h="822322">
                <a:tc>
                  <a:txBody>
                    <a:bodyPr/>
                    <a:lstStyle/>
                    <a:p>
                      <a:pPr algn="l" fontAlgn="b"/>
                      <a:r>
                        <a:rPr lang="en-US" sz="1400" u="none" strike="noStrike" dirty="0">
                          <a:solidFill>
                            <a:schemeClr val="bg1">
                              <a:lumMod val="75000"/>
                            </a:schemeClr>
                          </a:solidFill>
                          <a:effectLst/>
                        </a:rPr>
                        <a:t>Working group pre-ballot review commence</a:t>
                      </a:r>
                      <a:endParaRPr lang="en-US" sz="1400" b="0" i="0" u="none" strike="noStrike" dirty="0">
                        <a:solidFill>
                          <a:schemeClr val="bg1">
                            <a:lumMod val="75000"/>
                          </a:schemeClr>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chemeClr val="bg1">
                              <a:lumMod val="75000"/>
                            </a:schemeClr>
                          </a:solidFill>
                          <a:effectLst/>
                          <a:latin typeface="Calibri" panose="020F0502020204030204" pitchFamily="34" charset="0"/>
                        </a:rPr>
                        <a:t>March – May 2023 (following March meeting)</a:t>
                      </a:r>
                    </a:p>
                  </a:txBody>
                  <a:tcPr marL="5715" marR="5715" marT="5715" marB="0" anchor="ctr"/>
                </a:tc>
                <a:tc>
                  <a:txBody>
                    <a:bodyPr/>
                    <a:lstStyle/>
                    <a:p>
                      <a:pPr algn="l" fontAlgn="b"/>
                      <a:r>
                        <a:rPr lang="en-US" sz="1400" b="0" i="0" u="none" strike="sngStrike" dirty="0">
                          <a:solidFill>
                            <a:schemeClr val="bg1">
                              <a:lumMod val="75000"/>
                            </a:schemeClr>
                          </a:solidFill>
                          <a:effectLst/>
                          <a:latin typeface="Calibri" panose="020F0502020204030204" pitchFamily="34" charset="0"/>
                        </a:rPr>
                        <a:t>July</a:t>
                      </a:r>
                      <a:r>
                        <a:rPr lang="en-US" sz="1400" b="0" i="0" u="none" strike="noStrike" dirty="0">
                          <a:solidFill>
                            <a:schemeClr val="bg1">
                              <a:lumMod val="75000"/>
                            </a:schemeClr>
                          </a:solidFill>
                          <a:effectLst/>
                          <a:latin typeface="Calibri" panose="020F0502020204030204" pitchFamily="34" charset="0"/>
                        </a:rPr>
                        <a:t> </a:t>
                      </a:r>
                      <a:r>
                        <a:rPr lang="en-US" sz="1400" b="0" i="0" u="none" strike="sngStrike" dirty="0">
                          <a:solidFill>
                            <a:schemeClr val="bg1">
                              <a:lumMod val="75000"/>
                            </a:schemeClr>
                          </a:solidFill>
                          <a:effectLst/>
                          <a:latin typeface="Calibri" panose="020F0502020204030204" pitchFamily="34" charset="0"/>
                        </a:rPr>
                        <a:t>August</a:t>
                      </a:r>
                      <a:r>
                        <a:rPr lang="en-US" sz="1400" b="0" i="0" u="none" strike="noStrike" dirty="0">
                          <a:solidFill>
                            <a:schemeClr val="bg1">
                              <a:lumMod val="75000"/>
                            </a:schemeClr>
                          </a:solidFill>
                          <a:effectLst/>
                          <a:latin typeface="Calibri" panose="020F0502020204030204" pitchFamily="34" charset="0"/>
                        </a:rPr>
                        <a:t> </a:t>
                      </a:r>
                      <a:r>
                        <a:rPr lang="en-US" sz="1400" b="0" i="0" u="none" strike="sngStrike" dirty="0">
                          <a:solidFill>
                            <a:schemeClr val="bg1">
                              <a:lumMod val="75000"/>
                            </a:schemeClr>
                          </a:solidFill>
                          <a:effectLst/>
                          <a:latin typeface="Calibri" panose="020F0502020204030204" pitchFamily="34" charset="0"/>
                        </a:rPr>
                        <a:t>Sept</a:t>
                      </a:r>
                      <a:r>
                        <a:rPr lang="en-US" sz="1400" b="0" i="0" u="none" strike="noStrike" dirty="0">
                          <a:solidFill>
                            <a:schemeClr val="bg1">
                              <a:lumMod val="75000"/>
                            </a:schemeClr>
                          </a:solidFill>
                          <a:effectLst/>
                          <a:latin typeface="Calibri" panose="020F0502020204030204" pitchFamily="34" charset="0"/>
                        </a:rPr>
                        <a:t> </a:t>
                      </a:r>
                    </a:p>
                    <a:p>
                      <a:pPr algn="l" fontAlgn="b"/>
                      <a:r>
                        <a:rPr lang="en-US" sz="1400" b="0" i="0" u="none" strike="noStrike" dirty="0">
                          <a:solidFill>
                            <a:schemeClr val="bg1">
                              <a:lumMod val="75000"/>
                            </a:schemeClr>
                          </a:solidFill>
                          <a:effectLst/>
                          <a:latin typeface="Calibri" panose="020F0502020204030204" pitchFamily="34" charset="0"/>
                        </a:rPr>
                        <a:t>Start: Nov 2023</a:t>
                      </a:r>
                    </a:p>
                    <a:p>
                      <a:pPr algn="l" fontAlgn="b"/>
                      <a:r>
                        <a:rPr lang="en-US" sz="1400" b="0" i="0" u="none" strike="noStrike" dirty="0">
                          <a:solidFill>
                            <a:schemeClr val="bg1">
                              <a:lumMod val="75000"/>
                            </a:schemeClr>
                          </a:solidFill>
                          <a:effectLst/>
                          <a:latin typeface="Calibri" panose="020F0502020204030204" pitchFamily="34" charset="0"/>
                        </a:rPr>
                        <a:t>Close: 2 Jan 2024</a:t>
                      </a:r>
                    </a:p>
                  </a:txBody>
                  <a:tcPr marL="5715" marR="5715" marT="5715" marB="0" anchor="ctr"/>
                </a:tc>
                <a:extLst>
                  <a:ext uri="{0D108BD9-81ED-4DB2-BD59-A6C34878D82A}">
                    <a16:rowId xmlns:a16="http://schemas.microsoft.com/office/drawing/2014/main" val="871787359"/>
                  </a:ext>
                </a:extLst>
              </a:tr>
              <a:tr h="280267">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effectLst/>
                        </a:rPr>
                        <a:t>Comment Resolution </a:t>
                      </a:r>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kern="1200" dirty="0">
                          <a:solidFill>
                            <a:srgbClr val="FF0000"/>
                          </a:solidFill>
                          <a:effectLst/>
                          <a:latin typeface="Calibri" panose="020F0502020204030204" pitchFamily="34" charset="0"/>
                          <a:ea typeface="+mn-ea"/>
                          <a:cs typeface="+mn-cs"/>
                        </a:rPr>
                        <a:t>Start: Jan 2024</a:t>
                      </a:r>
                    </a:p>
                    <a:p>
                      <a:pPr algn="l" fontAlgn="b"/>
                      <a:r>
                        <a:rPr lang="en-US" sz="1400" b="0" i="0" u="none" strike="noStrike" kern="1200" dirty="0">
                          <a:solidFill>
                            <a:srgbClr val="FF0000"/>
                          </a:solidFill>
                          <a:effectLst/>
                          <a:latin typeface="Calibri" panose="020F0502020204030204" pitchFamily="34" charset="0"/>
                          <a:ea typeface="+mn-ea"/>
                          <a:cs typeface="+mn-cs"/>
                        </a:rPr>
                        <a:t>Done: May 2024 (??)</a:t>
                      </a:r>
                    </a:p>
                  </a:txBody>
                  <a:tcPr marL="5715" marR="5715" marT="5715" marB="0" anchor="ctr"/>
                </a:tc>
                <a:extLst>
                  <a:ext uri="{0D108BD9-81ED-4DB2-BD59-A6C34878D82A}">
                    <a16:rowId xmlns:a16="http://schemas.microsoft.com/office/drawing/2014/main" val="4143125971"/>
                  </a:ext>
                </a:extLst>
              </a:tr>
              <a:tr h="280267">
                <a:tc>
                  <a:txBody>
                    <a:bodyPr/>
                    <a:lstStyle/>
                    <a:p>
                      <a:pPr algn="l" fontAlgn="b"/>
                      <a:r>
                        <a:rPr lang="en-US" sz="1400" u="none" strike="noStrike" dirty="0">
                          <a:effectLst/>
                        </a:rPr>
                        <a:t>First letter ballot</a:t>
                      </a:r>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rgbClr val="000000"/>
                          </a:solidFill>
                          <a:effectLst/>
                          <a:latin typeface="Calibri" panose="020F0502020204030204" pitchFamily="34" charset="0"/>
                        </a:rPr>
                        <a:t>June 2023 (following meeting)</a:t>
                      </a:r>
                    </a:p>
                  </a:txBody>
                  <a:tcPr marL="5715" marR="5715" marT="5715" marB="0" anchor="ctr"/>
                </a:tc>
                <a:tc>
                  <a:txBody>
                    <a:bodyPr/>
                    <a:lstStyle/>
                    <a:p>
                      <a:pPr algn="l" fontAlgn="b"/>
                      <a:r>
                        <a:rPr lang="en-US" sz="1400" b="0" i="0" u="none" strike="sngStrike" dirty="0">
                          <a:solidFill>
                            <a:srgbClr val="000000"/>
                          </a:solidFill>
                          <a:effectLst/>
                          <a:latin typeface="Calibri" panose="020F0502020204030204" pitchFamily="34" charset="0"/>
                        </a:rPr>
                        <a:t>Oct</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Nov 2023</a:t>
                      </a:r>
                      <a:r>
                        <a:rPr lang="en-US" sz="1400" b="0" i="0" u="none" strike="noStrike" dirty="0">
                          <a:solidFill>
                            <a:srgbClr val="000000"/>
                          </a:solidFill>
                          <a:effectLst/>
                          <a:latin typeface="Calibri" panose="020F0502020204030204" pitchFamily="34" charset="0"/>
                        </a:rPr>
                        <a:t> </a:t>
                      </a:r>
                      <a:r>
                        <a:rPr lang="en-US" sz="1400" b="0" i="0" u="none" strike="sngStrike" dirty="0">
                          <a:solidFill>
                            <a:srgbClr val="000000"/>
                          </a:solidFill>
                          <a:effectLst/>
                          <a:latin typeface="Calibri" panose="020F0502020204030204" pitchFamily="34" charset="0"/>
                        </a:rPr>
                        <a:t>Jan 2024</a:t>
                      </a:r>
                    </a:p>
                    <a:p>
                      <a:pPr algn="l" fontAlgn="b"/>
                      <a:r>
                        <a:rPr lang="en-US" sz="1400" b="0" i="0" u="none" strike="noStrike" dirty="0">
                          <a:solidFill>
                            <a:srgbClr val="C00000"/>
                          </a:solidFill>
                          <a:effectLst/>
                          <a:latin typeface="Calibri" panose="020F0502020204030204" pitchFamily="34" charset="0"/>
                        </a:rPr>
                        <a:t>May 2024</a:t>
                      </a:r>
                    </a:p>
                  </a:txBody>
                  <a:tcPr marL="5715" marR="5715" marT="5715" marB="0" anchor="ctr"/>
                </a:tc>
                <a:extLst>
                  <a:ext uri="{0D108BD9-81ED-4DB2-BD59-A6C34878D82A}">
                    <a16:rowId xmlns:a16="http://schemas.microsoft.com/office/drawing/2014/main" val="1521214383"/>
                  </a:ext>
                </a:extLst>
              </a:tr>
              <a:tr h="280267">
                <a:tc>
                  <a:txBody>
                    <a:bodyPr/>
                    <a:lstStyle/>
                    <a:p>
                      <a:pPr algn="l" fontAlgn="b"/>
                      <a:r>
                        <a:rPr lang="en-US" sz="1400" b="0" i="0" u="none" strike="noStrike" dirty="0">
                          <a:solidFill>
                            <a:srgbClr val="000000"/>
                          </a:solidFill>
                          <a:effectLst/>
                          <a:latin typeface="Calibri" panose="020F0502020204030204" pitchFamily="34" charset="0"/>
                        </a:rPr>
                        <a:t>Initial LB comment resolution</a:t>
                      </a:r>
                    </a:p>
                  </a:txBody>
                  <a:tcPr marL="5715" marR="5715" marT="5715"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5715" marR="5715" marT="5715" marB="0" anchor="ctr"/>
                </a:tc>
                <a:tc>
                  <a:txBody>
                    <a:bodyPr/>
                    <a:lstStyle/>
                    <a:p>
                      <a:pPr algn="l" fontAlgn="b"/>
                      <a:r>
                        <a:rPr lang="en-US" sz="1400" b="0" i="0" u="none" strike="noStrike" dirty="0">
                          <a:solidFill>
                            <a:srgbClr val="C00000"/>
                          </a:solidFill>
                          <a:effectLst/>
                          <a:latin typeface="Calibri" panose="020F0502020204030204" pitchFamily="34" charset="0"/>
                        </a:rPr>
                        <a:t>Start: July 2024</a:t>
                      </a:r>
                    </a:p>
                    <a:p>
                      <a:pPr algn="l" fontAlgn="b"/>
                      <a:r>
                        <a:rPr lang="en-US" sz="1400" b="0" i="0" u="none" strike="noStrike" dirty="0">
                          <a:solidFill>
                            <a:srgbClr val="C00000"/>
                          </a:solidFill>
                          <a:effectLst/>
                          <a:latin typeface="Calibri" panose="020F0502020204030204" pitchFamily="34" charset="0"/>
                        </a:rPr>
                        <a:t>Done:  TBD</a:t>
                      </a:r>
                    </a:p>
                  </a:txBody>
                  <a:tcPr marL="5715" marR="5715" marT="5715" marB="0" anchor="ctr"/>
                </a:tc>
                <a:extLst>
                  <a:ext uri="{0D108BD9-81ED-4DB2-BD59-A6C34878D82A}">
                    <a16:rowId xmlns:a16="http://schemas.microsoft.com/office/drawing/2014/main" val="3759099120"/>
                  </a:ext>
                </a:extLst>
              </a:tr>
            </a:tbl>
          </a:graphicData>
        </a:graphic>
      </p:graphicFrame>
      <p:sp>
        <p:nvSpPr>
          <p:cNvPr id="6" name="TextBox 5">
            <a:extLst>
              <a:ext uri="{FF2B5EF4-FFF2-40B4-BE49-F238E27FC236}">
                <a16:creationId xmlns:a16="http://schemas.microsoft.com/office/drawing/2014/main" id="{11BB7E29-2063-374F-C054-C36720382F35}"/>
              </a:ext>
            </a:extLst>
          </p:cNvPr>
          <p:cNvSpPr txBox="1"/>
          <p:nvPr/>
        </p:nvSpPr>
        <p:spPr>
          <a:xfrm>
            <a:off x="4748950" y="762000"/>
            <a:ext cx="3331105" cy="369332"/>
          </a:xfrm>
          <a:prstGeom prst="rect">
            <a:avLst/>
          </a:prstGeom>
          <a:solidFill>
            <a:schemeClr val="bg1">
              <a:lumMod val="85000"/>
            </a:schemeClr>
          </a:solidFill>
        </p:spPr>
        <p:txBody>
          <a:bodyPr wrap="none" rtlCol="0">
            <a:spAutoFit/>
          </a:bodyPr>
          <a:lstStyle/>
          <a:p>
            <a:r>
              <a:rPr lang="en-US" sz="1800" dirty="0">
                <a:solidFill>
                  <a:srgbClr val="C00000"/>
                </a:solidFill>
                <a:latin typeface="+mn-lt"/>
                <a:cs typeface="Aharoni" panose="02010803020104030203" pitchFamily="2" charset="-79"/>
              </a:rPr>
              <a:t>Near Term Working Milestones</a:t>
            </a:r>
          </a:p>
        </p:txBody>
      </p:sp>
      <p:sp>
        <p:nvSpPr>
          <p:cNvPr id="7" name="Arrow: Right 6">
            <a:extLst>
              <a:ext uri="{FF2B5EF4-FFF2-40B4-BE49-F238E27FC236}">
                <a16:creationId xmlns:a16="http://schemas.microsoft.com/office/drawing/2014/main" id="{CAA5F9E5-CE78-936B-C7D1-022B382DC22E}"/>
              </a:ext>
            </a:extLst>
          </p:cNvPr>
          <p:cNvSpPr/>
          <p:nvPr/>
        </p:nvSpPr>
        <p:spPr bwMode="auto">
          <a:xfrm rot="1074038">
            <a:off x="715602" y="4161851"/>
            <a:ext cx="2484640"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We are here</a:t>
            </a:r>
          </a:p>
        </p:txBody>
      </p:sp>
      <p:sp>
        <p:nvSpPr>
          <p:cNvPr id="8" name="Arrow: Right 7">
            <a:extLst>
              <a:ext uri="{FF2B5EF4-FFF2-40B4-BE49-F238E27FC236}">
                <a16:creationId xmlns:a16="http://schemas.microsoft.com/office/drawing/2014/main" id="{A513F6F9-F392-B9AC-3D2D-2BDF86100875}"/>
              </a:ext>
            </a:extLst>
          </p:cNvPr>
          <p:cNvSpPr/>
          <p:nvPr/>
        </p:nvSpPr>
        <p:spPr bwMode="auto">
          <a:xfrm rot="21093287">
            <a:off x="652460" y="5307667"/>
            <a:ext cx="2484640" cy="685799"/>
          </a:xfrm>
          <a:prstGeom prst="rightArrow">
            <a:avLst/>
          </a:prstGeom>
          <a:solidFill>
            <a:schemeClr val="accent5">
              <a:lumMod val="50000"/>
            </a:schemeClr>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r>
              <a:rPr lang="en-US" sz="2000" dirty="0">
                <a:latin typeface="+mn-lt"/>
                <a:ea typeface="ＭＳ Ｐゴシック" charset="0"/>
                <a:cs typeface="ＭＳ Ｐゴシック" charset="0"/>
              </a:rPr>
              <a:t>Heading towards</a:t>
            </a:r>
          </a:p>
        </p:txBody>
      </p:sp>
      <p:sp>
        <p:nvSpPr>
          <p:cNvPr id="10" name="Rectangle 9">
            <a:extLst>
              <a:ext uri="{FF2B5EF4-FFF2-40B4-BE49-F238E27FC236}">
                <a16:creationId xmlns:a16="http://schemas.microsoft.com/office/drawing/2014/main" id="{6E17B51B-9C70-4F69-E9ED-CC3D88C39F4D}"/>
              </a:ext>
            </a:extLst>
          </p:cNvPr>
          <p:cNvSpPr/>
          <p:nvPr/>
        </p:nvSpPr>
        <p:spPr bwMode="auto">
          <a:xfrm>
            <a:off x="3048000" y="1753362"/>
            <a:ext cx="6705600" cy="2971037"/>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4000" b="0" i="0" u="none" strike="noStrike" cap="none" normalizeH="0" baseline="0" dirty="0">
                <a:ln>
                  <a:noFill/>
                </a:ln>
                <a:solidFill>
                  <a:srgbClr val="C00000"/>
                </a:solidFill>
                <a:effectLst/>
                <a:latin typeface="+mn-lt"/>
              </a:rPr>
              <a:t>DONE</a:t>
            </a:r>
          </a:p>
        </p:txBody>
      </p:sp>
    </p:spTree>
    <p:extLst>
      <p:ext uri="{BB962C8B-B14F-4D97-AF65-F5344CB8AC3E}">
        <p14:creationId xmlns:p14="http://schemas.microsoft.com/office/powerpoint/2010/main" val="9727613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91EF6-C5F4-27C8-E8D4-DF6D56F2CF69}"/>
              </a:ext>
            </a:extLst>
          </p:cNvPr>
          <p:cNvSpPr>
            <a:spLocks noGrp="1"/>
          </p:cNvSpPr>
          <p:nvPr>
            <p:ph type="title"/>
          </p:nvPr>
        </p:nvSpPr>
        <p:spPr/>
        <p:txBody>
          <a:bodyPr/>
          <a:lstStyle/>
          <a:p>
            <a:r>
              <a:rPr lang="en-US" dirty="0"/>
              <a:t>Editor’s Corner</a:t>
            </a:r>
          </a:p>
        </p:txBody>
      </p:sp>
      <p:sp>
        <p:nvSpPr>
          <p:cNvPr id="4" name="Slide Number Placeholder 3">
            <a:extLst>
              <a:ext uri="{FF2B5EF4-FFF2-40B4-BE49-F238E27FC236}">
                <a16:creationId xmlns:a16="http://schemas.microsoft.com/office/drawing/2014/main" id="{E3ED3D41-12CB-A6B1-8FF5-0D49F1824DB1}"/>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12</a:t>
            </a:fld>
            <a:endParaRPr lang="en-US"/>
          </a:p>
        </p:txBody>
      </p:sp>
      <p:pic>
        <p:nvPicPr>
          <p:cNvPr id="5" name="Picture 4" descr="A picture containing text, indoor, device, different&#10;&#10;Description automatically generated">
            <a:extLst>
              <a:ext uri="{FF2B5EF4-FFF2-40B4-BE49-F238E27FC236}">
                <a16:creationId xmlns:a16="http://schemas.microsoft.com/office/drawing/2014/main" id="{E6323F3B-8911-58EA-B446-D600F8AFEA84}"/>
              </a:ext>
            </a:extLst>
          </p:cNvPr>
          <p:cNvPicPr>
            <a:picLocks noChangeAspect="1"/>
          </p:cNvPicPr>
          <p:nvPr/>
        </p:nvPicPr>
        <p:blipFill>
          <a:blip r:embed="rId2"/>
          <a:stretch>
            <a:fillRect/>
          </a:stretch>
        </p:blipFill>
        <p:spPr>
          <a:xfrm>
            <a:off x="4068905" y="2095385"/>
            <a:ext cx="4054191" cy="2667231"/>
          </a:xfrm>
          <a:prstGeom prst="rect">
            <a:avLst/>
          </a:prstGeom>
        </p:spPr>
      </p:pic>
    </p:spTree>
    <p:extLst>
      <p:ext uri="{BB962C8B-B14F-4D97-AF65-F5344CB8AC3E}">
        <p14:creationId xmlns:p14="http://schemas.microsoft.com/office/powerpoint/2010/main" val="18448467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4F1EE-85C6-15A2-A283-36C00276FB28}"/>
              </a:ext>
            </a:extLst>
          </p:cNvPr>
          <p:cNvSpPr>
            <a:spLocks noGrp="1"/>
          </p:cNvSpPr>
          <p:nvPr>
            <p:ph type="title"/>
          </p:nvPr>
        </p:nvSpPr>
        <p:spPr>
          <a:xfrm>
            <a:off x="914400" y="685800"/>
            <a:ext cx="10363200" cy="1752600"/>
          </a:xfrm>
        </p:spPr>
        <p:txBody>
          <a:bodyPr/>
          <a:lstStyle/>
          <a:p>
            <a:r>
              <a:rPr lang="en-US" dirty="0"/>
              <a:t>Comment resolution reports</a:t>
            </a:r>
          </a:p>
        </p:txBody>
      </p:sp>
      <p:sp>
        <p:nvSpPr>
          <p:cNvPr id="4" name="Slide Number Placeholder 3">
            <a:extLst>
              <a:ext uri="{FF2B5EF4-FFF2-40B4-BE49-F238E27FC236}">
                <a16:creationId xmlns:a16="http://schemas.microsoft.com/office/drawing/2014/main" id="{986ECB91-853E-D216-19C2-BD7FFDB9FFE9}"/>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13</a:t>
            </a:fld>
            <a:endParaRPr lang="en-US"/>
          </a:p>
        </p:txBody>
      </p:sp>
      <p:pic>
        <p:nvPicPr>
          <p:cNvPr id="5" name="Picture 4">
            <a:extLst>
              <a:ext uri="{FF2B5EF4-FFF2-40B4-BE49-F238E27FC236}">
                <a16:creationId xmlns:a16="http://schemas.microsoft.com/office/drawing/2014/main" id="{4F3C895C-03D4-64A3-3440-C3EF04BDF1C8}"/>
              </a:ext>
            </a:extLst>
          </p:cNvPr>
          <p:cNvPicPr>
            <a:picLocks noChangeAspect="1"/>
          </p:cNvPicPr>
          <p:nvPr/>
        </p:nvPicPr>
        <p:blipFill>
          <a:blip r:embed="rId2"/>
          <a:stretch>
            <a:fillRect/>
          </a:stretch>
        </p:blipFill>
        <p:spPr>
          <a:xfrm>
            <a:off x="4988349" y="2971800"/>
            <a:ext cx="2215301" cy="2754158"/>
          </a:xfrm>
          <a:prstGeom prst="rect">
            <a:avLst/>
          </a:prstGeom>
        </p:spPr>
      </p:pic>
      <p:sp>
        <p:nvSpPr>
          <p:cNvPr id="8" name="Isosceles Triangle 7">
            <a:extLst>
              <a:ext uri="{FF2B5EF4-FFF2-40B4-BE49-F238E27FC236}">
                <a16:creationId xmlns:a16="http://schemas.microsoft.com/office/drawing/2014/main" id="{F8CB53E8-BCF6-44BF-8D10-671CF70727FC}"/>
              </a:ext>
            </a:extLst>
          </p:cNvPr>
          <p:cNvSpPr/>
          <p:nvPr/>
        </p:nvSpPr>
        <p:spPr bwMode="auto">
          <a:xfrm rot="5400000">
            <a:off x="4953000" y="2971800"/>
            <a:ext cx="228600" cy="228600"/>
          </a:xfrm>
          <a:prstGeom prst="triangle">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2383496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47B81-8258-FE27-F09D-D69C8488A834}"/>
              </a:ext>
            </a:extLst>
          </p:cNvPr>
          <p:cNvSpPr>
            <a:spLocks noGrp="1"/>
          </p:cNvSpPr>
          <p:nvPr>
            <p:ph type="title"/>
          </p:nvPr>
        </p:nvSpPr>
        <p:spPr/>
        <p:txBody>
          <a:bodyPr/>
          <a:lstStyle/>
          <a:p>
            <a:r>
              <a:rPr lang="en-US" dirty="0"/>
              <a:t>Next Steps</a:t>
            </a:r>
          </a:p>
        </p:txBody>
      </p:sp>
      <p:sp>
        <p:nvSpPr>
          <p:cNvPr id="4" name="Slide Number Placeholder 3">
            <a:extLst>
              <a:ext uri="{FF2B5EF4-FFF2-40B4-BE49-F238E27FC236}">
                <a16:creationId xmlns:a16="http://schemas.microsoft.com/office/drawing/2014/main" id="{6B1AAE3A-B326-3366-95E8-19E54CFDDEC6}"/>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14</a:t>
            </a:fld>
            <a:endParaRPr lang="en-US"/>
          </a:p>
        </p:txBody>
      </p:sp>
      <p:pic>
        <p:nvPicPr>
          <p:cNvPr id="6" name="Picture 5" descr="A stairs in the woods&#10;&#10;Description automatically generated">
            <a:extLst>
              <a:ext uri="{FF2B5EF4-FFF2-40B4-BE49-F238E27FC236}">
                <a16:creationId xmlns:a16="http://schemas.microsoft.com/office/drawing/2014/main" id="{2281A8BB-D1DE-4400-25E5-444761B57D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43275" y="2057400"/>
            <a:ext cx="5495925" cy="4124325"/>
          </a:xfrm>
          <a:prstGeom prst="rect">
            <a:avLst/>
          </a:prstGeom>
        </p:spPr>
      </p:pic>
    </p:spTree>
    <p:extLst>
      <p:ext uri="{BB962C8B-B14F-4D97-AF65-F5344CB8AC3E}">
        <p14:creationId xmlns:p14="http://schemas.microsoft.com/office/powerpoint/2010/main" val="10483175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1">
            <a:extLst>
              <a:ext uri="{FF2B5EF4-FFF2-40B4-BE49-F238E27FC236}">
                <a16:creationId xmlns:a16="http://schemas.microsoft.com/office/drawing/2014/main" id="{E6145579-40B5-961C-FD71-FDF07B3E8CC7}"/>
              </a:ext>
            </a:extLst>
          </p:cNvPr>
          <p:cNvPicPr>
            <a:picLocks noChangeAspect="1"/>
          </p:cNvPicPr>
          <p:nvPr/>
        </p:nvPicPr>
        <p:blipFill>
          <a:blip r:embed="rId2"/>
          <a:stretch>
            <a:fillRect/>
          </a:stretch>
        </p:blipFill>
        <p:spPr>
          <a:xfrm>
            <a:off x="8096307" y="1496659"/>
            <a:ext cx="2952693" cy="2786557"/>
          </a:xfrm>
          <a:prstGeom prst="rect">
            <a:avLst/>
          </a:prstGeom>
        </p:spPr>
      </p:pic>
      <p:pic>
        <p:nvPicPr>
          <p:cNvPr id="17" name="Picture 16">
            <a:extLst>
              <a:ext uri="{FF2B5EF4-FFF2-40B4-BE49-F238E27FC236}">
                <a16:creationId xmlns:a16="http://schemas.microsoft.com/office/drawing/2014/main" id="{6AED0C06-AA6A-E6C6-D072-74F5D163079E}"/>
              </a:ext>
            </a:extLst>
          </p:cNvPr>
          <p:cNvPicPr>
            <a:picLocks noChangeAspect="1"/>
          </p:cNvPicPr>
          <p:nvPr/>
        </p:nvPicPr>
        <p:blipFill>
          <a:blip r:embed="rId3"/>
          <a:stretch>
            <a:fillRect/>
          </a:stretch>
        </p:blipFill>
        <p:spPr>
          <a:xfrm>
            <a:off x="4287399" y="1464049"/>
            <a:ext cx="3118688" cy="2803151"/>
          </a:xfrm>
          <a:prstGeom prst="rect">
            <a:avLst/>
          </a:prstGeom>
        </p:spPr>
      </p:pic>
      <p:sp>
        <p:nvSpPr>
          <p:cNvPr id="2" name="Title 1">
            <a:extLst>
              <a:ext uri="{FF2B5EF4-FFF2-40B4-BE49-F238E27FC236}">
                <a16:creationId xmlns:a16="http://schemas.microsoft.com/office/drawing/2014/main" id="{D4FDD954-D9C7-5552-F337-37F9541E8A18}"/>
              </a:ext>
            </a:extLst>
          </p:cNvPr>
          <p:cNvSpPr>
            <a:spLocks noGrp="1"/>
          </p:cNvSpPr>
          <p:nvPr>
            <p:ph type="title"/>
          </p:nvPr>
        </p:nvSpPr>
        <p:spPr>
          <a:xfrm>
            <a:off x="914400" y="685800"/>
            <a:ext cx="10363200" cy="473746"/>
          </a:xfrm>
        </p:spPr>
        <p:txBody>
          <a:bodyPr/>
          <a:lstStyle/>
          <a:p>
            <a:r>
              <a:rPr lang="en-US" dirty="0"/>
              <a:t>Call schedule, March thru May</a:t>
            </a:r>
          </a:p>
        </p:txBody>
      </p:sp>
      <p:sp>
        <p:nvSpPr>
          <p:cNvPr id="4" name="Slide Number Placeholder 3">
            <a:extLst>
              <a:ext uri="{FF2B5EF4-FFF2-40B4-BE49-F238E27FC236}">
                <a16:creationId xmlns:a16="http://schemas.microsoft.com/office/drawing/2014/main" id="{CDD6AB1C-8AE7-49EE-68EE-0AA96328A5E4}"/>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15</a:t>
            </a:fld>
            <a:endParaRPr lang="en-US"/>
          </a:p>
        </p:txBody>
      </p:sp>
      <p:sp>
        <p:nvSpPr>
          <p:cNvPr id="6" name="Rectangle 5">
            <a:extLst>
              <a:ext uri="{FF2B5EF4-FFF2-40B4-BE49-F238E27FC236}">
                <a16:creationId xmlns:a16="http://schemas.microsoft.com/office/drawing/2014/main" id="{E61B60C2-DE18-3AB6-9DCD-91ECD8328E1F}"/>
              </a:ext>
            </a:extLst>
          </p:cNvPr>
          <p:cNvSpPr/>
          <p:nvPr/>
        </p:nvSpPr>
        <p:spPr bwMode="auto">
          <a:xfrm>
            <a:off x="8466766" y="3225050"/>
            <a:ext cx="1729870" cy="312343"/>
          </a:xfrm>
          <a:prstGeom prst="rect">
            <a:avLst/>
          </a:prstGeom>
          <a:noFill/>
          <a:ln w="3810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noFill/>
              <a:effectLst/>
              <a:latin typeface="Times New Roman" pitchFamily="18" charset="0"/>
            </a:endParaRPr>
          </a:p>
        </p:txBody>
      </p:sp>
      <p:sp>
        <p:nvSpPr>
          <p:cNvPr id="7" name="Oval 6">
            <a:extLst>
              <a:ext uri="{FF2B5EF4-FFF2-40B4-BE49-F238E27FC236}">
                <a16:creationId xmlns:a16="http://schemas.microsoft.com/office/drawing/2014/main" id="{A65D9617-2B66-45D0-0DF4-06A6208C9735}"/>
              </a:ext>
            </a:extLst>
          </p:cNvPr>
          <p:cNvSpPr/>
          <p:nvPr/>
        </p:nvSpPr>
        <p:spPr bwMode="auto">
          <a:xfrm>
            <a:off x="5257800" y="3589938"/>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8" name="Oval 7">
            <a:extLst>
              <a:ext uri="{FF2B5EF4-FFF2-40B4-BE49-F238E27FC236}">
                <a16:creationId xmlns:a16="http://schemas.microsoft.com/office/drawing/2014/main" id="{57589F10-A5A1-C33F-EA54-1DBE388F7DE7}"/>
              </a:ext>
            </a:extLst>
          </p:cNvPr>
          <p:cNvSpPr/>
          <p:nvPr/>
        </p:nvSpPr>
        <p:spPr bwMode="auto">
          <a:xfrm>
            <a:off x="5257800" y="2793376"/>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1" name="Oval 10">
            <a:extLst>
              <a:ext uri="{FF2B5EF4-FFF2-40B4-BE49-F238E27FC236}">
                <a16:creationId xmlns:a16="http://schemas.microsoft.com/office/drawing/2014/main" id="{90F1963B-EFA9-4D0E-D3C8-2674B1E8F0C6}"/>
              </a:ext>
            </a:extLst>
          </p:cNvPr>
          <p:cNvSpPr/>
          <p:nvPr/>
        </p:nvSpPr>
        <p:spPr bwMode="auto">
          <a:xfrm>
            <a:off x="8968105" y="2816784"/>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3" name="Oval 12">
            <a:extLst>
              <a:ext uri="{FF2B5EF4-FFF2-40B4-BE49-F238E27FC236}">
                <a16:creationId xmlns:a16="http://schemas.microsoft.com/office/drawing/2014/main" id="{F2E865D3-BFD5-B71C-E892-1E8A889EF9C5}"/>
              </a:ext>
            </a:extLst>
          </p:cNvPr>
          <p:cNvSpPr/>
          <p:nvPr/>
        </p:nvSpPr>
        <p:spPr bwMode="auto">
          <a:xfrm>
            <a:off x="5257800" y="3999722"/>
            <a:ext cx="304800" cy="320816"/>
          </a:xfrm>
          <a:prstGeom prst="ellipse">
            <a:avLst/>
          </a:prstGeom>
          <a:noFill/>
          <a:ln w="381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15" name="Text Placeholder 2">
            <a:extLst>
              <a:ext uri="{FF2B5EF4-FFF2-40B4-BE49-F238E27FC236}">
                <a16:creationId xmlns:a16="http://schemas.microsoft.com/office/drawing/2014/main" id="{4456E55B-229E-4F26-97EE-6321022DE43A}"/>
              </a:ext>
            </a:extLst>
          </p:cNvPr>
          <p:cNvSpPr>
            <a:spLocks noGrp="1"/>
          </p:cNvSpPr>
          <p:nvPr>
            <p:ph type="body" sz="half" idx="1"/>
          </p:nvPr>
        </p:nvSpPr>
        <p:spPr>
          <a:xfrm>
            <a:off x="914400" y="4570940"/>
            <a:ext cx="10363200" cy="1823014"/>
          </a:xfrm>
        </p:spPr>
        <p:txBody>
          <a:bodyPr>
            <a:normAutofit fontScale="70000" lnSpcReduction="20000"/>
          </a:bodyPr>
          <a:lstStyle/>
          <a:p>
            <a:r>
              <a:rPr lang="en-US" dirty="0"/>
              <a:t>Weekly on Tuesdays 2 hours split:</a:t>
            </a:r>
          </a:p>
          <a:p>
            <a:pPr marL="971550" lvl="1" indent="-514350">
              <a:buFont typeface="+mj-lt"/>
              <a:buAutoNum type="arabicPeriod"/>
            </a:pPr>
            <a:r>
              <a:rPr lang="en-US" dirty="0"/>
              <a:t>6am PT (1 hour)</a:t>
            </a:r>
          </a:p>
          <a:p>
            <a:pPr marL="971550" lvl="1" indent="-514350">
              <a:buFont typeface="+mj-lt"/>
              <a:buAutoNum type="arabicPeriod"/>
            </a:pPr>
            <a:r>
              <a:rPr lang="en-US" dirty="0"/>
              <a:t>4pm PT (1 hour)</a:t>
            </a:r>
          </a:p>
          <a:p>
            <a:r>
              <a:rPr lang="en-US" dirty="0"/>
              <a:t>Commencing 26-March-2024</a:t>
            </a:r>
          </a:p>
          <a:p>
            <a:r>
              <a:rPr lang="en-US" dirty="0"/>
              <a:t>April 30 (hour 1): Coexistence topics, Joint meeting with 802.11 </a:t>
            </a:r>
            <a:r>
              <a:rPr lang="en-US" dirty="0" err="1"/>
              <a:t>CoEx</a:t>
            </a:r>
            <a:r>
              <a:rPr lang="en-US" dirty="0"/>
              <a:t> SC</a:t>
            </a:r>
          </a:p>
          <a:p>
            <a:endParaRPr lang="en-US" dirty="0"/>
          </a:p>
          <a:p>
            <a:endParaRPr lang="en-US" dirty="0"/>
          </a:p>
        </p:txBody>
      </p:sp>
      <p:sp>
        <p:nvSpPr>
          <p:cNvPr id="23" name="Oval 22">
            <a:extLst>
              <a:ext uri="{FF2B5EF4-FFF2-40B4-BE49-F238E27FC236}">
                <a16:creationId xmlns:a16="http://schemas.microsoft.com/office/drawing/2014/main" id="{E11033BC-CA8E-7BE7-16E4-0595E052F72F}"/>
              </a:ext>
            </a:extLst>
          </p:cNvPr>
          <p:cNvSpPr/>
          <p:nvPr/>
        </p:nvSpPr>
        <p:spPr bwMode="auto">
          <a:xfrm>
            <a:off x="5257800" y="2438400"/>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24" name="Oval 23">
            <a:extLst>
              <a:ext uri="{FF2B5EF4-FFF2-40B4-BE49-F238E27FC236}">
                <a16:creationId xmlns:a16="http://schemas.microsoft.com/office/drawing/2014/main" id="{1D3AD3ED-EF21-4C10-1B6B-C348137D2908}"/>
              </a:ext>
            </a:extLst>
          </p:cNvPr>
          <p:cNvSpPr/>
          <p:nvPr/>
        </p:nvSpPr>
        <p:spPr bwMode="auto">
          <a:xfrm>
            <a:off x="5257800" y="3184384"/>
            <a:ext cx="304800" cy="320816"/>
          </a:xfrm>
          <a:prstGeom prst="ellipse">
            <a:avLst/>
          </a:prstGeom>
          <a:noFill/>
          <a:ln w="381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0" i="0" u="none" strike="noStrike" cap="none" normalizeH="0" baseline="0">
              <a:ln>
                <a:noFill/>
              </a:ln>
              <a:solidFill>
                <a:schemeClr val="tx1"/>
              </a:solidFill>
              <a:effectLst/>
              <a:latin typeface="Times New Roman" pitchFamily="18" charset="0"/>
            </a:endParaRPr>
          </a:p>
        </p:txBody>
      </p:sp>
      <p:sp>
        <p:nvSpPr>
          <p:cNvPr id="9" name="Arrow: Right 8">
            <a:extLst>
              <a:ext uri="{FF2B5EF4-FFF2-40B4-BE49-F238E27FC236}">
                <a16:creationId xmlns:a16="http://schemas.microsoft.com/office/drawing/2014/main" id="{E881B7BA-EB97-EC2C-EF94-04581133A429}"/>
              </a:ext>
            </a:extLst>
          </p:cNvPr>
          <p:cNvSpPr/>
          <p:nvPr/>
        </p:nvSpPr>
        <p:spPr bwMode="auto">
          <a:xfrm>
            <a:off x="7723093" y="2582279"/>
            <a:ext cx="1066800" cy="755681"/>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Source Sans Pro Black" panose="020F0502020204030204" pitchFamily="34" charset="0"/>
              </a:rPr>
              <a:t>Now</a:t>
            </a:r>
          </a:p>
        </p:txBody>
      </p:sp>
      <p:sp>
        <p:nvSpPr>
          <p:cNvPr id="10" name="Arrow: Right 9">
            <a:extLst>
              <a:ext uri="{FF2B5EF4-FFF2-40B4-BE49-F238E27FC236}">
                <a16:creationId xmlns:a16="http://schemas.microsoft.com/office/drawing/2014/main" id="{DB1CF514-93E9-37EA-63BF-8899B2F470BD}"/>
              </a:ext>
            </a:extLst>
          </p:cNvPr>
          <p:cNvSpPr/>
          <p:nvPr/>
        </p:nvSpPr>
        <p:spPr bwMode="auto">
          <a:xfrm rot="20896532">
            <a:off x="7363372" y="3212098"/>
            <a:ext cx="1066800" cy="755681"/>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Source Sans Pro Black" panose="020F0502020204030204" pitchFamily="34" charset="0"/>
              </a:rPr>
              <a:t>Next</a:t>
            </a:r>
          </a:p>
        </p:txBody>
      </p:sp>
      <p:sp>
        <p:nvSpPr>
          <p:cNvPr id="12" name="Arrow: Down 11">
            <a:extLst>
              <a:ext uri="{FF2B5EF4-FFF2-40B4-BE49-F238E27FC236}">
                <a16:creationId xmlns:a16="http://schemas.microsoft.com/office/drawing/2014/main" id="{28994084-45FA-3F1F-2BF4-1BE42F6BF443}"/>
              </a:ext>
            </a:extLst>
          </p:cNvPr>
          <p:cNvSpPr/>
          <p:nvPr/>
        </p:nvSpPr>
        <p:spPr bwMode="auto">
          <a:xfrm rot="3215275">
            <a:off x="10576780" y="2360173"/>
            <a:ext cx="591617" cy="1138272"/>
          </a:xfrm>
          <a:prstGeom prst="downArrow">
            <a:avLst>
              <a:gd name="adj1" fmla="val 57242"/>
              <a:gd name="adj2" fmla="val 50000"/>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vert270" wrap="square" lIns="182880" tIns="91440" rIns="182880" bIns="9144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Source Sans Pro SemiBold" panose="020B0603030403020204" pitchFamily="34" charset="0"/>
                <a:ea typeface="Source Sans Pro SemiBold" panose="020B0603030403020204" pitchFamily="34" charset="0"/>
              </a:rPr>
              <a:t>Interim</a:t>
            </a:r>
          </a:p>
        </p:txBody>
      </p:sp>
    </p:spTree>
    <p:extLst>
      <p:ext uri="{BB962C8B-B14F-4D97-AF65-F5344CB8AC3E}">
        <p14:creationId xmlns:p14="http://schemas.microsoft.com/office/powerpoint/2010/main" val="33915925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858F71-290D-7146-1E88-A5CC93F2366B}"/>
              </a:ext>
            </a:extLst>
          </p:cNvPr>
          <p:cNvSpPr>
            <a:spLocks noGrp="1"/>
          </p:cNvSpPr>
          <p:nvPr>
            <p:ph type="title"/>
          </p:nvPr>
        </p:nvSpPr>
        <p:spPr>
          <a:xfrm>
            <a:off x="914400" y="685800"/>
            <a:ext cx="10363200" cy="533400"/>
          </a:xfrm>
        </p:spPr>
        <p:txBody>
          <a:bodyPr/>
          <a:lstStyle/>
          <a:p>
            <a:r>
              <a:rPr lang="en-US" dirty="0"/>
              <a:t>Adjourned</a:t>
            </a:r>
          </a:p>
        </p:txBody>
      </p:sp>
      <p:sp>
        <p:nvSpPr>
          <p:cNvPr id="4" name="Slide Number Placeholder 3">
            <a:extLst>
              <a:ext uri="{FF2B5EF4-FFF2-40B4-BE49-F238E27FC236}">
                <a16:creationId xmlns:a16="http://schemas.microsoft.com/office/drawing/2014/main" id="{AC6808DB-A970-B770-72CB-D3AA92AD8BEC}"/>
              </a:ext>
            </a:extLst>
          </p:cNvPr>
          <p:cNvSpPr>
            <a:spLocks noGrp="1"/>
          </p:cNvSpPr>
          <p:nvPr>
            <p:ph type="sldNum" sz="quarter" idx="12"/>
          </p:nvPr>
        </p:nvSpPr>
        <p:spPr/>
        <p:txBody>
          <a:bodyPr/>
          <a:lstStyle/>
          <a:p>
            <a:pPr>
              <a:defRPr/>
            </a:pPr>
            <a:r>
              <a:rPr lang="en-US" dirty="0"/>
              <a:t>Slide </a:t>
            </a:r>
            <a:fld id="{C251FCF5-DCE1-4BE7-BAC9-5817EB43EA6A}" type="slidenum">
              <a:rPr lang="en-US" smtClean="0"/>
              <a:pPr>
                <a:defRPr/>
              </a:pPr>
              <a:t>16</a:t>
            </a:fld>
            <a:endParaRPr lang="en-US" dirty="0"/>
          </a:p>
        </p:txBody>
      </p:sp>
      <p:sp>
        <p:nvSpPr>
          <p:cNvPr id="3" name="Rectangle 2">
            <a:extLst>
              <a:ext uri="{FF2B5EF4-FFF2-40B4-BE49-F238E27FC236}">
                <a16:creationId xmlns:a16="http://schemas.microsoft.com/office/drawing/2014/main" id="{04954BA8-90F7-FB3F-91BE-2F8E8A0024E6}"/>
              </a:ext>
            </a:extLst>
          </p:cNvPr>
          <p:cNvSpPr/>
          <p:nvPr/>
        </p:nvSpPr>
        <p:spPr>
          <a:xfrm>
            <a:off x="3210952" y="2967335"/>
            <a:ext cx="5770105" cy="1754326"/>
          </a:xfrm>
          <a:prstGeom prst="rect">
            <a:avLst/>
          </a:prstGeom>
          <a:noFill/>
        </p:spPr>
        <p:txBody>
          <a:bodyPr wrap="none" lIns="91440" tIns="45720" rIns="91440" bIns="45720">
            <a:spAutoFit/>
          </a:bodyPr>
          <a:lstStyle/>
          <a:p>
            <a:pPr algn="ctr"/>
            <a:r>
              <a:rPr lang="en-US" sz="5400" b="1" dirty="0">
                <a:ln w="6600">
                  <a:solidFill>
                    <a:schemeClr val="accent2"/>
                  </a:solidFill>
                  <a:prstDash val="solid"/>
                </a:ln>
                <a:solidFill>
                  <a:srgbClr val="FFFFFF"/>
                </a:solidFill>
                <a:effectLst>
                  <a:outerShdw dist="38100" dir="2700000" algn="tl" rotWithShape="0">
                    <a:schemeClr val="accent2"/>
                  </a:outerShdw>
                </a:effectLst>
              </a:rPr>
              <a:t>See you in Warsaw</a:t>
            </a:r>
          </a:p>
          <a:p>
            <a:pPr algn="ctr"/>
            <a:r>
              <a:rPr lang="en-US" sz="5400" b="1" cap="none" spc="0" dirty="0">
                <a:ln w="6600">
                  <a:solidFill>
                    <a:schemeClr val="accent2"/>
                  </a:solidFill>
                  <a:prstDash val="solid"/>
                </a:ln>
                <a:solidFill>
                  <a:srgbClr val="FFFFFF"/>
                </a:solidFill>
                <a:effectLst>
                  <a:outerShdw dist="38100" dir="2700000" algn="tl" rotWithShape="0">
                    <a:schemeClr val="accent2"/>
                  </a:outerShdw>
                </a:effectLst>
              </a:rPr>
              <a:t>(or on </a:t>
            </a:r>
            <a:r>
              <a:rPr lang="en-US" sz="5400" b="1" cap="none" spc="0" dirty="0" err="1">
                <a:ln w="6600">
                  <a:solidFill>
                    <a:schemeClr val="accent2"/>
                  </a:solidFill>
                  <a:prstDash val="solid"/>
                </a:ln>
                <a:solidFill>
                  <a:srgbClr val="FFFFFF"/>
                </a:solidFill>
                <a:effectLst>
                  <a:outerShdw dist="38100" dir="2700000" algn="tl" rotWithShape="0">
                    <a:schemeClr val="accent2"/>
                  </a:outerShdw>
                </a:effectLst>
              </a:rPr>
              <a:t>webex</a:t>
            </a:r>
            <a:r>
              <a:rPr lang="en-US" sz="5400" b="1" cap="none" spc="0" dirty="0">
                <a:ln w="6600">
                  <a:solidFill>
                    <a:schemeClr val="accent2"/>
                  </a:solidFill>
                  <a:prstDash val="solid"/>
                </a:ln>
                <a:solidFill>
                  <a:srgbClr val="FFFFFF"/>
                </a:solidFill>
                <a:effectLst>
                  <a:outerShdw dist="38100" dir="2700000" algn="tl" rotWithShape="0">
                    <a:schemeClr val="accent2"/>
                  </a:outerShdw>
                </a:effectLst>
              </a:rPr>
              <a:t>)</a:t>
            </a:r>
          </a:p>
        </p:txBody>
      </p:sp>
    </p:spTree>
    <p:extLst>
      <p:ext uri="{BB962C8B-B14F-4D97-AF65-F5344CB8AC3E}">
        <p14:creationId xmlns:p14="http://schemas.microsoft.com/office/powerpoint/2010/main" val="2159646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9D478927-EBBB-D360-6913-635EC8422525}"/>
              </a:ext>
            </a:extLst>
          </p:cNvPr>
          <p:cNvSpPr>
            <a:spLocks noGrp="1"/>
          </p:cNvSpPr>
          <p:nvPr>
            <p:ph type="sldNum" sz="quarter" idx="12"/>
          </p:nvPr>
        </p:nvSpPr>
        <p:spPr/>
        <p:txBody>
          <a:bodyPr/>
          <a:lstStyle/>
          <a:p>
            <a:pPr>
              <a:defRPr/>
            </a:pPr>
            <a:r>
              <a:rPr lang="en-US" dirty="0"/>
              <a:t>Slide </a:t>
            </a:r>
            <a:fld id="{C251FCF5-DCE1-4BE7-BAC9-5817EB43EA6A}" type="slidenum">
              <a:rPr lang="en-US" smtClean="0"/>
              <a:pPr>
                <a:defRPr/>
              </a:pPr>
              <a:t>2</a:t>
            </a:fld>
            <a:endParaRPr lang="en-US" dirty="0"/>
          </a:p>
        </p:txBody>
      </p:sp>
      <p:pic>
        <p:nvPicPr>
          <p:cNvPr id="9" name="Picture 8" descr="A picture containing text, colorful, decorated&#10;&#10;Description automatically generated">
            <a:extLst>
              <a:ext uri="{FF2B5EF4-FFF2-40B4-BE49-F238E27FC236}">
                <a16:creationId xmlns:a16="http://schemas.microsoft.com/office/drawing/2014/main" id="{F8964304-CE5A-A095-76A5-E7A96A91177F}"/>
              </a:ext>
            </a:extLst>
          </p:cNvPr>
          <p:cNvPicPr>
            <a:picLocks noChangeAspect="1"/>
          </p:cNvPicPr>
          <p:nvPr/>
        </p:nvPicPr>
        <p:blipFill>
          <a:blip r:embed="rId2"/>
          <a:stretch>
            <a:fillRect/>
          </a:stretch>
        </p:blipFill>
        <p:spPr>
          <a:xfrm>
            <a:off x="479376" y="764704"/>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0" name="Title 2">
            <a:extLst>
              <a:ext uri="{FF2B5EF4-FFF2-40B4-BE49-F238E27FC236}">
                <a16:creationId xmlns:a16="http://schemas.microsoft.com/office/drawing/2014/main" id="{5CCCC684-B412-AB4C-0936-26DD339068F4}"/>
              </a:ext>
            </a:extLst>
          </p:cNvPr>
          <p:cNvSpPr>
            <a:spLocks noGrp="1"/>
          </p:cNvSpPr>
          <p:nvPr>
            <p:ph type="ctrTitle"/>
          </p:nvPr>
        </p:nvSpPr>
        <p:spPr>
          <a:xfrm>
            <a:off x="3906417" y="804307"/>
            <a:ext cx="7772400" cy="1470025"/>
          </a:xfrm>
          <a:solidFill>
            <a:schemeClr val="bg1">
              <a:lumMod val="95000"/>
            </a:schemeClr>
          </a:solidFill>
        </p:spPr>
        <p:txBody>
          <a:bodyPr/>
          <a:lstStyle/>
          <a:p>
            <a:r>
              <a:rPr lang="en-US" dirty="0"/>
              <a:t>Task Group 15.4ab</a:t>
            </a:r>
            <a:br>
              <a:rPr lang="en-US" dirty="0"/>
            </a:br>
            <a:r>
              <a:rPr lang="en-US" sz="3600" dirty="0"/>
              <a:t>Next Generation UWB Amendment</a:t>
            </a:r>
          </a:p>
        </p:txBody>
      </p:sp>
      <p:sp>
        <p:nvSpPr>
          <p:cNvPr id="11" name="Subtitle 3">
            <a:extLst>
              <a:ext uri="{FF2B5EF4-FFF2-40B4-BE49-F238E27FC236}">
                <a16:creationId xmlns:a16="http://schemas.microsoft.com/office/drawing/2014/main" id="{1F0D43FA-F6BD-0786-B287-9D745B501004}"/>
              </a:ext>
            </a:extLst>
          </p:cNvPr>
          <p:cNvSpPr>
            <a:spLocks noGrp="1"/>
          </p:cNvSpPr>
          <p:nvPr>
            <p:ph type="subTitle" idx="1"/>
          </p:nvPr>
        </p:nvSpPr>
        <p:spPr>
          <a:xfrm>
            <a:off x="839415" y="2372137"/>
            <a:ext cx="10839401" cy="4039056"/>
          </a:xfrm>
          <a:ln>
            <a:solidFill>
              <a:schemeClr val="bg2">
                <a:lumMod val="20000"/>
                <a:lumOff val="80000"/>
              </a:schemeClr>
            </a:solidFill>
          </a:ln>
        </p:spPr>
        <p:txBody>
          <a:bodyPr/>
          <a:lstStyle/>
          <a:p>
            <a:r>
              <a:rPr lang="en-US" sz="2800" dirty="0"/>
              <a:t>Meeting Slides for the Interim meeting</a:t>
            </a:r>
          </a:p>
          <a:p>
            <a:r>
              <a:rPr lang="en-US" sz="2800" dirty="0"/>
              <a:t> March 26 through May 7, 2024</a:t>
            </a:r>
          </a:p>
          <a:p>
            <a:endParaRPr lang="en-US" sz="2800" dirty="0"/>
          </a:p>
          <a:p>
            <a:endParaRPr lang="en-US" sz="2800" dirty="0"/>
          </a:p>
          <a:p>
            <a:endParaRPr lang="en-US" sz="2800" dirty="0"/>
          </a:p>
        </p:txBody>
      </p:sp>
    </p:spTree>
    <p:extLst>
      <p:ext uri="{BB962C8B-B14F-4D97-AF65-F5344CB8AC3E}">
        <p14:creationId xmlns:p14="http://schemas.microsoft.com/office/powerpoint/2010/main" val="663738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06000-37FB-5B0E-44CE-F219554A63A2}"/>
              </a:ext>
            </a:extLst>
          </p:cNvPr>
          <p:cNvSpPr>
            <a:spLocks noGrp="1"/>
          </p:cNvSpPr>
          <p:nvPr>
            <p:ph type="title"/>
          </p:nvPr>
        </p:nvSpPr>
        <p:spPr/>
        <p:txBody>
          <a:bodyPr/>
          <a:lstStyle/>
          <a:p>
            <a:r>
              <a:rPr lang="en-US" b="1" dirty="0">
                <a:latin typeface="+mn-lt"/>
              </a:rPr>
              <a:t>Meeting Preamble </a:t>
            </a:r>
          </a:p>
        </p:txBody>
      </p:sp>
      <p:sp>
        <p:nvSpPr>
          <p:cNvPr id="3" name="Text Placeholder 2">
            <a:extLst>
              <a:ext uri="{FF2B5EF4-FFF2-40B4-BE49-F238E27FC236}">
                <a16:creationId xmlns:a16="http://schemas.microsoft.com/office/drawing/2014/main" id="{8C6D1B6F-3DBA-9EF3-93F4-483187D6D518}"/>
              </a:ext>
            </a:extLst>
          </p:cNvPr>
          <p:cNvSpPr>
            <a:spLocks noGrp="1"/>
          </p:cNvSpPr>
          <p:nvPr>
            <p:ph type="body" sz="half" idx="1"/>
          </p:nvPr>
        </p:nvSpPr>
        <p:spPr>
          <a:xfrm>
            <a:off x="914400" y="1981200"/>
            <a:ext cx="10363200" cy="1524000"/>
          </a:xfrm>
        </p:spPr>
        <p:txBody>
          <a:bodyPr/>
          <a:lstStyle/>
          <a:p>
            <a:pPr algn="ctr"/>
            <a:r>
              <a:rPr lang="en-US" dirty="0"/>
              <a:t>Stuff you need to know before we get to the meeting content</a:t>
            </a:r>
          </a:p>
          <a:p>
            <a:pPr algn="ctr"/>
            <a:endParaRPr lang="en-US" dirty="0"/>
          </a:p>
        </p:txBody>
      </p:sp>
      <p:sp>
        <p:nvSpPr>
          <p:cNvPr id="5" name="Slide Number Placeholder 4">
            <a:extLst>
              <a:ext uri="{FF2B5EF4-FFF2-40B4-BE49-F238E27FC236}">
                <a16:creationId xmlns:a16="http://schemas.microsoft.com/office/drawing/2014/main" id="{078E59CC-9CD4-87CC-1D6F-88D7B694035B}"/>
              </a:ext>
            </a:extLst>
          </p:cNvPr>
          <p:cNvSpPr>
            <a:spLocks noGrp="1"/>
          </p:cNvSpPr>
          <p:nvPr>
            <p:ph type="sldNum" sz="quarter" idx="12"/>
          </p:nvPr>
        </p:nvSpPr>
        <p:spPr/>
        <p:txBody>
          <a:bodyPr/>
          <a:lstStyle/>
          <a:p>
            <a:pPr>
              <a:defRPr/>
            </a:pPr>
            <a:r>
              <a:rPr lang="en-US" dirty="0"/>
              <a:t>Slide </a:t>
            </a:r>
            <a:fld id="{C251FCF5-DCE1-4BE7-BAC9-5817EB43EA6A}" type="slidenum">
              <a:rPr lang="en-US" smtClean="0"/>
              <a:pPr>
                <a:defRPr/>
              </a:pPr>
              <a:t>3</a:t>
            </a:fld>
            <a:endParaRPr lang="en-US" dirty="0"/>
          </a:p>
        </p:txBody>
      </p:sp>
      <p:pic>
        <p:nvPicPr>
          <p:cNvPr id="7" name="Picture Placeholder 10">
            <a:extLst>
              <a:ext uri="{FF2B5EF4-FFF2-40B4-BE49-F238E27FC236}">
                <a16:creationId xmlns:a16="http://schemas.microsoft.com/office/drawing/2014/main" id="{8FD5CBBD-F98E-A44E-88FB-0E79C4EBDEBC}"/>
              </a:ext>
            </a:extLst>
          </p:cNvPr>
          <p:cNvPicPr>
            <a:picLocks noGrp="1" noChangeAspect="1"/>
          </p:cNvPicPr>
          <p:nvPr>
            <p:ph sz="half" idx="2"/>
          </p:nvPr>
        </p:nvPicPr>
        <p:blipFill rotWithShape="1">
          <a:blip r:embed="rId2"/>
          <a:stretch/>
        </p:blipFill>
        <p:spPr>
          <a:xfrm>
            <a:off x="6707187" y="3661355"/>
            <a:ext cx="3806825" cy="1751139"/>
          </a:xfrm>
          <a:noFill/>
        </p:spPr>
      </p:pic>
    </p:spTree>
    <p:extLst>
      <p:ext uri="{BB962C8B-B14F-4D97-AF65-F5344CB8AC3E}">
        <p14:creationId xmlns:p14="http://schemas.microsoft.com/office/powerpoint/2010/main" val="2005147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0CD1AC1-9EB6-42CD-2D50-0D57D55B161D}"/>
              </a:ext>
            </a:extLst>
          </p:cNvPr>
          <p:cNvSpPr>
            <a:spLocks noGrp="1"/>
          </p:cNvSpPr>
          <p:nvPr>
            <p:ph type="title"/>
          </p:nvPr>
        </p:nvSpPr>
        <p:spPr/>
        <p:txBody>
          <a:bodyPr/>
          <a:lstStyle/>
          <a:p>
            <a:r>
              <a:rPr lang="en-US" dirty="0"/>
              <a:t>Task Group Rules</a:t>
            </a:r>
          </a:p>
        </p:txBody>
      </p:sp>
      <p:sp>
        <p:nvSpPr>
          <p:cNvPr id="7" name="Text Placeholder 6">
            <a:extLst>
              <a:ext uri="{FF2B5EF4-FFF2-40B4-BE49-F238E27FC236}">
                <a16:creationId xmlns:a16="http://schemas.microsoft.com/office/drawing/2014/main" id="{24BA0305-4752-4A4F-B402-CE02265FCC6E}"/>
              </a:ext>
            </a:extLst>
          </p:cNvPr>
          <p:cNvSpPr>
            <a:spLocks noGrp="1"/>
          </p:cNvSpPr>
          <p:nvPr>
            <p:ph type="body" sz="half" idx="1"/>
          </p:nvPr>
        </p:nvSpPr>
        <p:spPr/>
        <p:txBody>
          <a:bodyPr>
            <a:normAutofit fontScale="92500" lnSpcReduction="20000"/>
          </a:bodyPr>
          <a:lstStyle/>
          <a:p>
            <a:r>
              <a:rPr lang="en-US" dirty="0"/>
              <a:t>Discussion: Everyone present is welcome</a:t>
            </a:r>
          </a:p>
          <a:p>
            <a:r>
              <a:rPr lang="en-US" dirty="0"/>
              <a:t>Straw polls: Everyone present may vote</a:t>
            </a:r>
          </a:p>
          <a:p>
            <a:r>
              <a:rPr lang="en-US" dirty="0"/>
              <a:t>Formal motions: WG voters</a:t>
            </a:r>
          </a:p>
          <a:p>
            <a:r>
              <a:rPr lang="en-US" dirty="0"/>
              <a:t>To make, second and vote</a:t>
            </a:r>
          </a:p>
          <a:p>
            <a:r>
              <a:rPr lang="en-US" dirty="0"/>
              <a:t>Patent policy for PAR activities applies</a:t>
            </a:r>
          </a:p>
          <a:p>
            <a:r>
              <a:rPr lang="en-US" dirty="0"/>
              <a:t>All the usual rules of conduct</a:t>
            </a:r>
          </a:p>
          <a:p>
            <a:endParaRPr lang="en-US" dirty="0">
              <a:solidFill>
                <a:schemeClr val="accent1">
                  <a:lumMod val="50000"/>
                </a:schemeClr>
              </a:solidFill>
            </a:endParaRPr>
          </a:p>
          <a:p>
            <a:pPr marL="0" indent="0" algn="ctr">
              <a:buNone/>
            </a:pPr>
            <a:r>
              <a:rPr lang="en-US" dirty="0">
                <a:solidFill>
                  <a:schemeClr val="accent1">
                    <a:lumMod val="50000"/>
                  </a:schemeClr>
                </a:solidFill>
              </a:rPr>
              <a:t>Please identify yourself on first contact with name and affiliation</a:t>
            </a:r>
          </a:p>
        </p:txBody>
      </p:sp>
      <p:sp>
        <p:nvSpPr>
          <p:cNvPr id="5" name="Slide Number Placeholder 4">
            <a:extLst>
              <a:ext uri="{FF2B5EF4-FFF2-40B4-BE49-F238E27FC236}">
                <a16:creationId xmlns:a16="http://schemas.microsoft.com/office/drawing/2014/main" id="{2CC92302-9016-8F7F-76AE-8CE24BFF20AC}"/>
              </a:ext>
            </a:extLst>
          </p:cNvPr>
          <p:cNvSpPr>
            <a:spLocks noGrp="1"/>
          </p:cNvSpPr>
          <p:nvPr>
            <p:ph type="sldNum" sz="quarter" idx="12"/>
          </p:nvPr>
        </p:nvSpPr>
        <p:spPr/>
        <p:txBody>
          <a:bodyPr/>
          <a:lstStyle/>
          <a:p>
            <a:pPr>
              <a:defRPr/>
            </a:pPr>
            <a:r>
              <a:rPr lang="en-US" dirty="0"/>
              <a:t>Slide </a:t>
            </a:r>
            <a:fld id="{C251FCF5-DCE1-4BE7-BAC9-5817EB43EA6A}" type="slidenum">
              <a:rPr lang="en-US" smtClean="0"/>
              <a:pPr>
                <a:defRPr/>
              </a:pPr>
              <a:t>4</a:t>
            </a:fld>
            <a:endParaRPr lang="en-US" dirty="0"/>
          </a:p>
        </p:txBody>
      </p:sp>
    </p:spTree>
    <p:extLst>
      <p:ext uri="{BB962C8B-B14F-4D97-AF65-F5344CB8AC3E}">
        <p14:creationId xmlns:p14="http://schemas.microsoft.com/office/powerpoint/2010/main" val="2699925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70D7A-4A41-A8C9-F440-8575D5BA2C8C}"/>
              </a:ext>
            </a:extLst>
          </p:cNvPr>
          <p:cNvSpPr>
            <a:spLocks noGrp="1"/>
          </p:cNvSpPr>
          <p:nvPr>
            <p:ph type="title"/>
          </p:nvPr>
        </p:nvSpPr>
        <p:spPr/>
        <p:txBody>
          <a:bodyPr/>
          <a:lstStyle/>
          <a:p>
            <a:r>
              <a:rPr lang="en-US" dirty="0"/>
              <a:t>IEEE-SA Patent, Copyright, and Participation Policies</a:t>
            </a:r>
          </a:p>
        </p:txBody>
      </p:sp>
      <p:sp>
        <p:nvSpPr>
          <p:cNvPr id="3" name="Text Placeholder 2">
            <a:extLst>
              <a:ext uri="{FF2B5EF4-FFF2-40B4-BE49-F238E27FC236}">
                <a16:creationId xmlns:a16="http://schemas.microsoft.com/office/drawing/2014/main" id="{8E0FFB2B-963D-39C7-8B1F-D3EF64FDAE3E}"/>
              </a:ext>
            </a:extLst>
          </p:cNvPr>
          <p:cNvSpPr>
            <a:spLocks noGrp="1"/>
          </p:cNvSpPr>
          <p:nvPr>
            <p:ph type="body" sz="half" idx="1"/>
          </p:nvPr>
        </p:nvSpPr>
        <p:spPr/>
        <p:txBody>
          <a:bodyPr>
            <a:normAutofit fontScale="47500" lnSpcReduction="20000"/>
          </a:bodyPr>
          <a:lstStyle/>
          <a:p>
            <a:pPr marL="0" indent="0">
              <a:buNone/>
            </a:pPr>
            <a:r>
              <a:rPr lang="en-US" dirty="0"/>
              <a:t>See: </a:t>
            </a:r>
            <a:r>
              <a:rPr lang="en-US" dirty="0">
                <a:hlinkClick r:id="rId2"/>
              </a:rPr>
              <a:t>https://grouper.ieee.org/groups/802/sapolicies.shtml</a:t>
            </a:r>
            <a:endParaRPr lang="en-US" dirty="0"/>
          </a:p>
          <a:p>
            <a:pPr marL="0" indent="0">
              <a:buNone/>
            </a:pPr>
            <a:endParaRPr lang="en-US" dirty="0"/>
          </a:p>
          <a:p>
            <a:pPr marL="0" indent="0">
              <a:buNone/>
            </a:pPr>
            <a:r>
              <a:rPr lang="en-US" dirty="0"/>
              <a:t>IEEE-SA Patent Slides for Standards Development Meetings (.pdf)</a:t>
            </a:r>
          </a:p>
          <a:p>
            <a:pPr marL="0" indent="0">
              <a:buNone/>
            </a:pPr>
            <a:r>
              <a:rPr lang="en-US" dirty="0">
                <a:hlinkClick r:id="rId3"/>
              </a:rPr>
              <a:t>https://development.standards.ieee.org/myproject/Public/mytools/mob/slideset.pdf</a:t>
            </a:r>
            <a:endParaRPr lang="en-US" dirty="0"/>
          </a:p>
          <a:p>
            <a:pPr marL="0" indent="0">
              <a:buNone/>
            </a:pPr>
            <a:endParaRPr lang="en-US" dirty="0"/>
          </a:p>
          <a:p>
            <a:pPr marL="0" indent="0">
              <a:buNone/>
            </a:pPr>
            <a:r>
              <a:rPr lang="en-US" dirty="0"/>
              <a:t>IEEE-SA Standards Board Patent Committee (</a:t>
            </a:r>
            <a:r>
              <a:rPr lang="en-US" dirty="0" err="1"/>
              <a:t>PatCom</a:t>
            </a:r>
            <a:r>
              <a:rPr lang="en-US" dirty="0"/>
              <a:t>) home page</a:t>
            </a:r>
          </a:p>
          <a:p>
            <a:pPr marL="0" indent="0">
              <a:buNone/>
            </a:pPr>
            <a:r>
              <a:rPr lang="en-US" dirty="0">
                <a:hlinkClick r:id="rId4"/>
              </a:rPr>
              <a:t>https://standards.ieee.org/content/ieee-standards/en/about/sasb/patcom/index.html</a:t>
            </a:r>
            <a:endParaRPr lang="en-US" dirty="0"/>
          </a:p>
          <a:p>
            <a:pPr marL="0" indent="0">
              <a:buNone/>
            </a:pPr>
            <a:endParaRPr lang="en-US" dirty="0"/>
          </a:p>
          <a:p>
            <a:pPr marL="0" indent="0">
              <a:buNone/>
            </a:pPr>
            <a:r>
              <a:rPr lang="en-US" dirty="0"/>
              <a:t>IEEE-SA Participation Policy meeting slide set - individual method (.pdf)</a:t>
            </a:r>
          </a:p>
          <a:p>
            <a:pPr marL="0" indent="0">
              <a:buNone/>
            </a:pPr>
            <a:r>
              <a:rPr lang="en-US" dirty="0">
                <a:hlinkClick r:id="rId5"/>
              </a:rPr>
              <a:t>https://standards.ieee.org/content/dam/ieee-standards/standards/web/documents/other/Participant-Behavior-Individual-Method.pdf</a:t>
            </a:r>
            <a:endParaRPr lang="en-US" dirty="0"/>
          </a:p>
          <a:p>
            <a:pPr marL="0" indent="0">
              <a:buNone/>
            </a:pPr>
            <a:endParaRPr lang="en-US" dirty="0"/>
          </a:p>
          <a:p>
            <a:pPr marL="0" indent="0">
              <a:buNone/>
            </a:pPr>
            <a:r>
              <a:rPr lang="en-US" dirty="0"/>
              <a:t>Working Group Copyright Materials</a:t>
            </a:r>
          </a:p>
          <a:p>
            <a:pPr marL="0" indent="0">
              <a:buNone/>
            </a:pPr>
            <a:r>
              <a:rPr lang="en-US" dirty="0"/>
              <a:t>https://standards.ieee.org/ipr/copyright-materials.html</a:t>
            </a:r>
          </a:p>
          <a:p>
            <a:pPr marL="0" indent="0">
              <a:buNone/>
            </a:pPr>
            <a:r>
              <a:rPr lang="en-US" dirty="0">
                <a:hlinkClick r:id="rId6"/>
              </a:rPr>
              <a:t>https://standards.ieee.org/content/dam/ieee-standards/standards/web/documents/other/ieee-sa-copyright-policy-2019.pdf</a:t>
            </a:r>
            <a:endParaRPr lang="en-US" dirty="0"/>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A74D123C-EC94-C96F-A72B-0283F40F1FEE}"/>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5</a:t>
            </a:fld>
            <a:endParaRPr lang="en-US"/>
          </a:p>
        </p:txBody>
      </p:sp>
    </p:spTree>
    <p:extLst>
      <p:ext uri="{BB962C8B-B14F-4D97-AF65-F5344CB8AC3E}">
        <p14:creationId xmlns:p14="http://schemas.microsoft.com/office/powerpoint/2010/main" val="2601341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BCCB99F-E60D-DF9D-A74D-C5778A97E25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6</a:t>
            </a:fld>
            <a:endParaRPr lang="en-US"/>
          </a:p>
        </p:txBody>
      </p:sp>
      <p:sp>
        <p:nvSpPr>
          <p:cNvPr id="5" name="Title 1">
            <a:extLst>
              <a:ext uri="{FF2B5EF4-FFF2-40B4-BE49-F238E27FC236}">
                <a16:creationId xmlns:a16="http://schemas.microsoft.com/office/drawing/2014/main" id="{F538B887-D37E-C61E-08C3-4E13F8873F26}"/>
              </a:ext>
            </a:extLst>
          </p:cNvPr>
          <p:cNvSpPr>
            <a:spLocks noGrp="1"/>
          </p:cNvSpPr>
          <p:nvPr>
            <p:ph type="title"/>
          </p:nvPr>
        </p:nvSpPr>
        <p:spPr>
          <a:xfrm>
            <a:off x="1981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6" name="Rectangle 5">
            <a:extLst>
              <a:ext uri="{FF2B5EF4-FFF2-40B4-BE49-F238E27FC236}">
                <a16:creationId xmlns:a16="http://schemas.microsoft.com/office/drawing/2014/main" id="{E2459980-557B-72DB-4E3F-832B688F2108}"/>
              </a:ext>
            </a:extLst>
          </p:cNvPr>
          <p:cNvSpPr/>
          <p:nvPr/>
        </p:nvSpPr>
        <p:spPr>
          <a:xfrm>
            <a:off x="1945464"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968010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BCCB99F-E60D-DF9D-A74D-C5778A97E25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7</a:t>
            </a:fld>
            <a:endParaRPr lang="en-US"/>
          </a:p>
        </p:txBody>
      </p:sp>
      <p:sp>
        <p:nvSpPr>
          <p:cNvPr id="5" name="Title 1">
            <a:extLst>
              <a:ext uri="{FF2B5EF4-FFF2-40B4-BE49-F238E27FC236}">
                <a16:creationId xmlns:a16="http://schemas.microsoft.com/office/drawing/2014/main" id="{F538B887-D37E-C61E-08C3-4E13F8873F26}"/>
              </a:ext>
            </a:extLst>
          </p:cNvPr>
          <p:cNvSpPr>
            <a:spLocks noGrp="1"/>
          </p:cNvSpPr>
          <p:nvPr>
            <p:ph type="title"/>
          </p:nvPr>
        </p:nvSpPr>
        <p:spPr>
          <a:xfrm>
            <a:off x="1981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6" name="Rectangle 5">
            <a:extLst>
              <a:ext uri="{FF2B5EF4-FFF2-40B4-BE49-F238E27FC236}">
                <a16:creationId xmlns:a16="http://schemas.microsoft.com/office/drawing/2014/main" id="{E2459980-557B-72DB-4E3F-832B688F2108}"/>
              </a:ext>
            </a:extLst>
          </p:cNvPr>
          <p:cNvSpPr/>
          <p:nvPr/>
        </p:nvSpPr>
        <p:spPr>
          <a:xfrm>
            <a:off x="1945464"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Title 1">
            <a:extLst>
              <a:ext uri="{FF2B5EF4-FFF2-40B4-BE49-F238E27FC236}">
                <a16:creationId xmlns:a16="http://schemas.microsoft.com/office/drawing/2014/main" id="{B4831ED3-1DE1-447A-407E-4EF1FB2AF9C1}"/>
              </a:ext>
            </a:extLst>
          </p:cNvPr>
          <p:cNvSpPr txBox="1">
            <a:spLocks/>
          </p:cNvSpPr>
          <p:nvPr/>
        </p:nvSpPr>
        <p:spPr bwMode="auto">
          <a:xfrm>
            <a:off x="1981200" y="692697"/>
            <a:ext cx="8229600" cy="720080"/>
          </a:xfrm>
          <a:prstGeom prst="rect">
            <a:avLst/>
          </a:prstGeom>
          <a:solidFill>
            <a:srgbClr val="FFC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noAutofit/>
          </a:bodyPr>
          <a:lstStyle>
            <a:lvl1pPr algn="ctr" rtl="0" eaLnBrk="0" fontAlgn="base" hangingPunct="0">
              <a:spcBef>
                <a:spcPct val="0"/>
              </a:spcBef>
              <a:spcAft>
                <a:spcPct val="0"/>
              </a:spcAft>
              <a:defRPr sz="4000">
                <a:solidFill>
                  <a:schemeClr val="tx2"/>
                </a:solidFill>
                <a:latin typeface="+mn-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pPr eaLnBrk="1" hangingPunct="1">
              <a:defRPr/>
            </a:pPr>
            <a:r>
              <a:rPr lang="en-US" altLang="en-US" kern="0"/>
              <a:t>Ways to inform IEEE</a:t>
            </a:r>
            <a:endParaRPr lang="en-US" kern="0" dirty="0"/>
          </a:p>
        </p:txBody>
      </p:sp>
      <p:sp>
        <p:nvSpPr>
          <p:cNvPr id="3" name="Rectangle 2">
            <a:extLst>
              <a:ext uri="{FF2B5EF4-FFF2-40B4-BE49-F238E27FC236}">
                <a16:creationId xmlns:a16="http://schemas.microsoft.com/office/drawing/2014/main" id="{CFFC725B-A288-C23C-239B-D04C6CFDF408}"/>
              </a:ext>
            </a:extLst>
          </p:cNvPr>
          <p:cNvSpPr/>
          <p:nvPr/>
        </p:nvSpPr>
        <p:spPr>
          <a:xfrm>
            <a:off x="1864785" y="1551158"/>
            <a:ext cx="8492067" cy="4758162"/>
          </a:xfrm>
          <a:prstGeom prst="rect">
            <a:avLst/>
          </a:prstGeom>
          <a:solidFill>
            <a:srgbClr val="FFC000"/>
          </a:solidFill>
        </p:spPr>
        <p:txBody>
          <a:bodyPr>
            <a:spAutoFit/>
          </a:bodyPr>
          <a:lstStyle/>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Cause an LOA to be submitted to the IEEE SA (patcom@ieee.org);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solidFill>
                <a:schemeClr val="tx1"/>
              </a:solidFill>
              <a:latin typeface="Calibri" pitchFamily="34" charset="0"/>
              <a:cs typeface="Calibri" pitchFamily="34" charset="0"/>
            </a:endParaRPr>
          </a:p>
          <a:p>
            <a:pPr eaLnBrk="1" hangingPunct="1">
              <a:buClr>
                <a:srgbClr val="C00000"/>
              </a:buClr>
              <a:defRPr/>
            </a:pPr>
            <a:r>
              <a:rPr lang="en-US" altLang="en-US" sz="2133"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latin typeface="Calibri" pitchFamily="34" charset="0"/>
                <a:cs typeface="Calibri" pitchFamily="34" charset="0"/>
              </a:rPr>
            </a:br>
            <a:endParaRPr lang="en-US" altLang="en-US" sz="2133" b="1" dirty="0">
              <a:solidFill>
                <a:schemeClr val="tx1"/>
              </a:solidFill>
              <a:latin typeface="Calibri" pitchFamily="34" charset="0"/>
              <a:cs typeface="Calibri" pitchFamily="34" charset="0"/>
            </a:endParaRPr>
          </a:p>
          <a:p>
            <a:pPr eaLnBrk="1" hangingPunct="1">
              <a:lnSpc>
                <a:spcPct val="80000"/>
              </a:lnSpc>
              <a:buFont typeface="Monotype Sorts"/>
              <a:buNone/>
              <a:defRPr/>
            </a:pP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41695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CB240-8E09-B83A-0A5C-0F63A8A7C7A8}"/>
              </a:ext>
            </a:extLst>
          </p:cNvPr>
          <p:cNvSpPr>
            <a:spLocks noGrp="1"/>
          </p:cNvSpPr>
          <p:nvPr>
            <p:ph type="title"/>
          </p:nvPr>
        </p:nvSpPr>
        <p:spPr/>
        <p:txBody>
          <a:bodyPr/>
          <a:lstStyle/>
          <a:p>
            <a:r>
              <a:rPr lang="en-US" dirty="0"/>
              <a:t>IEEE 802 Ground Rules</a:t>
            </a:r>
          </a:p>
        </p:txBody>
      </p:sp>
      <p:sp>
        <p:nvSpPr>
          <p:cNvPr id="3" name="Text Placeholder 2">
            <a:extLst>
              <a:ext uri="{FF2B5EF4-FFF2-40B4-BE49-F238E27FC236}">
                <a16:creationId xmlns:a16="http://schemas.microsoft.com/office/drawing/2014/main" id="{BEC6B886-7290-1E3B-BA2F-5A8F94E73ECA}"/>
              </a:ext>
            </a:extLst>
          </p:cNvPr>
          <p:cNvSpPr>
            <a:spLocks noGrp="1"/>
          </p:cNvSpPr>
          <p:nvPr>
            <p:ph type="body" sz="half" idx="1"/>
          </p:nvPr>
        </p:nvSpPr>
        <p:spPr/>
        <p:txBody>
          <a:bodyPr/>
          <a:lstStyle/>
          <a:p>
            <a:pPr marL="0" indent="0">
              <a:buNone/>
            </a:pPr>
            <a:r>
              <a:rPr lang="en-US" dirty="0">
                <a:cs typeface="DejaVu Sans" pitchFamily="34" charset="0"/>
              </a:rPr>
              <a:t>Respect … give it, get it</a:t>
            </a:r>
          </a:p>
          <a:p>
            <a:pPr marL="0" indent="0">
              <a:buNone/>
            </a:pPr>
            <a:r>
              <a:rPr lang="en-US" dirty="0">
                <a:cs typeface="DejaVu Sans" pitchFamily="34" charset="0"/>
              </a:rPr>
              <a:t>NO product pitches</a:t>
            </a:r>
          </a:p>
          <a:p>
            <a:pPr marL="0" indent="0">
              <a:buNone/>
            </a:pPr>
            <a:r>
              <a:rPr lang="en-US" dirty="0">
                <a:cs typeface="DejaVu Sans" pitchFamily="34" charset="0"/>
              </a:rPr>
              <a:t>NO corporate pitches</a:t>
            </a:r>
          </a:p>
          <a:p>
            <a:pPr marL="0" indent="0">
              <a:buNone/>
            </a:pPr>
            <a:r>
              <a:rPr lang="en-US" dirty="0">
                <a:cs typeface="DejaVu Sans" pitchFamily="34" charset="0"/>
              </a:rPr>
              <a:t>NO prices</a:t>
            </a:r>
          </a:p>
          <a:p>
            <a:pPr marL="0" indent="0">
              <a:buNone/>
            </a:pPr>
            <a:r>
              <a:rPr lang="en-US" dirty="0">
                <a:cs typeface="DejaVu Sans" pitchFamily="34" charset="0"/>
              </a:rPr>
              <a:t>NO restrictive notices – (no confidentially notices in email)</a:t>
            </a:r>
          </a:p>
          <a:p>
            <a:pPr marL="0" indent="0">
              <a:buNone/>
            </a:pPr>
            <a:r>
              <a:rPr lang="en-US" dirty="0">
                <a:cs typeface="DejaVu Sans" pitchFamily="34" charset="0"/>
              </a:rPr>
              <a:t>Presentations must be openly available</a:t>
            </a:r>
          </a:p>
          <a:p>
            <a:pPr marL="0" indent="0">
              <a:buNone/>
            </a:pPr>
            <a:endParaRPr lang="en-US" dirty="0"/>
          </a:p>
        </p:txBody>
      </p:sp>
      <p:sp>
        <p:nvSpPr>
          <p:cNvPr id="4" name="Slide Number Placeholder 3">
            <a:extLst>
              <a:ext uri="{FF2B5EF4-FFF2-40B4-BE49-F238E27FC236}">
                <a16:creationId xmlns:a16="http://schemas.microsoft.com/office/drawing/2014/main" id="{F5400EF6-B557-BC8C-5869-F0BE63C8A5FB}"/>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8</a:t>
            </a:fld>
            <a:endParaRPr lang="en-US"/>
          </a:p>
        </p:txBody>
      </p:sp>
    </p:spTree>
    <p:extLst>
      <p:ext uri="{BB962C8B-B14F-4D97-AF65-F5344CB8AC3E}">
        <p14:creationId xmlns:p14="http://schemas.microsoft.com/office/powerpoint/2010/main" val="1169567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623D5-4467-C36B-F31D-C3DA412F47E5}"/>
              </a:ext>
            </a:extLst>
          </p:cNvPr>
          <p:cNvSpPr>
            <a:spLocks noGrp="1"/>
          </p:cNvSpPr>
          <p:nvPr>
            <p:ph type="title"/>
          </p:nvPr>
        </p:nvSpPr>
        <p:spPr/>
        <p:txBody>
          <a:bodyPr/>
          <a:lstStyle/>
          <a:p>
            <a:r>
              <a:rPr lang="en-US" dirty="0"/>
              <a:t>Agenda</a:t>
            </a:r>
          </a:p>
        </p:txBody>
      </p:sp>
      <p:sp>
        <p:nvSpPr>
          <p:cNvPr id="3" name="Text Placeholder 2">
            <a:extLst>
              <a:ext uri="{FF2B5EF4-FFF2-40B4-BE49-F238E27FC236}">
                <a16:creationId xmlns:a16="http://schemas.microsoft.com/office/drawing/2014/main" id="{5EAA14A8-3D02-912D-1FD7-E195BE68116F}"/>
              </a:ext>
            </a:extLst>
          </p:cNvPr>
          <p:cNvSpPr>
            <a:spLocks noGrp="1"/>
          </p:cNvSpPr>
          <p:nvPr>
            <p:ph type="body" sz="half" idx="1"/>
          </p:nvPr>
        </p:nvSpPr>
        <p:spPr>
          <a:xfrm>
            <a:off x="914400" y="4038600"/>
            <a:ext cx="10363200" cy="2057400"/>
          </a:xfrm>
        </p:spPr>
        <p:txBody>
          <a:bodyPr/>
          <a:lstStyle/>
          <a:p>
            <a:pPr marL="0" indent="0">
              <a:buNone/>
            </a:pPr>
            <a:r>
              <a:rPr lang="en-US" dirty="0">
                <a:hlinkClick r:id="rId2"/>
              </a:rPr>
              <a:t>https://mentor.ieee.org/802.15/dcn/24/15-24-0192-13-04ab-tg4ab-agenda-march-may-2024.xlsx</a:t>
            </a: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5BE5E164-6CD4-82A7-F684-498C42220698}"/>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9</a:t>
            </a:fld>
            <a:endParaRPr lang="en-US"/>
          </a:p>
        </p:txBody>
      </p:sp>
      <p:pic>
        <p:nvPicPr>
          <p:cNvPr id="5" name="Picture 4" descr="Hourglass and a calendar">
            <a:extLst>
              <a:ext uri="{FF2B5EF4-FFF2-40B4-BE49-F238E27FC236}">
                <a16:creationId xmlns:a16="http://schemas.microsoft.com/office/drawing/2014/main" id="{F86EC206-CFB7-9258-6149-BDF930EBCA62}"/>
              </a:ext>
            </a:extLst>
          </p:cNvPr>
          <p:cNvPicPr>
            <a:picLocks noChangeAspect="1"/>
          </p:cNvPicPr>
          <p:nvPr/>
        </p:nvPicPr>
        <p:blipFill>
          <a:blip r:embed="rId3"/>
          <a:stretch>
            <a:fillRect/>
          </a:stretch>
        </p:blipFill>
        <p:spPr>
          <a:xfrm>
            <a:off x="7637853" y="1124744"/>
            <a:ext cx="3820134" cy="2559191"/>
          </a:xfrm>
          <a:prstGeom prst="rect">
            <a:avLst/>
          </a:prstGeom>
        </p:spPr>
      </p:pic>
    </p:spTree>
    <p:extLst>
      <p:ext uri="{BB962C8B-B14F-4D97-AF65-F5344CB8AC3E}">
        <p14:creationId xmlns:p14="http://schemas.microsoft.com/office/powerpoint/2010/main" val="3135572383"/>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69425</TotalTime>
  <Words>1304</Words>
  <Application>Microsoft Office PowerPoint</Application>
  <PresentationFormat>Widescreen</PresentationFormat>
  <Paragraphs>154</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Calibri</vt:lpstr>
      <vt:lpstr>DejaVu Sans</vt:lpstr>
      <vt:lpstr>Monotype Sorts</vt:lpstr>
      <vt:lpstr>Open Sans</vt:lpstr>
      <vt:lpstr>Source Sans Pro Black</vt:lpstr>
      <vt:lpstr>Source Sans Pro SemiBold</vt:lpstr>
      <vt:lpstr>Times New Roman</vt:lpstr>
      <vt:lpstr>IEEE-802_15</vt:lpstr>
      <vt:lpstr>PowerPoint Presentation</vt:lpstr>
      <vt:lpstr>Task Group 15.4ab Next Generation UWB Amendment</vt:lpstr>
      <vt:lpstr>Meeting Preamble </vt:lpstr>
      <vt:lpstr>Task Group Rules</vt:lpstr>
      <vt:lpstr>IEEE-SA Patent, Copyright, and Participation Policies</vt:lpstr>
      <vt:lpstr>Participants have a duty to inform the IEEE</vt:lpstr>
      <vt:lpstr>Participants have a duty to inform the IEEE</vt:lpstr>
      <vt:lpstr>IEEE 802 Ground Rules</vt:lpstr>
      <vt:lpstr>Agenda</vt:lpstr>
      <vt:lpstr>5.2.b Scope of the project (As approved):</vt:lpstr>
      <vt:lpstr>PowerPoint Presentation</vt:lpstr>
      <vt:lpstr>Editor’s Corner</vt:lpstr>
      <vt:lpstr>Comment resolution reports</vt:lpstr>
      <vt:lpstr>Next Steps</vt:lpstr>
      <vt:lpstr>Call schedule, March thru May</vt:lpstr>
      <vt:lpstr>Adjourned</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802.15.4ab Meeting Slides</dc:title>
  <dc:subject>IEEE 802.15 &lt;subject&gt;</dc:subject>
  <dc:creator/>
  <cp:keywords/>
  <dc:description/>
  <cp:lastModifiedBy>Benjamin Rolfe</cp:lastModifiedBy>
  <cp:revision>1318</cp:revision>
  <cp:lastPrinted>2000-07-07T01:25:49Z</cp:lastPrinted>
  <dcterms:created xsi:type="dcterms:W3CDTF">1999-06-22T06:24:01Z</dcterms:created>
  <dcterms:modified xsi:type="dcterms:W3CDTF">2024-05-07T17:55:19Z</dcterms:modified>
  <cp:category/>
</cp:coreProperties>
</file>