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4"/>
  </p:notesMasterIdLst>
  <p:handoutMasterIdLst>
    <p:handoutMasterId r:id="rId105"/>
  </p:handoutMasterIdLst>
  <p:sldIdLst>
    <p:sldId id="359" r:id="rId2"/>
    <p:sldId id="357" r:id="rId3"/>
    <p:sldId id="340" r:id="rId4"/>
    <p:sldId id="342" r:id="rId5"/>
    <p:sldId id="2028" r:id="rId6"/>
    <p:sldId id="550" r:id="rId7"/>
    <p:sldId id="2027" r:id="rId8"/>
    <p:sldId id="349" r:id="rId9"/>
    <p:sldId id="2030" r:id="rId10"/>
    <p:sldId id="2031" r:id="rId11"/>
    <p:sldId id="2045" r:id="rId12"/>
    <p:sldId id="2032" r:id="rId13"/>
    <p:sldId id="2033" r:id="rId14"/>
    <p:sldId id="2041" r:id="rId15"/>
    <p:sldId id="2034" r:id="rId16"/>
    <p:sldId id="2035" r:id="rId17"/>
    <p:sldId id="2036" r:id="rId18"/>
    <p:sldId id="2037" r:id="rId19"/>
    <p:sldId id="2042" r:id="rId20"/>
    <p:sldId id="2044" r:id="rId21"/>
    <p:sldId id="2038" r:id="rId22"/>
    <p:sldId id="2039" r:id="rId23"/>
    <p:sldId id="2040" r:id="rId24"/>
    <p:sldId id="350" r:id="rId25"/>
    <p:sldId id="351" r:id="rId26"/>
    <p:sldId id="356" r:id="rId27"/>
    <p:sldId id="2029" r:id="rId28"/>
    <p:sldId id="5867" r:id="rId29"/>
    <p:sldId id="370" r:id="rId30"/>
    <p:sldId id="372" r:id="rId31"/>
    <p:sldId id="381" r:id="rId32"/>
    <p:sldId id="391" r:id="rId33"/>
    <p:sldId id="383" r:id="rId34"/>
    <p:sldId id="390" r:id="rId35"/>
    <p:sldId id="2046" r:id="rId36"/>
    <p:sldId id="265" r:id="rId37"/>
    <p:sldId id="266" r:id="rId38"/>
    <p:sldId id="267" r:id="rId39"/>
    <p:sldId id="268" r:id="rId40"/>
    <p:sldId id="269" r:id="rId41"/>
    <p:sldId id="270" r:id="rId42"/>
    <p:sldId id="2047" r:id="rId43"/>
    <p:sldId id="291" r:id="rId44"/>
    <p:sldId id="301" r:id="rId45"/>
    <p:sldId id="302" r:id="rId46"/>
    <p:sldId id="292" r:id="rId47"/>
    <p:sldId id="5866" r:id="rId48"/>
    <p:sldId id="5837" r:id="rId49"/>
    <p:sldId id="5610" r:id="rId50"/>
    <p:sldId id="5864" r:id="rId51"/>
    <p:sldId id="5869" r:id="rId52"/>
    <p:sldId id="5861" r:id="rId53"/>
    <p:sldId id="5862" r:id="rId54"/>
    <p:sldId id="303" r:id="rId55"/>
    <p:sldId id="5870" r:id="rId56"/>
    <p:sldId id="5865" r:id="rId57"/>
    <p:sldId id="5627" r:id="rId58"/>
    <p:sldId id="5863" r:id="rId59"/>
    <p:sldId id="285" r:id="rId60"/>
    <p:sldId id="5830" r:id="rId61"/>
    <p:sldId id="5868" r:id="rId62"/>
    <p:sldId id="363" r:id="rId63"/>
    <p:sldId id="396" r:id="rId64"/>
    <p:sldId id="384" r:id="rId65"/>
    <p:sldId id="395" r:id="rId66"/>
    <p:sldId id="5871" r:id="rId67"/>
    <p:sldId id="5872" r:id="rId68"/>
    <p:sldId id="1043" r:id="rId69"/>
    <p:sldId id="990" r:id="rId70"/>
    <p:sldId id="1063" r:id="rId71"/>
    <p:sldId id="1065" r:id="rId72"/>
    <p:sldId id="1060" r:id="rId73"/>
    <p:sldId id="1061" r:id="rId74"/>
    <p:sldId id="256" r:id="rId75"/>
    <p:sldId id="965" r:id="rId76"/>
    <p:sldId id="5873" r:id="rId77"/>
    <p:sldId id="5874" r:id="rId78"/>
    <p:sldId id="284" r:id="rId79"/>
    <p:sldId id="278" r:id="rId80"/>
    <p:sldId id="279" r:id="rId81"/>
    <p:sldId id="282" r:id="rId82"/>
    <p:sldId id="5875" r:id="rId83"/>
    <p:sldId id="371" r:id="rId84"/>
    <p:sldId id="5880" r:id="rId85"/>
    <p:sldId id="5881" r:id="rId86"/>
    <p:sldId id="373" r:id="rId87"/>
    <p:sldId id="5876" r:id="rId88"/>
    <p:sldId id="257" r:id="rId89"/>
    <p:sldId id="258" r:id="rId90"/>
    <p:sldId id="260" r:id="rId91"/>
    <p:sldId id="259" r:id="rId92"/>
    <p:sldId id="5884" r:id="rId93"/>
    <p:sldId id="5877" r:id="rId94"/>
    <p:sldId id="2370" r:id="rId95"/>
    <p:sldId id="2378" r:id="rId96"/>
    <p:sldId id="2377" r:id="rId97"/>
    <p:sldId id="2379" r:id="rId98"/>
    <p:sldId id="5878" r:id="rId99"/>
    <p:sldId id="289" r:id="rId100"/>
    <p:sldId id="299" r:id="rId101"/>
    <p:sldId id="5882" r:id="rId102"/>
    <p:sldId id="295" r:id="rId103"/>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4" autoAdjust="0"/>
    <p:restoredTop sz="94676" autoAdjust="0"/>
  </p:normalViewPr>
  <p:slideViewPr>
    <p:cSldViewPr>
      <p:cViewPr varScale="1">
        <p:scale>
          <a:sx n="55" d="100"/>
          <a:sy n="55" d="100"/>
        </p:scale>
        <p:origin x="125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6</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77</a:t>
            </a:fld>
            <a:endParaRPr lang="en-US" altLang="de-DE"/>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65792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94</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94</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55667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96</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96</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9368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B1EB6004-2EA8-964D-9FCC-15BC30CA0DC0}" type="slidenum">
              <a:rPr lang="en-US" altLang="en-US" smtClean="0"/>
              <a:pPr/>
              <a:t>46</a:t>
            </a:fld>
            <a:endParaRPr lang="en-US" altLang="en-US"/>
          </a:p>
        </p:txBody>
      </p:sp>
    </p:spTree>
    <p:extLst>
      <p:ext uri="{BB962C8B-B14F-4D97-AF65-F5344CB8AC3E}">
        <p14:creationId xmlns:p14="http://schemas.microsoft.com/office/powerpoint/2010/main" val="147000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48</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50</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59</a:t>
            </a:fld>
            <a:endParaRPr kumimoji="1" lang="ja-JP" altLang="en-US" dirty="0"/>
          </a:p>
        </p:txBody>
      </p:sp>
    </p:spTree>
    <p:extLst>
      <p:ext uri="{BB962C8B-B14F-4D97-AF65-F5344CB8AC3E}">
        <p14:creationId xmlns:p14="http://schemas.microsoft.com/office/powerpoint/2010/main" val="80558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a:t>doc.: IEEE 802.15-&lt;doc#&gt;</a:t>
            </a:r>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&lt;month year&gt;</a:t>
            </a:r>
          </a:p>
        </p:txBody>
      </p:sp>
      <p:sp>
        <p:nvSpPr>
          <p:cNvPr id="6" name="Rectangle 6">
            <a:extLst>
              <a:ext uri="{FF2B5EF4-FFF2-40B4-BE49-F238E27FC236}">
                <a16:creationId xmlns:a16="http://schemas.microsoft.com/office/drawing/2014/main" id="{8A758F9F-24F5-421F-A1DB-E62341CCF970}"/>
              </a:ext>
            </a:extLst>
          </p:cNvPr>
          <p:cNvSpPr>
            <a:spLocks noGrp="1" noChangeArrowheads="1"/>
          </p:cNvSpPr>
          <p:nvPr>
            <p:ph type="ftr" sz="quarter" idx="4"/>
          </p:nvPr>
        </p:nvSpPr>
        <p:spPr>
          <a:ln/>
        </p:spPr>
        <p:txBody>
          <a:bodyPr/>
          <a:lstStyle/>
          <a:p>
            <a:pPr lvl="4"/>
            <a:r>
              <a:rPr lang="en-US" altLang="en-US"/>
              <a:t>&lt;author&gt;, &lt;company&gt;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74</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xfrm>
            <a:off x="4306888" y="6475413"/>
            <a:ext cx="530225" cy="182562"/>
          </a:xfrm>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 name="Rectangle 6">
            <a:extLst>
              <a:ext uri="{FF2B5EF4-FFF2-40B4-BE49-F238E27FC236}">
                <a16:creationId xmlns:a16="http://schemas.microsoft.com/office/drawing/2014/main" id="{A2727756-F9DB-4728-E25B-D0794D32875E}"/>
              </a:ext>
            </a:extLst>
          </p:cNvPr>
          <p:cNvSpPr>
            <a:spLocks noGrp="1" noChangeArrowheads="1"/>
          </p:cNvSpPr>
          <p:nvPr>
            <p:ph type="sldNum" sz="quarter" idx="12"/>
          </p:nvPr>
        </p:nvSpPr>
        <p:spPr>
          <a:xfrm>
            <a:off x="4306888" y="6475413"/>
            <a:ext cx="530225" cy="182562"/>
          </a:xfrm>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51074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042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Tree>
    <p:extLst>
      <p:ext uri="{BB962C8B-B14F-4D97-AF65-F5344CB8AC3E}">
        <p14:creationId xmlns:p14="http://schemas.microsoft.com/office/powerpoint/2010/main" val="778854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a:xfrm>
            <a:off x="4306888" y="6475413"/>
            <a:ext cx="530225" cy="182562"/>
          </a:xfrm>
        </p:spPr>
        <p:txBody>
          <a:bodyPr/>
          <a:lstStyle>
            <a:lvl1pPr>
              <a:defRPr/>
            </a:lvl1pPr>
          </a:lstStyle>
          <a:p>
            <a:r>
              <a:rPr lang="en-US" altLang="ja-JP" dirty="0"/>
              <a:t>Slide </a:t>
            </a:r>
            <a:fld id="{1B8858A5-62B6-9F48-B9FB-F96DB222C215}" type="slidenum">
              <a:rPr lang="en-US" altLang="ja-JP"/>
              <a:pPr/>
              <a:t>‹#›</a:t>
            </a:fld>
            <a:endParaRPr lang="en-US" altLang="ja-JP" dirty="0"/>
          </a:p>
        </p:txBody>
      </p:sp>
    </p:spTree>
    <p:extLst>
      <p:ext uri="{BB962C8B-B14F-4D97-AF65-F5344CB8AC3E}">
        <p14:creationId xmlns:p14="http://schemas.microsoft.com/office/powerpoint/2010/main" val="422044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xfrm>
            <a:off x="4306888" y="6475413"/>
            <a:ext cx="530225" cy="182562"/>
          </a:xfrm>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userDrawn="1">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2" name="Rectangle 6">
            <a:extLst>
              <a:ext uri="{FF2B5EF4-FFF2-40B4-BE49-F238E27FC236}">
                <a16:creationId xmlns:a16="http://schemas.microsoft.com/office/drawing/2014/main" id="{819E7833-6721-A89E-A1E9-646EC40503B9}"/>
              </a:ext>
            </a:extLst>
          </p:cNvPr>
          <p:cNvSpPr>
            <a:spLocks noGrp="1" noChangeArrowheads="1"/>
          </p:cNvSpPr>
          <p:nvPr>
            <p:ph type="sldNum" sz="quarter" idx="12"/>
          </p:nvPr>
        </p:nvSpPr>
        <p:spPr>
          <a:xfrm>
            <a:off x="4306888" y="6475413"/>
            <a:ext cx="530225" cy="182562"/>
          </a:xfrm>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ED247AB-D529-4495-8A8E-20AAD4D9A505}"/>
              </a:ext>
            </a:extLst>
          </p:cNvPr>
          <p:cNvSpPr>
            <a:spLocks noGrp="1" noChangeArrowheads="1"/>
          </p:cNvSpPr>
          <p:nvPr>
            <p:ph type="sldNum" sz="quarter" idx="12"/>
          </p:nvPr>
        </p:nvSpPr>
        <p:spPr>
          <a:xfrm>
            <a:off x="4306888" y="6475413"/>
            <a:ext cx="530225" cy="182562"/>
          </a:xfrm>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261473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lvl1pPr>
              <a:defRPr sz="3000">
                <a:latin typeface="+mn-lt"/>
              </a:defRPr>
            </a:lvl1pPr>
          </a:lstStyle>
          <a:p>
            <a:r>
              <a:rPr lang="en-US" dirty="0"/>
              <a:t>Click to edit Master title style</a:t>
            </a:r>
          </a:p>
        </p:txBody>
      </p:sp>
      <p:sp>
        <p:nvSpPr>
          <p:cNvPr id="3" name="Text Placeholder 2"/>
          <p:cNvSpPr>
            <a:spLocks noGrp="1"/>
          </p:cNvSpPr>
          <p:nvPr>
            <p:ph type="body" sz="half"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xfrm>
            <a:off x="4304299" y="6475413"/>
            <a:ext cx="535403" cy="184666"/>
          </a:xfrm>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225400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F9D06C1-6E09-85BB-DF00-B9CD28B8DD91}"/>
              </a:ext>
            </a:extLst>
          </p:cNvPr>
          <p:cNvSpPr>
            <a:spLocks noGrp="1" noChangeArrowheads="1"/>
          </p:cNvSpPr>
          <p:nvPr>
            <p:ph type="sldNum" sz="quarter" idx="12"/>
          </p:nvPr>
        </p:nvSpPr>
        <p:spPr>
          <a:xfrm>
            <a:off x="4306888" y="6475413"/>
            <a:ext cx="530225" cy="182562"/>
          </a:xfrm>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272961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5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5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 name="Rectangle 6">
            <a:extLst>
              <a:ext uri="{FF2B5EF4-FFF2-40B4-BE49-F238E27FC236}">
                <a16:creationId xmlns:a16="http://schemas.microsoft.com/office/drawing/2014/main" id="{2E533EAC-CE5D-9CEA-8D7B-DD212FF3FAD9}"/>
              </a:ext>
            </a:extLst>
          </p:cNvPr>
          <p:cNvSpPr>
            <a:spLocks noGrp="1" noChangeArrowheads="1"/>
          </p:cNvSpPr>
          <p:nvPr>
            <p:ph type="sldNum" sz="quarter" idx="12"/>
          </p:nvPr>
        </p:nvSpPr>
        <p:spPr>
          <a:xfrm>
            <a:off x="4306888" y="6475413"/>
            <a:ext cx="530225" cy="182562"/>
          </a:xfrm>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406727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EDB1E-16F6-A842-BD08-24A265C3C623}"/>
              </a:ext>
            </a:extLst>
          </p:cNvPr>
          <p:cNvSpPr>
            <a:spLocks noGrp="1"/>
          </p:cNvSpPr>
          <p:nvPr>
            <p:ph idx="1" hasCustomPrompt="1"/>
          </p:nvPr>
        </p:nvSpPr>
        <p:spPr/>
        <p:txBody>
          <a:bodyPr/>
          <a:lstStyle>
            <a:lvl2pPr marL="742950" marR="0" indent="-285750" algn="l" defTabSz="914400" rtl="0" eaLnBrk="0" fontAlgn="base" latinLnBrk="0" hangingPunct="0">
              <a:lnSpc>
                <a:spcPct val="100000"/>
              </a:lnSpc>
              <a:spcBef>
                <a:spcPct val="20000"/>
              </a:spcBef>
              <a:spcAft>
                <a:spcPct val="0"/>
              </a:spcAft>
              <a:buClrTx/>
              <a:buSzTx/>
              <a:buFontTx/>
              <a:buChar char="–"/>
              <a:tabLst/>
              <a:defRPr/>
            </a:lvl2pPr>
          </a:lstStyle>
          <a:p>
            <a:pPr lvl="0"/>
            <a:r>
              <a:rPr lang="en-US" dirty="0"/>
              <a:t>Edit Master text styles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dirty="0"/>
              <a:t>S</a:t>
            </a:r>
            <a:endParaRPr lang="en-US" altLang="en-US" dirty="0"/>
          </a:p>
          <a:p>
            <a:pPr lvl="1"/>
            <a:r>
              <a:rPr lang="en-US" dirty="0" err="1"/>
              <a:t>econd</a:t>
            </a:r>
            <a:r>
              <a:rPr lang="en-US" dirty="0"/>
              <a:t>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493AB4A-44AB-0E42-8392-8B65D24B936E}"/>
              </a:ext>
            </a:extLst>
          </p:cNvPr>
          <p:cNvSpPr>
            <a:spLocks noGrp="1"/>
          </p:cNvSpPr>
          <p:nvPr>
            <p:ph type="ftr" sz="quarter" idx="11"/>
          </p:nvPr>
        </p:nvSpPr>
        <p:spPr/>
        <p:txBody>
          <a:bodyPr/>
          <a:lstStyle>
            <a:lvl1pPr>
              <a:defRPr/>
            </a:lvl1pPr>
          </a:lstStyle>
          <a:p>
            <a:r>
              <a:rPr lang="en-US" altLang="en-US" dirty="0" err="1"/>
              <a:t>vvvvvvvvvvvvvvvvvvvvvv</a:t>
            </a:r>
            <a:endParaRPr lang="en-US" altLang="en-US" dirty="0"/>
          </a:p>
        </p:txBody>
      </p:sp>
      <p:sp>
        <p:nvSpPr>
          <p:cNvPr id="6" name="Slide Number Placeholder 5">
            <a:extLst>
              <a:ext uri="{FF2B5EF4-FFF2-40B4-BE49-F238E27FC236}">
                <a16:creationId xmlns:a16="http://schemas.microsoft.com/office/drawing/2014/main" id="{5B091367-8AA0-6E42-AB95-F324276E4C6A}"/>
              </a:ext>
            </a:extLst>
          </p:cNvPr>
          <p:cNvSpPr>
            <a:spLocks noGrp="1"/>
          </p:cNvSpPr>
          <p:nvPr>
            <p:ph type="sldNum" sz="quarter" idx="12"/>
          </p:nvPr>
        </p:nvSpPr>
        <p:spPr>
          <a:xfrm>
            <a:off x="4306888" y="6475413"/>
            <a:ext cx="530225" cy="182562"/>
          </a:xfrm>
        </p:spPr>
        <p:txBody>
          <a:bodyPr/>
          <a:lstStyle>
            <a:lvl1pPr>
              <a:defRPr/>
            </a:lvl1pPr>
          </a:lstStyle>
          <a:p>
            <a:r>
              <a:rPr lang="en-US" altLang="en-US"/>
              <a:t>Slide </a:t>
            </a:r>
            <a:fld id="{D4132CD9-BA9C-914B-A325-EA338A619694}" type="slidenum">
              <a:rPr lang="en-US" altLang="en-US"/>
              <a:pPr/>
              <a:t>‹#›</a:t>
            </a:fld>
            <a:endParaRPr lang="en-US" altLang="en-US"/>
          </a:p>
        </p:txBody>
      </p:sp>
    </p:spTree>
    <p:extLst>
      <p:ext uri="{BB962C8B-B14F-4D97-AF65-F5344CB8AC3E}">
        <p14:creationId xmlns:p14="http://schemas.microsoft.com/office/powerpoint/2010/main" val="229915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a:xfrm>
            <a:off x="4306888" y="6475413"/>
            <a:ext cx="530225" cy="182562"/>
          </a:xfrm>
        </p:spPr>
        <p:txBody>
          <a:bodyPr/>
          <a:lstStyle>
            <a:lvl1pPr>
              <a:defRPr/>
            </a:lvl1pPr>
          </a:lstStyle>
          <a:p>
            <a:r>
              <a:rPr lang="en-US" altLang="ja-JP" dirty="0"/>
              <a:t>Slide </a:t>
            </a:r>
            <a:fld id="{F80C6039-A5FA-4F5B-9853-58798A63706D}" type="slidenum">
              <a:rPr lang="en-US" altLang="ja-JP"/>
              <a:pPr/>
              <a:t>‹#›</a:t>
            </a:fld>
            <a:endParaRPr lang="en-US" altLang="ja-JP" dirty="0"/>
          </a:p>
        </p:txBody>
      </p:sp>
    </p:spTree>
    <p:extLst>
      <p:ext uri="{BB962C8B-B14F-4D97-AF65-F5344CB8AC3E}">
        <p14:creationId xmlns:p14="http://schemas.microsoft.com/office/powerpoint/2010/main" val="35169337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068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802.15-24-0193-00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9" r:id="rId10"/>
    <p:sldLayoutId id="2147483670" r:id="rId11"/>
    <p:sldLayoutId id="2147483671" r:id="rId1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mentor.ieee.org/802.15/dcn/24/15-24-0168-00-wng0-ascon-the-lightweight-cryptography-standard-for-iot.pptx" TargetMode="External"/><Relationship Id="rId2" Type="http://schemas.openxmlformats.org/officeDocument/2006/relationships/hyperlink" Target="https://mentor.ieee.org/802.15/dcn/24/15-24-0158-00-wng0-trpsd-measurements-of-uwb-devices-by-jrc.pdf" TargetMode="Externa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joerg.robert@iee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mentor.ieee.org/802.15/dcn/24/15-24-0128-02-04ab-tg4ab-agenda-march-2024.xlsx"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5/dcn/23/15-23-0422-03-04ac-list-of-issues-to-be-solved.docx"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5/dcn/24/15-24-0059-00-04ac-jan24-meeting-minutes-for-privacy.docx"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mentor.ieee.org/802.15/dcn/23/15-23-0397-00-04ac-project-task-list-for-tg4ac.xlsx" TargetMode="External"/><Relationship Id="rId2" Type="http://schemas.openxmlformats.org/officeDocument/2006/relationships/hyperlink" Target="https://mentor.ieee.org/802.15/dcn/23/15-23-0422-05-04ac-list-of-issues-to-be-solved.docx" TargetMode="External"/><Relationship Id="rId1" Type="http://schemas.openxmlformats.org/officeDocument/2006/relationships/slideLayout" Target="../slideLayouts/slideLayout6.xml"/><Relationship Id="rId4" Type="http://schemas.openxmlformats.org/officeDocument/2006/relationships/hyperlink" Target="https://mentor.ieee.org/802.15/dcn/22/15-22-0477-00-wng0-802-15-4-privacy-issues.pptx"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mailto:marco.hernandez@ieee.or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hyperlink" Target="https://epri.webex.com/epri/j.php?MTID=m2791399d2e2a1ec4e2472fb447573443" TargetMode="Externa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hyperlink" Target="https://datatracker.ietf.org/meeting/118/proceeding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ieee802.org/15/pub/TG3mb.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hyperlink" Target="https://registration.ietf.org/119/" TargetMode="Externa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hyperlink" Target="https://datatracker.ietf.org/doc/bof-requests" TargetMode="Externa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8" Type="http://schemas.openxmlformats.org/officeDocument/2006/relationships/hyperlink" Target="https://mentor.ieee.org/802.11/dcn/23/11-23-1212-03-0amp-ieee-802-11-amp-sg-proposed-csd.docx" TargetMode="External"/><Relationship Id="rId3" Type="http://schemas.openxmlformats.org/officeDocument/2006/relationships/hyperlink" Target="https://www.ieee802.org/1/files/public/docs2024/eb-draft-CSD-0124-v01.pdf" TargetMode="External"/><Relationship Id="rId7" Type="http://schemas.openxmlformats.org/officeDocument/2006/relationships/hyperlink" Target="https://mentor.ieee.org/802.11/dcn/23/11-23-1006-05-0amp-ieee-802-11-amp-sg-proposed-par.docx" TargetMode="External"/><Relationship Id="rId2" Type="http://schemas.openxmlformats.org/officeDocument/2006/relationships/hyperlink" Target="https://www.ieee802.org/1/files/public/docs2024/eb-draft-PAR-0124-v01.pdf" TargetMode="External"/><Relationship Id="rId1" Type="http://schemas.openxmlformats.org/officeDocument/2006/relationships/slideLayout" Target="../slideLayouts/slideLayout12.xml"/><Relationship Id="rId6" Type="http://schemas.openxmlformats.org/officeDocument/2006/relationships/hyperlink" Target="https://mentor.ieee.org/802.11/dcn/23/11-23-2095-01-00bf-enhancements-for-wlan-sensing-par.docx" TargetMode="External"/><Relationship Id="rId5" Type="http://schemas.openxmlformats.org/officeDocument/2006/relationships/hyperlink" Target="https://mentor.ieee.org/802-ec/dcn/24/ec-24-0015-01-00EC-draft-ieee-p802-3dm-csd.pdf" TargetMode="External"/><Relationship Id="rId4" Type="http://schemas.openxmlformats.org/officeDocument/2006/relationships/hyperlink" Target="https://mentor.ieee.org/802-ec/dcn/24/ec-24-0014-01-00EC-draft-ieee-p802-3dm-par.pdf" TargetMode="External"/><Relationship Id="rId9" Type="http://schemas.openxmlformats.org/officeDocument/2006/relationships/hyperlink" Target="https://mentor.ieee.org/802.15/dcn/24/15-24-0161-00-0mag-802-15-comments-on-pars-csds-march-2024.pptx"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149</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Closing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10-15, 2024</a:t>
            </a:r>
          </a:p>
          <a:p>
            <a:pPr>
              <a:lnSpc>
                <a:spcPct val="70000"/>
              </a:lnSpc>
              <a:defRPr/>
            </a:pPr>
            <a:endParaRPr lang="en-US" sz="2400" b="1" dirty="0">
              <a:latin typeface="Times New Roman" charset="0"/>
            </a:endParaRPr>
          </a:p>
          <a:p>
            <a:pPr eaLnBrk="1" fontAlgn="b" hangingPunct="1">
              <a:spcBef>
                <a:spcPts val="0"/>
              </a:spcBef>
              <a:defRPr/>
            </a:pPr>
            <a:r>
              <a:rPr lang="en-US" b="1" dirty="0"/>
              <a:t>Held in Denver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a:t>
            </a:r>
            <a:r>
              <a:rPr lang="en-US" sz="3200" kern="1200">
                <a:latin typeface="Arial Rounded MT Bold" pitchFamily="34" charset="0"/>
                <a:cs typeface="Arial" charset="0"/>
              </a:rPr>
              <a:t>) - </a:t>
            </a:r>
            <a:r>
              <a:rPr lang="en-US" sz="3200" kern="1200" dirty="0">
                <a:latin typeface="Arial Rounded MT Bold" pitchFamily="34" charset="0"/>
                <a:cs typeface="Arial" charset="0"/>
              </a:rPr>
              <a:t>Next Generation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99FB-0441-949C-F4E6-A3E1DB7604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EC88044-C512-F8C8-CA0D-DC3C4227E268}"/>
              </a:ext>
            </a:extLst>
          </p:cNvPr>
          <p:cNvSpPr>
            <a:spLocks noGrp="1"/>
          </p:cNvSpPr>
          <p:nvPr>
            <p:ph idx="1"/>
          </p:nvPr>
        </p:nvSpPr>
        <p:spPr/>
        <p:txBody>
          <a:bodyPr/>
          <a:lstStyle/>
          <a:p>
            <a:endParaRPr lang="en-US" b="0" i="0" dirty="0">
              <a:solidFill>
                <a:srgbClr val="242424"/>
              </a:solidFill>
              <a:effectLst/>
              <a:latin typeface="Calibri" panose="020F0502020204030204" pitchFamily="34" charset="0"/>
            </a:endParaRPr>
          </a:p>
          <a:p>
            <a:endParaRPr lang="en-US" dirty="0">
              <a:solidFill>
                <a:srgbClr val="242424"/>
              </a:solidFill>
              <a:latin typeface="Calibri" panose="020F0502020204030204" pitchFamily="34" charset="0"/>
            </a:endParaRPr>
          </a:p>
        </p:txBody>
      </p:sp>
      <p:sp>
        <p:nvSpPr>
          <p:cNvPr id="7" name="Content Placeholder 2">
            <a:extLst>
              <a:ext uri="{FF2B5EF4-FFF2-40B4-BE49-F238E27FC236}">
                <a16:creationId xmlns:a16="http://schemas.microsoft.com/office/drawing/2014/main" id="{8EE15520-82F4-5189-D600-9D26A2E7D40A}"/>
              </a:ext>
            </a:extLst>
          </p:cNvPr>
          <p:cNvSpPr txBox="1">
            <a:spLocks/>
          </p:cNvSpPr>
          <p:nvPr/>
        </p:nvSpPr>
        <p:spPr bwMode="auto">
          <a:xfrm>
            <a:off x="762000" y="15240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514350" indent="-514350">
              <a:buFont typeface="+mj-lt"/>
              <a:buAutoNum type="alphaLcParenR"/>
            </a:pPr>
            <a:r>
              <a:rPr lang="en-US" sz="2400" kern="0" dirty="0">
                <a:solidFill>
                  <a:srgbClr val="0000FF"/>
                </a:solidFill>
                <a:hlinkClick r:id="rId2">
                  <a:extLst>
                    <a:ext uri="{A12FA001-AC4F-418D-AE19-62706E023703}">
                      <ahyp:hlinkClr xmlns:ahyp="http://schemas.microsoft.com/office/drawing/2018/hyperlinkcolor" val="tx"/>
                    </a:ext>
                  </a:extLst>
                </a:hlinkClick>
              </a:rPr>
              <a:t>https://mentor.ieee.org/802.15/dcn/24/15-24-0158-00-wng0-trpsd-measurements-of-uwb-devices-by-jrc.pdf</a:t>
            </a:r>
            <a:endParaRPr lang="en-US" sz="2400" kern="0" dirty="0">
              <a:solidFill>
                <a:srgbClr val="0000FF"/>
              </a:solidFill>
            </a:endParaRPr>
          </a:p>
          <a:p>
            <a:pPr marL="514350" indent="-514350">
              <a:buFont typeface="+mj-lt"/>
              <a:buAutoNum type="alphaLcParenR"/>
            </a:pPr>
            <a:r>
              <a:rPr lang="en-US" sz="2400" kern="0" dirty="0">
                <a:solidFill>
                  <a:srgbClr val="0000FF"/>
                </a:solidFill>
                <a:hlinkClick r:id="rId3">
                  <a:extLst>
                    <a:ext uri="{A12FA001-AC4F-418D-AE19-62706E023703}">
                      <ahyp:hlinkClr xmlns:ahyp="http://schemas.microsoft.com/office/drawing/2018/hyperlinkcolor" val="tx"/>
                    </a:ext>
                  </a:extLst>
                </a:hlinkClick>
              </a:rPr>
              <a:t>https://mentor.ieee.org/802.15/dcn/24/15-24-0168-00-wng0-ascon-the-lightweight-cryptography-standard-for-iot.pptx</a:t>
            </a:r>
            <a:endParaRPr lang="en-US" sz="2400" kern="0" dirty="0">
              <a:solidFill>
                <a:srgbClr val="0000FF"/>
              </a:solidFill>
            </a:endParaRPr>
          </a:p>
          <a:p>
            <a:endParaRPr lang="en-US" kern="0" dirty="0"/>
          </a:p>
          <a:p>
            <a:endParaRPr lang="en-US" kern="0" dirty="0"/>
          </a:p>
        </p:txBody>
      </p:sp>
      <p:sp>
        <p:nvSpPr>
          <p:cNvPr id="5" name="Foliennummernplatzhalter 3">
            <a:extLst>
              <a:ext uri="{FF2B5EF4-FFF2-40B4-BE49-F238E27FC236}">
                <a16:creationId xmlns:a16="http://schemas.microsoft.com/office/drawing/2014/main" id="{4A444D22-C071-5DB7-5195-6E9148E02764}"/>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100</a:t>
            </a:fld>
            <a:endParaRPr lang="en-US" dirty="0"/>
          </a:p>
        </p:txBody>
      </p:sp>
    </p:spTree>
    <p:extLst>
      <p:ext uri="{BB962C8B-B14F-4D97-AF65-F5344CB8AC3E}">
        <p14:creationId xmlns:p14="http://schemas.microsoft.com/office/powerpoint/2010/main" val="27177472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
        <p:nvSpPr>
          <p:cNvPr id="2" name="Foliennummernplatzhalter 3">
            <a:extLst>
              <a:ext uri="{FF2B5EF4-FFF2-40B4-BE49-F238E27FC236}">
                <a16:creationId xmlns:a16="http://schemas.microsoft.com/office/drawing/2014/main" id="{5D81B7C7-6D22-7ABE-447B-C8454E299BE6}"/>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101</a:t>
            </a:fld>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a:bodyPr>
          <a:lstStyle/>
          <a:p>
            <a:r>
              <a:rPr lang="en-US" altLang="en-US" sz="2800" dirty="0"/>
              <a:t>Options:</a:t>
            </a:r>
          </a:p>
          <a:p>
            <a:pPr marL="798513" indent="-463550">
              <a:buFont typeface="+mj-lt"/>
              <a:buAutoNum type="alphaLcParenR"/>
            </a:pPr>
            <a:r>
              <a:rPr lang="en-US" sz="2800" dirty="0">
                <a:effectLst/>
              </a:rPr>
              <a:t>Information for the group</a:t>
            </a:r>
          </a:p>
          <a:p>
            <a:pPr marL="798513" indent="-463550">
              <a:buFont typeface="+mj-lt"/>
              <a:buAutoNum type="alphaLcParenR"/>
            </a:pPr>
            <a:r>
              <a:rPr lang="en-US" sz="2800" dirty="0">
                <a:effectLst/>
              </a:rPr>
              <a:t>Form an interest group to pursue</a:t>
            </a:r>
          </a:p>
          <a:p>
            <a:pPr marL="798513" indent="-463550">
              <a:buFont typeface="+mj-lt"/>
              <a:buAutoNum type="alphaLcParenR"/>
            </a:pPr>
            <a:r>
              <a:rPr lang="en-US" sz="2800" dirty="0">
                <a:effectLst/>
              </a:rPr>
              <a:t>Consider in the future a new project</a:t>
            </a:r>
            <a:br>
              <a:rPr lang="en-US" dirty="0">
                <a:effectLst/>
              </a:rPr>
            </a:br>
            <a:endParaRPr lang="en-US" altLang="en-US" dirty="0"/>
          </a:p>
        </p:txBody>
      </p:sp>
      <p:sp>
        <p:nvSpPr>
          <p:cNvPr id="2" name="Foliennummernplatzhalter 3">
            <a:extLst>
              <a:ext uri="{FF2B5EF4-FFF2-40B4-BE49-F238E27FC236}">
                <a16:creationId xmlns:a16="http://schemas.microsoft.com/office/drawing/2014/main" id="{3A30AA51-D8A7-C1F2-871A-A13C955D4640}"/>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102</a:t>
            </a:fld>
            <a:endParaRPr lang="en-US" dirty="0"/>
          </a:p>
        </p:txBody>
      </p:sp>
    </p:spTree>
    <p:extLst>
      <p:ext uri="{BB962C8B-B14F-4D97-AF65-F5344CB8AC3E}">
        <p14:creationId xmlns:p14="http://schemas.microsoft.com/office/powerpoint/2010/main" val="1720700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b="1"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b="1"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381000" y="2116357"/>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21590"/>
            <a:ext cx="8077200" cy="126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Communications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293077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Joerg Robert</a:t>
            </a:r>
            <a:r>
              <a:rPr lang="en-US" sz="1000" kern="1200" dirty="0">
                <a:solidFill>
                  <a:srgbClr val="0000FF"/>
                </a:solidFill>
                <a:latin typeface="Arial" panose="020B0604020202020204" pitchFamily="34" charset="0"/>
                <a:cs typeface="Arial" panose="020B0604020202020204" pitchFamily="34" charset="0"/>
              </a:rPr>
              <a:t> </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Study Group Next Gen SUN PHY prepares the work 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will end up being an amendment to the latest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SG (NG-SUN PHY) - Next Generation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camera communication (NG-OCC)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OCC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OCC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Indoor/Outdoor Positioning through OCC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OCC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OCC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(NG-OCC)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Generation Optical Camera Communication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46879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6598BD61-6FF7-9B69-FE76-1BF7E0B9E11E}"/>
              </a:ext>
            </a:extLst>
          </p:cNvPr>
          <p:cNvPicPr>
            <a:picLocks noChangeAspect="1"/>
          </p:cNvPicPr>
          <p:nvPr/>
        </p:nvPicPr>
        <p:blipFill>
          <a:blip r:embed="rId2"/>
          <a:stretch>
            <a:fillRect/>
          </a:stretch>
        </p:blipFill>
        <p:spPr>
          <a:xfrm>
            <a:off x="99092" y="1524000"/>
            <a:ext cx="8945815" cy="4519728"/>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746125" indent="-171450" fontAlgn="b">
              <a:lnSpc>
                <a:spcPct val="80000"/>
              </a:lnSpc>
              <a:spcAft>
                <a:spcPts val="0"/>
              </a:spcAft>
              <a:buFont typeface="Arial" panose="020B0604020202020204" pitchFamily="34" charset="0"/>
              <a:buChar char="•"/>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47033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Tree>
    <p:extLst>
      <p:ext uri="{BB962C8B-B14F-4D97-AF65-F5344CB8AC3E}">
        <p14:creationId xmlns:p14="http://schemas.microsoft.com/office/powerpoint/2010/main" val="49883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Maintain 802.15 Operations Manual</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Answer questions concerning 802.15 Standards and Recommended Practices</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Review 802 PARs and ICAIDs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Ongoing maintenance of operations manual</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802 WG PAR reviews.</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473381"/>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Tree>
    <p:extLst>
      <p:ext uri="{BB962C8B-B14F-4D97-AF65-F5344CB8AC3E}">
        <p14:creationId xmlns:p14="http://schemas.microsoft.com/office/powerpoint/2010/main" val="427050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Finalize package seeking approval to go to Sponsor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Sponsor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Sponsor Ballot Recirc</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383219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 and develop plan while awaiting </a:t>
            </a:r>
            <a:r>
              <a:rPr lang="en-US" sz="2000" dirty="0" err="1">
                <a:solidFill>
                  <a:srgbClr val="000000"/>
                </a:solidFill>
                <a:latin typeface="Arial Rounded MT Bold" pitchFamily="34" charset="0"/>
                <a:cs typeface="Arial" pitchFamily="34" charset="0"/>
              </a:rPr>
              <a:t>NesCom</a:t>
            </a:r>
            <a:r>
              <a:rPr lang="en-US" sz="2000" dirty="0">
                <a:solidFill>
                  <a:srgbClr val="000000"/>
                </a:solidFill>
                <a:latin typeface="Arial Rounded MT Bold" pitchFamily="34" charset="0"/>
                <a:cs typeface="Arial" pitchFamily="34" charset="0"/>
              </a:rPr>
              <a:t> approval to become a Task Group</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NG-OCC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Study Group</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379349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26</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PARs submitted by other WG’s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THz related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2635688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27</a:t>
            </a:fld>
            <a:endParaRPr lang="en-US" sz="1200"/>
          </a:p>
        </p:txBody>
      </p:sp>
      <p:sp>
        <p:nvSpPr>
          <p:cNvPr id="5126" name="Rectangle 3"/>
          <p:cNvSpPr>
            <a:spLocks noGrp="1" noChangeArrowheads="1"/>
          </p:cNvSpPr>
          <p:nvPr>
            <p:ph type="body" sz="half" idx="1"/>
          </p:nvPr>
        </p:nvSpPr>
        <p:spPr>
          <a:xfrm>
            <a:off x="228600" y="1981199"/>
            <a:ext cx="8686800" cy="4313019"/>
          </a:xfrm>
        </p:spPr>
        <p:txBody>
          <a:bodyPr/>
          <a:lstStyle/>
          <a:p>
            <a:pPr marL="457200" indent="-457200" fontAlgn="b">
              <a:lnSpc>
                <a:spcPct val="80000"/>
              </a:lnSpc>
              <a:buNone/>
              <a:defRPr/>
            </a:pPr>
            <a:r>
              <a:rPr lang="en-US" sz="2000" kern="1200" dirty="0">
                <a:latin typeface="Arial Rounded MT Bold" pitchFamily="34" charset="0"/>
                <a:cs typeface="Arial" charset="0"/>
              </a:rPr>
              <a:t>Thanks…</a:t>
            </a:r>
          </a:p>
          <a:p>
            <a:pPr marL="457200" indent="-457200" fontAlgn="b">
              <a:lnSpc>
                <a:spcPct val="80000"/>
              </a:lnSpc>
              <a:buNone/>
              <a:defRPr/>
            </a:pPr>
            <a:r>
              <a:rPr lang="en-US" sz="2000" kern="1200" dirty="0">
                <a:latin typeface="Arial Rounded MT Bold" pitchFamily="34" charset="0"/>
                <a:cs typeface="Arial" charset="0"/>
              </a:rPr>
              <a:t>	for going fast enough to get there, but slow enough to see.</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Adjournment</a:t>
            </a:r>
          </a:p>
        </p:txBody>
      </p:sp>
    </p:spTree>
    <p:extLst>
      <p:ext uri="{BB962C8B-B14F-4D97-AF65-F5344CB8AC3E}">
        <p14:creationId xmlns:p14="http://schemas.microsoft.com/office/powerpoint/2010/main" val="3839576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TG4ab (NG-UWB)</a:t>
            </a:r>
            <a:br>
              <a:rPr lang="de-DE" dirty="0"/>
            </a:br>
            <a:r>
              <a:rPr lang="de-DE" dirty="0"/>
              <a:t>March 2024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28</a:t>
            </a:fld>
            <a:endParaRPr lang="en-US" dirty="0"/>
          </a:p>
        </p:txBody>
      </p:sp>
    </p:spTree>
    <p:extLst>
      <p:ext uri="{BB962C8B-B14F-4D97-AF65-F5344CB8AC3E}">
        <p14:creationId xmlns:p14="http://schemas.microsoft.com/office/powerpoint/2010/main" val="2860481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685800" y="3886200"/>
            <a:ext cx="7772400" cy="1543050"/>
          </a:xfrm>
        </p:spPr>
        <p:txBody>
          <a:bodyPr/>
          <a:lstStyle/>
          <a:p>
            <a:pPr marL="0" indent="0">
              <a:buNone/>
            </a:pPr>
            <a:r>
              <a:rPr lang="en-US" sz="2000" dirty="0">
                <a:solidFill>
                  <a:srgbClr val="0000FF"/>
                </a:solidFill>
                <a:hlinkClick r:id="rId2">
                  <a:extLst>
                    <a:ext uri="{A12FA001-AC4F-418D-AE19-62706E023703}">
                      <ahyp:hlinkClr xmlns:ahyp="http://schemas.microsoft.com/office/drawing/2018/hyperlinkcolor" val="tx"/>
                    </a:ext>
                  </a:extLst>
                </a:hlinkClick>
              </a:rPr>
              <a:t>https://mentor.ieee.org/802.15/dcn/24/15-24-0128-10-04ab-tg4ab-agenda-march-2024.xlsx</a:t>
            </a:r>
            <a:endParaRPr lang="en-US" sz="2000" dirty="0">
              <a:solidFill>
                <a:srgbClr val="0000FF"/>
              </a:solidFill>
            </a:endParaRPr>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a:xfrm>
            <a:off x="4355595" y="6475413"/>
            <a:ext cx="432811" cy="184666"/>
          </a:xfrm>
        </p:spPr>
        <p:txBody>
          <a:bodyPr/>
          <a:lstStyle/>
          <a:p>
            <a:pPr>
              <a:defRPr/>
            </a:pPr>
            <a:r>
              <a:rPr lang="en-US" dirty="0"/>
              <a:t>Slide </a:t>
            </a:r>
            <a:fld id="{C251FCF5-DCE1-4BE7-BAC9-5817EB43EA6A}" type="slidenum">
              <a:rPr lang="en-US" smtClean="0"/>
              <a:pPr>
                <a:defRPr/>
              </a:pPr>
              <a:t>29</a:t>
            </a:fld>
            <a:endParaRPr lang="en-US" dirty="0"/>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5728390" y="1700809"/>
            <a:ext cx="2865101" cy="1919393"/>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3</a:t>
            </a:fld>
            <a:endParaRPr lang="en-US" sz="1200" dirty="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4" name="Picture 3">
            <a:extLst>
              <a:ext uri="{FF2B5EF4-FFF2-40B4-BE49-F238E27FC236}">
                <a16:creationId xmlns:a16="http://schemas.microsoft.com/office/drawing/2014/main" id="{8A06D756-8552-B4EB-3D88-FB41D3BA0B09}"/>
              </a:ext>
            </a:extLst>
          </p:cNvPr>
          <p:cNvPicPr>
            <a:picLocks noChangeAspect="1"/>
          </p:cNvPicPr>
          <p:nvPr/>
        </p:nvPicPr>
        <p:blipFill>
          <a:blip r:embed="rId2"/>
          <a:stretch>
            <a:fillRect/>
          </a:stretch>
        </p:blipFill>
        <p:spPr>
          <a:xfrm>
            <a:off x="181577" y="1272363"/>
            <a:ext cx="8780845" cy="5113199"/>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90B-3DAE-186D-9634-0B183EDE1016}"/>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26227B7C-B9BD-77DB-FD11-106E5C7B7E70}"/>
              </a:ext>
            </a:extLst>
          </p:cNvPr>
          <p:cNvSpPr>
            <a:spLocks noGrp="1"/>
          </p:cNvSpPr>
          <p:nvPr>
            <p:ph type="body" sz="half" idx="1"/>
          </p:nvPr>
        </p:nvSpPr>
        <p:spPr/>
        <p:txBody>
          <a:bodyPr/>
          <a:lstStyle/>
          <a:p>
            <a:pPr>
              <a:buFont typeface="Arial" panose="020B0604020202020204" pitchFamily="34" charset="0"/>
              <a:buChar char="•"/>
            </a:pPr>
            <a:r>
              <a:rPr lang="en-US" b="1" dirty="0">
                <a:solidFill>
                  <a:schemeClr val="accent1">
                    <a:lumMod val="50000"/>
                  </a:schemeClr>
                </a:solidFill>
              </a:rPr>
              <a:t>Resolve collected comments</a:t>
            </a:r>
          </a:p>
          <a:p>
            <a:pPr>
              <a:buFont typeface="Arial" panose="020B0604020202020204" pitchFamily="34" charset="0"/>
              <a:buChar char="•"/>
            </a:pPr>
            <a:r>
              <a:rPr lang="en-US" b="1" dirty="0">
                <a:solidFill>
                  <a:schemeClr val="accent1">
                    <a:lumMod val="50000"/>
                  </a:schemeClr>
                </a:solidFill>
              </a:rPr>
              <a:t>Complete the draft!</a:t>
            </a:r>
          </a:p>
          <a:p>
            <a:pPr>
              <a:buFont typeface="Arial" panose="020B0604020202020204" pitchFamily="34" charset="0"/>
              <a:buChar char="•"/>
            </a:pPr>
            <a:r>
              <a:rPr lang="en-US" b="1" dirty="0">
                <a:solidFill>
                  <a:schemeClr val="accent1">
                    <a:lumMod val="50000"/>
                  </a:schemeClr>
                </a:solidFill>
              </a:rPr>
              <a:t>Commence WG Letter Ballot when:</a:t>
            </a:r>
          </a:p>
          <a:p>
            <a:pPr marL="642938" lvl="1" indent="-342900">
              <a:buFont typeface="Arial" panose="020B0604020202020204" pitchFamily="34" charset="0"/>
              <a:buChar char="•"/>
            </a:pPr>
            <a:r>
              <a:rPr lang="en-US" b="1" dirty="0">
                <a:solidFill>
                  <a:schemeClr val="accent1">
                    <a:lumMod val="50000"/>
                  </a:schemeClr>
                </a:solidFill>
              </a:rPr>
              <a:t>We have a technically complete draft</a:t>
            </a:r>
          </a:p>
          <a:p>
            <a:pPr marL="642938" lvl="1" indent="-342900">
              <a:buFont typeface="Arial" panose="020B0604020202020204" pitchFamily="34" charset="0"/>
              <a:buChar char="•"/>
            </a:pPr>
            <a:r>
              <a:rPr lang="en-US" b="1" dirty="0">
                <a:solidFill>
                  <a:schemeClr val="accent1">
                    <a:lumMod val="50000"/>
                  </a:schemeClr>
                </a:solidFill>
              </a:rPr>
              <a:t>We have a draft that is ready to ballot</a:t>
            </a:r>
          </a:p>
          <a:p>
            <a:pPr marL="642938" lvl="1" indent="-342900">
              <a:buFont typeface="Arial" panose="020B0604020202020204" pitchFamily="34" charset="0"/>
              <a:buChar char="•"/>
            </a:pPr>
            <a:r>
              <a:rPr lang="en-US" b="1" dirty="0">
                <a:solidFill>
                  <a:schemeClr val="accent1">
                    <a:lumMod val="50000"/>
                  </a:schemeClr>
                </a:solidFill>
              </a:rPr>
              <a:t>We have completed WG pre-requirements</a:t>
            </a:r>
          </a:p>
        </p:txBody>
      </p:sp>
      <p:sp>
        <p:nvSpPr>
          <p:cNvPr id="4" name="Slide Number Placeholder 3">
            <a:extLst>
              <a:ext uri="{FF2B5EF4-FFF2-40B4-BE49-F238E27FC236}">
                <a16:creationId xmlns:a16="http://schemas.microsoft.com/office/drawing/2014/main" id="{3D998053-E143-D1E4-831A-D3182E2D68BD}"/>
              </a:ext>
            </a:extLst>
          </p:cNvPr>
          <p:cNvSpPr>
            <a:spLocks noGrp="1"/>
          </p:cNvSpPr>
          <p:nvPr>
            <p:ph type="sldNum" sz="quarter" idx="12"/>
          </p:nvPr>
        </p:nvSpPr>
        <p:spPr>
          <a:xfrm>
            <a:off x="4355595" y="6475413"/>
            <a:ext cx="432811" cy="184666"/>
          </a:xfrm>
        </p:spPr>
        <p:txBody>
          <a:bodyPr/>
          <a:lstStyle/>
          <a:p>
            <a:pPr>
              <a:defRPr/>
            </a:pPr>
            <a:r>
              <a:rPr lang="en-US" dirty="0"/>
              <a:t>Slide </a:t>
            </a:r>
            <a:fld id="{C251FCF5-DCE1-4BE7-BAC9-5817EB43EA6A}" type="slidenum">
              <a:rPr lang="en-US" smtClean="0"/>
              <a:pPr>
                <a:defRPr/>
              </a:pPr>
              <a:t>30</a:t>
            </a:fld>
            <a:endParaRPr lang="en-US" dirty="0"/>
          </a:p>
        </p:txBody>
      </p:sp>
    </p:spTree>
    <p:extLst>
      <p:ext uri="{BB962C8B-B14F-4D97-AF65-F5344CB8AC3E}">
        <p14:creationId xmlns:p14="http://schemas.microsoft.com/office/powerpoint/2010/main" val="3583747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685800" y="1371600"/>
            <a:ext cx="7772400" cy="1314450"/>
          </a:xfrm>
        </p:spPr>
        <p:txBody>
          <a:bodyPr/>
          <a:lstStyle/>
          <a:p>
            <a:r>
              <a:rPr lang="en-US" dirty="0"/>
              <a:t>Comment resolution reports</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a:xfrm>
            <a:off x="4355595" y="6475413"/>
            <a:ext cx="432811" cy="184666"/>
          </a:xfrm>
        </p:spPr>
        <p:txBody>
          <a:bodyPr/>
          <a:lstStyle/>
          <a:p>
            <a:pPr>
              <a:defRPr/>
            </a:pPr>
            <a:r>
              <a:rPr lang="en-US"/>
              <a:t>Slide </a:t>
            </a:r>
            <a:fld id="{C251FCF5-DCE1-4BE7-BAC9-5817EB43EA6A}" type="slidenum">
              <a:rPr lang="en-US" smtClean="0"/>
              <a:pPr>
                <a:defRPr/>
              </a:pPr>
              <a:t>31</a:t>
            </a:fld>
            <a:endParaRPr lang="en-US"/>
          </a:p>
        </p:txBody>
      </p:sp>
      <p:pic>
        <p:nvPicPr>
          <p:cNvPr id="3" name="Picture 2">
            <a:extLst>
              <a:ext uri="{FF2B5EF4-FFF2-40B4-BE49-F238E27FC236}">
                <a16:creationId xmlns:a16="http://schemas.microsoft.com/office/drawing/2014/main" id="{70FCFE10-1ACB-F2C0-60D9-BBE05D5A36AD}"/>
              </a:ext>
            </a:extLst>
          </p:cNvPr>
          <p:cNvPicPr>
            <a:picLocks noChangeAspect="1"/>
          </p:cNvPicPr>
          <p:nvPr/>
        </p:nvPicPr>
        <p:blipFill>
          <a:blip r:embed="rId2"/>
          <a:stretch>
            <a:fillRect/>
          </a:stretch>
        </p:blipFill>
        <p:spPr>
          <a:xfrm>
            <a:off x="3741262" y="3086100"/>
            <a:ext cx="1661476" cy="2065619"/>
          </a:xfrm>
          <a:prstGeom prst="rect">
            <a:avLst/>
          </a:prstGeom>
        </p:spPr>
      </p:pic>
      <p:sp>
        <p:nvSpPr>
          <p:cNvPr id="5" name="Isosceles Triangle 4">
            <a:extLst>
              <a:ext uri="{FF2B5EF4-FFF2-40B4-BE49-F238E27FC236}">
                <a16:creationId xmlns:a16="http://schemas.microsoft.com/office/drawing/2014/main" id="{65BAFB8A-30B3-F997-C1D9-3EEA4C2E3BFD}"/>
              </a:ext>
            </a:extLst>
          </p:cNvPr>
          <p:cNvSpPr/>
          <p:nvPr/>
        </p:nvSpPr>
        <p:spPr bwMode="auto">
          <a:xfrm rot="5400000">
            <a:off x="3714750" y="3314700"/>
            <a:ext cx="171450" cy="17145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pic>
        <p:nvPicPr>
          <p:cNvPr id="1026" name="Picture 2" descr="5,404 Throttle Stock Photos, High-Res Pictures, and Images ...">
            <a:extLst>
              <a:ext uri="{FF2B5EF4-FFF2-40B4-BE49-F238E27FC236}">
                <a16:creationId xmlns:a16="http://schemas.microsoft.com/office/drawing/2014/main" id="{BC353167-F9C8-EA41-F65B-84F0B1477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3138488"/>
            <a:ext cx="1443038"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349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A823E-46C1-B163-1AF3-8B6D0EC75B7A}"/>
              </a:ext>
            </a:extLst>
          </p:cNvPr>
          <p:cNvSpPr>
            <a:spLocks noGrp="1"/>
          </p:cNvSpPr>
          <p:nvPr>
            <p:ph type="title"/>
          </p:nvPr>
        </p:nvSpPr>
        <p:spPr/>
        <p:txBody>
          <a:bodyPr/>
          <a:lstStyle/>
          <a:p>
            <a:r>
              <a:rPr lang="en-US" dirty="0"/>
              <a:t>Comment Status</a:t>
            </a:r>
          </a:p>
        </p:txBody>
      </p:sp>
      <p:sp>
        <p:nvSpPr>
          <p:cNvPr id="5" name="Text Placeholder 4">
            <a:extLst>
              <a:ext uri="{FF2B5EF4-FFF2-40B4-BE49-F238E27FC236}">
                <a16:creationId xmlns:a16="http://schemas.microsoft.com/office/drawing/2014/main" id="{9DAD59F1-ECC7-D698-AFBF-8AD49DE30AE0}"/>
              </a:ext>
            </a:extLst>
          </p:cNvPr>
          <p:cNvSpPr>
            <a:spLocks noGrp="1"/>
          </p:cNvSpPr>
          <p:nvPr>
            <p:ph type="body" sz="half" idx="1"/>
          </p:nvPr>
        </p:nvSpPr>
        <p:spPr>
          <a:xfrm>
            <a:off x="685800" y="2343150"/>
            <a:ext cx="3810000" cy="2514600"/>
          </a:xfrm>
        </p:spPr>
        <p:txBody>
          <a:bodyPr/>
          <a:lstStyle/>
          <a:p>
            <a:pPr marL="0" indent="0">
              <a:buNone/>
            </a:pPr>
            <a:r>
              <a:rPr lang="en-US" sz="2400" dirty="0"/>
              <a:t>Starting this week</a:t>
            </a:r>
          </a:p>
          <a:p>
            <a:pPr marL="0" indent="0">
              <a:buNone/>
            </a:pPr>
            <a:r>
              <a:rPr lang="en-US" sz="2400" dirty="0"/>
              <a:t>Resolved: 412</a:t>
            </a:r>
          </a:p>
          <a:p>
            <a:pPr marL="0" indent="0">
              <a:buNone/>
            </a:pPr>
            <a:r>
              <a:rPr lang="en-US" sz="2400" dirty="0"/>
              <a:t>To be addressed: 514</a:t>
            </a:r>
          </a:p>
          <a:p>
            <a:pPr marL="0" indent="0">
              <a:buNone/>
            </a:pPr>
            <a:r>
              <a:rPr lang="en-US" sz="2400" dirty="0"/>
              <a:t>Proposals for 102</a:t>
            </a:r>
          </a:p>
          <a:p>
            <a:pPr marL="0" indent="0">
              <a:buNone/>
            </a:pPr>
            <a:r>
              <a:rPr lang="en-US" sz="2400" dirty="0"/>
              <a:t>Needed proposals: 410</a:t>
            </a:r>
          </a:p>
        </p:txBody>
      </p:sp>
      <p:sp>
        <p:nvSpPr>
          <p:cNvPr id="6" name="Content Placeholder 5">
            <a:extLst>
              <a:ext uri="{FF2B5EF4-FFF2-40B4-BE49-F238E27FC236}">
                <a16:creationId xmlns:a16="http://schemas.microsoft.com/office/drawing/2014/main" id="{3ECE5327-4406-2727-4BED-BA075D21AA05}"/>
              </a:ext>
            </a:extLst>
          </p:cNvPr>
          <p:cNvSpPr>
            <a:spLocks noGrp="1"/>
          </p:cNvSpPr>
          <p:nvPr>
            <p:ph sz="half" idx="2"/>
          </p:nvPr>
        </p:nvSpPr>
        <p:spPr>
          <a:xfrm>
            <a:off x="4648200" y="2343150"/>
            <a:ext cx="3810000" cy="2514600"/>
          </a:xfrm>
        </p:spPr>
        <p:txBody>
          <a:bodyPr/>
          <a:lstStyle/>
          <a:p>
            <a:pPr marL="0" indent="0">
              <a:buNone/>
            </a:pPr>
            <a:r>
              <a:rPr lang="en-US" sz="2400" dirty="0"/>
              <a:t>Tonight</a:t>
            </a:r>
          </a:p>
          <a:p>
            <a:pPr marL="0" indent="0">
              <a:buNone/>
            </a:pPr>
            <a:r>
              <a:rPr lang="en-US" sz="2400" dirty="0"/>
              <a:t>Resolved: 669</a:t>
            </a:r>
          </a:p>
          <a:p>
            <a:pPr marL="0" indent="0">
              <a:buNone/>
            </a:pPr>
            <a:r>
              <a:rPr lang="en-US" sz="2400" dirty="0"/>
              <a:t>To be addressed: 257</a:t>
            </a:r>
          </a:p>
          <a:p>
            <a:pPr marL="0" indent="0">
              <a:buNone/>
            </a:pPr>
            <a:r>
              <a:rPr lang="en-US" sz="2400" dirty="0"/>
              <a:t>Proposals: 40</a:t>
            </a:r>
          </a:p>
          <a:p>
            <a:pPr marL="0" indent="0">
              <a:buNone/>
            </a:pPr>
            <a:r>
              <a:rPr lang="en-US" sz="2400" dirty="0"/>
              <a:t>Need proposals: 217</a:t>
            </a:r>
            <a:endParaRPr lang="en-US" sz="2800" dirty="0"/>
          </a:p>
        </p:txBody>
      </p:sp>
      <p:sp>
        <p:nvSpPr>
          <p:cNvPr id="4" name="Slide Number Placeholder 3">
            <a:extLst>
              <a:ext uri="{FF2B5EF4-FFF2-40B4-BE49-F238E27FC236}">
                <a16:creationId xmlns:a16="http://schemas.microsoft.com/office/drawing/2014/main" id="{051E06DA-328E-78D1-2D95-98E5909BBC09}"/>
              </a:ext>
            </a:extLst>
          </p:cNvPr>
          <p:cNvSpPr>
            <a:spLocks noGrp="1"/>
          </p:cNvSpPr>
          <p:nvPr>
            <p:ph type="sldNum" sz="quarter" idx="12"/>
          </p:nvPr>
        </p:nvSpPr>
        <p:spPr>
          <a:xfrm>
            <a:off x="4355595" y="6475413"/>
            <a:ext cx="432811" cy="184666"/>
          </a:xfrm>
        </p:spPr>
        <p:txBody>
          <a:bodyPr/>
          <a:lstStyle/>
          <a:p>
            <a:pPr>
              <a:defRPr/>
            </a:pPr>
            <a:r>
              <a:rPr lang="en-US" dirty="0"/>
              <a:t>Slide </a:t>
            </a:r>
            <a:fld id="{C251FCF5-DCE1-4BE7-BAC9-5817EB43EA6A}" type="slidenum">
              <a:rPr lang="en-US" smtClean="0"/>
              <a:pPr>
                <a:defRPr/>
              </a:pPr>
              <a:t>32</a:t>
            </a:fld>
            <a:endParaRPr lang="en-US" dirty="0"/>
          </a:p>
        </p:txBody>
      </p:sp>
      <p:sp>
        <p:nvSpPr>
          <p:cNvPr id="7" name="Content Placeholder 5">
            <a:extLst>
              <a:ext uri="{FF2B5EF4-FFF2-40B4-BE49-F238E27FC236}">
                <a16:creationId xmlns:a16="http://schemas.microsoft.com/office/drawing/2014/main" id="{5F184A87-9812-3804-F518-E0E505ADB4C4}"/>
              </a:ext>
            </a:extLst>
          </p:cNvPr>
          <p:cNvSpPr txBox="1">
            <a:spLocks/>
          </p:cNvSpPr>
          <p:nvPr/>
        </p:nvSpPr>
        <p:spPr bwMode="auto">
          <a:xfrm>
            <a:off x="2488695" y="5048250"/>
            <a:ext cx="3810000" cy="800100"/>
          </a:xfrm>
          <a:prstGeom prst="rect">
            <a:avLst/>
          </a:prstGeom>
          <a:solidFill>
            <a:srgbClr val="92D050"/>
          </a:solidFill>
          <a:ln>
            <a:noFill/>
          </a:ln>
          <a:effectLst/>
          <a:extLst>
            <a:ext uri="{FAA26D3D-D897-4be2-8F04-BA451C77F1D7}"/>
          </a:extLst>
        </p:spPr>
        <p:txBody>
          <a:bodyPr vert="horz" wrap="square" lIns="69056" tIns="34529" rIns="69056" bIns="34529"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400" kern="0" dirty="0"/>
              <a:t>Resolved exactly 50% of what we started with!</a:t>
            </a:r>
          </a:p>
        </p:txBody>
      </p:sp>
    </p:spTree>
    <p:extLst>
      <p:ext uri="{BB962C8B-B14F-4D97-AF65-F5344CB8AC3E}">
        <p14:creationId xmlns:p14="http://schemas.microsoft.com/office/powerpoint/2010/main" val="3400385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a:xfrm>
            <a:off x="4355595" y="6475413"/>
            <a:ext cx="432811" cy="184666"/>
          </a:xfrm>
        </p:spPr>
        <p:txBody>
          <a:bodyPr/>
          <a:lstStyle/>
          <a:p>
            <a:pPr>
              <a:defRPr/>
            </a:pPr>
            <a:r>
              <a:rPr lang="en-US" dirty="0"/>
              <a:t>Slide </a:t>
            </a:r>
            <a:fld id="{C251FCF5-DCE1-4BE7-BAC9-5817EB43EA6A}" type="slidenum">
              <a:rPr lang="en-US" smtClean="0"/>
              <a:pPr>
                <a:defRPr/>
              </a:pPr>
              <a:t>33</a:t>
            </a:fld>
            <a:endParaRPr lang="en-US" dirty="0"/>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457" y="2400300"/>
            <a:ext cx="4121944" cy="3093244"/>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145579-40B5-961C-FD71-FDF07B3E8CC7}"/>
              </a:ext>
            </a:extLst>
          </p:cNvPr>
          <p:cNvPicPr>
            <a:picLocks noChangeAspect="1"/>
          </p:cNvPicPr>
          <p:nvPr/>
        </p:nvPicPr>
        <p:blipFill>
          <a:blip r:embed="rId2"/>
          <a:stretch>
            <a:fillRect/>
          </a:stretch>
        </p:blipFill>
        <p:spPr>
          <a:xfrm>
            <a:off x="6072231" y="1979745"/>
            <a:ext cx="2214520" cy="2089918"/>
          </a:xfrm>
          <a:prstGeom prst="rect">
            <a:avLst/>
          </a:prstGeom>
        </p:spPr>
      </p:pic>
      <p:pic>
        <p:nvPicPr>
          <p:cNvPr id="17" name="Picture 16">
            <a:extLst>
              <a:ext uri="{FF2B5EF4-FFF2-40B4-BE49-F238E27FC236}">
                <a16:creationId xmlns:a16="http://schemas.microsoft.com/office/drawing/2014/main" id="{6AED0C06-AA6A-E6C6-D072-74F5D163079E}"/>
              </a:ext>
            </a:extLst>
          </p:cNvPr>
          <p:cNvPicPr>
            <a:picLocks noChangeAspect="1"/>
          </p:cNvPicPr>
          <p:nvPr/>
        </p:nvPicPr>
        <p:blipFill>
          <a:blip r:embed="rId3"/>
          <a:stretch>
            <a:fillRect/>
          </a:stretch>
        </p:blipFill>
        <p:spPr>
          <a:xfrm>
            <a:off x="3215549" y="1955287"/>
            <a:ext cx="2339016" cy="2102363"/>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685800" y="1371600"/>
            <a:ext cx="7772400" cy="355310"/>
          </a:xfrm>
        </p:spPr>
        <p:txBody>
          <a:bodyPr/>
          <a:lstStyle/>
          <a:p>
            <a:r>
              <a:rPr lang="en-US" dirty="0"/>
              <a:t>Call schedule, March thru May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4355595" y="6475413"/>
            <a:ext cx="432811" cy="184666"/>
          </a:xfrm>
        </p:spPr>
        <p:txBody>
          <a:bodyPr/>
          <a:lstStyle/>
          <a:p>
            <a:pPr>
              <a:defRPr/>
            </a:pPr>
            <a:r>
              <a:rPr lang="en-US" dirty="0"/>
              <a:t>Slide </a:t>
            </a:r>
            <a:fld id="{C251FCF5-DCE1-4BE7-BAC9-5817EB43EA6A}" type="slidenum">
              <a:rPr lang="en-US" smtClean="0"/>
              <a:pPr>
                <a:defRPr/>
              </a:pPr>
              <a:t>34</a:t>
            </a:fld>
            <a:endParaRPr lang="en-US" dirty="0"/>
          </a:p>
        </p:txBody>
      </p:sp>
      <p:pic>
        <p:nvPicPr>
          <p:cNvPr id="14" name="Picture 13">
            <a:extLst>
              <a:ext uri="{FF2B5EF4-FFF2-40B4-BE49-F238E27FC236}">
                <a16:creationId xmlns:a16="http://schemas.microsoft.com/office/drawing/2014/main" id="{1891D288-3859-ACEB-8A07-C9EA69B5C66A}"/>
              </a:ext>
            </a:extLst>
          </p:cNvPr>
          <p:cNvPicPr>
            <a:picLocks noChangeAspect="1"/>
          </p:cNvPicPr>
          <p:nvPr/>
        </p:nvPicPr>
        <p:blipFill>
          <a:blip r:embed="rId4"/>
          <a:stretch>
            <a:fillRect/>
          </a:stretch>
        </p:blipFill>
        <p:spPr>
          <a:xfrm>
            <a:off x="685800" y="1974447"/>
            <a:ext cx="2251905" cy="2051863"/>
          </a:xfrm>
          <a:prstGeom prst="rect">
            <a:avLst/>
          </a:prstGeom>
        </p:spPr>
      </p:pic>
      <p:sp>
        <p:nvSpPr>
          <p:cNvPr id="3" name="Oval 2">
            <a:extLst>
              <a:ext uri="{FF2B5EF4-FFF2-40B4-BE49-F238E27FC236}">
                <a16:creationId xmlns:a16="http://schemas.microsoft.com/office/drawing/2014/main" id="{E5609EEB-B7D8-5909-59B6-34F792227638}"/>
              </a:ext>
            </a:extLst>
          </p:cNvPr>
          <p:cNvSpPr/>
          <p:nvPr/>
        </p:nvSpPr>
        <p:spPr bwMode="auto">
          <a:xfrm>
            <a:off x="1371600" y="3829050"/>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5" name="Oval 4">
            <a:extLst>
              <a:ext uri="{FF2B5EF4-FFF2-40B4-BE49-F238E27FC236}">
                <a16:creationId xmlns:a16="http://schemas.microsoft.com/office/drawing/2014/main" id="{FB8C7B28-BA8A-0F5F-7977-1E0A8A374DC0}"/>
              </a:ext>
            </a:extLst>
          </p:cNvPr>
          <p:cNvSpPr/>
          <p:nvPr/>
        </p:nvSpPr>
        <p:spPr bwMode="auto">
          <a:xfrm>
            <a:off x="2000250" y="3210450"/>
            <a:ext cx="285750" cy="316101"/>
          </a:xfrm>
          <a:prstGeom prst="ellipse">
            <a:avLst/>
          </a:prstGeom>
          <a:noFill/>
          <a:ln w="38100" cap="flat" cmpd="sng" algn="ctr">
            <a:solidFill>
              <a:srgbClr val="FFC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6" name="Rectangle 5">
            <a:extLst>
              <a:ext uri="{FF2B5EF4-FFF2-40B4-BE49-F238E27FC236}">
                <a16:creationId xmlns:a16="http://schemas.microsoft.com/office/drawing/2014/main" id="{E61B60C2-DE18-3AB6-9DCD-91ECD8328E1F}"/>
              </a:ext>
            </a:extLst>
          </p:cNvPr>
          <p:cNvSpPr/>
          <p:nvPr/>
        </p:nvSpPr>
        <p:spPr bwMode="auto">
          <a:xfrm>
            <a:off x="6350074" y="3276038"/>
            <a:ext cx="1297403" cy="234257"/>
          </a:xfrm>
          <a:prstGeom prst="rect">
            <a:avLst/>
          </a:prstGeom>
          <a:noFill/>
          <a:ln w="38100" cap="flat" cmpd="sng" algn="ctr">
            <a:solidFill>
              <a:srgbClr val="FFC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noFill/>
            </a:endParaRPr>
          </a:p>
        </p:txBody>
      </p:sp>
      <p:sp>
        <p:nvSpPr>
          <p:cNvPr id="7" name="Oval 6">
            <a:extLst>
              <a:ext uri="{FF2B5EF4-FFF2-40B4-BE49-F238E27FC236}">
                <a16:creationId xmlns:a16="http://schemas.microsoft.com/office/drawing/2014/main" id="{A65D9617-2B66-45D0-0DF4-06A6208C9735}"/>
              </a:ext>
            </a:extLst>
          </p:cNvPr>
          <p:cNvSpPr/>
          <p:nvPr/>
        </p:nvSpPr>
        <p:spPr bwMode="auto">
          <a:xfrm>
            <a:off x="3943350" y="3549704"/>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8" name="Oval 7">
            <a:extLst>
              <a:ext uri="{FF2B5EF4-FFF2-40B4-BE49-F238E27FC236}">
                <a16:creationId xmlns:a16="http://schemas.microsoft.com/office/drawing/2014/main" id="{57589F10-A5A1-C33F-EA54-1DBE388F7DE7}"/>
              </a:ext>
            </a:extLst>
          </p:cNvPr>
          <p:cNvSpPr/>
          <p:nvPr/>
        </p:nvSpPr>
        <p:spPr bwMode="auto">
          <a:xfrm>
            <a:off x="3943350" y="2952282"/>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11" name="Oval 10">
            <a:extLst>
              <a:ext uri="{FF2B5EF4-FFF2-40B4-BE49-F238E27FC236}">
                <a16:creationId xmlns:a16="http://schemas.microsoft.com/office/drawing/2014/main" id="{90F1963B-EFA9-4D0E-D3C8-2674B1E8F0C6}"/>
              </a:ext>
            </a:extLst>
          </p:cNvPr>
          <p:cNvSpPr/>
          <p:nvPr/>
        </p:nvSpPr>
        <p:spPr bwMode="auto">
          <a:xfrm>
            <a:off x="6726079" y="2969838"/>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13" name="Oval 12">
            <a:extLst>
              <a:ext uri="{FF2B5EF4-FFF2-40B4-BE49-F238E27FC236}">
                <a16:creationId xmlns:a16="http://schemas.microsoft.com/office/drawing/2014/main" id="{F2E865D3-BFD5-B71C-E892-1E8A889EF9C5}"/>
              </a:ext>
            </a:extLst>
          </p:cNvPr>
          <p:cNvSpPr/>
          <p:nvPr/>
        </p:nvSpPr>
        <p:spPr bwMode="auto">
          <a:xfrm>
            <a:off x="3943350" y="3857042"/>
            <a:ext cx="228600" cy="240612"/>
          </a:xfrm>
          <a:prstGeom prst="ellipse">
            <a:avLst/>
          </a:prstGeom>
          <a:noFill/>
          <a:ln w="38100" cap="flat" cmpd="sng" algn="ctr">
            <a:solidFill>
              <a:srgbClr val="C0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685800" y="4285455"/>
            <a:ext cx="7772400" cy="1367261"/>
          </a:xfrm>
        </p:spPr>
        <p:txBody>
          <a:bodyPr>
            <a:normAutofit fontScale="47500" lnSpcReduction="20000"/>
          </a:bodyPr>
          <a:lstStyle/>
          <a:p>
            <a:r>
              <a:rPr lang="en-US" dirty="0"/>
              <a:t>Weekly on Tuesdays 2 hours split:</a:t>
            </a:r>
          </a:p>
          <a:p>
            <a:pPr marL="728663" lvl="1" indent="-385763">
              <a:buFont typeface="+mj-lt"/>
              <a:buAutoNum type="arabicPeriod"/>
            </a:pPr>
            <a:r>
              <a:rPr lang="en-US" dirty="0"/>
              <a:t>6am PT (1 hour)</a:t>
            </a:r>
          </a:p>
          <a:p>
            <a:pPr marL="728663" lvl="1" indent="-385763">
              <a:buFont typeface="+mj-lt"/>
              <a:buAutoNum type="arabicPeriod"/>
            </a:pPr>
            <a:r>
              <a:rPr lang="en-US" dirty="0"/>
              <a:t>4pm PT (1 hour)</a:t>
            </a:r>
          </a:p>
          <a:p>
            <a:r>
              <a:rPr lang="en-US" dirty="0"/>
              <a:t>Commencing 26-March-2024</a:t>
            </a:r>
          </a:p>
          <a:p>
            <a:r>
              <a:rPr lang="en-US" dirty="0"/>
              <a:t>April 30 (hour 1): Coexistence topics, Joint meeting with 802.11 </a:t>
            </a:r>
            <a:r>
              <a:rPr lang="en-US" dirty="0" err="1"/>
              <a:t>CoEx</a:t>
            </a:r>
            <a:r>
              <a:rPr lang="en-US" dirty="0"/>
              <a:t> SC</a:t>
            </a:r>
          </a:p>
          <a:p>
            <a:endParaRPr lang="en-US" dirty="0"/>
          </a:p>
          <a:p>
            <a:endParaRPr lang="en-US" dirty="0"/>
          </a:p>
        </p:txBody>
      </p:sp>
      <p:sp>
        <p:nvSpPr>
          <p:cNvPr id="23" name="Oval 22">
            <a:extLst>
              <a:ext uri="{FF2B5EF4-FFF2-40B4-BE49-F238E27FC236}">
                <a16:creationId xmlns:a16="http://schemas.microsoft.com/office/drawing/2014/main" id="{E11033BC-CA8E-7BE7-16E4-0595E052F72F}"/>
              </a:ext>
            </a:extLst>
          </p:cNvPr>
          <p:cNvSpPr/>
          <p:nvPr/>
        </p:nvSpPr>
        <p:spPr bwMode="auto">
          <a:xfrm>
            <a:off x="3943350" y="2686050"/>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24" name="Oval 23">
            <a:extLst>
              <a:ext uri="{FF2B5EF4-FFF2-40B4-BE49-F238E27FC236}">
                <a16:creationId xmlns:a16="http://schemas.microsoft.com/office/drawing/2014/main" id="{1D3AD3ED-EF21-4C10-1B6B-C348137D2908}"/>
              </a:ext>
            </a:extLst>
          </p:cNvPr>
          <p:cNvSpPr/>
          <p:nvPr/>
        </p:nvSpPr>
        <p:spPr bwMode="auto">
          <a:xfrm>
            <a:off x="3943350" y="3245538"/>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Tree>
    <p:extLst>
      <p:ext uri="{BB962C8B-B14F-4D97-AF65-F5344CB8AC3E}">
        <p14:creationId xmlns:p14="http://schemas.microsoft.com/office/powerpoint/2010/main" val="3391592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TG4ac (Privacy)</a:t>
            </a:r>
            <a:br>
              <a:rPr lang="de-DE" dirty="0"/>
            </a:br>
            <a:r>
              <a:rPr lang="de-DE" dirty="0"/>
              <a:t>March 2024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35</a:t>
            </a:fld>
            <a:endParaRPr lang="en-US" dirty="0"/>
          </a:p>
        </p:txBody>
      </p:sp>
    </p:spTree>
    <p:extLst>
      <p:ext uri="{BB962C8B-B14F-4D97-AF65-F5344CB8AC3E}">
        <p14:creationId xmlns:p14="http://schemas.microsoft.com/office/powerpoint/2010/main" val="4084250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685800" y="685440"/>
            <a:ext cx="7754760" cy="104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sp>
        <p:nvSpPr>
          <p:cNvPr id="349" name="CustomShape 2"/>
          <p:cNvSpPr/>
          <p:nvPr/>
        </p:nvSpPr>
        <p:spPr>
          <a:xfrm>
            <a:off x="438120" y="602280"/>
            <a:ext cx="821340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a:solidFill>
                  <a:srgbClr val="000000"/>
                </a:solidFill>
                <a:latin typeface="Arial"/>
                <a:ea typeface="DejaVu Sans"/>
              </a:rPr>
              <a:t>Agenda for March</a:t>
            </a:r>
            <a:endParaRPr lang="en-US" sz="4400" b="0" strike="noStrike" spc="-1">
              <a:solidFill>
                <a:srgbClr val="000000"/>
              </a:solidFill>
              <a:latin typeface="Arial"/>
            </a:endParaRPr>
          </a:p>
        </p:txBody>
      </p:sp>
      <p:sp>
        <p:nvSpPr>
          <p:cNvPr id="350" name="CustomShape 3"/>
          <p:cNvSpPr/>
          <p:nvPr/>
        </p:nvSpPr>
        <p:spPr>
          <a:xfrm>
            <a:off x="457200" y="1604520"/>
            <a:ext cx="8213400" cy="3961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sp>
        <p:nvSpPr>
          <p:cNvPr id="351" name="CustomShape 4"/>
          <p:cNvSpPr/>
          <p:nvPr/>
        </p:nvSpPr>
        <p:spPr>
          <a:xfrm>
            <a:off x="457200" y="1604520"/>
            <a:ext cx="8211960" cy="3960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1284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Start working on the primitives and frame formats</a:t>
            </a:r>
            <a:endParaRPr lang="en-US" sz="3200" b="0" strike="noStrike" spc="-1" dirty="0">
              <a:solidFill>
                <a:srgbClr val="000000"/>
              </a:solidFill>
              <a:latin typeface="Arial"/>
            </a:endParaRPr>
          </a:p>
          <a:p>
            <a:pPr marL="432000" indent="-31284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Issue list: </a:t>
            </a:r>
            <a:r>
              <a:rPr lang="en-IE" sz="3200" b="0" u="sng" strike="noStrike" spc="-1" dirty="0">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15-23-0422-03</a:t>
            </a:r>
            <a:endParaRPr lang="en-US" sz="3200" b="0" strike="noStrike" spc="-1" dirty="0">
              <a:solidFill>
                <a:srgbClr val="0000FF"/>
              </a:solidFill>
              <a:latin typeface="Arial"/>
            </a:endParaRPr>
          </a:p>
        </p:txBody>
      </p:sp>
      <p:sp>
        <p:nvSpPr>
          <p:cNvPr id="4" name="Slide Number Placeholder 3">
            <a:extLst>
              <a:ext uri="{FF2B5EF4-FFF2-40B4-BE49-F238E27FC236}">
                <a16:creationId xmlns:a16="http://schemas.microsoft.com/office/drawing/2014/main" id="{2F8F85D1-9840-5934-1CC4-D4DF03EEC054}"/>
              </a:ext>
            </a:extLst>
          </p:cNvPr>
          <p:cNvSpPr>
            <a:spLocks noGrp="1"/>
          </p:cNvSpPr>
          <p:nvPr>
            <p:ph type="sldNum" sz="quarter" idx="12"/>
          </p:nvPr>
        </p:nvSpPr>
        <p:spPr>
          <a:xfrm>
            <a:off x="4355595" y="6475413"/>
            <a:ext cx="432811" cy="184666"/>
          </a:xfrm>
        </p:spPr>
        <p:txBody>
          <a:bodyPr/>
          <a:lstStyle/>
          <a:p>
            <a:pPr>
              <a:defRPr/>
            </a:pPr>
            <a:r>
              <a:rPr lang="en-US" dirty="0"/>
              <a:t>Slide </a:t>
            </a:r>
            <a:fld id="{C251FCF5-DCE1-4BE7-BAC9-5817EB43EA6A}"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457200" y="273600"/>
            <a:ext cx="8218080" cy="1133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IE" sz="4400" b="0" strike="noStrike" spc="-1">
                <a:solidFill>
                  <a:srgbClr val="000000"/>
                </a:solidFill>
                <a:latin typeface="Arial"/>
                <a:ea typeface="DejaVu Sans"/>
              </a:rPr>
              <a:t>Detailed Agenda for March</a:t>
            </a:r>
            <a:endParaRPr lang="en-US" sz="4400" b="0" strike="noStrike" spc="-1">
              <a:solidFill>
                <a:srgbClr val="000000"/>
              </a:solidFill>
              <a:latin typeface="Arial"/>
            </a:endParaRPr>
          </a:p>
        </p:txBody>
      </p:sp>
      <p:sp>
        <p:nvSpPr>
          <p:cNvPr id="353" name="CustomShape 2"/>
          <p:cNvSpPr/>
          <p:nvPr/>
        </p:nvSpPr>
        <p:spPr>
          <a:xfrm>
            <a:off x="457200" y="1604520"/>
            <a:ext cx="7764120" cy="3966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70000" lnSpcReduction="20000"/>
          </a:bodyPr>
          <a:lstStyle/>
          <a:p>
            <a:pPr marL="862920" indent="-63612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Tuesday 12</a:t>
            </a:r>
            <a:r>
              <a:rPr lang="en-IE" sz="3200" b="0" strike="noStrike" spc="-1" baseline="33000" dirty="0">
                <a:solidFill>
                  <a:srgbClr val="000000"/>
                </a:solidFill>
                <a:latin typeface="Arial"/>
                <a:ea typeface="DejaVu Sans"/>
              </a:rPr>
              <a:t>th</a:t>
            </a:r>
            <a:r>
              <a:rPr lang="en-IE" sz="3200" b="0" strike="noStrike" spc="-1" dirty="0">
                <a:solidFill>
                  <a:srgbClr val="000000"/>
                </a:solidFill>
                <a:latin typeface="Arial"/>
                <a:ea typeface="DejaVu Sans"/>
              </a:rPr>
              <a:t> of March 1030-1230</a:t>
            </a:r>
            <a:endParaRPr lang="en-US" sz="3200" b="0" strike="noStrike" spc="-1" dirty="0">
              <a:solidFill>
                <a:srgbClr val="000000"/>
              </a:solidFill>
              <a:latin typeface="Arial"/>
            </a:endParaRPr>
          </a:p>
          <a:p>
            <a:pPr marL="1292040" lvl="2" indent="-42192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Opening slides</a:t>
            </a:r>
            <a:endParaRPr lang="en-US" sz="3200" b="0" strike="noStrike" spc="-1" dirty="0">
              <a:solidFill>
                <a:srgbClr val="000000"/>
              </a:solidFill>
              <a:latin typeface="Arial"/>
            </a:endParaRPr>
          </a:p>
          <a:p>
            <a:pPr marL="1292040" lvl="2" indent="-42192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Approve agenda (this document) 15-24-0149-02</a:t>
            </a:r>
            <a:endParaRPr lang="en-US" sz="3200" b="0" strike="noStrike" spc="-1" dirty="0">
              <a:solidFill>
                <a:srgbClr val="000000"/>
              </a:solidFill>
              <a:latin typeface="Arial"/>
            </a:endParaRPr>
          </a:p>
          <a:p>
            <a:pPr marL="1292040" lvl="2" indent="-42192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Approve minutes </a:t>
            </a:r>
            <a:r>
              <a:rPr lang="en-IE" sz="3200" b="0" u="sng" strike="noStrike" spc="-1" dirty="0">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15-24-0059-00</a:t>
            </a:r>
            <a:endParaRPr lang="en-US" sz="3200" b="0" strike="noStrike" spc="-1" dirty="0">
              <a:solidFill>
                <a:srgbClr val="0000FF"/>
              </a:solidFill>
              <a:latin typeface="Arial"/>
            </a:endParaRPr>
          </a:p>
          <a:p>
            <a:pPr marL="1292040" lvl="2" indent="-42192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Start working on the primitives and frame formats</a:t>
            </a:r>
            <a:endParaRPr lang="en-US" sz="3200" b="0" strike="noStrike" spc="-1" dirty="0">
              <a:solidFill>
                <a:srgbClr val="000000"/>
              </a:solidFill>
              <a:latin typeface="Arial"/>
            </a:endParaRPr>
          </a:p>
          <a:p>
            <a:pPr marL="862920" indent="-63612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Tuesday 12</a:t>
            </a:r>
            <a:r>
              <a:rPr lang="en-IE" sz="3200" b="0" strike="noStrike" spc="-1" baseline="33000" dirty="0">
                <a:solidFill>
                  <a:srgbClr val="000000"/>
                </a:solidFill>
                <a:latin typeface="Arial"/>
                <a:ea typeface="DejaVu Sans"/>
              </a:rPr>
              <a:t>th</a:t>
            </a:r>
            <a:r>
              <a:rPr lang="en-IE" sz="3200" b="0" strike="noStrike" spc="-1" dirty="0">
                <a:solidFill>
                  <a:srgbClr val="000000"/>
                </a:solidFill>
                <a:latin typeface="Arial"/>
                <a:ea typeface="DejaVu Sans"/>
              </a:rPr>
              <a:t> of March 1330-1530</a:t>
            </a:r>
            <a:endParaRPr lang="en-US" sz="3200" b="0" strike="noStrike" spc="-1" dirty="0">
              <a:solidFill>
                <a:srgbClr val="000000"/>
              </a:solidFill>
              <a:latin typeface="Arial"/>
            </a:endParaRPr>
          </a:p>
          <a:p>
            <a:pPr marL="1292040" lvl="2" indent="-42192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Continue working on the primitives and frame formats</a:t>
            </a:r>
            <a:endParaRPr lang="en-US" sz="3200" b="0" strike="noStrike" spc="-1" dirty="0">
              <a:solidFill>
                <a:srgbClr val="000000"/>
              </a:solidFill>
              <a:latin typeface="Arial"/>
            </a:endParaRPr>
          </a:p>
          <a:p>
            <a:pPr marL="1292040" lvl="2" indent="-42192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Closing report</a:t>
            </a:r>
            <a:endParaRPr lang="en-US" sz="3200" b="0" strike="noStrike" spc="-1" dirty="0">
              <a:solidFill>
                <a:srgbClr val="000000"/>
              </a:solidFill>
              <a:latin typeface="Arial"/>
            </a:endParaRPr>
          </a:p>
        </p:txBody>
      </p:sp>
      <p:sp>
        <p:nvSpPr>
          <p:cNvPr id="2" name="Slide Number Placeholder 3">
            <a:extLst>
              <a:ext uri="{FF2B5EF4-FFF2-40B4-BE49-F238E27FC236}">
                <a16:creationId xmlns:a16="http://schemas.microsoft.com/office/drawing/2014/main" id="{54A06E9F-8067-1F07-590F-DEF048D6AAB0}"/>
              </a:ext>
            </a:extLst>
          </p:cNvPr>
          <p:cNvSpPr>
            <a:spLocks noGrp="1"/>
          </p:cNvSpPr>
          <p:nvPr>
            <p:ph type="sldNum" sz="quarter" idx="12"/>
          </p:nvPr>
        </p:nvSpPr>
        <p:spPr>
          <a:xfrm>
            <a:off x="4355595" y="6475413"/>
            <a:ext cx="432811" cy="184666"/>
          </a:xfrm>
        </p:spPr>
        <p:txBody>
          <a:bodyPr/>
          <a:lstStyle/>
          <a:p>
            <a:pPr>
              <a:defRPr/>
            </a:pPr>
            <a:r>
              <a:rPr lang="en-US" dirty="0"/>
              <a:t>Slide </a:t>
            </a:r>
            <a:fld id="{C251FCF5-DCE1-4BE7-BAC9-5817EB43EA6A}"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457200" y="273600"/>
            <a:ext cx="8222040" cy="1137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More information</a:t>
            </a:r>
            <a:endParaRPr lang="en-US" sz="4400" b="0" strike="noStrike" spc="-1">
              <a:solidFill>
                <a:srgbClr val="000000"/>
              </a:solidFill>
              <a:latin typeface="Arial"/>
            </a:endParaRPr>
          </a:p>
        </p:txBody>
      </p:sp>
      <p:sp>
        <p:nvSpPr>
          <p:cNvPr id="355" name="CustomShape 2"/>
          <p:cNvSpPr/>
          <p:nvPr/>
        </p:nvSpPr>
        <p:spPr>
          <a:xfrm>
            <a:off x="457200" y="1604520"/>
            <a:ext cx="8222400" cy="396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0760">
              <a:lnSpc>
                <a:spcPct val="100000"/>
              </a:lnSpc>
              <a:spcBef>
                <a:spcPts val="1417"/>
              </a:spcBef>
              <a:buClr>
                <a:srgbClr val="000000"/>
              </a:buClr>
              <a:buSzPct val="45000"/>
              <a:buFont typeface="Wingdings" charset="2"/>
              <a:buChar char=""/>
            </a:pPr>
            <a:r>
              <a:rPr lang="en-US" sz="3200" b="0" strike="noStrike" spc="-1" dirty="0">
                <a:solidFill>
                  <a:srgbClr val="000000"/>
                </a:solidFill>
                <a:latin typeface="Arial"/>
                <a:ea typeface="DejaVu Sans"/>
              </a:rPr>
              <a:t>List of issues can be found in the document </a:t>
            </a:r>
            <a:r>
              <a:rPr lang="en-IE" sz="3200" b="0" u="sng" strike="noStrike" spc="-1" dirty="0">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15-23-0422-05</a:t>
            </a:r>
            <a:r>
              <a:rPr lang="en-US" sz="3200" b="0" strike="noStrike" spc="-1" dirty="0">
                <a:solidFill>
                  <a:srgbClr val="000000"/>
                </a:solidFill>
                <a:latin typeface="Arial"/>
                <a:ea typeface="DejaVu Sans"/>
              </a:rPr>
              <a:t>.</a:t>
            </a:r>
            <a:endParaRPr lang="en-US" sz="3200" b="0" strike="noStrike" spc="-1" dirty="0">
              <a:solidFill>
                <a:srgbClr val="000000"/>
              </a:solidFill>
              <a:latin typeface="Arial"/>
            </a:endParaRPr>
          </a:p>
          <a:p>
            <a:pPr marL="432000" indent="-320760">
              <a:lnSpc>
                <a:spcPct val="100000"/>
              </a:lnSpc>
              <a:spcBef>
                <a:spcPts val="1417"/>
              </a:spcBef>
              <a:buClr>
                <a:srgbClr val="000000"/>
              </a:buClr>
              <a:buSzPct val="45000"/>
              <a:buFont typeface="Wingdings" charset="2"/>
              <a:buChar char=""/>
            </a:pPr>
            <a:r>
              <a:rPr lang="en-US" sz="3200" b="0" strike="noStrike" spc="-1" dirty="0">
                <a:solidFill>
                  <a:srgbClr val="000000"/>
                </a:solidFill>
                <a:latin typeface="Arial"/>
                <a:ea typeface="DejaVu Sans"/>
              </a:rPr>
              <a:t>Project task list: </a:t>
            </a:r>
            <a:r>
              <a:rPr lang="en-US" sz="3200" b="0" u="sng" strike="noStrike" spc="-1" dirty="0">
                <a:solidFill>
                  <a:srgbClr val="0000FF"/>
                </a:solidFill>
                <a:uFillTx/>
                <a:latin typeface="Arial"/>
                <a:ea typeface="DejaVu Sans"/>
                <a:hlinkClick r:id="rId3">
                  <a:extLst>
                    <a:ext uri="{A12FA001-AC4F-418D-AE19-62706E023703}">
                      <ahyp:hlinkClr xmlns:ahyp="http://schemas.microsoft.com/office/drawing/2018/hyperlinkcolor" val="tx"/>
                    </a:ext>
                  </a:extLst>
                </a:hlinkClick>
              </a:rPr>
              <a:t>15-23-0397</a:t>
            </a:r>
            <a:endParaRPr lang="en-US" sz="3200" b="0" strike="noStrike" spc="-1" dirty="0">
              <a:solidFill>
                <a:srgbClr val="0000FF"/>
              </a:solidFill>
              <a:latin typeface="Arial"/>
            </a:endParaRPr>
          </a:p>
          <a:p>
            <a:pPr marL="432000" indent="-320760">
              <a:lnSpc>
                <a:spcPct val="100000"/>
              </a:lnSpc>
              <a:spcBef>
                <a:spcPts val="1417"/>
              </a:spcBef>
              <a:buClr>
                <a:srgbClr val="000000"/>
              </a:buClr>
              <a:buSzPct val="45000"/>
              <a:buFont typeface="Wingdings" charset="2"/>
              <a:buChar char=""/>
            </a:pPr>
            <a:r>
              <a:rPr lang="en-US" sz="3200" b="0" strike="noStrike" spc="-1" dirty="0">
                <a:solidFill>
                  <a:srgbClr val="000000"/>
                </a:solidFill>
                <a:latin typeface="Arial"/>
                <a:ea typeface="DejaVu Sans"/>
              </a:rPr>
              <a:t>Old WNG presentation </a:t>
            </a:r>
            <a:r>
              <a:rPr lang="en-US" sz="3200" b="0" u="sng" strike="noStrike" spc="-1" dirty="0">
                <a:solidFill>
                  <a:srgbClr val="0000FF"/>
                </a:solidFill>
                <a:uFillTx/>
                <a:latin typeface="Arial"/>
                <a:ea typeface="DejaVu Sans"/>
                <a:hlinkClick r:id="rId4">
                  <a:extLst>
                    <a:ext uri="{A12FA001-AC4F-418D-AE19-62706E023703}">
                      <ahyp:hlinkClr xmlns:ahyp="http://schemas.microsoft.com/office/drawing/2018/hyperlinkcolor" val="tx"/>
                    </a:ext>
                  </a:extLst>
                </a:hlinkClick>
              </a:rPr>
              <a:t>15-22-0477</a:t>
            </a:r>
            <a:endParaRPr lang="en-US" sz="3200" b="0" strike="noStrike" spc="-1" dirty="0">
              <a:solidFill>
                <a:srgbClr val="0000FF"/>
              </a:solidFill>
              <a:latin typeface="Arial"/>
            </a:endParaRPr>
          </a:p>
        </p:txBody>
      </p:sp>
      <p:sp>
        <p:nvSpPr>
          <p:cNvPr id="2" name="Slide Number Placeholder 3">
            <a:extLst>
              <a:ext uri="{FF2B5EF4-FFF2-40B4-BE49-F238E27FC236}">
                <a16:creationId xmlns:a16="http://schemas.microsoft.com/office/drawing/2014/main" id="{F34CEDC5-59E7-1FA3-803E-C195B4F17834}"/>
              </a:ext>
            </a:extLst>
          </p:cNvPr>
          <p:cNvSpPr>
            <a:spLocks noGrp="1"/>
          </p:cNvSpPr>
          <p:nvPr>
            <p:ph type="sldNum" sz="quarter" idx="12"/>
          </p:nvPr>
        </p:nvSpPr>
        <p:spPr>
          <a:xfrm>
            <a:off x="4355595" y="6475413"/>
            <a:ext cx="432811" cy="184666"/>
          </a:xfrm>
        </p:spPr>
        <p:txBody>
          <a:bodyPr/>
          <a:lstStyle/>
          <a:p>
            <a:pPr>
              <a:defRPr/>
            </a:pPr>
            <a:r>
              <a:rPr lang="en-US" dirty="0"/>
              <a:t>Slide </a:t>
            </a:r>
            <a:fld id="{C251FCF5-DCE1-4BE7-BAC9-5817EB43EA6A}"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extShape 1"/>
          <p:cNvSpPr/>
          <p:nvPr/>
        </p:nvSpPr>
        <p:spPr>
          <a:xfrm>
            <a:off x="457200" y="273600"/>
            <a:ext cx="8225280" cy="1140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Timeline</a:t>
            </a:r>
            <a:endParaRPr lang="en-US" sz="4400" b="0" strike="noStrike" spc="-1">
              <a:solidFill>
                <a:srgbClr val="000000"/>
              </a:solidFill>
              <a:latin typeface="Arial"/>
            </a:endParaRPr>
          </a:p>
        </p:txBody>
      </p:sp>
      <p:sp>
        <p:nvSpPr>
          <p:cNvPr id="357" name="TextShape 2"/>
          <p:cNvSpPr/>
          <p:nvPr/>
        </p:nvSpPr>
        <p:spPr>
          <a:xfrm>
            <a:off x="457200" y="1604520"/>
            <a:ext cx="822528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spcBef>
                <a:spcPts val="1417"/>
              </a:spcBef>
            </a:pPr>
            <a:endParaRPr lang="en-US" sz="1800" b="0" strike="noStrike" spc="-1">
              <a:solidFill>
                <a:srgbClr val="000000"/>
              </a:solidFill>
              <a:latin typeface="Arial"/>
              <a:ea typeface="DejaVu Sans"/>
            </a:endParaRPr>
          </a:p>
        </p:txBody>
      </p:sp>
      <p:graphicFrame>
        <p:nvGraphicFramePr>
          <p:cNvPr id="358" name="Table 357"/>
          <p:cNvGraphicFramePr/>
          <p:nvPr/>
        </p:nvGraphicFramePr>
        <p:xfrm>
          <a:off x="685800" y="1416240"/>
          <a:ext cx="8001000" cy="4755960"/>
        </p:xfrm>
        <a:graphic>
          <a:graphicData uri="http://schemas.openxmlformats.org/drawingml/2006/table">
            <a:tbl>
              <a:tblPr/>
              <a:tblGrid>
                <a:gridCol w="6330240">
                  <a:extLst>
                    <a:ext uri="{9D8B030D-6E8A-4147-A177-3AD203B41FA5}">
                      <a16:colId xmlns:a16="http://schemas.microsoft.com/office/drawing/2014/main" val="20000"/>
                    </a:ext>
                  </a:extLst>
                </a:gridCol>
                <a:gridCol w="1670760">
                  <a:extLst>
                    <a:ext uri="{9D8B030D-6E8A-4147-A177-3AD203B41FA5}">
                      <a16:colId xmlns:a16="http://schemas.microsoft.com/office/drawing/2014/main" val="20001"/>
                    </a:ext>
                  </a:extLst>
                </a:gridCol>
              </a:tblGrid>
              <a:tr h="594720">
                <a:tc>
                  <a:txBody>
                    <a:bodyPr/>
                    <a:lstStyle/>
                    <a:p>
                      <a:pPr>
                        <a:lnSpc>
                          <a:spcPct val="100000"/>
                        </a:lnSpc>
                      </a:pPr>
                      <a:r>
                        <a:rPr lang="en-US" sz="1800" b="0" strike="noStrike" spc="-1">
                          <a:solidFill>
                            <a:srgbClr val="000000"/>
                          </a:solidFill>
                          <a:latin typeface="Arial"/>
                        </a:rPr>
                        <a:t>Finalize the list of issues to be solved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en-US" sz="1800" b="0" strike="noStrike" spc="-1">
                          <a:solidFill>
                            <a:srgbClr val="000000"/>
                          </a:solidFill>
                          <a:latin typeface="Arial"/>
                        </a:rPr>
                        <a:t>Jan 2024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594720">
                <a:tc>
                  <a:txBody>
                    <a:bodyPr/>
                    <a:lstStyle/>
                    <a:p>
                      <a:pPr>
                        <a:lnSpc>
                          <a:spcPct val="100000"/>
                        </a:lnSpc>
                      </a:pPr>
                      <a:r>
                        <a:rPr lang="en-US" sz="1800" b="0" strike="noStrike" spc="-1">
                          <a:solidFill>
                            <a:srgbClr val="000000"/>
                          </a:solidFill>
                          <a:latin typeface="Arial"/>
                        </a:rPr>
                        <a:t>First version of the draft for WG pre-ballot commenting</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May 2024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94720">
                <a:tc>
                  <a:txBody>
                    <a:bodyPr/>
                    <a:lstStyle/>
                    <a:p>
                      <a:pPr>
                        <a:lnSpc>
                          <a:spcPct val="100000"/>
                        </a:lnSpc>
                      </a:pPr>
                      <a:r>
                        <a:rPr lang="en-US" sz="1800" b="0" strike="noStrike" spc="-1">
                          <a:solidFill>
                            <a:srgbClr val="000000"/>
                          </a:solidFill>
                          <a:latin typeface="Arial"/>
                        </a:rPr>
                        <a:t>Draft ready for letter ballot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Sep 2024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94720">
                <a:tc>
                  <a:txBody>
                    <a:bodyPr/>
                    <a:lstStyle/>
                    <a:p>
                      <a:pPr>
                        <a:lnSpc>
                          <a:spcPct val="100000"/>
                        </a:lnSpc>
                      </a:pPr>
                      <a:r>
                        <a:rPr lang="en-US" sz="1800" b="0" strike="noStrike" spc="-1">
                          <a:solidFill>
                            <a:srgbClr val="000000"/>
                          </a:solidFill>
                          <a:latin typeface="Arial"/>
                        </a:rPr>
                        <a:t>Draft ready for SA ballot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Jan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94720">
                <a:tc>
                  <a:txBody>
                    <a:bodyPr/>
                    <a:lstStyle/>
                    <a:p>
                      <a:pPr>
                        <a:lnSpc>
                          <a:spcPct val="100000"/>
                        </a:lnSpc>
                      </a:pPr>
                      <a:r>
                        <a:rPr lang="en-US" sz="1800" b="0" strike="noStrike" spc="-1">
                          <a:solidFill>
                            <a:srgbClr val="000000"/>
                          </a:solidFill>
                          <a:latin typeface="Arial"/>
                        </a:rPr>
                        <a:t>SA ballot start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Mar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594720">
                <a:tc>
                  <a:txBody>
                    <a:bodyPr/>
                    <a:lstStyle/>
                    <a:p>
                      <a:pPr>
                        <a:lnSpc>
                          <a:spcPct val="100000"/>
                        </a:lnSpc>
                      </a:pPr>
                      <a:r>
                        <a:rPr lang="en-US" sz="1800" b="0" strike="noStrike" spc="-1">
                          <a:solidFill>
                            <a:srgbClr val="000000"/>
                          </a:solidFill>
                          <a:latin typeface="Arial"/>
                        </a:rPr>
                        <a:t>SA ballot done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Jul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594720">
                <a:tc>
                  <a:txBody>
                    <a:bodyPr/>
                    <a:lstStyle/>
                    <a:p>
                      <a:pPr>
                        <a:lnSpc>
                          <a:spcPct val="100000"/>
                        </a:lnSpc>
                      </a:pPr>
                      <a:r>
                        <a:rPr lang="en-US" sz="1800" b="0" strike="noStrike" spc="-1">
                          <a:solidFill>
                            <a:srgbClr val="000000"/>
                          </a:solidFill>
                          <a:latin typeface="Arial"/>
                        </a:rPr>
                        <a:t>Submit to RevCom</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Sep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592920">
                <a:tc>
                  <a:txBody>
                    <a:bodyPr/>
                    <a:lstStyle/>
                    <a:p>
                      <a:pPr>
                        <a:lnSpc>
                          <a:spcPct val="100000"/>
                        </a:lnSpc>
                      </a:pPr>
                      <a:r>
                        <a:rPr lang="en-US" sz="1800" b="0" strike="noStrike" spc="-1">
                          <a:solidFill>
                            <a:srgbClr val="000000"/>
                          </a:solidFill>
                          <a:latin typeface="Arial"/>
                        </a:rPr>
                        <a:t>Standard published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Jan 2026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
        <p:nvSpPr>
          <p:cNvPr id="2" name="Slide Number Placeholder 3">
            <a:extLst>
              <a:ext uri="{FF2B5EF4-FFF2-40B4-BE49-F238E27FC236}">
                <a16:creationId xmlns:a16="http://schemas.microsoft.com/office/drawing/2014/main" id="{FBA8B1AE-BA74-BEE0-EB19-FD4271CDEA4B}"/>
              </a:ext>
            </a:extLst>
          </p:cNvPr>
          <p:cNvSpPr>
            <a:spLocks noGrp="1"/>
          </p:cNvSpPr>
          <p:nvPr>
            <p:ph type="sldNum" sz="quarter" idx="12"/>
          </p:nvPr>
        </p:nvSpPr>
        <p:spPr>
          <a:xfrm>
            <a:off x="4355595" y="6475413"/>
            <a:ext cx="432811" cy="184666"/>
          </a:xfrm>
        </p:spPr>
        <p:txBody>
          <a:bodyPr/>
          <a:lstStyle/>
          <a:p>
            <a:pPr>
              <a:defRPr/>
            </a:pPr>
            <a:r>
              <a:rPr lang="en-US" dirty="0"/>
              <a:t>Slide </a:t>
            </a:r>
            <a:fld id="{C251FCF5-DCE1-4BE7-BAC9-5817EB43EA6A}"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138</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5</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20</a:t>
            </a:r>
            <a:endParaRPr lang="en-US" sz="2000" kern="0" dirty="0">
              <a:latin typeface="Arial Rounded MT Bold" pitchFamily="34" charset="0"/>
              <a:cs typeface="Arial" charset="0"/>
            </a:endParaRPr>
          </a:p>
          <a:p>
            <a:pPr marL="609600" indent="-609600"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3"/>
          <p:cNvSpPr/>
          <p:nvPr/>
        </p:nvSpPr>
        <p:spPr>
          <a:xfrm>
            <a:off x="457200" y="273600"/>
            <a:ext cx="8225280" cy="1140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Meeting achievements</a:t>
            </a:r>
            <a:endParaRPr lang="en-US" sz="4400" b="0" strike="noStrike" spc="-1">
              <a:solidFill>
                <a:srgbClr val="000000"/>
              </a:solidFill>
              <a:latin typeface="Arial"/>
            </a:endParaRPr>
          </a:p>
        </p:txBody>
      </p:sp>
      <p:sp>
        <p:nvSpPr>
          <p:cNvPr id="360" name="TextShape 4"/>
          <p:cNvSpPr/>
          <p:nvPr/>
        </p:nvSpPr>
        <p:spPr>
          <a:xfrm>
            <a:off x="457200" y="1604520"/>
            <a:ext cx="822528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spcBef>
                <a:spcPts val="1417"/>
              </a:spcBef>
            </a:pPr>
            <a:endParaRPr lang="en-US" sz="1800" b="0" strike="noStrike" spc="-1">
              <a:solidFill>
                <a:srgbClr val="000000"/>
              </a:solidFill>
              <a:latin typeface="Arial"/>
              <a:ea typeface="DejaVu Sans"/>
            </a:endParaRPr>
          </a:p>
        </p:txBody>
      </p:sp>
      <p:sp>
        <p:nvSpPr>
          <p:cNvPr id="361" name="PlaceHolder 1"/>
          <p:cNvSpPr>
            <a:spLocks noGrp="1"/>
          </p:cNvSpPr>
          <p:nvPr>
            <p:ph type="title"/>
          </p:nvPr>
        </p:nvSpPr>
        <p:spPr>
          <a:xfrm>
            <a:off x="457200" y="273600"/>
            <a:ext cx="8228160" cy="1143720"/>
          </a:xfrm>
          <a:prstGeom prst="rect">
            <a:avLst/>
          </a:prstGeom>
          <a:noFill/>
          <a:ln w="0">
            <a:noFill/>
          </a:ln>
        </p:spPr>
        <p:txBody>
          <a:bodyPr lIns="0" tIns="0" rIns="0" bIns="0" anchor="ctr">
            <a:noAutofit/>
          </a:bodyPr>
          <a:lstStyle/>
          <a:p>
            <a:pPr indent="0" algn="ctr">
              <a:lnSpc>
                <a:spcPct val="100000"/>
              </a:lnSpc>
              <a:buNone/>
              <a:tabLst>
                <a:tab pos="0" algn="l"/>
              </a:tabLst>
            </a:pPr>
            <a:r>
              <a:rPr lang="en-US" sz="4400" b="0" strike="noStrike" spc="-1">
                <a:solidFill>
                  <a:srgbClr val="000000"/>
                </a:solidFill>
                <a:latin typeface="Arial"/>
              </a:rPr>
              <a:t> </a:t>
            </a:r>
          </a:p>
        </p:txBody>
      </p:sp>
      <p:sp>
        <p:nvSpPr>
          <p:cNvPr id="362" name="PlaceHolder 2"/>
          <p:cNvSpPr>
            <a:spLocks noGrp="1"/>
          </p:cNvSpPr>
          <p:nvPr>
            <p:ph/>
          </p:nvPr>
        </p:nvSpPr>
        <p:spPr>
          <a:xfrm>
            <a:off x="457200" y="1604520"/>
            <a:ext cx="8228160" cy="397620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Update issues list 15-23-0422-05.</a:t>
            </a:r>
          </a:p>
          <a:p>
            <a:pPr marL="432000" indent="-324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Create first version of document describing required primitives 15-23-0166-00.</a:t>
            </a:r>
          </a:p>
        </p:txBody>
      </p:sp>
      <p:sp>
        <p:nvSpPr>
          <p:cNvPr id="2" name="Slide Number Placeholder 3">
            <a:extLst>
              <a:ext uri="{FF2B5EF4-FFF2-40B4-BE49-F238E27FC236}">
                <a16:creationId xmlns:a16="http://schemas.microsoft.com/office/drawing/2014/main" id="{C37CC01A-B922-A35B-B398-99D67B33D4BD}"/>
              </a:ext>
            </a:extLst>
          </p:cNvPr>
          <p:cNvSpPr>
            <a:spLocks noGrp="1"/>
          </p:cNvSpPr>
          <p:nvPr>
            <p:ph type="sldNum" sz="quarter" idx="12"/>
          </p:nvPr>
        </p:nvSpPr>
        <p:spPr>
          <a:xfrm>
            <a:off x="4355595" y="6475413"/>
            <a:ext cx="432811" cy="184666"/>
          </a:xfrm>
        </p:spPr>
        <p:txBody>
          <a:bodyPr/>
          <a:lstStyle/>
          <a:p>
            <a:pPr>
              <a:defRPr/>
            </a:pPr>
            <a:r>
              <a:rPr lang="en-US" dirty="0"/>
              <a:t>Slide </a:t>
            </a:r>
            <a:fld id="{C251FCF5-DCE1-4BE7-BAC9-5817EB43EA6A}"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Shape 1"/>
          <p:cNvSpPr/>
          <p:nvPr/>
        </p:nvSpPr>
        <p:spPr>
          <a:xfrm>
            <a:off x="457200" y="273600"/>
            <a:ext cx="8455320" cy="1140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Agenda for TG4ac for May</a:t>
            </a:r>
            <a:endParaRPr lang="en-US" sz="4400" b="0" strike="noStrike" spc="-1">
              <a:solidFill>
                <a:srgbClr val="000000"/>
              </a:solidFill>
              <a:latin typeface="Arial"/>
            </a:endParaRPr>
          </a:p>
        </p:txBody>
      </p:sp>
      <p:sp>
        <p:nvSpPr>
          <p:cNvPr id="364" name="TextShape 2"/>
          <p:cNvSpPr/>
          <p:nvPr/>
        </p:nvSpPr>
        <p:spPr>
          <a:xfrm>
            <a:off x="457200" y="1604520"/>
            <a:ext cx="822528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6000" lnSpcReduction="10000"/>
          </a:bodyPr>
          <a:lstStyle/>
          <a:p>
            <a:pPr marL="414720" indent="-3110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Two sessions</a:t>
            </a:r>
            <a:endParaRPr lang="en-US" sz="3200" b="0" strike="noStrike" spc="-1">
              <a:solidFill>
                <a:srgbClr val="000000"/>
              </a:solidFill>
              <a:latin typeface="Arial"/>
            </a:endParaRPr>
          </a:p>
          <a:p>
            <a:pPr marL="414720" indent="-3110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Try to coordinate so it does not overlap TG4ab, 802.11bi, or 802.11bh.</a:t>
            </a:r>
            <a:endParaRPr lang="en-US" sz="3200" b="0" strike="noStrike" spc="-1">
              <a:solidFill>
                <a:srgbClr val="000000"/>
              </a:solidFill>
              <a:latin typeface="Arial"/>
            </a:endParaRPr>
          </a:p>
          <a:p>
            <a:pPr marL="414720" indent="-3110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Have a joint one hour meeting with TG4ab.</a:t>
            </a:r>
            <a:endParaRPr lang="en-US" sz="3200" b="0" strike="noStrike" spc="-1">
              <a:solidFill>
                <a:srgbClr val="000000"/>
              </a:solidFill>
              <a:latin typeface="Arial"/>
            </a:endParaRPr>
          </a:p>
          <a:p>
            <a:pPr marL="622080" lvl="2" indent="-2073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Perhaps at the end of week, so we can update what has happened.</a:t>
            </a:r>
            <a:endParaRPr lang="en-US" sz="3200" b="0" strike="noStrike" spc="-1">
              <a:solidFill>
                <a:srgbClr val="000000"/>
              </a:solidFill>
              <a:latin typeface="Arial"/>
            </a:endParaRPr>
          </a:p>
          <a:p>
            <a:pPr marL="414720" lvl="1" indent="-2073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Work on the draft text</a:t>
            </a:r>
            <a:endParaRPr lang="en-US" sz="3200" b="0" strike="noStrike" spc="-1">
              <a:solidFill>
                <a:srgbClr val="000000"/>
              </a:solidFill>
              <a:latin typeface="Arial"/>
            </a:endParaRPr>
          </a:p>
        </p:txBody>
      </p:sp>
      <p:sp>
        <p:nvSpPr>
          <p:cNvPr id="2" name="Slide Number Placeholder 3">
            <a:extLst>
              <a:ext uri="{FF2B5EF4-FFF2-40B4-BE49-F238E27FC236}">
                <a16:creationId xmlns:a16="http://schemas.microsoft.com/office/drawing/2014/main" id="{DE41FB07-F48E-B3C1-5715-6ACAA52AEDD6}"/>
              </a:ext>
            </a:extLst>
          </p:cNvPr>
          <p:cNvSpPr>
            <a:spLocks noGrp="1"/>
          </p:cNvSpPr>
          <p:nvPr>
            <p:ph type="sldNum" sz="quarter" idx="12"/>
          </p:nvPr>
        </p:nvSpPr>
        <p:spPr>
          <a:xfrm>
            <a:off x="4355595" y="6475413"/>
            <a:ext cx="432811" cy="184666"/>
          </a:xfrm>
        </p:spPr>
        <p:txBody>
          <a:bodyPr/>
          <a:lstStyle/>
          <a:p>
            <a:pPr>
              <a:defRPr/>
            </a:pPr>
            <a:r>
              <a:rPr lang="en-US" dirty="0"/>
              <a:t>Slide </a:t>
            </a:r>
            <a:fld id="{C251FCF5-DCE1-4BE7-BAC9-5817EB43EA6A}"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TG4me (Revision)</a:t>
            </a:r>
            <a:br>
              <a:rPr lang="de-DE" dirty="0"/>
            </a:br>
            <a:r>
              <a:rPr lang="de-DE" dirty="0"/>
              <a:t>March 2024 </a:t>
            </a:r>
            <a:br>
              <a:rPr lang="de-DE" dirty="0"/>
            </a:br>
            <a:r>
              <a:rPr lang="de-DE" dirty="0"/>
              <a:t>Closing Report</a:t>
            </a:r>
          </a:p>
        </p:txBody>
      </p:sp>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42</a:t>
            </a:fld>
            <a:endParaRPr lang="en-US" dirty="0"/>
          </a:p>
        </p:txBody>
      </p:sp>
    </p:spTree>
    <p:extLst>
      <p:ext uri="{BB962C8B-B14F-4D97-AF65-F5344CB8AC3E}">
        <p14:creationId xmlns:p14="http://schemas.microsoft.com/office/powerpoint/2010/main" val="2968506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63C3-0D1C-AA46-A17A-C3830B10FD06}"/>
              </a:ext>
            </a:extLst>
          </p:cNvPr>
          <p:cNvSpPr>
            <a:spLocks noGrp="1"/>
          </p:cNvSpPr>
          <p:nvPr>
            <p:ph type="title" idx="4294967295"/>
          </p:nvPr>
        </p:nvSpPr>
        <p:spPr>
          <a:xfrm>
            <a:off x="723900" y="266921"/>
            <a:ext cx="7772400" cy="1066800"/>
          </a:xfrm>
        </p:spPr>
        <p:txBody>
          <a:bodyPr/>
          <a:lstStyle/>
          <a:p>
            <a:r>
              <a:rPr lang="en-US" dirty="0"/>
              <a:t>CLOSING REPORT </a:t>
            </a:r>
          </a:p>
        </p:txBody>
      </p:sp>
      <p:sp>
        <p:nvSpPr>
          <p:cNvPr id="3" name="Content Placeholder 2">
            <a:extLst>
              <a:ext uri="{FF2B5EF4-FFF2-40B4-BE49-F238E27FC236}">
                <a16:creationId xmlns:a16="http://schemas.microsoft.com/office/drawing/2014/main" id="{013A6DFD-44CA-5E41-B856-D1F1ED547912}"/>
              </a:ext>
            </a:extLst>
          </p:cNvPr>
          <p:cNvSpPr>
            <a:spLocks noGrp="1"/>
          </p:cNvSpPr>
          <p:nvPr>
            <p:ph idx="1"/>
          </p:nvPr>
        </p:nvSpPr>
        <p:spPr>
          <a:xfrm>
            <a:off x="681318" y="1219200"/>
            <a:ext cx="7772400" cy="4572000"/>
          </a:xfrm>
        </p:spPr>
        <p:txBody>
          <a:bodyPr/>
          <a:lstStyle/>
          <a:p>
            <a:pPr>
              <a:buFontTx/>
              <a:buChar char="-"/>
            </a:pPr>
            <a:r>
              <a:rPr lang="en-US" sz="2800" dirty="0"/>
              <a:t>Minutes are at: DCN 15-24-0189-00-04me</a:t>
            </a:r>
          </a:p>
          <a:p>
            <a:pPr>
              <a:buFontTx/>
              <a:buChar char="-"/>
            </a:pPr>
            <a:r>
              <a:rPr lang="en-US" sz="2800" dirty="0"/>
              <a:t>103 of 137 voters participated in the Last Recirculation Ballot for p802.15.4_D03. There were no changes to the Draft as a result of the recirculation. There were a total of 16 comments which were withdrawn by the submitters. The final vote count:</a:t>
            </a:r>
          </a:p>
          <a:p>
            <a:pPr marL="0" indent="0">
              <a:buNone/>
            </a:pPr>
            <a:r>
              <a:rPr lang="en-US" sz="2800" dirty="0"/>
              <a:t>	95 Yes, 3 No, 4 Abstain</a:t>
            </a:r>
          </a:p>
          <a:p>
            <a:pPr>
              <a:buFontTx/>
              <a:buChar char="-"/>
            </a:pPr>
            <a:r>
              <a:rPr lang="en-US" sz="2800" dirty="0"/>
              <a:t>EC Package was developed for submission to Sponsor Ballot – DCN 15-24-0137-02-04me</a:t>
            </a:r>
          </a:p>
          <a:p>
            <a:pPr>
              <a:buFontTx/>
              <a:buChar char="-"/>
            </a:pPr>
            <a:endParaRPr lang="en-US" sz="2800" dirty="0"/>
          </a:p>
          <a:p>
            <a:pPr>
              <a:buFontTx/>
              <a:buChar char="-"/>
            </a:pPr>
            <a:endParaRPr lang="en-US" sz="2800" dirty="0"/>
          </a:p>
          <a:p>
            <a:pPr>
              <a:buFontTx/>
              <a:buChar char="-"/>
            </a:pPr>
            <a:endParaRPr lang="en-US" sz="2800" dirty="0"/>
          </a:p>
          <a:p>
            <a:pPr>
              <a:buFontTx/>
              <a:buChar char="-"/>
            </a:pPr>
            <a:endParaRPr lang="en-US" sz="2800" dirty="0"/>
          </a:p>
          <a:p>
            <a:pPr>
              <a:buFontTx/>
              <a:buChar char="-"/>
            </a:pPr>
            <a:endParaRPr lang="en-US" sz="2800" dirty="0"/>
          </a:p>
        </p:txBody>
      </p:sp>
      <p:sp>
        <p:nvSpPr>
          <p:cNvPr id="6" name="Slide Number Placeholder 5">
            <a:extLst>
              <a:ext uri="{FF2B5EF4-FFF2-40B4-BE49-F238E27FC236}">
                <a16:creationId xmlns:a16="http://schemas.microsoft.com/office/drawing/2014/main" id="{9D86687F-9C2F-5E4E-BBE4-0B8AB65F7D7C}"/>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43</a:t>
            </a:fld>
            <a:endParaRPr lang="en-US" altLang="en-US"/>
          </a:p>
        </p:txBody>
      </p:sp>
      <p:sp>
        <p:nvSpPr>
          <p:cNvPr id="4" name="Rectangle 2">
            <a:extLst>
              <a:ext uri="{FF2B5EF4-FFF2-40B4-BE49-F238E27FC236}">
                <a16:creationId xmlns:a16="http://schemas.microsoft.com/office/drawing/2014/main" id="{D7DE76A3-8B3F-EA47-A089-AEF241A37A6C}"/>
              </a:ext>
            </a:extLst>
          </p:cNvPr>
          <p:cNvSpPr>
            <a:spLocks noChangeArrowheads="1"/>
          </p:cNvSpPr>
          <p:nvPr/>
        </p:nvSpPr>
        <p:spPr bwMode="auto">
          <a:xfrm>
            <a:off x="-1752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64823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63C3-0D1C-AA46-A17A-C3830B10FD06}"/>
              </a:ext>
            </a:extLst>
          </p:cNvPr>
          <p:cNvSpPr>
            <a:spLocks noGrp="1"/>
          </p:cNvSpPr>
          <p:nvPr>
            <p:ph type="title" idx="4294967295"/>
          </p:nvPr>
        </p:nvSpPr>
        <p:spPr>
          <a:xfrm>
            <a:off x="723900" y="266921"/>
            <a:ext cx="7772400" cy="1066800"/>
          </a:xfrm>
        </p:spPr>
        <p:txBody>
          <a:bodyPr/>
          <a:lstStyle/>
          <a:p>
            <a:r>
              <a:rPr lang="en-US" dirty="0"/>
              <a:t>CLOSING REPORT </a:t>
            </a:r>
          </a:p>
        </p:txBody>
      </p:sp>
      <p:sp>
        <p:nvSpPr>
          <p:cNvPr id="3" name="Content Placeholder 2">
            <a:extLst>
              <a:ext uri="{FF2B5EF4-FFF2-40B4-BE49-F238E27FC236}">
                <a16:creationId xmlns:a16="http://schemas.microsoft.com/office/drawing/2014/main" id="{013A6DFD-44CA-5E41-B856-D1F1ED547912}"/>
              </a:ext>
            </a:extLst>
          </p:cNvPr>
          <p:cNvSpPr>
            <a:spLocks noGrp="1"/>
          </p:cNvSpPr>
          <p:nvPr>
            <p:ph idx="1"/>
          </p:nvPr>
        </p:nvSpPr>
        <p:spPr>
          <a:xfrm>
            <a:off x="681318" y="1219200"/>
            <a:ext cx="7772400" cy="4572000"/>
          </a:xfrm>
        </p:spPr>
        <p:txBody>
          <a:bodyPr/>
          <a:lstStyle/>
          <a:p>
            <a:pPr>
              <a:buFontTx/>
              <a:buChar char="-"/>
            </a:pPr>
            <a:r>
              <a:rPr lang="en-US" sz="2800" dirty="0"/>
              <a:t>Task Group motions for Unconditional Sponsor Ballot Request – Passed unanimously</a:t>
            </a:r>
          </a:p>
          <a:p>
            <a:pPr>
              <a:buFontTx/>
              <a:buChar char="-"/>
            </a:pPr>
            <a:r>
              <a:rPr lang="en-US" sz="2800" dirty="0"/>
              <a:t>Task Group motions for Sponsor Ballot CRG Passed unanimously</a:t>
            </a:r>
          </a:p>
          <a:p>
            <a:pPr>
              <a:buFontTx/>
              <a:buChar char="-"/>
            </a:pPr>
            <a:r>
              <a:rPr lang="en-US" sz="2800" dirty="0"/>
              <a:t>Sponsor Ballot Requests sent to Work Group for work group approval</a:t>
            </a:r>
          </a:p>
          <a:p>
            <a:pPr>
              <a:buFontTx/>
              <a:buChar char="-"/>
            </a:pPr>
            <a:r>
              <a:rPr lang="en-US" sz="2800" dirty="0"/>
              <a:t>Project Task List Updated DCN 15-24-0400-07-04me</a:t>
            </a:r>
          </a:p>
          <a:p>
            <a:pPr>
              <a:buFontTx/>
              <a:buChar char="-"/>
            </a:pPr>
            <a:endParaRPr lang="en-US" sz="2800" dirty="0"/>
          </a:p>
          <a:p>
            <a:pPr>
              <a:buFontTx/>
              <a:buChar char="-"/>
            </a:pPr>
            <a:endParaRPr lang="en-US" sz="2800" dirty="0"/>
          </a:p>
          <a:p>
            <a:pPr>
              <a:buFontTx/>
              <a:buChar char="-"/>
            </a:pPr>
            <a:endParaRPr lang="en-US" sz="2800" dirty="0"/>
          </a:p>
          <a:p>
            <a:pPr>
              <a:buFontTx/>
              <a:buChar char="-"/>
            </a:pPr>
            <a:endParaRPr lang="en-US" sz="2800" dirty="0"/>
          </a:p>
          <a:p>
            <a:pPr>
              <a:buFontTx/>
              <a:buChar char="-"/>
            </a:pPr>
            <a:endParaRPr lang="en-US" sz="2800" dirty="0"/>
          </a:p>
          <a:p>
            <a:pPr>
              <a:buFontTx/>
              <a:buChar char="-"/>
            </a:pPr>
            <a:endParaRPr lang="en-US" sz="2800" dirty="0"/>
          </a:p>
        </p:txBody>
      </p:sp>
      <p:sp>
        <p:nvSpPr>
          <p:cNvPr id="6" name="Slide Number Placeholder 5">
            <a:extLst>
              <a:ext uri="{FF2B5EF4-FFF2-40B4-BE49-F238E27FC236}">
                <a16:creationId xmlns:a16="http://schemas.microsoft.com/office/drawing/2014/main" id="{9D86687F-9C2F-5E4E-BBE4-0B8AB65F7D7C}"/>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44</a:t>
            </a:fld>
            <a:endParaRPr lang="en-US" altLang="en-US"/>
          </a:p>
        </p:txBody>
      </p:sp>
      <p:sp>
        <p:nvSpPr>
          <p:cNvPr id="4" name="Rectangle 2">
            <a:extLst>
              <a:ext uri="{FF2B5EF4-FFF2-40B4-BE49-F238E27FC236}">
                <a16:creationId xmlns:a16="http://schemas.microsoft.com/office/drawing/2014/main" id="{D7DE76A3-8B3F-EA47-A089-AEF241A37A6C}"/>
              </a:ext>
            </a:extLst>
          </p:cNvPr>
          <p:cNvSpPr>
            <a:spLocks noChangeArrowheads="1"/>
          </p:cNvSpPr>
          <p:nvPr/>
        </p:nvSpPr>
        <p:spPr bwMode="auto">
          <a:xfrm>
            <a:off x="-1752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81861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63C3-0D1C-AA46-A17A-C3830B10FD06}"/>
              </a:ext>
            </a:extLst>
          </p:cNvPr>
          <p:cNvSpPr>
            <a:spLocks noGrp="1"/>
          </p:cNvSpPr>
          <p:nvPr>
            <p:ph type="title" idx="4294967295"/>
          </p:nvPr>
        </p:nvSpPr>
        <p:spPr>
          <a:xfrm>
            <a:off x="723900" y="266921"/>
            <a:ext cx="7772400" cy="1066800"/>
          </a:xfrm>
        </p:spPr>
        <p:txBody>
          <a:bodyPr/>
          <a:lstStyle/>
          <a:p>
            <a:r>
              <a:rPr lang="en-US" dirty="0"/>
              <a:t>CLOSING REPORT </a:t>
            </a:r>
          </a:p>
        </p:txBody>
      </p:sp>
      <p:sp>
        <p:nvSpPr>
          <p:cNvPr id="3" name="Content Placeholder 2">
            <a:extLst>
              <a:ext uri="{FF2B5EF4-FFF2-40B4-BE49-F238E27FC236}">
                <a16:creationId xmlns:a16="http://schemas.microsoft.com/office/drawing/2014/main" id="{013A6DFD-44CA-5E41-B856-D1F1ED547912}"/>
              </a:ext>
            </a:extLst>
          </p:cNvPr>
          <p:cNvSpPr>
            <a:spLocks noGrp="1"/>
          </p:cNvSpPr>
          <p:nvPr>
            <p:ph idx="1"/>
          </p:nvPr>
        </p:nvSpPr>
        <p:spPr>
          <a:xfrm>
            <a:off x="681318" y="1219200"/>
            <a:ext cx="7772400" cy="4572000"/>
          </a:xfrm>
        </p:spPr>
        <p:txBody>
          <a:bodyPr/>
          <a:lstStyle/>
          <a:p>
            <a:pPr>
              <a:buFontTx/>
              <a:buChar char="-"/>
            </a:pPr>
            <a:r>
              <a:rPr lang="en-US" sz="2800" dirty="0"/>
              <a:t>Timeline Reviewed</a:t>
            </a:r>
          </a:p>
          <a:p>
            <a:pPr>
              <a:buFontTx/>
              <a:buChar char="-"/>
            </a:pPr>
            <a:r>
              <a:rPr lang="en-US" sz="2800" dirty="0"/>
              <a:t>Preliminary Draft Agenda posted at DCN 15-24-0159-00-04me</a:t>
            </a:r>
          </a:p>
          <a:p>
            <a:pPr>
              <a:buFontTx/>
              <a:buChar char="-"/>
            </a:pPr>
            <a:endParaRPr lang="en-US" sz="2800" dirty="0"/>
          </a:p>
          <a:p>
            <a:pPr>
              <a:buFontTx/>
              <a:buChar char="-"/>
            </a:pPr>
            <a:endParaRPr lang="en-US" sz="2800" dirty="0"/>
          </a:p>
          <a:p>
            <a:pPr>
              <a:buFontTx/>
              <a:buChar char="-"/>
            </a:pPr>
            <a:endParaRPr lang="en-US" sz="2800" dirty="0"/>
          </a:p>
          <a:p>
            <a:pPr>
              <a:buFontTx/>
              <a:buChar char="-"/>
            </a:pPr>
            <a:endParaRPr lang="en-US" sz="2800" dirty="0"/>
          </a:p>
          <a:p>
            <a:pPr>
              <a:buFontTx/>
              <a:buChar char="-"/>
            </a:pPr>
            <a:endParaRPr lang="en-US" sz="2800" dirty="0"/>
          </a:p>
          <a:p>
            <a:pPr>
              <a:buFontTx/>
              <a:buChar char="-"/>
            </a:pPr>
            <a:endParaRPr lang="en-US" sz="2800" dirty="0"/>
          </a:p>
          <a:p>
            <a:pPr>
              <a:buFontTx/>
              <a:buChar char="-"/>
            </a:pPr>
            <a:endParaRPr lang="en-US" sz="2800" dirty="0"/>
          </a:p>
        </p:txBody>
      </p:sp>
      <p:sp>
        <p:nvSpPr>
          <p:cNvPr id="6" name="Slide Number Placeholder 5">
            <a:extLst>
              <a:ext uri="{FF2B5EF4-FFF2-40B4-BE49-F238E27FC236}">
                <a16:creationId xmlns:a16="http://schemas.microsoft.com/office/drawing/2014/main" id="{9D86687F-9C2F-5E4E-BBE4-0B8AB65F7D7C}"/>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45</a:t>
            </a:fld>
            <a:endParaRPr lang="en-US" altLang="en-US"/>
          </a:p>
        </p:txBody>
      </p:sp>
      <p:sp>
        <p:nvSpPr>
          <p:cNvPr id="4" name="Rectangle 2">
            <a:extLst>
              <a:ext uri="{FF2B5EF4-FFF2-40B4-BE49-F238E27FC236}">
                <a16:creationId xmlns:a16="http://schemas.microsoft.com/office/drawing/2014/main" id="{D7DE76A3-8B3F-EA47-A089-AEF241A37A6C}"/>
              </a:ext>
            </a:extLst>
          </p:cNvPr>
          <p:cNvSpPr>
            <a:spLocks noChangeArrowheads="1"/>
          </p:cNvSpPr>
          <p:nvPr/>
        </p:nvSpPr>
        <p:spPr bwMode="auto">
          <a:xfrm>
            <a:off x="-1752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28145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9516A2-CF63-EDF1-E9B4-AAC07969E37A}"/>
              </a:ext>
            </a:extLst>
          </p:cNvPr>
          <p:cNvSpPr>
            <a:spLocks noGrp="1"/>
          </p:cNvSpPr>
          <p:nvPr>
            <p:ph idx="1"/>
          </p:nvPr>
        </p:nvSpPr>
        <p:spPr>
          <a:xfrm>
            <a:off x="685800" y="1355310"/>
            <a:ext cx="7772400" cy="4114800"/>
          </a:xfrm>
        </p:spPr>
        <p:txBody>
          <a:bodyPr/>
          <a:lstStyle/>
          <a:p>
            <a:r>
              <a:rPr lang="en-US" sz="2000" dirty="0"/>
              <a:t>Mar/24– SA Ballot Requested and Draft sent to Ballot – CRG Formed</a:t>
            </a:r>
          </a:p>
          <a:p>
            <a:r>
              <a:rPr lang="en-US" sz="2000" dirty="0"/>
              <a:t>May/24 – Comment Resolution possible SA Recirc (CRG)</a:t>
            </a:r>
          </a:p>
          <a:p>
            <a:r>
              <a:rPr lang="en-US" sz="2000" dirty="0"/>
              <a:t>July/24 – Comment Resolution SA Recirc (CRG)</a:t>
            </a:r>
          </a:p>
          <a:p>
            <a:r>
              <a:rPr lang="en-US" sz="2000" dirty="0"/>
              <a:t>Nov/24 - Optimistic SA to </a:t>
            </a:r>
            <a:r>
              <a:rPr lang="en-US" sz="2000" dirty="0" err="1"/>
              <a:t>Revcom</a:t>
            </a:r>
            <a:endParaRPr lang="en-US" sz="2000" dirty="0"/>
          </a:p>
          <a:p>
            <a:r>
              <a:rPr lang="en-US" sz="2000" dirty="0"/>
              <a:t>Dec/24 – SA to </a:t>
            </a:r>
            <a:r>
              <a:rPr lang="en-US" sz="2000" dirty="0" err="1"/>
              <a:t>Revcom</a:t>
            </a:r>
            <a:endParaRPr lang="en-US" sz="2000" dirty="0"/>
          </a:p>
          <a:p>
            <a:endParaRPr lang="en-US" sz="2000" dirty="0"/>
          </a:p>
          <a:p>
            <a:endParaRPr lang="en-US" dirty="0"/>
          </a:p>
        </p:txBody>
      </p:sp>
      <p:sp>
        <p:nvSpPr>
          <p:cNvPr id="3" name="Slide Number Placeholder 2">
            <a:extLst>
              <a:ext uri="{FF2B5EF4-FFF2-40B4-BE49-F238E27FC236}">
                <a16:creationId xmlns:a16="http://schemas.microsoft.com/office/drawing/2014/main" id="{A8190534-3624-E059-6343-FB188EC8F971}"/>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46</a:t>
            </a:fld>
            <a:endParaRPr lang="en-US" altLang="en-US"/>
          </a:p>
        </p:txBody>
      </p:sp>
      <p:sp>
        <p:nvSpPr>
          <p:cNvPr id="4" name="Title 1">
            <a:extLst>
              <a:ext uri="{FF2B5EF4-FFF2-40B4-BE49-F238E27FC236}">
                <a16:creationId xmlns:a16="http://schemas.microsoft.com/office/drawing/2014/main" id="{60AEDFFC-F93F-7672-7411-F1ACF06C34FE}"/>
              </a:ext>
            </a:extLst>
          </p:cNvPr>
          <p:cNvSpPr txBox="1">
            <a:spLocks/>
          </p:cNvSpPr>
          <p:nvPr/>
        </p:nvSpPr>
        <p:spPr bwMode="auto">
          <a:xfrm>
            <a:off x="723900" y="272744"/>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a:t>Draft Timeline </a:t>
            </a:r>
          </a:p>
        </p:txBody>
      </p:sp>
    </p:spTree>
    <p:extLst>
      <p:ext uri="{BB962C8B-B14F-4D97-AF65-F5344CB8AC3E}">
        <p14:creationId xmlns:p14="http://schemas.microsoft.com/office/powerpoint/2010/main" val="2303086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TG6ma (BAN/VAN)</a:t>
            </a:r>
            <a:br>
              <a:rPr lang="de-DE" dirty="0"/>
            </a:br>
            <a:r>
              <a:rPr lang="de-DE" dirty="0"/>
              <a:t>March 2024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47</a:t>
            </a:fld>
            <a:endParaRPr lang="en-US" dirty="0"/>
          </a:p>
        </p:txBody>
      </p:sp>
    </p:spTree>
    <p:extLst>
      <p:ext uri="{BB962C8B-B14F-4D97-AF65-F5344CB8AC3E}">
        <p14:creationId xmlns:p14="http://schemas.microsoft.com/office/powerpoint/2010/main" val="807163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4294967295"/>
          </p:nvPr>
        </p:nvSpPr>
        <p:spPr>
          <a:xfrm>
            <a:off x="197875" y="1607473"/>
            <a:ext cx="8824450" cy="5206793"/>
          </a:xfrm>
        </p:spPr>
        <p:txBody>
          <a:bodyPr/>
          <a:lstStyle/>
          <a:p>
            <a:pPr marL="0" indent="0">
              <a:lnSpc>
                <a:spcPts val="21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2100"/>
              </a:lnSpc>
              <a:buNone/>
            </a:pPr>
            <a:r>
              <a:rPr lang="en-US" altLang="ja-JP" sz="1800" b="1" dirty="0"/>
              <a:t>Action:  </a:t>
            </a:r>
          </a:p>
          <a:p>
            <a:pPr marL="0" indent="0">
              <a:lnSpc>
                <a:spcPts val="2100"/>
              </a:lnSpc>
              <a:buNone/>
            </a:pPr>
            <a:r>
              <a:rPr lang="en-US" altLang="ja-JP" sz="1800" dirty="0">
                <a:solidFill>
                  <a:srgbClr val="FF0000"/>
                </a:solidFill>
                <a:highlight>
                  <a:srgbClr val="FFFF00"/>
                </a:highlight>
              </a:rPr>
              <a:t>•Update draft#1.14 of  Draft Proposals for Pre-Ballot</a:t>
            </a:r>
          </a:p>
          <a:p>
            <a:pPr marL="0" indent="0">
              <a:lnSpc>
                <a:spcPts val="2100"/>
              </a:lnSpc>
              <a:buNone/>
            </a:pPr>
            <a:r>
              <a:rPr lang="en-US" altLang="ja-JP" sz="1800" dirty="0">
                <a:solidFill>
                  <a:srgbClr val="FF0000"/>
                </a:solidFill>
              </a:rPr>
              <a:t>•Comment resolution for draft#1.14</a:t>
            </a:r>
          </a:p>
          <a:p>
            <a:pPr marL="0" indent="0">
              <a:lnSpc>
                <a:spcPts val="2100"/>
              </a:lnSpc>
              <a:buNone/>
            </a:pPr>
            <a:r>
              <a:rPr lang="en-US" altLang="ja-JP" sz="1800" dirty="0">
                <a:solidFill>
                  <a:srgbClr val="FF0000"/>
                </a:solidFill>
              </a:rPr>
              <a:t>•Performance Evaluation of Technologies in PHY; Channel Coding According to 8 QoS Levels of Packets and  Coexistence Levels, Interference Mitigation, etc.  </a:t>
            </a:r>
          </a:p>
          <a:p>
            <a:pPr marL="0" indent="0">
              <a:lnSpc>
                <a:spcPts val="2100"/>
              </a:lnSpc>
              <a:buNone/>
            </a:pPr>
            <a:r>
              <a:rPr lang="en-US" altLang="ja-JP" sz="1800" dirty="0">
                <a:solidFill>
                  <a:srgbClr val="FF0000"/>
                </a:solidFill>
              </a:rPr>
              <a:t>•Performance Evaluation of Technologies in MAC; Channel Management, CCA, Hybrid Contention Free/Access Protocol According to 8 </a:t>
            </a:r>
            <a:r>
              <a:rPr lang="en-US" altLang="ja-JP" sz="1800" dirty="0" err="1">
                <a:solidFill>
                  <a:srgbClr val="FF0000"/>
                </a:solidFill>
              </a:rPr>
              <a:t>QoSs</a:t>
            </a:r>
            <a:r>
              <a:rPr lang="en-US" altLang="ja-JP" sz="1800" dirty="0">
                <a:solidFill>
                  <a:srgbClr val="FF0000"/>
                </a:solidFill>
              </a:rPr>
              <a:t> and Coexistences.</a:t>
            </a:r>
          </a:p>
          <a:p>
            <a:pPr marL="0" indent="0">
              <a:lnSpc>
                <a:spcPts val="2100"/>
              </a:lnSpc>
              <a:buNone/>
            </a:pPr>
            <a:r>
              <a:rPr lang="en-US" altLang="ja-JP" sz="1800" dirty="0">
                <a:solidFill>
                  <a:srgbClr val="FF0000"/>
                </a:solidFill>
              </a:rPr>
              <a:t>•Harmonization or Commonality with 4ab in Coexistence and Feasible Implementation of 6ma and 4ab</a:t>
            </a:r>
          </a:p>
          <a:p>
            <a:pPr marL="0" indent="0">
              <a:lnSpc>
                <a:spcPts val="2100"/>
              </a:lnSpc>
              <a:buNone/>
            </a:pPr>
            <a:r>
              <a:rPr lang="en-US" altLang="ja-JP" sz="1800" dirty="0">
                <a:solidFill>
                  <a:srgbClr val="FF0000"/>
                </a:solidFill>
              </a:rPr>
              <a:t>•Feasibility of TSN of 802.1 in MAC</a:t>
            </a:r>
          </a:p>
          <a:p>
            <a:pPr marL="0" indent="0">
              <a:lnSpc>
                <a:spcPts val="2100"/>
              </a:lnSpc>
              <a:buNone/>
            </a:pPr>
            <a:r>
              <a:rPr lang="en-US" altLang="ja-JP" sz="1800" b="1" dirty="0"/>
              <a:t>Next Things to Do</a:t>
            </a:r>
            <a:r>
              <a:rPr lang="ja-JP" altLang="en-US" sz="1800" b="1" dirty="0"/>
              <a:t>：</a:t>
            </a:r>
            <a:endParaRPr lang="en-US" altLang="ja-JP" sz="1800" b="1" dirty="0"/>
          </a:p>
          <a:p>
            <a:pPr marL="0" indent="0">
              <a:lnSpc>
                <a:spcPts val="2100"/>
              </a:lnSpc>
              <a:buNone/>
            </a:pPr>
            <a:r>
              <a:rPr lang="en-US" altLang="ja-JP" sz="1800" dirty="0">
                <a:solidFill>
                  <a:srgbClr val="FF0000"/>
                </a:solidFill>
              </a:rPr>
              <a:t>     Finalize draft#1 for Letter Ballot</a:t>
            </a:r>
            <a:endParaRPr lang="en-US" altLang="ja-JP" sz="1800" dirty="0"/>
          </a:p>
          <a:p>
            <a:pPr marL="0" indent="0">
              <a:lnSpc>
                <a:spcPts val="2100"/>
              </a:lnSpc>
              <a:buNone/>
            </a:pP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idx="4294967295"/>
          </p:nvPr>
        </p:nvSpPr>
        <p:spPr>
          <a:xfrm>
            <a:off x="33452" y="790222"/>
            <a:ext cx="9139413"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a:xfrm rot="10800000" flipH="1" flipV="1">
            <a:off x="4186691" y="6468910"/>
            <a:ext cx="770620" cy="275906"/>
          </a:xfrm>
        </p:spPr>
        <p:txBody>
          <a:bodyPr/>
          <a:lstStyle/>
          <a:p>
            <a:r>
              <a:rPr lang="en-US" altLang="ja-JP" dirty="0"/>
              <a:t>Slide </a:t>
            </a:r>
            <a:fld id="{17C47D4F-CAA3-4307-B0EF-8C4B3E0CF21D}" type="slidenum">
              <a:rPr lang="en-US" altLang="ja-JP" smtClean="0"/>
              <a:pPr/>
              <a:t>48</a:t>
            </a:fld>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B4C6DAAE-52BC-42AD-95F6-1BE672B93C93}"/>
              </a:ext>
            </a:extLst>
          </p:cNvPr>
          <p:cNvSpPr txBox="1"/>
          <p:nvPr/>
        </p:nvSpPr>
        <p:spPr>
          <a:xfrm>
            <a:off x="386132" y="1115532"/>
            <a:ext cx="87578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March 11</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Denver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4;3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0 - 2:30 March 12(TUE)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March 12</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Denver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23:00-01:00 March 13(WED) 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March 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Denver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00:00-01:00 March 14(THU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dirty="0">
                <a:solidFill>
                  <a:prstClr val="black"/>
                </a:solidFill>
                <a:highlight>
                  <a:srgbClr val="FFFF00"/>
                </a:highlight>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AM1    8:00-10:00 March 14</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Denver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23:00-01:00 March 15(FRI)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318974"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10-15</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March 2024</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06888" y="6475413"/>
            <a:ext cx="530225" cy="182562"/>
          </a:xfrm>
        </p:spPr>
        <p:txBody>
          <a:bodyPr/>
          <a:lstStyle/>
          <a:p>
            <a:r>
              <a:rPr lang="en-US" altLang="ja-JP" dirty="0"/>
              <a:t>Slide </a:t>
            </a:r>
            <a:fld id="{38E6254A-D985-444C-BBE9-59789D09939F}" type="slidenum">
              <a:rPr lang="en-US" altLang="ja-JP"/>
              <a:pPr/>
              <a:t>49</a:t>
            </a:fld>
            <a:endParaRPr lang="en-US" altLang="ja-JP" dirty="0"/>
          </a:p>
        </p:txBody>
      </p:sp>
      <p:sp>
        <p:nvSpPr>
          <p:cNvPr id="12" name="テキスト ボックス 11">
            <a:extLst>
              <a:ext uri="{FF2B5EF4-FFF2-40B4-BE49-F238E27FC236}">
                <a16:creationId xmlns:a16="http://schemas.microsoft.com/office/drawing/2014/main" id="{6903D195-E913-7E93-7D3A-5013BC2EAE19}"/>
              </a:ext>
            </a:extLst>
          </p:cNvPr>
          <p:cNvSpPr txBox="1"/>
          <p:nvPr/>
        </p:nvSpPr>
        <p:spPr>
          <a:xfrm>
            <a:off x="0" y="2133777"/>
            <a:ext cx="5082139" cy="307777"/>
          </a:xfrm>
          <a:prstGeom prst="rect">
            <a:avLst/>
          </a:prstGeom>
          <a:noFill/>
        </p:spPr>
        <p:txBody>
          <a:bodyPr wrap="square" rtlCol="0">
            <a:spAutoFit/>
          </a:bodyPr>
          <a:lstStyle/>
          <a:p>
            <a:r>
              <a:rPr kumimoji="1" lang="en-US" altLang="ja-JP" sz="1400" b="1" dirty="0">
                <a:solidFill>
                  <a:srgbClr val="FF0000"/>
                </a:solidFill>
                <a:highlight>
                  <a:srgbClr val="FFFF00"/>
                </a:highlight>
              </a:rPr>
              <a:t>March 11</a:t>
            </a:r>
            <a:r>
              <a:rPr kumimoji="1" lang="en-US" altLang="ja-JP" sz="1400" b="1" baseline="30000" dirty="0">
                <a:solidFill>
                  <a:srgbClr val="FF0000"/>
                </a:solidFill>
                <a:highlight>
                  <a:srgbClr val="FFFF00"/>
                </a:highlight>
              </a:rPr>
              <a:t>th</a:t>
            </a:r>
            <a:r>
              <a:rPr kumimoji="1" lang="en-US" altLang="ja-JP" sz="1400" b="1" dirty="0">
                <a:solidFill>
                  <a:srgbClr val="FF0000"/>
                </a:solidFill>
                <a:highlight>
                  <a:srgbClr val="FFFF00"/>
                </a:highlight>
              </a:rPr>
              <a:t> is day light change to summer time.</a:t>
            </a:r>
            <a:endParaRPr kumimoji="1" lang="ja-JP" altLang="en-US" sz="1400" b="1" dirty="0">
              <a:solidFill>
                <a:srgbClr val="FF0000"/>
              </a:solidFill>
              <a:highlight>
                <a:srgbClr val="FFFF00"/>
              </a:highlight>
            </a:endParaRPr>
          </a:p>
        </p:txBody>
      </p:sp>
      <p:pic>
        <p:nvPicPr>
          <p:cNvPr id="16" name="図 15">
            <a:extLst>
              <a:ext uri="{FF2B5EF4-FFF2-40B4-BE49-F238E27FC236}">
                <a16:creationId xmlns:a16="http://schemas.microsoft.com/office/drawing/2014/main" id="{A96868EE-3F30-34C6-D542-EFED465D8CA6}"/>
              </a:ext>
            </a:extLst>
          </p:cNvPr>
          <p:cNvPicPr>
            <a:picLocks noChangeAspect="1"/>
          </p:cNvPicPr>
          <p:nvPr/>
        </p:nvPicPr>
        <p:blipFill>
          <a:blip r:embed="rId3"/>
          <a:stretch>
            <a:fillRect/>
          </a:stretch>
        </p:blipFill>
        <p:spPr>
          <a:xfrm>
            <a:off x="1647883" y="2503109"/>
            <a:ext cx="7458458" cy="3892750"/>
          </a:xfrm>
          <a:prstGeom prst="rect">
            <a:avLst/>
          </a:prstGeom>
        </p:spPr>
      </p:pic>
      <p:pic>
        <p:nvPicPr>
          <p:cNvPr id="20" name="図 19">
            <a:extLst>
              <a:ext uri="{FF2B5EF4-FFF2-40B4-BE49-F238E27FC236}">
                <a16:creationId xmlns:a16="http://schemas.microsoft.com/office/drawing/2014/main" id="{BBBDBAA3-9F09-BDD4-7ACA-94ECFF50956A}"/>
              </a:ext>
            </a:extLst>
          </p:cNvPr>
          <p:cNvPicPr>
            <a:picLocks noChangeAspect="1"/>
          </p:cNvPicPr>
          <p:nvPr/>
        </p:nvPicPr>
        <p:blipFill>
          <a:blip r:embed="rId4"/>
          <a:stretch>
            <a:fillRect/>
          </a:stretch>
        </p:blipFill>
        <p:spPr>
          <a:xfrm>
            <a:off x="81292" y="2503109"/>
            <a:ext cx="1600282" cy="3886400"/>
          </a:xfrm>
          <a:prstGeom prst="rect">
            <a:avLst/>
          </a:prstGeom>
        </p:spPr>
      </p:pic>
    </p:spTree>
    <p:extLst>
      <p:ext uri="{BB962C8B-B14F-4D97-AF65-F5344CB8AC3E}">
        <p14:creationId xmlns:p14="http://schemas.microsoft.com/office/powerpoint/2010/main" val="321673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March 802.15 WG Session</a:t>
            </a:r>
          </a:p>
        </p:txBody>
      </p:sp>
      <p:pic>
        <p:nvPicPr>
          <p:cNvPr id="2" name="Picture 1">
            <a:extLst>
              <a:ext uri="{FF2B5EF4-FFF2-40B4-BE49-F238E27FC236}">
                <a16:creationId xmlns:a16="http://schemas.microsoft.com/office/drawing/2014/main" id="{211FA2FC-909C-9496-7E55-61C98F1261F1}"/>
              </a:ext>
            </a:extLst>
          </p:cNvPr>
          <p:cNvPicPr>
            <a:picLocks noChangeAspect="1"/>
          </p:cNvPicPr>
          <p:nvPr/>
        </p:nvPicPr>
        <p:blipFill>
          <a:blip r:embed="rId2"/>
          <a:stretch>
            <a:fillRect/>
          </a:stretch>
        </p:blipFill>
        <p:spPr>
          <a:xfrm>
            <a:off x="732141" y="1143000"/>
            <a:ext cx="7679717" cy="5332413"/>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2438400" y="91440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4294967295"/>
          </p:nvPr>
        </p:nvSpPr>
        <p:spPr>
          <a:xfrm>
            <a:off x="155741" y="1089898"/>
            <a:ext cx="9026759" cy="5517434"/>
          </a:xfrm>
          <a:ln/>
        </p:spPr>
        <p:txBody>
          <a:bodyPr>
            <a:noAutofit/>
          </a:bodyPr>
          <a:lstStyle/>
          <a:p>
            <a:pPr>
              <a:lnSpc>
                <a:spcPts val="1400"/>
              </a:lnSpc>
            </a:pPr>
            <a:r>
              <a:rPr lang="en-US" altLang="ja-JP" sz="1200" dirty="0"/>
              <a:t>TG15.6ma meeting call to order</a:t>
            </a:r>
          </a:p>
          <a:p>
            <a:pPr>
              <a:lnSpc>
                <a:spcPts val="1400"/>
              </a:lnSpc>
            </a:pPr>
            <a:r>
              <a:rPr lang="en-US" altLang="ja-JP" sz="1200" dirty="0"/>
              <a:t>Call for essential patents and policies &amp; procedures reminder </a:t>
            </a:r>
          </a:p>
          <a:p>
            <a:pPr>
              <a:lnSpc>
                <a:spcPts val="1400"/>
              </a:lnSpc>
            </a:pPr>
            <a:r>
              <a:rPr lang="en-US" altLang="ja-JP" sz="1200" dirty="0"/>
              <a:t>Approve last meeting minutes: TG 15.6ma Meeting Minutes for January 2024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15-24-0075-00</a:t>
            </a:r>
            <a:r>
              <a:rPr lang="en-US" altLang="ja-JP" sz="1200" dirty="0"/>
              <a:t>-06ma</a:t>
            </a:r>
          </a:p>
          <a:p>
            <a:pPr>
              <a:lnSpc>
                <a:spcPts val="1400"/>
              </a:lnSpc>
            </a:pPr>
            <a:r>
              <a:rPr lang="en-US" altLang="ja-JP" sz="1200" dirty="0"/>
              <a:t>Agenda of TG15.6ma March Meeting                                                                                           doc.#15-24-0134-01-06ma   </a:t>
            </a:r>
          </a:p>
          <a:p>
            <a:pPr>
              <a:lnSpc>
                <a:spcPts val="1400"/>
              </a:lnSpc>
            </a:pPr>
            <a:r>
              <a:rPr lang="en-US" altLang="ja-JP" sz="1200" dirty="0"/>
              <a:t>Review and Summary</a:t>
            </a:r>
          </a:p>
          <a:p>
            <a:pPr marR="0" lvl="1" indent="-228600" algn="l" defTabSz="914400" rtl="0" eaLnBrk="1" fontAlgn="base" latinLnBrk="0" hangingPunct="1">
              <a:lnSpc>
                <a:spcPts val="14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Basic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doc.#15-23-0557-02-06ma</a:t>
            </a:r>
          </a:p>
          <a:p>
            <a:pPr marL="514350" marR="0" lvl="1" indent="0" algn="l" defTabSz="914400" rtl="0" eaLnBrk="1" fontAlgn="base" latinLnBrk="0" hangingPunct="1">
              <a:lnSpc>
                <a:spcPts val="1400"/>
              </a:lnSpc>
              <a:spcBef>
                <a:spcPts val="0"/>
              </a:spcBef>
              <a:spcAft>
                <a:spcPts val="0"/>
              </a:spcAft>
              <a:buClrTx/>
              <a:buSzTx/>
              <a:buNone/>
              <a:tabLst/>
              <a:defRPr/>
            </a:pPr>
            <a:r>
              <a:rPr lang="en-US" altLang="ja-JP" sz="1200" dirty="0">
                <a:solidFill>
                  <a:srgbClr val="000000"/>
                </a:solidFill>
                <a:latin typeface="Arial"/>
                <a:cs typeface="Times New Roman" pitchFamily="18" charset="0"/>
              </a:rPr>
              <a:t>2.  TG6ma Draft Action Items(Progress and Action Items for Draft#1.14                                  doc.#15-23-0360-04-06ma</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Draft pre-ballot comment resolution                                                                                    doc.#15-23-0476-14-06ma  </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Rescheduling Timeline                                                                                                        doc.#15-23-0361-04-06ma</a:t>
            </a:r>
          </a:p>
          <a:p>
            <a:pPr marL="171450" lvl="1" indent="-171450">
              <a:lnSpc>
                <a:spcPts val="14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   Modified 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Based on 15.6-2012 for Coexisting Multiple Dependable BANs 24-0122-00-06ma</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2.   MAC Frame Formats Based on Harmonization Agreements                                                doc.#15-24-0034-01-06ma</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3.   Progress and Action Items for Draft#1 (Draft#1.14)                                                              doc.#15-23-0360-03-06ma</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4.  Joint work with 802.1; Draft PAR and CSD 802.1ACea: Amendment to IEEE Standard 802.1AC-2016 15-23-453</a:t>
            </a: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454</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5.   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for coexisting multiple dependable BANs                                   doc.#15-24-0013-02-06ma</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6.   Simulation results for Nagoya I. T. and YRP-IAI MAC proposal   Based on TG6ma Channel Model      -0352-04-06ma</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7.  Preliminary Evaluation on Ranging Accuracy with Interference Cancellation in Coexistence Environments  24-0057-01</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8.  Hybrid ARQ Scheme for High QoS Packets in High Class of Coexistence of IEEE 802.15.6ma    #15-23-0576-02-06ma         9.  Evaluation of IEEE 802.15.6 Ultra-wideband Physical Layer Utilizing Super Orthogonal Convolutional 22-0562-08-06ma</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10. Performance Evaluation of Channel Coding Based on TG6ma Channel Model for Some Classes of Coexistence 051-01</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11. TG6ma Channel Models, Channel Coding, and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doc.#15-22-0519-01-06ma</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12. UWB Positioning in 15.6ma for Multiple BAN Adjacent Scenarios                                        doc.#15-23-0560-01-06ma</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13. TG6ma Channel Model Document for Enhanced </a:t>
            </a:r>
            <a:r>
              <a:rPr lang="en-US" altLang="ja-JP" sz="1200" dirty="0" err="1">
                <a:solidFill>
                  <a:srgbClr val="000000"/>
                </a:solidFill>
                <a:latin typeface="Arial"/>
                <a:cs typeface="Times New Roman" pitchFamily="18" charset="0"/>
              </a:rPr>
              <a:t>Depemdability</a:t>
            </a:r>
            <a:r>
              <a:rPr lang="en-US" altLang="ja-JP" sz="1200" dirty="0">
                <a:solidFill>
                  <a:srgbClr val="000000"/>
                </a:solidFill>
                <a:latin typeface="Arial"/>
                <a:cs typeface="Times New Roman" pitchFamily="18" charset="0"/>
              </a:rPr>
              <a:t>                                          doc.#15-22-0519-05-06ma</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14. Interference Mitigation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a:t>
            </a:r>
            <a:r>
              <a:rPr lang="ja-JP" altLang="en-US" sz="1200" dirty="0">
                <a:solidFill>
                  <a:srgbClr val="000000"/>
                </a:solidFill>
                <a:latin typeface="Arial"/>
                <a:cs typeface="Times New Roman" pitchFamily="18" charset="0"/>
              </a:rPr>
              <a:t>　</a:t>
            </a:r>
            <a:r>
              <a:rPr lang="it-IT" altLang="ja-JP"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doc.#15-24-0073-01-06ma</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15. Overview and convergence of MAC proposals for 15.6ma                                                   doc.#15-24-0078-01-06ma</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16. Progress Report of TG6ma                                                                                                   doc.#15-23-0056-07-06ma</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17. Timeline of TG6ma                                                                                                               doc.#15.23-0407-04-06ma</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18. TG15.6ma Closing Report for March 2024                                                                           doc.#15-24-185-00-06ma</a:t>
            </a:r>
          </a:p>
          <a:p>
            <a:pPr marL="514350" marR="0" lvl="1" indent="0" algn="l" defTabSz="914400" rtl="0" eaLnBrk="1" fontAlgn="base" latinLnBrk="0" hangingPunct="1">
              <a:lnSpc>
                <a:spcPts val="1400"/>
              </a:lnSpc>
              <a:spcBef>
                <a:spcPts val="0"/>
              </a:spcBef>
              <a:spcAft>
                <a:spcPts val="0"/>
              </a:spcAft>
              <a:buClrTx/>
              <a:buSzTx/>
              <a:buNone/>
              <a:tabLst/>
              <a:defRPr/>
            </a:pPr>
            <a:r>
              <a:rPr lang="en-US" altLang="ja-JP" sz="1200" dirty="0">
                <a:solidFill>
                  <a:srgbClr val="000000"/>
                </a:solidFill>
                <a:latin typeface="Arial"/>
                <a:cs typeface="Times New Roman" pitchFamily="18" charset="0"/>
              </a:rPr>
              <a:t>19. TG15.6ma Meeting Minutes for March 2024                                                                         doc.#15-24-0186-00-06ma</a:t>
            </a:r>
          </a:p>
          <a:p>
            <a:pPr marL="514350" marR="0" lvl="1" indent="0" algn="l" defTabSz="914400" rtl="0" eaLnBrk="1" fontAlgn="base" latinLnBrk="0" hangingPunct="1">
              <a:lnSpc>
                <a:spcPts val="1400"/>
              </a:lnSpc>
              <a:spcBef>
                <a:spcPts val="0"/>
              </a:spcBef>
              <a:spcAft>
                <a:spcPts val="0"/>
              </a:spcAft>
              <a:buClrTx/>
              <a:buSzTx/>
              <a:buNone/>
              <a:tabLst/>
              <a:defRPr/>
            </a:pPr>
            <a:endPar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endParaRPr>
          </a:p>
          <a:p>
            <a:pPr marL="0" indent="0">
              <a:lnSpc>
                <a:spcPts val="1100"/>
              </a:lnSpc>
              <a:buNone/>
            </a:pPr>
            <a:endParaRPr lang="en-US" altLang="ja-JP" sz="1400" dirty="0"/>
          </a:p>
        </p:txBody>
      </p:sp>
      <p:sp>
        <p:nvSpPr>
          <p:cNvPr id="4098" name="Rectangle 2"/>
          <p:cNvSpPr>
            <a:spLocks noGrp="1" noChangeArrowheads="1"/>
          </p:cNvSpPr>
          <p:nvPr>
            <p:ph type="title" idx="4294967295"/>
          </p:nvPr>
        </p:nvSpPr>
        <p:spPr>
          <a:xfrm>
            <a:off x="684483" y="660243"/>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a:xfrm rot="10800000" flipH="1" flipV="1">
            <a:off x="4262891" y="6466291"/>
            <a:ext cx="618220" cy="177639"/>
          </a:xfrm>
        </p:spPr>
        <p:txBody>
          <a:bodyPr/>
          <a:lstStyle/>
          <a:p>
            <a:r>
              <a:rPr lang="en-US" altLang="ja-JP" dirty="0"/>
              <a:t>Slide </a:t>
            </a:r>
            <a:fld id="{38E6254A-D985-444C-BBE9-59789D09939F}" type="slidenum">
              <a:rPr lang="en-US" altLang="ja-JP"/>
              <a:pPr/>
              <a:t>50</a:t>
            </a:fld>
            <a:endParaRPr lang="en-US" altLang="ja-JP"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BD88030-BF88-4D80-3AC0-D0C393425E53}"/>
              </a:ext>
            </a:extLst>
          </p:cNvPr>
          <p:cNvSpPr>
            <a:spLocks noGrp="1"/>
          </p:cNvSpPr>
          <p:nvPr>
            <p:ph type="sldNum" idx="12"/>
          </p:nvPr>
        </p:nvSpPr>
        <p:spPr>
          <a:xfrm>
            <a:off x="4303713" y="6475413"/>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51</a:t>
            </a:fld>
            <a:endParaRPr dirty="0"/>
          </a:p>
        </p:txBody>
      </p:sp>
      <p:sp>
        <p:nvSpPr>
          <p:cNvPr id="2" name="タイトル 1">
            <a:extLst>
              <a:ext uri="{FF2B5EF4-FFF2-40B4-BE49-F238E27FC236}">
                <a16:creationId xmlns:a16="http://schemas.microsoft.com/office/drawing/2014/main" id="{3900CA8B-4201-1F0F-268B-B130782F5101}"/>
              </a:ext>
            </a:extLst>
          </p:cNvPr>
          <p:cNvSpPr txBox="1">
            <a:spLocks/>
          </p:cNvSpPr>
          <p:nvPr/>
        </p:nvSpPr>
        <p:spPr>
          <a:xfrm>
            <a:off x="685800" y="685800"/>
            <a:ext cx="7772400" cy="792490"/>
          </a:xfrm>
          <a:prstGeom prst="rect">
            <a:avLst/>
          </a:prstGeom>
        </p:spPr>
        <p:txBody>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ja-JP" sz="2400" b="1" kern="0">
                <a:solidFill>
                  <a:srgbClr val="000000"/>
                </a:solidFill>
                <a:latin typeface="+mn-ea"/>
                <a:ea typeface="+mn-ea"/>
                <a:cs typeface="Times New Roman"/>
                <a:sym typeface="Times New Roman"/>
              </a:rPr>
              <a:t> Definition of Coexistence Environment Classes</a:t>
            </a:r>
            <a:endParaRPr kumimoji="1" lang="ja-JP" altLang="en-US" sz="3200" b="1" kern="0" dirty="0">
              <a:latin typeface="+mn-ea"/>
              <a:ea typeface="+mn-ea"/>
            </a:endParaRPr>
          </a:p>
        </p:txBody>
      </p:sp>
      <p:graphicFrame>
        <p:nvGraphicFramePr>
          <p:cNvPr id="3" name="Table 8">
            <a:extLst>
              <a:ext uri="{FF2B5EF4-FFF2-40B4-BE49-F238E27FC236}">
                <a16:creationId xmlns:a16="http://schemas.microsoft.com/office/drawing/2014/main" id="{F4341A3E-22A9-6E47-2F33-5F859CF86FE3}"/>
              </a:ext>
            </a:extLst>
          </p:cNvPr>
          <p:cNvGraphicFramePr>
            <a:graphicFrameLocks noGrp="1"/>
          </p:cNvGraphicFramePr>
          <p:nvPr/>
        </p:nvGraphicFramePr>
        <p:xfrm>
          <a:off x="547086" y="1569128"/>
          <a:ext cx="8049827" cy="4092764"/>
        </p:xfrm>
        <a:graphic>
          <a:graphicData uri="http://schemas.openxmlformats.org/drawingml/2006/table">
            <a:tbl>
              <a:tblPr firstRow="1" bandRow="1">
                <a:tableStyleId>{5940675A-B579-460E-94D1-54222C63F5DA}</a:tableStyleId>
              </a:tblPr>
              <a:tblGrid>
                <a:gridCol w="868120">
                  <a:extLst>
                    <a:ext uri="{9D8B030D-6E8A-4147-A177-3AD203B41FA5}">
                      <a16:colId xmlns:a16="http://schemas.microsoft.com/office/drawing/2014/main" val="683781293"/>
                    </a:ext>
                  </a:extLst>
                </a:gridCol>
                <a:gridCol w="1149073">
                  <a:extLst>
                    <a:ext uri="{9D8B030D-6E8A-4147-A177-3AD203B41FA5}">
                      <a16:colId xmlns:a16="http://schemas.microsoft.com/office/drawing/2014/main" val="1329213928"/>
                    </a:ext>
                  </a:extLst>
                </a:gridCol>
                <a:gridCol w="1186955">
                  <a:extLst>
                    <a:ext uri="{9D8B030D-6E8A-4147-A177-3AD203B41FA5}">
                      <a16:colId xmlns:a16="http://schemas.microsoft.com/office/drawing/2014/main" val="2623798819"/>
                    </a:ext>
                  </a:extLst>
                </a:gridCol>
                <a:gridCol w="1300600">
                  <a:extLst>
                    <a:ext uri="{9D8B030D-6E8A-4147-A177-3AD203B41FA5}">
                      <a16:colId xmlns:a16="http://schemas.microsoft.com/office/drawing/2014/main" val="864124007"/>
                    </a:ext>
                  </a:extLst>
                </a:gridCol>
                <a:gridCol w="1174328">
                  <a:extLst>
                    <a:ext uri="{9D8B030D-6E8A-4147-A177-3AD203B41FA5}">
                      <a16:colId xmlns:a16="http://schemas.microsoft.com/office/drawing/2014/main" val="155283774"/>
                    </a:ext>
                  </a:extLst>
                </a:gridCol>
                <a:gridCol w="1174328">
                  <a:extLst>
                    <a:ext uri="{9D8B030D-6E8A-4147-A177-3AD203B41FA5}">
                      <a16:colId xmlns:a16="http://schemas.microsoft.com/office/drawing/2014/main" val="1578252913"/>
                    </a:ext>
                  </a:extLst>
                </a:gridCol>
                <a:gridCol w="1196423">
                  <a:extLst>
                    <a:ext uri="{9D8B030D-6E8A-4147-A177-3AD203B41FA5}">
                      <a16:colId xmlns:a16="http://schemas.microsoft.com/office/drawing/2014/main" val="3401217700"/>
                    </a:ext>
                  </a:extLst>
                </a:gridCol>
              </a:tblGrid>
              <a:tr h="0">
                <a:tc rowSpan="2">
                  <a:txBody>
                    <a:bodyPr/>
                    <a:lstStyle/>
                    <a:p>
                      <a:pPr algn="ctr"/>
                      <a:r>
                        <a:rPr lang="en-US" sz="1400" b="1" dirty="0"/>
                        <a:t>Coexistence Class</a:t>
                      </a:r>
                    </a:p>
                  </a:txBody>
                  <a:tcPr anchor="ctr">
                    <a:solidFill>
                      <a:schemeClr val="accent2">
                        <a:lumMod val="20000"/>
                        <a:lumOff val="80000"/>
                      </a:schemeClr>
                    </a:solidFill>
                  </a:tcPr>
                </a:tc>
                <a:tc gridSpan="5">
                  <a:txBody>
                    <a:bodyPr/>
                    <a:lstStyle/>
                    <a:p>
                      <a:pPr algn="ctr"/>
                      <a:r>
                        <a:rPr lang="en-US" sz="1600" b="1" dirty="0"/>
                        <a:t>Coexisting system(s)</a:t>
                      </a:r>
                    </a:p>
                  </a:txBody>
                  <a:tcPr anchor="ctr">
                    <a:solidFill>
                      <a:schemeClr val="accent2">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sz="1400" b="1" dirty="0"/>
                        <a:t>Category</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2741778628"/>
                  </a:ext>
                </a:extLst>
              </a:tr>
              <a:tr h="792501">
                <a:tc vMerge="1">
                  <a:txBody>
                    <a:bodyPr/>
                    <a:lstStyle/>
                    <a:p>
                      <a:pPr algn="ctr"/>
                      <a:r>
                        <a:rPr lang="en-US" dirty="0"/>
                        <a:t>Level</a:t>
                      </a:r>
                    </a:p>
                  </a:txBody>
                  <a:tcPr anchor="ctr"/>
                </a:tc>
                <a:tc>
                  <a:txBody>
                    <a:bodyPr/>
                    <a:lstStyle/>
                    <a:p>
                      <a:pPr algn="ctr"/>
                      <a:r>
                        <a:rPr lang="en-US" sz="1400" b="1" dirty="0"/>
                        <a:t>802.15.6ma</a:t>
                      </a:r>
                    </a:p>
                  </a:txBody>
                  <a:tcPr anchor="ctr">
                    <a:solidFill>
                      <a:schemeClr val="accent1">
                        <a:lumMod val="20000"/>
                        <a:lumOff val="80000"/>
                      </a:schemeClr>
                    </a:solidFill>
                  </a:tcPr>
                </a:tc>
                <a:tc>
                  <a:txBody>
                    <a:bodyPr/>
                    <a:lstStyle/>
                    <a:p>
                      <a:pPr algn="ctr"/>
                      <a:r>
                        <a:rPr lang="en-US" sz="1400" b="1" dirty="0"/>
                        <a:t>802.15.6-2012</a:t>
                      </a:r>
                    </a:p>
                  </a:txBody>
                  <a:tcPr anchor="ctr">
                    <a:solidFill>
                      <a:schemeClr val="accent1">
                        <a:lumMod val="20000"/>
                        <a:lumOff val="80000"/>
                      </a:schemeClr>
                    </a:solidFill>
                  </a:tcPr>
                </a:tc>
                <a:tc>
                  <a:txBody>
                    <a:bodyPr/>
                    <a:lstStyle/>
                    <a:p>
                      <a:pPr algn="ctr"/>
                      <a:r>
                        <a:rPr lang="en-US" sz="1400" b="1" dirty="0"/>
                        <a:t>Non-UWB</a:t>
                      </a:r>
                    </a:p>
                    <a:p>
                      <a:pPr algn="ctr"/>
                      <a:r>
                        <a:rPr lang="en-US" sz="1050" b="0" dirty="0"/>
                        <a:t>(ex. Wi-Fi / Unlicensed / 3GPP)</a:t>
                      </a:r>
                    </a:p>
                  </a:txBody>
                  <a:tcPr anchor="ctr">
                    <a:solidFill>
                      <a:schemeClr val="accent2">
                        <a:lumMod val="20000"/>
                        <a:lumOff val="80000"/>
                      </a:schemeClr>
                    </a:solidFill>
                  </a:tcPr>
                </a:tc>
                <a:tc>
                  <a:txBody>
                    <a:bodyPr/>
                    <a:lstStyle/>
                    <a:p>
                      <a:pPr algn="ctr"/>
                      <a:r>
                        <a:rPr lang="en-US" sz="1400" b="1" dirty="0"/>
                        <a:t>802.15 UWB</a:t>
                      </a:r>
                    </a:p>
                    <a:p>
                      <a:pPr algn="ctr"/>
                      <a:r>
                        <a:rPr lang="en-US" sz="1050" b="0" dirty="0"/>
                        <a:t>(ex. 802.15.4)</a:t>
                      </a:r>
                    </a:p>
                  </a:txBody>
                  <a:tcPr anchor="ctr">
                    <a:solidFill>
                      <a:schemeClr val="accent2">
                        <a:lumMod val="20000"/>
                        <a:lumOff val="80000"/>
                      </a:schemeClr>
                    </a:solidFill>
                  </a:tcPr>
                </a:tc>
                <a:tc>
                  <a:txBody>
                    <a:bodyPr/>
                    <a:lstStyle/>
                    <a:p>
                      <a:pPr algn="ctr"/>
                      <a:r>
                        <a:rPr lang="en-US" sz="1400" b="1" dirty="0"/>
                        <a:t>Non-802.15 UWB</a:t>
                      </a:r>
                    </a:p>
                    <a:p>
                      <a:pPr algn="ctr"/>
                      <a:r>
                        <a:rPr lang="en-US" sz="1050" b="0" dirty="0"/>
                        <a:t>(ex. ETSI </a:t>
                      </a:r>
                      <a:r>
                        <a:rPr lang="en-US" sz="1050" b="0" dirty="0" err="1"/>
                        <a:t>SmartBAN</a:t>
                      </a:r>
                      <a:r>
                        <a:rPr lang="en-US" sz="1050" b="0" dirty="0"/>
                        <a:t>)</a:t>
                      </a:r>
                    </a:p>
                  </a:txBody>
                  <a:tcPr anchor="ctr">
                    <a:solidFill>
                      <a:schemeClr val="accent2">
                        <a:lumMod val="20000"/>
                        <a:lumOff val="80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329066">
                <a:tc>
                  <a:txBody>
                    <a:bodyPr/>
                    <a:lstStyle/>
                    <a:p>
                      <a:pPr marL="182880" algn="l"/>
                      <a:r>
                        <a:rPr lang="en-US" sz="1600" b="1" dirty="0"/>
                        <a:t>0</a:t>
                      </a:r>
                    </a:p>
                  </a:txBody>
                  <a:tcPr anchor="ctr">
                    <a:solidFill>
                      <a:schemeClr val="bg1">
                        <a:lumMod val="85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algn="ctr"/>
                      <a:r>
                        <a:rPr lang="en-US" sz="1400" dirty="0"/>
                        <a:t>Single BAN</a:t>
                      </a:r>
                    </a:p>
                  </a:txBody>
                  <a:tcPr anchor="ctr">
                    <a:solidFill>
                      <a:schemeClr val="bg1">
                        <a:lumMod val="85000"/>
                      </a:schemeClr>
                    </a:solidFill>
                  </a:tcPr>
                </a:tc>
                <a:extLst>
                  <a:ext uri="{0D108BD9-81ED-4DB2-BD59-A6C34878D82A}">
                    <a16:rowId xmlns:a16="http://schemas.microsoft.com/office/drawing/2014/main" val="1777342126"/>
                  </a:ext>
                </a:extLst>
              </a:tr>
              <a:tr h="373903">
                <a:tc>
                  <a:txBody>
                    <a:bodyPr/>
                    <a:lstStyle/>
                    <a:p>
                      <a:pPr marL="182880" algn="l"/>
                      <a:r>
                        <a:rPr lang="en-US" sz="1600" b="1" dirty="0"/>
                        <a:t>1  </a:t>
                      </a:r>
                      <a:r>
                        <a:rPr lang="en-US" sz="1100" b="0" dirty="0"/>
                        <a:t>(1a)</a:t>
                      </a:r>
                      <a:endParaRPr lang="en-US" sz="1600" b="0"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rowSpan="2">
                  <a:txBody>
                    <a:bodyPr/>
                    <a:lstStyle/>
                    <a:p>
                      <a:pPr algn="ctr"/>
                      <a:r>
                        <a:rPr lang="en-US" sz="1400" dirty="0"/>
                        <a:t>Multiple 15.6 BANs</a:t>
                      </a:r>
                    </a:p>
                  </a:txBody>
                  <a:tcPr anchor="ctr">
                    <a:solidFill>
                      <a:srgbClr val="FFFF00"/>
                    </a:solidFill>
                  </a:tcPr>
                </a:tc>
                <a:extLst>
                  <a:ext uri="{0D108BD9-81ED-4DB2-BD59-A6C34878D82A}">
                    <a16:rowId xmlns:a16="http://schemas.microsoft.com/office/drawing/2014/main" val="1178227422"/>
                  </a:ext>
                </a:extLst>
              </a:tr>
              <a:tr h="249269">
                <a:tc>
                  <a:txBody>
                    <a:bodyPr/>
                    <a:lstStyle/>
                    <a:p>
                      <a:pPr marL="182880" algn="l"/>
                      <a:r>
                        <a:rPr lang="en-US" sz="1600" b="1" dirty="0"/>
                        <a:t>2</a:t>
                      </a:r>
                      <a:r>
                        <a:rPr lang="en-US" sz="1100" b="1" dirty="0"/>
                        <a:t>   (1</a:t>
                      </a:r>
                      <a:r>
                        <a:rPr lang="en-US" sz="1100" b="0" dirty="0"/>
                        <a:t>b)</a:t>
                      </a:r>
                      <a:endParaRPr lang="en-US" sz="11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vMerge="1">
                  <a:txBody>
                    <a:bodyPr/>
                    <a:lstStyle/>
                    <a:p>
                      <a:pPr algn="ctr"/>
                      <a:endParaRPr lang="en-US" dirty="0"/>
                    </a:p>
                  </a:txBody>
                  <a:tcPr anchor="ctr"/>
                </a:tc>
                <a:extLst>
                  <a:ext uri="{0D108BD9-81ED-4DB2-BD59-A6C34878D82A}">
                    <a16:rowId xmlns:a16="http://schemas.microsoft.com/office/drawing/2014/main" val="1363090439"/>
                  </a:ext>
                </a:extLst>
              </a:tr>
              <a:tr h="355515">
                <a:tc>
                  <a:txBody>
                    <a:bodyPr/>
                    <a:lstStyle/>
                    <a:p>
                      <a:pPr marL="182880" algn="l"/>
                      <a:r>
                        <a:rPr lang="en-US" sz="1600" b="1" dirty="0"/>
                        <a:t>3</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en-US" sz="1600" b="1" dirty="0"/>
                        <a:t>-</a:t>
                      </a:r>
                    </a:p>
                  </a:txBody>
                  <a:tcPr anchor="ctr"/>
                </a:tc>
                <a:tc>
                  <a:txBody>
                    <a:bodyPr/>
                    <a:lstStyle/>
                    <a:p>
                      <a:pPr algn="ctr"/>
                      <a:r>
                        <a:rPr lang="en-US" sz="1600" b="1" dirty="0"/>
                        <a:t>-</a:t>
                      </a:r>
                    </a:p>
                  </a:txBody>
                  <a:tcPr anchor="ctr"/>
                </a:tc>
                <a:tc>
                  <a:txBody>
                    <a:bodyPr/>
                    <a:lstStyle/>
                    <a:p>
                      <a:pPr algn="ctr"/>
                      <a:r>
                        <a:rPr lang="en-US" sz="1400" dirty="0"/>
                        <a:t>Non-UWB</a:t>
                      </a:r>
                    </a:p>
                  </a:txBody>
                  <a:tcPr anchor="ctr">
                    <a:solidFill>
                      <a:schemeClr val="bg1">
                        <a:lumMod val="85000"/>
                      </a:schemeClr>
                    </a:solidFill>
                  </a:tcPr>
                </a:tc>
                <a:extLst>
                  <a:ext uri="{0D108BD9-81ED-4DB2-BD59-A6C34878D82A}">
                    <a16:rowId xmlns:a16="http://schemas.microsoft.com/office/drawing/2014/main" val="3891933049"/>
                  </a:ext>
                </a:extLst>
              </a:tr>
              <a:tr h="373903">
                <a:tc>
                  <a:txBody>
                    <a:bodyPr/>
                    <a:lstStyle/>
                    <a:p>
                      <a:pPr marL="182880" algn="l"/>
                      <a:r>
                        <a:rPr lang="en-US" sz="1600" b="1" dirty="0"/>
                        <a:t>4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rowSpan="3">
                  <a:txBody>
                    <a:bodyPr/>
                    <a:lstStyle/>
                    <a:p>
                      <a:pPr algn="ctr"/>
                      <a:r>
                        <a:rPr lang="en-US" sz="1400" dirty="0"/>
                        <a:t>Multiple UWB systems</a:t>
                      </a:r>
                    </a:p>
                  </a:txBody>
                  <a:tcPr anchor="ctr">
                    <a:solidFill>
                      <a:srgbClr val="FFC000"/>
                    </a:solidFill>
                  </a:tcPr>
                </a:tc>
                <a:extLst>
                  <a:ext uri="{0D108BD9-81ED-4DB2-BD59-A6C34878D82A}">
                    <a16:rowId xmlns:a16="http://schemas.microsoft.com/office/drawing/2014/main" val="741710164"/>
                  </a:ext>
                </a:extLst>
              </a:tr>
              <a:tr h="373903">
                <a:tc>
                  <a:txBody>
                    <a:bodyPr/>
                    <a:lstStyle/>
                    <a:p>
                      <a:pPr marL="182880" algn="l"/>
                      <a:r>
                        <a:rPr lang="en-US" sz="1600" b="1" dirty="0"/>
                        <a:t>5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820748002"/>
                  </a:ext>
                </a:extLst>
              </a:tr>
              <a:tr h="308637">
                <a:tc>
                  <a:txBody>
                    <a:bodyPr/>
                    <a:lstStyle/>
                    <a:p>
                      <a:pPr marL="182880" algn="l"/>
                      <a:r>
                        <a:rPr lang="en-US" sz="1600" b="1" dirty="0"/>
                        <a:t>6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2726074835"/>
                  </a:ext>
                </a:extLst>
              </a:tr>
              <a:tr h="436220">
                <a:tc>
                  <a:txBody>
                    <a:bodyPr/>
                    <a:lstStyle/>
                    <a:p>
                      <a:pPr marL="182880" algn="l"/>
                      <a:r>
                        <a:rPr lang="en-US" sz="1600" b="1" dirty="0"/>
                        <a:t>7</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en-US" sz="1400"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
        <p:nvSpPr>
          <p:cNvPr id="7" name="Content Placeholder 2">
            <a:extLst>
              <a:ext uri="{FF2B5EF4-FFF2-40B4-BE49-F238E27FC236}">
                <a16:creationId xmlns:a16="http://schemas.microsoft.com/office/drawing/2014/main" id="{389DFCDF-F41B-F0C9-45E2-0E0319A18AD6}"/>
              </a:ext>
            </a:extLst>
          </p:cNvPr>
          <p:cNvSpPr txBox="1">
            <a:spLocks/>
          </p:cNvSpPr>
          <p:nvPr/>
        </p:nvSpPr>
        <p:spPr>
          <a:xfrm>
            <a:off x="685800" y="5752730"/>
            <a:ext cx="7772400" cy="72268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182880" indent="-182880"/>
            <a:r>
              <a:rPr kumimoji="1" lang="en-US" altLang="ja-JP" sz="1800" kern="0"/>
              <a:t>The coexistence </a:t>
            </a:r>
            <a:r>
              <a:rPr lang="en-US" altLang="ja-JP" sz="1800" kern="0"/>
              <a:t>class</a:t>
            </a:r>
            <a:r>
              <a:rPr kumimoji="1" lang="en-US" altLang="ja-JP" sz="1800" kern="0"/>
              <a:t> has been redefied to 8 levels, which </a:t>
            </a:r>
            <a:r>
              <a:rPr kumimoji="1" lang="en-US" sz="1800" kern="0"/>
              <a:t>can be represented by 3 bits and would be suitable to include in PHY or MAC headers.</a:t>
            </a:r>
            <a:endParaRPr lang="en-US" sz="1800" kern="0" dirty="0"/>
          </a:p>
        </p:txBody>
      </p:sp>
    </p:spTree>
    <p:extLst>
      <p:ext uri="{BB962C8B-B14F-4D97-AF65-F5344CB8AC3E}">
        <p14:creationId xmlns:p14="http://schemas.microsoft.com/office/powerpoint/2010/main" val="1252566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BD88030-BF88-4D80-3AC0-D0C393425E53}"/>
              </a:ext>
            </a:extLst>
          </p:cNvPr>
          <p:cNvSpPr>
            <a:spLocks noGrp="1"/>
          </p:cNvSpPr>
          <p:nvPr>
            <p:ph type="sldNum" idx="12"/>
          </p:nvPr>
        </p:nvSpPr>
        <p:spPr>
          <a:xfrm>
            <a:off x="4303713" y="6475413"/>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52</a:t>
            </a:fld>
            <a:endParaRPr dirty="0"/>
          </a:p>
        </p:txBody>
      </p:sp>
      <p:pic>
        <p:nvPicPr>
          <p:cNvPr id="5" name="Picture 1">
            <a:extLst>
              <a:ext uri="{FF2B5EF4-FFF2-40B4-BE49-F238E27FC236}">
                <a16:creationId xmlns:a16="http://schemas.microsoft.com/office/drawing/2014/main" id="{D138F0DC-F5F4-E0E4-A1F7-FDB444F99C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319" y="2719126"/>
            <a:ext cx="6032811" cy="3423762"/>
          </a:xfrm>
          <a:prstGeom prst="rect">
            <a:avLst/>
          </a:prstGeom>
          <a:noFill/>
          <a:ln>
            <a:noFill/>
          </a:ln>
        </p:spPr>
      </p:pic>
      <p:sp>
        <p:nvSpPr>
          <p:cNvPr id="9" name="テキスト ボックス 8">
            <a:extLst>
              <a:ext uri="{FF2B5EF4-FFF2-40B4-BE49-F238E27FC236}">
                <a16:creationId xmlns:a16="http://schemas.microsoft.com/office/drawing/2014/main" id="{5E37245F-EEE5-9A0E-ABA3-E6599A0CCC78}"/>
              </a:ext>
            </a:extLst>
          </p:cNvPr>
          <p:cNvSpPr txBox="1"/>
          <p:nvPr/>
        </p:nvSpPr>
        <p:spPr>
          <a:xfrm>
            <a:off x="462915" y="5659651"/>
            <a:ext cx="8294372" cy="369332"/>
          </a:xfrm>
          <a:prstGeom prst="rect">
            <a:avLst/>
          </a:prstGeom>
          <a:noFill/>
        </p:spPr>
        <p:txBody>
          <a:bodyPr wrap="square">
            <a:spAutoFit/>
          </a:bodyPr>
          <a:lstStyle/>
          <a:p>
            <a:pPr lvl="0" algn="ctr" fontAlgn="base">
              <a:spcBef>
                <a:spcPts val="600"/>
              </a:spcBef>
              <a:spcAft>
                <a:spcPts val="600"/>
              </a:spcAft>
              <a:buClr>
                <a:srgbClr val="000000"/>
              </a:buClr>
              <a:buSzPts val="1000"/>
              <a:tabLst>
                <a:tab pos="255905" algn="l"/>
                <a:tab pos="301625" algn="l"/>
                <a:tab pos="347345" algn="l"/>
              </a:tabLst>
            </a:pPr>
            <a:r>
              <a:rPr lang="en-US" altLang="ja-JP" b="1" dirty="0">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Figure 6  </a:t>
            </a:r>
            <a:r>
              <a:rPr lang="en-US"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Diagram of state transitions for coexistence class environments.</a:t>
            </a:r>
            <a:endParaRPr lang="ja-JP"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388B15D0-4169-D06A-389A-EEB15C29DBE1}"/>
              </a:ext>
            </a:extLst>
          </p:cNvPr>
          <p:cNvSpPr txBox="1"/>
          <p:nvPr/>
        </p:nvSpPr>
        <p:spPr>
          <a:xfrm>
            <a:off x="66906" y="715112"/>
            <a:ext cx="8870585" cy="2292935"/>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 Coexistence Class States Transition(1/2)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indent="-342900" algn="just">
              <a:spcBef>
                <a:spcPts val="600"/>
              </a:spcBef>
              <a:spcAft>
                <a:spcPts val="1200"/>
              </a:spcAft>
              <a:buFont typeface="Arial" panose="020B0604020202020204" pitchFamily="34" charset="0"/>
              <a:buChar char="•"/>
            </a:pPr>
            <a:r>
              <a:rPr lang="en-US" altLang="ja-JP" sz="2000" dirty="0">
                <a:effectLst/>
                <a:latin typeface="Times New Roman" panose="02020603050405020304" pitchFamily="18" charset="0"/>
                <a:ea typeface="游明朝" panose="02020400000000000000" pitchFamily="18" charset="-128"/>
              </a:rPr>
              <a:t>The standard's revision supports BANs operating with high reliability (coexistence class 0) and coexisting in dense environments with intra-interference and inter-interference (coexistence class 1 to 7). Figure 6 shows the state transition between several classes of coexistence environments defined in above </a:t>
            </a:r>
            <a:r>
              <a:rPr lang="en-US" altLang="ja-JP" sz="2000" dirty="0">
                <a:latin typeface="Times New Roman" panose="02020603050405020304" pitchFamily="18" charset="0"/>
                <a:ea typeface="游明朝" panose="02020400000000000000" pitchFamily="18" charset="-128"/>
              </a:rPr>
              <a:t>–mentioned t</a:t>
            </a:r>
            <a:r>
              <a:rPr lang="en-US" altLang="ja-JP" sz="2000" dirty="0">
                <a:effectLst/>
                <a:latin typeface="Times New Roman" panose="02020603050405020304" pitchFamily="18" charset="0"/>
                <a:ea typeface="游明朝" panose="02020400000000000000" pitchFamily="18" charset="-128"/>
              </a:rPr>
              <a:t>able.</a:t>
            </a:r>
          </a:p>
        </p:txBody>
      </p:sp>
      <p:sp>
        <p:nvSpPr>
          <p:cNvPr id="6" name="テキスト ボックス 5">
            <a:extLst>
              <a:ext uri="{FF2B5EF4-FFF2-40B4-BE49-F238E27FC236}">
                <a16:creationId xmlns:a16="http://schemas.microsoft.com/office/drawing/2014/main" id="{FC239C97-4930-74EA-A835-9BD6CC858503}"/>
              </a:ext>
            </a:extLst>
          </p:cNvPr>
          <p:cNvSpPr txBox="1"/>
          <p:nvPr/>
        </p:nvSpPr>
        <p:spPr>
          <a:xfrm>
            <a:off x="6295792" y="3272020"/>
            <a:ext cx="2792451" cy="2492990"/>
          </a:xfrm>
          <a:prstGeom prst="rect">
            <a:avLst/>
          </a:prstGeom>
          <a:noFill/>
          <a:ln>
            <a:solidFill>
              <a:schemeClr val="tx1"/>
            </a:solidFill>
          </a:ln>
        </p:spPr>
        <p:txBody>
          <a:bodyPr wrap="square" rtlCol="0">
            <a:spAutoFit/>
          </a:bodyPr>
          <a:lstStyle/>
          <a:p>
            <a:r>
              <a:rPr kumimoji="1" lang="en-US" altLang="ja-JP" sz="1200" b="1" dirty="0"/>
              <a:t>Class 0: 6ma BAN alone</a:t>
            </a:r>
          </a:p>
          <a:p>
            <a:r>
              <a:rPr lang="en-US" altLang="ja-JP" sz="1200" b="1" dirty="0"/>
              <a:t>Class 1: Multiple 6ms BANs                  </a:t>
            </a:r>
          </a:p>
          <a:p>
            <a:r>
              <a:rPr lang="en-US" altLang="ja-JP" sz="1200" b="1" dirty="0"/>
              <a:t>Class 2: 6ma BAN with old 6 BAN</a:t>
            </a:r>
          </a:p>
          <a:p>
            <a:r>
              <a:rPr lang="en-US" altLang="ja-JP" sz="1200" b="1" dirty="0"/>
              <a:t>Class 4: 6ma BAN with other </a:t>
            </a:r>
          </a:p>
          <a:p>
            <a:r>
              <a:rPr lang="en-US" altLang="ja-JP" sz="1200" b="1" dirty="0"/>
              <a:t> </a:t>
            </a:r>
            <a:r>
              <a:rPr lang="pl-PL" altLang="ja-JP" sz="1200" b="1" dirty="0"/>
              <a:t> 802.15 UWB WSNs e.x. 4z, 4ab </a:t>
            </a:r>
            <a:endParaRPr lang="en-US" altLang="ja-JP" sz="1200" b="1" dirty="0"/>
          </a:p>
          <a:p>
            <a:r>
              <a:rPr lang="en-US" altLang="ja-JP" sz="1200" b="1" dirty="0"/>
              <a:t> </a:t>
            </a:r>
          </a:p>
          <a:p>
            <a:r>
              <a:rPr kumimoji="1" lang="en-US" altLang="ja-JP" sz="1200" b="1" dirty="0"/>
              <a:t>Class 3: 6ma BAN with other</a:t>
            </a:r>
            <a:endParaRPr lang="en-US" altLang="ja-JP" sz="1200" b="1" dirty="0"/>
          </a:p>
          <a:p>
            <a:r>
              <a:rPr lang="en-US" altLang="ja-JP" sz="1200" b="1" dirty="0"/>
              <a:t>      narrowband Nets WSNs </a:t>
            </a:r>
          </a:p>
          <a:p>
            <a:r>
              <a:rPr lang="en-US" altLang="ja-JP" sz="1200" b="1" dirty="0"/>
              <a:t>Class 5: 6ma BAN with other</a:t>
            </a:r>
          </a:p>
          <a:p>
            <a:r>
              <a:rPr lang="en-US" altLang="ja-JP" sz="1200" b="1" dirty="0"/>
              <a:t>      UWB Nets </a:t>
            </a:r>
            <a:r>
              <a:rPr lang="en-US" altLang="ja-JP" sz="1200" b="1" dirty="0" err="1"/>
              <a:t>e.x</a:t>
            </a:r>
            <a:r>
              <a:rPr lang="en-US" altLang="ja-JP" sz="1200" b="1" dirty="0"/>
              <a:t>. ESTI </a:t>
            </a:r>
            <a:r>
              <a:rPr lang="en-US" altLang="ja-JP" sz="1200" b="1" dirty="0" err="1"/>
              <a:t>SmartBAN</a:t>
            </a:r>
            <a:endParaRPr lang="en-US" altLang="ja-JP" sz="1200" b="1" dirty="0"/>
          </a:p>
          <a:p>
            <a:r>
              <a:rPr lang="en-US" altLang="ja-JP" sz="1200" b="1" dirty="0"/>
              <a:t>Class 6: 6ma with 802.15 other WSN</a:t>
            </a:r>
          </a:p>
          <a:p>
            <a:r>
              <a:rPr lang="en-US" altLang="ja-JP" sz="1200" b="1" dirty="0"/>
              <a:t>Class 7: 6ma with any frequency</a:t>
            </a:r>
          </a:p>
          <a:p>
            <a:r>
              <a:rPr lang="en-US" altLang="ja-JP" sz="1200" b="1" dirty="0"/>
              <a:t>              shared networks</a:t>
            </a:r>
          </a:p>
        </p:txBody>
      </p:sp>
    </p:spTree>
    <p:extLst>
      <p:ext uri="{BB962C8B-B14F-4D97-AF65-F5344CB8AC3E}">
        <p14:creationId xmlns:p14="http://schemas.microsoft.com/office/powerpoint/2010/main" val="3025616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CA79486-0FAA-87A2-A044-596555183007}"/>
              </a:ext>
            </a:extLst>
          </p:cNvPr>
          <p:cNvSpPr>
            <a:spLocks noGrp="1"/>
          </p:cNvSpPr>
          <p:nvPr>
            <p:ph type="sldNum" idx="12"/>
          </p:nvPr>
        </p:nvSpPr>
        <p:spPr>
          <a:xfrm>
            <a:off x="4303713" y="6475413"/>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53</a:t>
            </a:fld>
            <a:endParaRPr dirty="0"/>
          </a:p>
        </p:txBody>
      </p:sp>
      <p:sp>
        <p:nvSpPr>
          <p:cNvPr id="6" name="テキスト ボックス 5">
            <a:extLst>
              <a:ext uri="{FF2B5EF4-FFF2-40B4-BE49-F238E27FC236}">
                <a16:creationId xmlns:a16="http://schemas.microsoft.com/office/drawing/2014/main" id="{D9D5EF39-0DA2-1EC3-8E6A-827317AAC208}"/>
              </a:ext>
            </a:extLst>
          </p:cNvPr>
          <p:cNvSpPr txBox="1"/>
          <p:nvPr/>
        </p:nvSpPr>
        <p:spPr>
          <a:xfrm>
            <a:off x="286216" y="529842"/>
            <a:ext cx="8658922" cy="6063198"/>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 Coexistence Class States Transition(2/2)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standard's revision focuses on the dependability mechanisms for a single HBAN or VBAN (Class 0) and the scenario with multiple HBANs or VBANS (Class 1).</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2 supports compatibility with legacy BANs (IEEE 802.15.6-2012 Std).</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4 supports coexistence with other IEEE 802.15 UWB </a:t>
            </a:r>
            <a:r>
              <a:rPr lang="en-US" altLang="ja-JP" sz="1800" dirty="0" err="1">
                <a:effectLst/>
                <a:latin typeface="Times New Roman" panose="02020603050405020304" pitchFamily="18" charset="0"/>
                <a:ea typeface="游明朝" panose="02020400000000000000" pitchFamily="18" charset="-128"/>
              </a:rPr>
              <a:t>Stds</a:t>
            </a:r>
            <a:r>
              <a:rPr lang="en-US" altLang="ja-JP" sz="1800" dirty="0">
                <a:effectLst/>
                <a:latin typeface="Times New Roman" panose="02020603050405020304" pitchFamily="18" charset="0"/>
                <a:ea typeface="游明朝" panose="02020400000000000000" pitchFamily="18" charset="-128"/>
              </a:rPr>
              <a:t>, and amendments such as 15.4, 15.8, 15.4z, and 4ab, via the PHY and MAC specification.</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Classes 3, 5, 6, and 7 support coexistence with other wireless systems can result </a:t>
            </a:r>
            <a:r>
              <a:rPr lang="en-US" altLang="ja-JP" sz="1800" dirty="0">
                <a:latin typeface="Times New Roman" panose="02020603050405020304" pitchFamily="18" charset="0"/>
                <a:ea typeface="游明朝" panose="02020400000000000000" pitchFamily="18" charset="-128"/>
              </a:rPr>
              <a:t>in Class 0, 1, and 2 by </a:t>
            </a:r>
            <a:r>
              <a:rPr lang="en-US" altLang="ja-JP" sz="1800" dirty="0">
                <a:effectLst/>
                <a:latin typeface="Times New Roman" panose="02020603050405020304" pitchFamily="18" charset="0"/>
                <a:ea typeface="游明朝" panose="02020400000000000000" pitchFamily="18" charset="-128"/>
              </a:rPr>
              <a:t>mitigation technology to cancel interference from other radios except </a:t>
            </a:r>
            <a:r>
              <a:rPr lang="en-US" altLang="ja-JP" sz="1800" dirty="0" err="1">
                <a:effectLst/>
                <a:latin typeface="Times New Roman" panose="02020603050405020304" pitchFamily="18" charset="0"/>
                <a:ea typeface="游明朝" panose="02020400000000000000" pitchFamily="18" charset="-128"/>
              </a:rPr>
              <a:t>regacy</a:t>
            </a:r>
            <a:r>
              <a:rPr lang="en-US" altLang="ja-JP" sz="1800" dirty="0">
                <a:effectLst/>
                <a:latin typeface="Times New Roman" panose="02020603050405020304" pitchFamily="18" charset="0"/>
                <a:ea typeface="游明朝" panose="02020400000000000000" pitchFamily="18" charset="-128"/>
              </a:rPr>
              <a:t> 15.6 at the receiver side (see clause 4.7.2 of draft#1.11.</a:t>
            </a: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During CCA, a BAN coordinator may analyze the type of synchronization preamble detected from a 15.6ma, 15.6, or 15.4 system.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In Figure 6, the state transition probabilities are approximated in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Furthermore, the duration of the CAP and CFP are determined by statistics of various QoS level of packets in previous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for  every coming  </a:t>
            </a:r>
            <a:r>
              <a:rPr lang="en-US" altLang="ja-JP" sz="1800" dirty="0" err="1">
                <a:effectLst/>
                <a:latin typeface="Times New Roman" panose="02020603050405020304" pitchFamily="18" charset="0"/>
                <a:ea typeface="游明朝" panose="02020400000000000000" pitchFamily="18" charset="-128"/>
              </a:rPr>
              <a:t>superframe</a:t>
            </a:r>
            <a:r>
              <a:rPr lang="en-US" altLang="ja-JP" sz="1800" dirty="0">
                <a:effectLst/>
                <a:latin typeface="Times New Roman" panose="02020603050405020304" pitchFamily="18" charset="0"/>
                <a:ea typeface="游明朝" panose="02020400000000000000" pitchFamily="18" charset="-128"/>
              </a:rPr>
              <a:t>.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draft revision #1.11 supports BANs operating with high reliability in dense environments coexisting with intra-interference and inter-interference due to other wireless systems in the same frequency band. Figure 6 shows state transition among several classes of coexistence environment defined in Table 1.</a:t>
            </a:r>
            <a:endParaRPr lang="ja-JP" altLang="ja-JP" sz="2400" dirty="0">
              <a:effectLst/>
              <a:latin typeface="Times New Roman" panose="02020603050405020304" pitchFamily="18" charset="0"/>
              <a:ea typeface="游明朝" panose="02020400000000000000" pitchFamily="18" charset="-128"/>
            </a:endParaRPr>
          </a:p>
        </p:txBody>
      </p:sp>
    </p:spTree>
    <p:extLst>
      <p:ext uri="{BB962C8B-B14F-4D97-AF65-F5344CB8AC3E}">
        <p14:creationId xmlns:p14="http://schemas.microsoft.com/office/powerpoint/2010/main" val="739555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ACBFE7-6C58-4D25-BE43-CE0AA6E91DAB}"/>
              </a:ext>
            </a:extLst>
          </p:cNvPr>
          <p:cNvSpPr>
            <a:spLocks noGrp="1"/>
          </p:cNvSpPr>
          <p:nvPr>
            <p:ph type="sldNum" sz="quarter" idx="12"/>
          </p:nvPr>
        </p:nvSpPr>
        <p:spPr>
          <a:xfrm>
            <a:off x="4317123" y="6475413"/>
            <a:ext cx="509755" cy="184666"/>
          </a:xfrm>
        </p:spPr>
        <p:txBody>
          <a:bodyPr/>
          <a:lstStyle/>
          <a:p>
            <a:pPr>
              <a:defRPr/>
            </a:pPr>
            <a:r>
              <a:rPr lang="en-US" dirty="0">
                <a:solidFill>
                  <a:srgbClr val="000000"/>
                </a:solidFill>
              </a:rPr>
              <a:t>Slide </a:t>
            </a:r>
            <a:fld id="{C65D8D74-25E4-4A14-9B13-1C1CBE0663D9}" type="slidenum">
              <a:rPr lang="en-US" smtClean="0">
                <a:solidFill>
                  <a:srgbClr val="000000"/>
                </a:solidFill>
              </a:rPr>
              <a:pPr>
                <a:defRPr/>
              </a:pPr>
              <a:t>54</a:t>
            </a:fld>
            <a:endParaRPr lang="en-US" dirty="0">
              <a:solidFill>
                <a:srgbClr val="000000"/>
              </a:solidFill>
            </a:endParaRPr>
          </a:p>
        </p:txBody>
      </p:sp>
      <p:sp>
        <p:nvSpPr>
          <p:cNvPr id="3" name="タイトル 2">
            <a:extLst>
              <a:ext uri="{FF2B5EF4-FFF2-40B4-BE49-F238E27FC236}">
                <a16:creationId xmlns:a16="http://schemas.microsoft.com/office/drawing/2014/main" id="{34BA9B69-F060-4D53-8AE0-1A1D925D0BFD}"/>
              </a:ext>
            </a:extLst>
          </p:cNvPr>
          <p:cNvSpPr>
            <a:spLocks noGrp="1"/>
          </p:cNvSpPr>
          <p:nvPr>
            <p:ph type="title"/>
          </p:nvPr>
        </p:nvSpPr>
        <p:spPr/>
        <p:txBody>
          <a:bodyPr/>
          <a:lstStyle/>
          <a:p>
            <a:r>
              <a:rPr kumimoji="1" lang="en-US" altLang="ja-JP" sz="2800" b="1" dirty="0">
                <a:latin typeface="+mn-lt"/>
              </a:rPr>
              <a:t>QoS Levels of Packets </a:t>
            </a:r>
            <a:br>
              <a:rPr kumimoji="1" lang="en-US" altLang="ja-JP" sz="2800" b="1" dirty="0">
                <a:latin typeface="+mn-lt"/>
              </a:rPr>
            </a:br>
            <a:r>
              <a:rPr kumimoji="1" lang="en-US" altLang="ja-JP" sz="2800" b="1" dirty="0">
                <a:latin typeface="+mn-lt"/>
              </a:rPr>
              <a:t>corresponding to User Priority </a:t>
            </a:r>
            <a:endParaRPr kumimoji="1" lang="ja-JP" altLang="en-US" sz="2800" b="1" dirty="0">
              <a:latin typeface="+mn-lt"/>
            </a:endParaRPr>
          </a:p>
        </p:txBody>
      </p:sp>
      <p:graphicFrame>
        <p:nvGraphicFramePr>
          <p:cNvPr id="6" name="表 6">
            <a:extLst>
              <a:ext uri="{FF2B5EF4-FFF2-40B4-BE49-F238E27FC236}">
                <a16:creationId xmlns:a16="http://schemas.microsoft.com/office/drawing/2014/main" id="{307FA5D1-7B0E-48D4-BD0C-956959DB4CF8}"/>
              </a:ext>
            </a:extLst>
          </p:cNvPr>
          <p:cNvGraphicFramePr>
            <a:graphicFrameLocks noGrp="1"/>
          </p:cNvGraphicFramePr>
          <p:nvPr/>
        </p:nvGraphicFramePr>
        <p:xfrm>
          <a:off x="4877802" y="2009283"/>
          <a:ext cx="4116482" cy="4209982"/>
        </p:xfrm>
        <a:graphic>
          <a:graphicData uri="http://schemas.openxmlformats.org/drawingml/2006/table">
            <a:tbl>
              <a:tblPr firstRow="1" bandRow="1">
                <a:tableStyleId>{5940675A-B579-460E-94D1-54222C63F5DA}</a:tableStyleId>
              </a:tblPr>
              <a:tblGrid>
                <a:gridCol w="982499">
                  <a:extLst>
                    <a:ext uri="{9D8B030D-6E8A-4147-A177-3AD203B41FA5}">
                      <a16:colId xmlns:a16="http://schemas.microsoft.com/office/drawing/2014/main" val="4281885170"/>
                    </a:ext>
                  </a:extLst>
                </a:gridCol>
                <a:gridCol w="1543929">
                  <a:extLst>
                    <a:ext uri="{9D8B030D-6E8A-4147-A177-3AD203B41FA5}">
                      <a16:colId xmlns:a16="http://schemas.microsoft.com/office/drawing/2014/main" val="514745024"/>
                    </a:ext>
                  </a:extLst>
                </a:gridCol>
                <a:gridCol w="1590054">
                  <a:extLst>
                    <a:ext uri="{9D8B030D-6E8A-4147-A177-3AD203B41FA5}">
                      <a16:colId xmlns:a16="http://schemas.microsoft.com/office/drawing/2014/main" val="1314698544"/>
                    </a:ext>
                  </a:extLst>
                </a:gridCol>
              </a:tblGrid>
              <a:tr h="495547">
                <a:tc>
                  <a:txBody>
                    <a:bodyPr/>
                    <a:lstStyle/>
                    <a:p>
                      <a:pPr algn="ctr"/>
                      <a:r>
                        <a:rPr kumimoji="1" lang="en-US" altLang="ja-JP" sz="1400" b="1" dirty="0">
                          <a:latin typeface="+mn-lt"/>
                        </a:rPr>
                        <a:t>User priority</a:t>
                      </a:r>
                      <a:endParaRPr kumimoji="1" lang="ja-JP" altLang="en-US" sz="14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Traffic designation</a:t>
                      </a:r>
                      <a:endParaRPr kumimoji="1" lang="ja-JP" altLang="en-US" sz="12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Frame type</a:t>
                      </a:r>
                      <a:endParaRPr kumimoji="1" lang="ja-JP" altLang="en-US" sz="1200" b="1" dirty="0">
                        <a:latin typeface="+mn-lt"/>
                      </a:endParaRPr>
                    </a:p>
                  </a:txBody>
                  <a:tcPr>
                    <a:solidFill>
                      <a:schemeClr val="accent2">
                        <a:lumMod val="20000"/>
                        <a:lumOff val="80000"/>
                      </a:schemeClr>
                    </a:solidFill>
                  </a:tcPr>
                </a:tc>
                <a:extLst>
                  <a:ext uri="{0D108BD9-81ED-4DB2-BD59-A6C34878D82A}">
                    <a16:rowId xmlns:a16="http://schemas.microsoft.com/office/drawing/2014/main" val="4251253394"/>
                  </a:ext>
                </a:extLst>
              </a:tr>
              <a:tr h="317289">
                <a:tc>
                  <a:txBody>
                    <a:bodyPr/>
                    <a:lstStyle/>
                    <a:p>
                      <a:pPr algn="ctr"/>
                      <a:r>
                        <a:rPr kumimoji="1" lang="en-US" altLang="ja-JP" sz="1400" b="1" dirty="0">
                          <a:latin typeface="+mn-ea"/>
                          <a:ea typeface="+mn-ea"/>
                        </a:rPr>
                        <a:t>0</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Background (BK)</a:t>
                      </a:r>
                      <a:endParaRPr kumimoji="1" lang="ja-JP" altLang="en-US" sz="1200" b="1" dirty="0">
                        <a:latin typeface="+mj-lt"/>
                      </a:endParaRPr>
                    </a:p>
                  </a:txBody>
                  <a:tcPr/>
                </a:tc>
                <a:tc>
                  <a:txBody>
                    <a:bodyPr/>
                    <a:lstStyle/>
                    <a:p>
                      <a:pPr algn="ct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512474474"/>
                  </a:ext>
                </a:extLst>
              </a:tr>
              <a:tr h="317289">
                <a:tc>
                  <a:txBody>
                    <a:bodyPr/>
                    <a:lstStyle/>
                    <a:p>
                      <a:pPr algn="ctr"/>
                      <a:r>
                        <a:rPr kumimoji="1" lang="en-US" altLang="ja-JP" sz="1400" b="1" dirty="0">
                          <a:latin typeface="+mn-ea"/>
                          <a:ea typeface="+mn-ea"/>
                        </a:rPr>
                        <a:t>1</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Best effort (BE)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3326327884"/>
                  </a:ext>
                </a:extLst>
              </a:tr>
              <a:tr h="495547">
                <a:tc>
                  <a:txBody>
                    <a:bodyPr/>
                    <a:lstStyle/>
                    <a:p>
                      <a:pPr algn="ctr"/>
                      <a:r>
                        <a:rPr kumimoji="1" lang="en-US" altLang="ja-JP" sz="1400" b="1" dirty="0">
                          <a:latin typeface="+mn-ea"/>
                          <a:ea typeface="+mn-ea"/>
                        </a:rPr>
                        <a:t>2</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Excellent effort (EE)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968388818"/>
                  </a:ext>
                </a:extLst>
              </a:tr>
              <a:tr h="317289">
                <a:tc>
                  <a:txBody>
                    <a:bodyPr/>
                    <a:lstStyle/>
                    <a:p>
                      <a:pPr algn="ctr"/>
                      <a:r>
                        <a:rPr kumimoji="1" lang="en-US" altLang="ja-JP" sz="1400" b="1" dirty="0">
                          <a:latin typeface="+mn-ea"/>
                          <a:ea typeface="+mn-ea"/>
                        </a:rPr>
                        <a:t>3</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Video (VI)</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422592770"/>
                  </a:ext>
                </a:extLst>
              </a:tr>
              <a:tr h="317289">
                <a:tc>
                  <a:txBody>
                    <a:bodyPr/>
                    <a:lstStyle/>
                    <a:p>
                      <a:pPr algn="ctr"/>
                      <a:r>
                        <a:rPr kumimoji="1" lang="en-US" altLang="ja-JP" sz="1400" b="1" dirty="0">
                          <a:latin typeface="+mn-ea"/>
                          <a:ea typeface="+mn-ea"/>
                        </a:rPr>
                        <a:t>4</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Voice (VO)</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817812179"/>
                  </a:ext>
                </a:extLst>
              </a:tr>
              <a:tr h="539587">
                <a:tc>
                  <a:txBody>
                    <a:bodyPr/>
                    <a:lstStyle/>
                    <a:p>
                      <a:pPr algn="ctr"/>
                      <a:r>
                        <a:rPr kumimoji="1" lang="en-US" altLang="ja-JP" sz="1400" b="1" dirty="0">
                          <a:latin typeface="+mn-ea"/>
                          <a:ea typeface="+mn-ea"/>
                        </a:rPr>
                        <a:t>5</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3909945391"/>
                  </a:ext>
                </a:extLst>
              </a:tr>
              <a:tr h="693766">
                <a:tc>
                  <a:txBody>
                    <a:bodyPr/>
                    <a:lstStyle/>
                    <a:p>
                      <a:pPr algn="ctr"/>
                      <a:r>
                        <a:rPr kumimoji="1" lang="en-US" altLang="ja-JP" sz="1400" b="1" dirty="0">
                          <a:latin typeface="+mn-ea"/>
                          <a:ea typeface="+mn-ea"/>
                        </a:rPr>
                        <a:t>6</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High-priority 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1135171504"/>
                  </a:ext>
                </a:extLst>
              </a:tr>
              <a:tr h="693766">
                <a:tc>
                  <a:txBody>
                    <a:bodyPr/>
                    <a:lstStyle/>
                    <a:p>
                      <a:pPr algn="ctr"/>
                      <a:r>
                        <a:rPr kumimoji="1" lang="en-US" altLang="ja-JP" sz="1400" b="1" dirty="0">
                          <a:latin typeface="+mn-ea"/>
                          <a:ea typeface="+mn-ea"/>
                        </a:rPr>
                        <a:t>7</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Emergency or medical implant event report</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BF72E107-77AA-4128-9974-6BEAA69B83DD}"/>
              </a:ext>
            </a:extLst>
          </p:cNvPr>
          <p:cNvSpPr txBox="1"/>
          <p:nvPr/>
        </p:nvSpPr>
        <p:spPr>
          <a:xfrm>
            <a:off x="234051" y="1949335"/>
            <a:ext cx="4468578" cy="397031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800" dirty="0">
                <a:latin typeface="+mj-lt"/>
              </a:rPr>
              <a:t>In Std.15.6 WBAN systems, a various data such as vital signs, skin temperature,  blood pressure, ECG, EEG, </a:t>
            </a:r>
            <a:r>
              <a:rPr kumimoji="1" lang="en-US" altLang="ja-JP" sz="1800" dirty="0" err="1">
                <a:latin typeface="+mj-lt"/>
              </a:rPr>
              <a:t>ECoG</a:t>
            </a:r>
            <a:r>
              <a:rPr kumimoji="1" lang="en-US" altLang="ja-JP" sz="1800" dirty="0">
                <a:latin typeface="+mj-lt"/>
              </a:rPr>
              <a:t>, and vehicle controlling commons have different QoS levels corresponding to user priority.</a:t>
            </a:r>
            <a:endParaRPr kumimoji="1" lang="en-US" altLang="ja-JP" sz="1800" b="1" u="sng" dirty="0">
              <a:latin typeface="+mj-lt"/>
            </a:endParaRPr>
          </a:p>
          <a:p>
            <a:pPr marL="285750" indent="-285750">
              <a:buFont typeface="Arial" panose="020B0604020202020204" pitchFamily="34" charset="0"/>
              <a:buChar char="•"/>
            </a:pPr>
            <a:r>
              <a:rPr lang="en-US" altLang="ja-JP" sz="1800" dirty="0">
                <a:latin typeface="+mj-lt"/>
              </a:rPr>
              <a:t>In 15.6ma for dependable WBAN for human and vehicles, data packet transmission should be dependable according to QoS levels even in various classes of coexistence environment.</a:t>
            </a:r>
            <a:endParaRPr kumimoji="1" lang="en-US" altLang="ja-JP" sz="1800" dirty="0">
              <a:latin typeface="+mj-lt"/>
            </a:endParaRPr>
          </a:p>
          <a:p>
            <a:pPr marL="285750" indent="-285750">
              <a:buFont typeface="Arial" panose="020B0604020202020204" pitchFamily="34" charset="0"/>
              <a:buChar char="•"/>
            </a:pPr>
            <a:r>
              <a:rPr kumimoji="1" lang="en-US" altLang="ja-JP" sz="1800" dirty="0">
                <a:latin typeface="+mj-lt"/>
              </a:rPr>
              <a:t>Therefore, </a:t>
            </a:r>
            <a:r>
              <a:rPr kumimoji="1" lang="en-US" altLang="ja-JP" sz="1800" b="1" u="sng" dirty="0">
                <a:latin typeface="+mj-lt"/>
              </a:rPr>
              <a:t>appropriate sets of error controlling scheme with FEC and hybrid ARQ </a:t>
            </a:r>
            <a:r>
              <a:rPr kumimoji="1" lang="en-US" altLang="ja-JP" sz="1800" dirty="0">
                <a:latin typeface="+mj-lt"/>
              </a:rPr>
              <a:t>corresponding to QoS levels have been standardized in 15.6ma,</a:t>
            </a:r>
          </a:p>
        </p:txBody>
      </p:sp>
    </p:spTree>
    <p:extLst>
      <p:ext uri="{BB962C8B-B14F-4D97-AF65-F5344CB8AC3E}">
        <p14:creationId xmlns:p14="http://schemas.microsoft.com/office/powerpoint/2010/main" val="3084269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CA79486-0FAA-87A2-A044-596555183007}"/>
              </a:ext>
            </a:extLst>
          </p:cNvPr>
          <p:cNvSpPr>
            <a:spLocks noGrp="1"/>
          </p:cNvSpPr>
          <p:nvPr>
            <p:ph type="sldNum" idx="12"/>
          </p:nvPr>
        </p:nvSpPr>
        <p:spPr>
          <a:xfrm>
            <a:off x="4303713" y="6475413"/>
            <a:ext cx="536575" cy="184150"/>
          </a:xfrm>
        </p:spPr>
        <p:txBody>
          <a:bodyPr/>
          <a:lstStyle/>
          <a:p>
            <a:pPr marL="0" lvl="0" indent="0" algn="ctr" rtl="0">
              <a:spcBef>
                <a:spcPts val="0"/>
              </a:spcBef>
              <a:spcAft>
                <a:spcPts val="0"/>
              </a:spcAft>
              <a:buNone/>
            </a:pPr>
            <a:r>
              <a:rPr lang="en-US" dirty="0"/>
              <a:t>Slide </a:t>
            </a:r>
            <a:fld id="{00000000-1234-1234-1234-123412341234}" type="slidenum">
              <a:rPr lang="en-US" smtClean="0"/>
              <a:t>55</a:t>
            </a:fld>
            <a:endParaRPr dirty="0"/>
          </a:p>
        </p:txBody>
      </p:sp>
      <p:sp>
        <p:nvSpPr>
          <p:cNvPr id="2" name="タイトル 1">
            <a:extLst>
              <a:ext uri="{FF2B5EF4-FFF2-40B4-BE49-F238E27FC236}">
                <a16:creationId xmlns:a16="http://schemas.microsoft.com/office/drawing/2014/main" id="{70F44BFF-5B4B-3D5B-3901-1D7D6C49F242}"/>
              </a:ext>
            </a:extLst>
          </p:cNvPr>
          <p:cNvSpPr txBox="1">
            <a:spLocks/>
          </p:cNvSpPr>
          <p:nvPr/>
        </p:nvSpPr>
        <p:spPr>
          <a:xfrm>
            <a:off x="69850" y="578009"/>
            <a:ext cx="9004300" cy="792490"/>
          </a:xfrm>
          <a:prstGeom prst="rect">
            <a:avLst/>
          </a:prstGeom>
        </p:spPr>
        <p:txBody>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ja-JP" sz="2400" b="1" kern="0">
                <a:solidFill>
                  <a:srgbClr val="000000"/>
                </a:solidFill>
                <a:latin typeface="+mn-ea"/>
                <a:ea typeface="+mn-ea"/>
                <a:cs typeface="Times New Roman"/>
                <a:sym typeface="Times New Roman"/>
              </a:rPr>
              <a:t>FEC/HARQ for 64 Combinations of 8 Coexistence Classes </a:t>
            </a:r>
            <a:br>
              <a:rPr lang="en-US" altLang="ja-JP" sz="2400" b="1" kern="0">
                <a:solidFill>
                  <a:srgbClr val="000000"/>
                </a:solidFill>
                <a:latin typeface="+mn-ea"/>
                <a:ea typeface="+mn-ea"/>
                <a:cs typeface="Times New Roman"/>
                <a:sym typeface="Times New Roman"/>
              </a:rPr>
            </a:br>
            <a:r>
              <a:rPr lang="en-US" altLang="ja-JP" sz="2400" b="1" kern="0">
                <a:solidFill>
                  <a:srgbClr val="000000"/>
                </a:solidFill>
                <a:latin typeface="ADLaM Display" panose="020F0502020204030204" pitchFamily="2" charset="0"/>
                <a:ea typeface="ADLaM Display" panose="020F0502020204030204" pitchFamily="2" charset="0"/>
                <a:cs typeface="ADLaM Display" panose="020F0502020204030204" pitchFamily="2" charset="0"/>
                <a:sym typeface="Times New Roman"/>
              </a:rPr>
              <a:t>×</a:t>
            </a:r>
            <a:r>
              <a:rPr lang="en-US" altLang="ja-JP" sz="2400" b="1" kern="0">
                <a:solidFill>
                  <a:srgbClr val="000000"/>
                </a:solidFill>
                <a:latin typeface="+mn-ea"/>
                <a:ea typeface="+mn-ea"/>
                <a:cs typeface="Times New Roman"/>
                <a:sym typeface="Times New Roman"/>
              </a:rPr>
              <a:t> 8 QoS Packet Levels</a:t>
            </a:r>
            <a:endParaRPr kumimoji="1" lang="ja-JP" altLang="en-US" sz="3200" b="1" kern="0" dirty="0">
              <a:latin typeface="+mn-ea"/>
              <a:ea typeface="+mn-ea"/>
            </a:endParaRPr>
          </a:p>
        </p:txBody>
      </p:sp>
      <p:sp>
        <p:nvSpPr>
          <p:cNvPr id="3" name="Content Placeholder 2">
            <a:extLst>
              <a:ext uri="{FF2B5EF4-FFF2-40B4-BE49-F238E27FC236}">
                <a16:creationId xmlns:a16="http://schemas.microsoft.com/office/drawing/2014/main" id="{D81FE747-B4E3-3E62-65F9-0C8CF95ABA6B}"/>
              </a:ext>
            </a:extLst>
          </p:cNvPr>
          <p:cNvSpPr txBox="1">
            <a:spLocks/>
          </p:cNvSpPr>
          <p:nvPr/>
        </p:nvSpPr>
        <p:spPr>
          <a:xfrm>
            <a:off x="647699" y="5601917"/>
            <a:ext cx="8106833" cy="72268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182880" indent="-182880"/>
            <a:r>
              <a:rPr kumimoji="1" lang="en-US" altLang="ja-JP" sz="1800" kern="0"/>
              <a:t>FEC codes and Hybrid ARQ have been designed for 8 ×</a:t>
            </a:r>
            <a:r>
              <a:rPr lang="ja-JP" altLang="en-US" sz="1800" kern="0"/>
              <a:t> </a:t>
            </a:r>
            <a:r>
              <a:rPr lang="en-US" altLang="ja-JP" sz="1800" kern="0"/>
              <a:t>8</a:t>
            </a:r>
            <a:r>
              <a:rPr lang="ja-JP" altLang="en-US" sz="1800" kern="0"/>
              <a:t> </a:t>
            </a:r>
            <a:r>
              <a:rPr lang="en-US" altLang="ja-JP" sz="1800" kern="0"/>
              <a:t>=</a:t>
            </a:r>
            <a:r>
              <a:rPr lang="ja-JP" altLang="en-US" sz="1800" kern="0"/>
              <a:t> </a:t>
            </a:r>
            <a:r>
              <a:rPr lang="en-US" altLang="ja-JP" sz="1800" kern="0"/>
              <a:t>64</a:t>
            </a:r>
            <a:r>
              <a:rPr lang="ja-JP" altLang="en-US" sz="1800" kern="0"/>
              <a:t> </a:t>
            </a:r>
            <a:r>
              <a:rPr lang="en-US" altLang="ja-JP" sz="1800" kern="0"/>
              <a:t>combinations</a:t>
            </a:r>
            <a:r>
              <a:rPr lang="ja-JP" altLang="en-US" sz="1800" kern="0"/>
              <a:t> </a:t>
            </a:r>
            <a:r>
              <a:rPr lang="en-US" altLang="ja-JP" sz="1800" kern="0"/>
              <a:t>for</a:t>
            </a:r>
            <a:r>
              <a:rPr lang="ja-JP" altLang="en-US" sz="1800" kern="0"/>
              <a:t> </a:t>
            </a:r>
            <a:r>
              <a:rPr lang="en-US" altLang="ja-JP" sz="1800" kern="0"/>
              <a:t>QoS</a:t>
            </a:r>
            <a:r>
              <a:rPr lang="ja-JP" altLang="en-US" sz="1800" kern="0"/>
              <a:t> </a:t>
            </a:r>
            <a:r>
              <a:rPr lang="en-US" altLang="ja-JP" sz="1800" kern="0"/>
              <a:t>levels</a:t>
            </a:r>
            <a:r>
              <a:rPr lang="ja-JP" altLang="en-US" sz="1800" kern="0"/>
              <a:t> </a:t>
            </a:r>
            <a:r>
              <a:rPr lang="en-US" altLang="ja-JP" sz="1800" kern="0"/>
              <a:t>and</a:t>
            </a:r>
            <a:r>
              <a:rPr lang="ja-JP" altLang="en-US" sz="1800" kern="0"/>
              <a:t> </a:t>
            </a:r>
            <a:r>
              <a:rPr lang="en-US" altLang="ja-JP" sz="1800" kern="0"/>
              <a:t>Coexistence</a:t>
            </a:r>
            <a:r>
              <a:rPr lang="ja-JP" altLang="en-US" sz="1800" kern="0"/>
              <a:t> </a:t>
            </a:r>
            <a:r>
              <a:rPr lang="en-US" altLang="ja-JP" sz="1800" kern="0"/>
              <a:t>classes under various standard of channel models.</a:t>
            </a:r>
            <a:endParaRPr lang="en-US" sz="1800" kern="0" dirty="0"/>
          </a:p>
        </p:txBody>
      </p:sp>
      <p:pic>
        <p:nvPicPr>
          <p:cNvPr id="5" name="図 7" descr="テーブル&#10;&#10;自動的に生成された説明">
            <a:extLst>
              <a:ext uri="{FF2B5EF4-FFF2-40B4-BE49-F238E27FC236}">
                <a16:creationId xmlns:a16="http://schemas.microsoft.com/office/drawing/2014/main" id="{FD4AA174-A60F-E523-89D5-D097ACED39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208" y="1373667"/>
            <a:ext cx="8213584" cy="4110665"/>
          </a:xfrm>
          <a:prstGeom prst="rect">
            <a:avLst/>
          </a:prstGeom>
        </p:spPr>
      </p:pic>
    </p:spTree>
    <p:extLst>
      <p:ext uri="{BB962C8B-B14F-4D97-AF65-F5344CB8AC3E}">
        <p14:creationId xmlns:p14="http://schemas.microsoft.com/office/powerpoint/2010/main" val="4156217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a:xfrm>
            <a:off x="468351" y="542638"/>
            <a:ext cx="7772400" cy="1066800"/>
          </a:xfrm>
        </p:spPr>
        <p:txBody>
          <a:bodyPr/>
          <a:lstStyle/>
          <a:p>
            <a:r>
              <a:rPr lang="en-US" altLang="ja-JP" sz="2800" b="1" dirty="0">
                <a:solidFill>
                  <a:schemeClr val="tx1"/>
                </a:solidFill>
                <a:latin typeface="+mn-lt"/>
              </a:rPr>
              <a:t>FEC in TG6ma</a:t>
            </a:r>
            <a:br>
              <a:rPr lang="en-US" altLang="ja-JP" sz="2800" b="1" dirty="0">
                <a:solidFill>
                  <a:schemeClr val="tx1"/>
                </a:solidFill>
                <a:latin typeface="+mn-lt"/>
              </a:rPr>
            </a:br>
            <a:endParaRPr kumimoji="1" lang="ja-JP" altLang="en-US" sz="2800" b="1" dirty="0">
              <a:solidFill>
                <a:schemeClr val="tx1"/>
              </a:solidFill>
              <a:latin typeface="+mn-lt"/>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55595" y="6475413"/>
            <a:ext cx="432811" cy="184666"/>
          </a:xfrm>
        </p:spPr>
        <p:txBody>
          <a:bodyPr/>
          <a:lstStyle/>
          <a:p>
            <a:r>
              <a:rPr lang="en-US" altLang="ja-JP" dirty="0"/>
              <a:t>Slide </a:t>
            </a:r>
            <a:fld id="{1B8858A5-62B6-9F48-B9FB-F96DB222C215}" type="slidenum">
              <a:rPr lang="en-US" altLang="ja-JP" smtClean="0"/>
              <a:pPr/>
              <a:t>56</a:t>
            </a:fld>
            <a:endParaRPr lang="en-US" altLang="ja-JP" dirty="0"/>
          </a:p>
        </p:txBody>
      </p:sp>
      <p:sp>
        <p:nvSpPr>
          <p:cNvPr id="14" name="テキスト ボックス 13">
            <a:extLst>
              <a:ext uri="{FF2B5EF4-FFF2-40B4-BE49-F238E27FC236}">
                <a16:creationId xmlns:a16="http://schemas.microsoft.com/office/drawing/2014/main" id="{06D0086B-34A2-7443-9B17-178ADFA57B17}"/>
              </a:ext>
            </a:extLst>
          </p:cNvPr>
          <p:cNvSpPr txBox="1"/>
          <p:nvPr/>
        </p:nvSpPr>
        <p:spPr>
          <a:xfrm>
            <a:off x="226689" y="4699010"/>
            <a:ext cx="8568952" cy="1754326"/>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As an outer code, shortened Reed-Solomon (RS) codes with N=54 (original code length N=63) will be selected to correct burst errors due to interference from other WBANs and the coding rates are changed according to each QoS and channel condition</a:t>
            </a: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As an inner code, 15.4ab LDPC (K=324, 648, 972, R=1/2) or BCC will be selected for the coexistence of 15.6ma and 15.4ab</a:t>
            </a: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This updated concept table is considered as the first priority</a:t>
            </a:r>
          </a:p>
        </p:txBody>
      </p:sp>
      <p:graphicFrame>
        <p:nvGraphicFramePr>
          <p:cNvPr id="15" name="表 7">
            <a:extLst>
              <a:ext uri="{FF2B5EF4-FFF2-40B4-BE49-F238E27FC236}">
                <a16:creationId xmlns:a16="http://schemas.microsoft.com/office/drawing/2014/main" id="{53140E2F-BAAF-73D9-62C5-72BFE6CCF763}"/>
              </a:ext>
            </a:extLst>
          </p:cNvPr>
          <p:cNvGraphicFramePr>
            <a:graphicFrameLocks noGrp="1"/>
          </p:cNvGraphicFramePr>
          <p:nvPr>
            <p:extLst>
              <p:ext uri="{D42A27DB-BD31-4B8C-83A1-F6EECF244321}">
                <p14:modId xmlns:p14="http://schemas.microsoft.com/office/powerpoint/2010/main" val="4128404583"/>
              </p:ext>
            </p:extLst>
          </p:nvPr>
        </p:nvGraphicFramePr>
        <p:xfrm>
          <a:off x="232470" y="1202664"/>
          <a:ext cx="8679061" cy="3545961"/>
        </p:xfrm>
        <a:graphic>
          <a:graphicData uri="http://schemas.openxmlformats.org/drawingml/2006/table">
            <a:tbl>
              <a:tblPr firstRow="1" bandRow="1"/>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600" dirty="0"/>
                        <a:t>User priority</a:t>
                      </a:r>
                      <a:endParaRPr kumimoji="1" lang="ja-JP" altLang="en-US" sz="16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600" dirty="0"/>
                        <a:t>Inner code</a:t>
                      </a:r>
                      <a:endParaRPr kumimoji="1" lang="ja-JP" altLang="en-US" sz="16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600" dirty="0"/>
                        <a:t>Outer code</a:t>
                      </a:r>
                      <a:endParaRPr kumimoji="1" lang="ja-JP" altLang="en-US" sz="16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600" dirty="0"/>
                        <a:t>HARQ</a:t>
                      </a:r>
                      <a:endParaRPr kumimoji="1" lang="ja-JP" altLang="en-US" sz="16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489010237"/>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0</a:t>
                      </a:r>
                      <a:endParaRPr kumimoji="1" lang="ja-JP" altLang="en-US" sz="1600" b="1"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endParaRPr kumimoji="1" lang="ja-JP" altLang="en-US" sz="1600" b="1"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922590291"/>
                  </a:ext>
                </a:extLst>
              </a:tr>
              <a:tr h="370961">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046508798"/>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144015334"/>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3</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4289825731"/>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4</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46) shortened RS code</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532085425"/>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5</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38) shortened RS code</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277818415"/>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6</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28) shortened RS code</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81593504"/>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7</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14) shortened RS code</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30419461"/>
                  </a:ext>
                </a:extLst>
              </a:tr>
            </a:tbl>
          </a:graphicData>
        </a:graphic>
      </p:graphicFrame>
      <p:sp>
        <p:nvSpPr>
          <p:cNvPr id="3" name="吹き出し: 四角形 2">
            <a:extLst>
              <a:ext uri="{FF2B5EF4-FFF2-40B4-BE49-F238E27FC236}">
                <a16:creationId xmlns:a16="http://schemas.microsoft.com/office/drawing/2014/main" id="{C7EC5680-3E5A-D83B-5BBB-153DDECEFC42}"/>
              </a:ext>
            </a:extLst>
          </p:cNvPr>
          <p:cNvSpPr/>
          <p:nvPr/>
        </p:nvSpPr>
        <p:spPr bwMode="auto">
          <a:xfrm>
            <a:off x="1415873" y="1121290"/>
            <a:ext cx="3384376" cy="3582083"/>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テキスト ボックス 4">
            <a:extLst>
              <a:ext uri="{FF2B5EF4-FFF2-40B4-BE49-F238E27FC236}">
                <a16:creationId xmlns:a16="http://schemas.microsoft.com/office/drawing/2014/main" id="{F50DE5C9-E86C-2EF7-0370-74207041BA37}"/>
              </a:ext>
            </a:extLst>
          </p:cNvPr>
          <p:cNvSpPr txBox="1"/>
          <p:nvPr/>
        </p:nvSpPr>
        <p:spPr>
          <a:xfrm>
            <a:off x="64531" y="609599"/>
            <a:ext cx="230425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a:t>
            </a:r>
            <a:b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b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IEEE 802.15.4ab</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6" name="吹き出し: 四角形 5">
            <a:extLst>
              <a:ext uri="{FF2B5EF4-FFF2-40B4-BE49-F238E27FC236}">
                <a16:creationId xmlns:a16="http://schemas.microsoft.com/office/drawing/2014/main" id="{418AC6A9-651D-16E7-E44D-DCF85487D4DE}"/>
              </a:ext>
            </a:extLst>
          </p:cNvPr>
          <p:cNvSpPr/>
          <p:nvPr/>
        </p:nvSpPr>
        <p:spPr bwMode="auto">
          <a:xfrm>
            <a:off x="4877803" y="1116927"/>
            <a:ext cx="4105736" cy="3582083"/>
          </a:xfrm>
          <a:prstGeom prst="wedgeRectCallout">
            <a:avLst>
              <a:gd name="adj1" fmla="val -2819"/>
              <a:gd name="adj2" fmla="val -54550"/>
            </a:avLst>
          </a:prstGeom>
          <a:noFill/>
          <a:ln w="5715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テキスト ボックス 6">
            <a:extLst>
              <a:ext uri="{FF2B5EF4-FFF2-40B4-BE49-F238E27FC236}">
                <a16:creationId xmlns:a16="http://schemas.microsoft.com/office/drawing/2014/main" id="{0B7DAB02-C0DF-B109-5AF7-278C4ADFE62C}"/>
              </a:ext>
            </a:extLst>
          </p:cNvPr>
          <p:cNvSpPr txBox="1"/>
          <p:nvPr/>
        </p:nvSpPr>
        <p:spPr>
          <a:xfrm>
            <a:off x="7038750" y="617693"/>
            <a:ext cx="2148591"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Error-correcting codes corresponding to QoS levels</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Tree>
    <p:extLst>
      <p:ext uri="{BB962C8B-B14F-4D97-AF65-F5344CB8AC3E}">
        <p14:creationId xmlns:p14="http://schemas.microsoft.com/office/powerpoint/2010/main" val="349399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a:xfrm>
            <a:off x="4303713" y="6475413"/>
            <a:ext cx="536575" cy="184150"/>
          </a:xfrm>
        </p:spPr>
        <p:txBody>
          <a:bodyPr/>
          <a:lstStyle/>
          <a:p>
            <a:r>
              <a:rPr lang="en-US" sz="1200"/>
              <a:t>Slide </a:t>
            </a:r>
            <a:fld id="{00000000-1234-1234-1234-123412341234}" type="slidenum">
              <a:rPr lang="en-US" sz="1200" smtClean="0"/>
              <a:pPr/>
              <a:t>57</a:t>
            </a:fld>
            <a:endParaRPr sz="1200" dirty="0"/>
          </a:p>
        </p:txBody>
      </p:sp>
      <p:sp>
        <p:nvSpPr>
          <p:cNvPr id="4" name="TextBox 3">
            <a:extLst>
              <a:ext uri="{FF2B5EF4-FFF2-40B4-BE49-F238E27FC236}">
                <a16:creationId xmlns:a16="http://schemas.microsoft.com/office/drawing/2014/main" id="{4AEAF847-D703-E409-EAA5-AFEB4FD50145}"/>
              </a:ext>
            </a:extLst>
          </p:cNvPr>
          <p:cNvSpPr txBox="1"/>
          <p:nvPr/>
        </p:nvSpPr>
        <p:spPr>
          <a:xfrm>
            <a:off x="2495624" y="816080"/>
            <a:ext cx="4180183" cy="461665"/>
          </a:xfrm>
          <a:prstGeom prst="rect">
            <a:avLst/>
          </a:prstGeom>
          <a:noFill/>
        </p:spPr>
        <p:txBody>
          <a:bodyPr wrap="none" rtlCol="0">
            <a:spAutoFit/>
          </a:bodyPr>
          <a:lstStyle/>
          <a:p>
            <a:r>
              <a:rPr lang="en-US" sz="2400" b="1" dirty="0"/>
              <a:t>TG 6ma Timeline(expected)</a:t>
            </a:r>
          </a:p>
        </p:txBody>
      </p:sp>
      <p:grpSp>
        <p:nvGrpSpPr>
          <p:cNvPr id="27" name="Group 26">
            <a:extLst>
              <a:ext uri="{FF2B5EF4-FFF2-40B4-BE49-F238E27FC236}">
                <a16:creationId xmlns:a16="http://schemas.microsoft.com/office/drawing/2014/main" id="{56E6FCCA-95F2-A1AE-C12C-BC2CB23A5654}"/>
              </a:ext>
            </a:extLst>
          </p:cNvPr>
          <p:cNvGrpSpPr/>
          <p:nvPr/>
        </p:nvGrpSpPr>
        <p:grpSpPr>
          <a:xfrm>
            <a:off x="150439" y="1445964"/>
            <a:ext cx="8919323" cy="4716303"/>
            <a:chOff x="150439" y="1445964"/>
            <a:chExt cx="8919323" cy="4716303"/>
          </a:xfrm>
        </p:grpSpPr>
        <p:sp>
          <p:nvSpPr>
            <p:cNvPr id="29" name="Arrow: Notched Right 28">
              <a:extLst>
                <a:ext uri="{FF2B5EF4-FFF2-40B4-BE49-F238E27FC236}">
                  <a16:creationId xmlns:a16="http://schemas.microsoft.com/office/drawing/2014/main" id="{48859E8E-DCCB-798D-A532-A5ACE2693A54}"/>
                </a:ext>
              </a:extLst>
            </p:cNvPr>
            <p:cNvSpPr/>
            <p:nvPr/>
          </p:nvSpPr>
          <p:spPr>
            <a:xfrm>
              <a:off x="150439" y="2565724"/>
              <a:ext cx="8919323" cy="1526511"/>
            </a:xfrm>
            <a:prstGeom prst="notchedRightArrow">
              <a:avLst/>
            </a:prstGeom>
            <a:solidFill>
              <a:srgbClr val="3333CC">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0" name="Freeform: Shape 29">
              <a:extLst>
                <a:ext uri="{FF2B5EF4-FFF2-40B4-BE49-F238E27FC236}">
                  <a16:creationId xmlns:a16="http://schemas.microsoft.com/office/drawing/2014/main" id="{A9647859-EC41-6D5B-5818-8ECA6E678942}"/>
                </a:ext>
              </a:extLst>
            </p:cNvPr>
            <p:cNvSpPr/>
            <p:nvPr/>
          </p:nvSpPr>
          <p:spPr>
            <a:xfrm>
              <a:off x="572244" y="1496937"/>
              <a:ext cx="605514" cy="1526511"/>
            </a:xfrm>
            <a:custGeom>
              <a:avLst/>
              <a:gdLst>
                <a:gd name="connsiteX0" fmla="*/ 0 w 605514"/>
                <a:gd name="connsiteY0" fmla="*/ 0 h 1526511"/>
                <a:gd name="connsiteX1" fmla="*/ 605514 w 605514"/>
                <a:gd name="connsiteY1" fmla="*/ 0 h 1526511"/>
                <a:gd name="connsiteX2" fmla="*/ 605514 w 605514"/>
                <a:gd name="connsiteY2" fmla="*/ 1526511 h 1526511"/>
                <a:gd name="connsiteX3" fmla="*/ 0 w 605514"/>
                <a:gd name="connsiteY3" fmla="*/ 1526511 h 1526511"/>
                <a:gd name="connsiteX4" fmla="*/ 0 w 605514"/>
                <a:gd name="connsiteY4" fmla="*/ 0 h 152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514" h="1526511">
                  <a:moveTo>
                    <a:pt x="0" y="0"/>
                  </a:moveTo>
                  <a:lnTo>
                    <a:pt x="605514" y="0"/>
                  </a:lnTo>
                  <a:lnTo>
                    <a:pt x="605514" y="1526511"/>
                  </a:lnTo>
                  <a:lnTo>
                    <a:pt x="0" y="152651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p:txBody>
        </p:sp>
        <p:sp>
          <p:nvSpPr>
            <p:cNvPr id="31" name="Oval 30">
              <a:extLst>
                <a:ext uri="{FF2B5EF4-FFF2-40B4-BE49-F238E27FC236}">
                  <a16:creationId xmlns:a16="http://schemas.microsoft.com/office/drawing/2014/main" id="{64DA2CAD-D776-CB9A-3903-8D650ABD9844}"/>
                </a:ext>
              </a:extLst>
            </p:cNvPr>
            <p:cNvSpPr/>
            <p:nvPr/>
          </p:nvSpPr>
          <p:spPr>
            <a:xfrm>
              <a:off x="704497" y="3234572"/>
              <a:ext cx="341007" cy="341007"/>
            </a:xfrm>
            <a:prstGeom prst="ellipse">
              <a:avLst/>
            </a:prstGeom>
            <a:solidFill>
              <a:srgbClr val="3333CC">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32" name="Freeform: Shape 31">
              <a:extLst>
                <a:ext uri="{FF2B5EF4-FFF2-40B4-BE49-F238E27FC236}">
                  <a16:creationId xmlns:a16="http://schemas.microsoft.com/office/drawing/2014/main" id="{BBFB048D-A04C-2F51-796B-6415587DD1B4}"/>
                </a:ext>
              </a:extLst>
            </p:cNvPr>
            <p:cNvSpPr/>
            <p:nvPr/>
          </p:nvSpPr>
          <p:spPr>
            <a:xfrm>
              <a:off x="850393" y="3786704"/>
              <a:ext cx="955055" cy="1526511"/>
            </a:xfrm>
            <a:custGeom>
              <a:avLst/>
              <a:gdLst>
                <a:gd name="connsiteX0" fmla="*/ 0 w 654140"/>
                <a:gd name="connsiteY0" fmla="*/ 0 h 1526511"/>
                <a:gd name="connsiteX1" fmla="*/ 654140 w 654140"/>
                <a:gd name="connsiteY1" fmla="*/ 0 h 1526511"/>
                <a:gd name="connsiteX2" fmla="*/ 654140 w 654140"/>
                <a:gd name="connsiteY2" fmla="*/ 1526511 h 1526511"/>
                <a:gd name="connsiteX3" fmla="*/ 0 w 654140"/>
                <a:gd name="connsiteY3" fmla="*/ 1526511 h 1526511"/>
                <a:gd name="connsiteX4" fmla="*/ 0 w 654140"/>
                <a:gd name="connsiteY4" fmla="*/ 0 h 152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140" h="1526511">
                  <a:moveTo>
                    <a:pt x="0" y="0"/>
                  </a:moveTo>
                  <a:lnTo>
                    <a:pt x="654140" y="0"/>
                  </a:lnTo>
                  <a:lnTo>
                    <a:pt x="654140" y="1526511"/>
                  </a:lnTo>
                  <a:lnTo>
                    <a:pt x="0" y="152651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a:t>
              </a:r>
              <a:br>
                <a:rPr lang="en-US" sz="1400" b="1" kern="1200" dirty="0">
                  <a:solidFill>
                    <a:srgbClr val="000000">
                      <a:hueOff val="0"/>
                      <a:satOff val="0"/>
                      <a:lumOff val="0"/>
                      <a:alphaOff val="0"/>
                    </a:srgbClr>
                  </a:solidFill>
                  <a:latin typeface="Times New Roman"/>
                  <a:ea typeface="+mn-ea"/>
                  <a:cs typeface="+mn-cs"/>
                </a:rPr>
              </a:br>
              <a:r>
                <a:rPr lang="en-US" sz="1400" b="1" kern="1200" dirty="0">
                  <a:solidFill>
                    <a:srgbClr val="000000">
                      <a:hueOff val="0"/>
                      <a:satOff val="0"/>
                      <a:lumOff val="0"/>
                      <a:alphaOff val="0"/>
                    </a:srgbClr>
                  </a:solidFill>
                  <a:latin typeface="Times New Roman"/>
                  <a:ea typeface="+mn-ea"/>
                  <a:cs typeface="+mn-cs"/>
                </a:rPr>
                <a:t>2022</a:t>
              </a:r>
              <a:endParaRPr lang="en-US" sz="1200" b="1" kern="1200" dirty="0">
                <a:solidFill>
                  <a:srgbClr val="000000">
                    <a:hueOff val="0"/>
                    <a:satOff val="0"/>
                    <a:lumOff val="0"/>
                    <a:alphaOff val="0"/>
                  </a:srgbClr>
                </a:solidFill>
                <a:latin typeface="Times New Roman"/>
                <a:ea typeface="+mn-ea"/>
                <a:cs typeface="+mn-cs"/>
              </a:endParaRPr>
            </a:p>
          </p:txBody>
        </p:sp>
        <p:sp>
          <p:nvSpPr>
            <p:cNvPr id="33" name="Oval 32">
              <a:extLst>
                <a:ext uri="{FF2B5EF4-FFF2-40B4-BE49-F238E27FC236}">
                  <a16:creationId xmlns:a16="http://schemas.microsoft.com/office/drawing/2014/main" id="{5B63672C-84D6-9B3E-6297-327352B0E392}"/>
                </a:ext>
              </a:extLst>
            </p:cNvPr>
            <p:cNvSpPr/>
            <p:nvPr/>
          </p:nvSpPr>
          <p:spPr>
            <a:xfrm>
              <a:off x="1141328" y="3234572"/>
              <a:ext cx="341007" cy="341007"/>
            </a:xfrm>
            <a:prstGeom prst="ellipse">
              <a:avLst/>
            </a:prstGeom>
            <a:solidFill>
              <a:srgbClr val="3333CC">
                <a:hueOff val="-1600000"/>
                <a:satOff val="-6667"/>
                <a:lumOff val="5556"/>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34" name="Freeform: Shape 33">
              <a:extLst>
                <a:ext uri="{FF2B5EF4-FFF2-40B4-BE49-F238E27FC236}">
                  <a16:creationId xmlns:a16="http://schemas.microsoft.com/office/drawing/2014/main" id="{3F16F011-FBAD-DA39-8F80-E8FA6E083FBA}"/>
                </a:ext>
              </a:extLst>
            </p:cNvPr>
            <p:cNvSpPr/>
            <p:nvPr/>
          </p:nvSpPr>
          <p:spPr>
            <a:xfrm>
              <a:off x="1232002" y="1509042"/>
              <a:ext cx="968030" cy="1526511"/>
            </a:xfrm>
            <a:custGeom>
              <a:avLst/>
              <a:gdLst>
                <a:gd name="connsiteX0" fmla="*/ 0 w 753259"/>
                <a:gd name="connsiteY0" fmla="*/ 0 h 1526511"/>
                <a:gd name="connsiteX1" fmla="*/ 753259 w 753259"/>
                <a:gd name="connsiteY1" fmla="*/ 0 h 1526511"/>
                <a:gd name="connsiteX2" fmla="*/ 753259 w 753259"/>
                <a:gd name="connsiteY2" fmla="*/ 1526511 h 1526511"/>
                <a:gd name="connsiteX3" fmla="*/ 0 w 753259"/>
                <a:gd name="connsiteY3" fmla="*/ 1526511 h 1526511"/>
                <a:gd name="connsiteX4" fmla="*/ 0 w 753259"/>
                <a:gd name="connsiteY4" fmla="*/ 0 h 152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259" h="1526511">
                  <a:moveTo>
                    <a:pt x="0" y="0"/>
                  </a:moveTo>
                  <a:lnTo>
                    <a:pt x="753259" y="0"/>
                  </a:lnTo>
                  <a:lnTo>
                    <a:pt x="753259" y="1526511"/>
                  </a:lnTo>
                  <a:lnTo>
                    <a:pt x="0" y="152651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p>
            <a:p>
              <a:pPr marL="0" lvl="0" indent="0" algn="ctr" defTabSz="488950">
                <a:lnSpc>
                  <a:spcPct val="90000"/>
                </a:lnSpc>
                <a:spcBef>
                  <a:spcPct val="0"/>
                </a:spcBef>
                <a:spcAft>
                  <a:spcPct val="35000"/>
                </a:spcAft>
                <a:buNone/>
              </a:pPr>
              <a:r>
                <a:rPr lang="en-US" altLang="ja-JP" sz="1100" b="1" kern="1200" dirty="0">
                  <a:solidFill>
                    <a:srgbClr val="000000">
                      <a:hueOff val="0"/>
                      <a:satOff val="0"/>
                      <a:lumOff val="0"/>
                      <a:alphaOff val="0"/>
                    </a:srgbClr>
                  </a:solidFill>
                  <a:effectLst/>
                  <a:latin typeface="Times New Roman"/>
                  <a:ea typeface="+mn-ea"/>
                  <a:cs typeface="+mn-cs"/>
                </a:rPr>
                <a:t>May </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p:txBody>
        </p:sp>
        <p:sp>
          <p:nvSpPr>
            <p:cNvPr id="35" name="Oval 34">
              <a:extLst>
                <a:ext uri="{FF2B5EF4-FFF2-40B4-BE49-F238E27FC236}">
                  <a16:creationId xmlns:a16="http://schemas.microsoft.com/office/drawing/2014/main" id="{A9417FFE-5173-A426-00F2-B3B3D306C864}"/>
                </a:ext>
              </a:extLst>
            </p:cNvPr>
            <p:cNvSpPr/>
            <p:nvPr/>
          </p:nvSpPr>
          <p:spPr>
            <a:xfrm>
              <a:off x="2178879" y="3232942"/>
              <a:ext cx="341801" cy="306384"/>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36" name="Freeform: Shape 35">
              <a:extLst>
                <a:ext uri="{FF2B5EF4-FFF2-40B4-BE49-F238E27FC236}">
                  <a16:creationId xmlns:a16="http://schemas.microsoft.com/office/drawing/2014/main" id="{C3C1D173-E023-87EA-27EB-CAE89E29C797}"/>
                </a:ext>
              </a:extLst>
            </p:cNvPr>
            <p:cNvSpPr/>
            <p:nvPr/>
          </p:nvSpPr>
          <p:spPr>
            <a:xfrm>
              <a:off x="1932384" y="3774591"/>
              <a:ext cx="847158" cy="1510147"/>
            </a:xfrm>
            <a:custGeom>
              <a:avLst/>
              <a:gdLst>
                <a:gd name="connsiteX0" fmla="*/ 0 w 697518"/>
                <a:gd name="connsiteY0" fmla="*/ 0 h 1510147"/>
                <a:gd name="connsiteX1" fmla="*/ 697518 w 697518"/>
                <a:gd name="connsiteY1" fmla="*/ 0 h 1510147"/>
                <a:gd name="connsiteX2" fmla="*/ 697518 w 697518"/>
                <a:gd name="connsiteY2" fmla="*/ 1510147 h 1510147"/>
                <a:gd name="connsiteX3" fmla="*/ 0 w 697518"/>
                <a:gd name="connsiteY3" fmla="*/ 1510147 h 1510147"/>
                <a:gd name="connsiteX4" fmla="*/ 0 w 697518"/>
                <a:gd name="connsiteY4" fmla="*/ 0 h 1510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518" h="1510147">
                  <a:moveTo>
                    <a:pt x="0" y="0"/>
                  </a:moveTo>
                  <a:lnTo>
                    <a:pt x="697518" y="0"/>
                  </a:lnTo>
                  <a:lnTo>
                    <a:pt x="697518" y="1510147"/>
                  </a:lnTo>
                  <a:lnTo>
                    <a:pt x="0" y="1510147"/>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Std. DraftV1.9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p:txBody>
        </p:sp>
        <p:sp>
          <p:nvSpPr>
            <p:cNvPr id="37" name="Oval 36">
              <a:extLst>
                <a:ext uri="{FF2B5EF4-FFF2-40B4-BE49-F238E27FC236}">
                  <a16:creationId xmlns:a16="http://schemas.microsoft.com/office/drawing/2014/main" id="{0ACDE52C-CBA5-F36C-9E79-56FBCAE5A658}"/>
                </a:ext>
              </a:extLst>
            </p:cNvPr>
            <p:cNvSpPr/>
            <p:nvPr/>
          </p:nvSpPr>
          <p:spPr>
            <a:xfrm>
              <a:off x="2666383" y="3215373"/>
              <a:ext cx="341007" cy="341007"/>
            </a:xfrm>
            <a:prstGeom prst="ellipse">
              <a:avLst/>
            </a:prstGeom>
            <a:solidFill>
              <a:srgbClr val="3333CC">
                <a:hueOff val="-4800000"/>
                <a:satOff val="-20001"/>
                <a:lumOff val="16667"/>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38" name="Freeform: Shape 37">
              <a:extLst>
                <a:ext uri="{FF2B5EF4-FFF2-40B4-BE49-F238E27FC236}">
                  <a16:creationId xmlns:a16="http://schemas.microsoft.com/office/drawing/2014/main" id="{2FCC8429-1CB2-F830-7603-53067CE8E0A2}"/>
                </a:ext>
              </a:extLst>
            </p:cNvPr>
            <p:cNvSpPr/>
            <p:nvPr/>
          </p:nvSpPr>
          <p:spPr>
            <a:xfrm>
              <a:off x="2341904" y="1809512"/>
              <a:ext cx="918605" cy="1273898"/>
            </a:xfrm>
            <a:custGeom>
              <a:avLst/>
              <a:gdLst>
                <a:gd name="connsiteX0" fmla="*/ 0 w 813284"/>
                <a:gd name="connsiteY0" fmla="*/ 0 h 1479128"/>
                <a:gd name="connsiteX1" fmla="*/ 813284 w 813284"/>
                <a:gd name="connsiteY1" fmla="*/ 0 h 1479128"/>
                <a:gd name="connsiteX2" fmla="*/ 813284 w 813284"/>
                <a:gd name="connsiteY2" fmla="*/ 1479128 h 1479128"/>
                <a:gd name="connsiteX3" fmla="*/ 0 w 813284"/>
                <a:gd name="connsiteY3" fmla="*/ 1479128 h 1479128"/>
                <a:gd name="connsiteX4" fmla="*/ 0 w 813284"/>
                <a:gd name="connsiteY4" fmla="*/ 0 h 1479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284" h="1479128">
                  <a:moveTo>
                    <a:pt x="0" y="0"/>
                  </a:moveTo>
                  <a:lnTo>
                    <a:pt x="813284" y="0"/>
                  </a:lnTo>
                  <a:lnTo>
                    <a:pt x="813284" y="1479128"/>
                  </a:lnTo>
                  <a:lnTo>
                    <a:pt x="0" y="1479128"/>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Std Draft V1,11 and Comment Resolution</a:t>
              </a:r>
            </a:p>
            <a:p>
              <a:pPr marL="0" lvl="0" indent="0" algn="ctr" defTabSz="800100">
                <a:lnSpc>
                  <a:spcPct val="90000"/>
                </a:lnSpc>
                <a:spcBef>
                  <a:spcPct val="0"/>
                </a:spcBef>
                <a:spcAft>
                  <a:spcPct val="35000"/>
                </a:spcAft>
                <a:buNone/>
              </a:pPr>
              <a:r>
                <a:rPr lang="en-US" sz="1200" b="1" kern="1200" dirty="0">
                  <a:solidFill>
                    <a:srgbClr val="000000">
                      <a:hueOff val="0"/>
                      <a:satOff val="0"/>
                      <a:lumOff val="0"/>
                      <a:alphaOff val="0"/>
                    </a:srgbClr>
                  </a:solidFill>
                  <a:latin typeface="Times New Roman"/>
                  <a:ea typeface="+mn-ea"/>
                  <a:cs typeface="+mn-cs"/>
                </a:rPr>
                <a:t>Jan.</a:t>
              </a:r>
              <a:br>
                <a:rPr lang="en-US" sz="1200" b="1" kern="1200" dirty="0">
                  <a:solidFill>
                    <a:srgbClr val="000000">
                      <a:hueOff val="0"/>
                      <a:satOff val="0"/>
                      <a:lumOff val="0"/>
                      <a:alphaOff val="0"/>
                    </a:srgbClr>
                  </a:solidFill>
                  <a:latin typeface="Times New Roman"/>
                  <a:ea typeface="+mn-ea"/>
                  <a:cs typeface="+mn-cs"/>
                </a:rPr>
              </a:br>
              <a:r>
                <a:rPr lang="en-US" sz="1200" b="1" kern="1200" dirty="0">
                  <a:solidFill>
                    <a:srgbClr val="000000">
                      <a:hueOff val="0"/>
                      <a:satOff val="0"/>
                      <a:lumOff val="0"/>
                      <a:alphaOff val="0"/>
                    </a:srgbClr>
                  </a:solidFill>
                  <a:latin typeface="Times New Roman"/>
                  <a:ea typeface="+mn-ea"/>
                  <a:cs typeface="+mn-cs"/>
                </a:rPr>
                <a:t>2024</a:t>
              </a:r>
            </a:p>
          </p:txBody>
        </p:sp>
        <p:sp>
          <p:nvSpPr>
            <p:cNvPr id="39" name="Oval 38">
              <a:extLst>
                <a:ext uri="{FF2B5EF4-FFF2-40B4-BE49-F238E27FC236}">
                  <a16:creationId xmlns:a16="http://schemas.microsoft.com/office/drawing/2014/main" id="{0900352E-0877-6688-4B2C-E9A185376641}"/>
                </a:ext>
              </a:extLst>
            </p:cNvPr>
            <p:cNvSpPr/>
            <p:nvPr/>
          </p:nvSpPr>
          <p:spPr>
            <a:xfrm>
              <a:off x="3141159" y="3216053"/>
              <a:ext cx="341007" cy="341007"/>
            </a:xfrm>
            <a:prstGeom prst="ellipse">
              <a:avLst/>
            </a:prstGeom>
            <a:solidFill>
              <a:srgbClr val="3333CC">
                <a:hueOff val="-6400000"/>
                <a:satOff val="-26668"/>
                <a:lumOff val="222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40" name="Freeform: Shape 39">
              <a:extLst>
                <a:ext uri="{FF2B5EF4-FFF2-40B4-BE49-F238E27FC236}">
                  <a16:creationId xmlns:a16="http://schemas.microsoft.com/office/drawing/2014/main" id="{1CDE98AD-7570-78DB-570B-9EBDAC76035F}"/>
                </a:ext>
              </a:extLst>
            </p:cNvPr>
            <p:cNvSpPr/>
            <p:nvPr/>
          </p:nvSpPr>
          <p:spPr>
            <a:xfrm>
              <a:off x="2845377" y="3736375"/>
              <a:ext cx="955055" cy="2425892"/>
            </a:xfrm>
            <a:custGeom>
              <a:avLst/>
              <a:gdLst>
                <a:gd name="connsiteX0" fmla="*/ 0 w 896071"/>
                <a:gd name="connsiteY0" fmla="*/ 0 h 1526511"/>
                <a:gd name="connsiteX1" fmla="*/ 896071 w 896071"/>
                <a:gd name="connsiteY1" fmla="*/ 0 h 1526511"/>
                <a:gd name="connsiteX2" fmla="*/ 896071 w 896071"/>
                <a:gd name="connsiteY2" fmla="*/ 1526511 h 1526511"/>
                <a:gd name="connsiteX3" fmla="*/ 0 w 896071"/>
                <a:gd name="connsiteY3" fmla="*/ 1526511 h 1526511"/>
                <a:gd name="connsiteX4" fmla="*/ 0 w 896071"/>
                <a:gd name="connsiteY4" fmla="*/ 0 h 152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071" h="1526511">
                  <a:moveTo>
                    <a:pt x="0" y="0"/>
                  </a:moveTo>
                  <a:lnTo>
                    <a:pt x="896071" y="0"/>
                  </a:lnTo>
                  <a:lnTo>
                    <a:pt x="896071" y="1526511"/>
                  </a:lnTo>
                  <a:lnTo>
                    <a:pt x="0" y="152651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Upload prelim. draft v1.12 to WG private area for finalizing</a:t>
              </a:r>
              <a:r>
                <a:rPr lang="en-US" sz="1400" kern="1200" dirty="0">
                  <a:solidFill>
                    <a:srgbClr val="000000">
                      <a:hueOff val="0"/>
                      <a:satOff val="0"/>
                      <a:lumOff val="0"/>
                      <a:alphaOff val="0"/>
                    </a:srgbClr>
                  </a:solidFill>
                  <a:latin typeface="Times New Roman"/>
                  <a:ea typeface="+mn-ea"/>
                  <a:cs typeface="+mn-cs"/>
                </a:rPr>
                <a:t> v1</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Feb.</a:t>
              </a:r>
              <a:br>
                <a:rPr lang="en-US" sz="1400" b="1" kern="1200" dirty="0">
                  <a:solidFill>
                    <a:srgbClr val="000000">
                      <a:hueOff val="0"/>
                      <a:satOff val="0"/>
                      <a:lumOff val="0"/>
                      <a:alphaOff val="0"/>
                    </a:srgbClr>
                  </a:solidFill>
                  <a:latin typeface="Times New Roman"/>
                  <a:ea typeface="+mn-ea"/>
                  <a:cs typeface="+mn-cs"/>
                </a:rPr>
              </a:br>
              <a:r>
                <a:rPr lang="en-US" sz="1400" b="1" kern="1200" dirty="0">
                  <a:solidFill>
                    <a:srgbClr val="000000">
                      <a:hueOff val="0"/>
                      <a:satOff val="0"/>
                      <a:lumOff val="0"/>
                      <a:alphaOff val="0"/>
                    </a:srgbClr>
                  </a:solidFill>
                  <a:latin typeface="Times New Roman"/>
                  <a:ea typeface="+mn-ea"/>
                  <a:cs typeface="+mn-cs"/>
                </a:rPr>
                <a:t>2024</a:t>
              </a:r>
            </a:p>
          </p:txBody>
        </p:sp>
        <p:sp>
          <p:nvSpPr>
            <p:cNvPr id="41" name="Oval 40">
              <a:extLst>
                <a:ext uri="{FF2B5EF4-FFF2-40B4-BE49-F238E27FC236}">
                  <a16:creationId xmlns:a16="http://schemas.microsoft.com/office/drawing/2014/main" id="{546EE62B-99C2-D8D2-70EB-01A1EAA777DF}"/>
                </a:ext>
              </a:extLst>
            </p:cNvPr>
            <p:cNvSpPr/>
            <p:nvPr/>
          </p:nvSpPr>
          <p:spPr>
            <a:xfrm>
              <a:off x="4113304" y="3225273"/>
              <a:ext cx="341007" cy="341007"/>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42" name="Freeform: Shape 41">
              <a:extLst>
                <a:ext uri="{FF2B5EF4-FFF2-40B4-BE49-F238E27FC236}">
                  <a16:creationId xmlns:a16="http://schemas.microsoft.com/office/drawing/2014/main" id="{749BE228-4437-8D5D-BFA2-79123542CC31}"/>
                </a:ext>
              </a:extLst>
            </p:cNvPr>
            <p:cNvSpPr/>
            <p:nvPr/>
          </p:nvSpPr>
          <p:spPr>
            <a:xfrm>
              <a:off x="3889496" y="3892974"/>
              <a:ext cx="719307" cy="1244015"/>
            </a:xfrm>
            <a:custGeom>
              <a:avLst/>
              <a:gdLst>
                <a:gd name="connsiteX0" fmla="*/ 0 w 551355"/>
                <a:gd name="connsiteY0" fmla="*/ 0 h 1244015"/>
                <a:gd name="connsiteX1" fmla="*/ 551355 w 551355"/>
                <a:gd name="connsiteY1" fmla="*/ 0 h 1244015"/>
                <a:gd name="connsiteX2" fmla="*/ 551355 w 551355"/>
                <a:gd name="connsiteY2" fmla="*/ 1244015 h 1244015"/>
                <a:gd name="connsiteX3" fmla="*/ 0 w 551355"/>
                <a:gd name="connsiteY3" fmla="*/ 1244015 h 1244015"/>
                <a:gd name="connsiteX4" fmla="*/ 0 w 551355"/>
                <a:gd name="connsiteY4" fmla="*/ 0 h 124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55" h="1244015">
                  <a:moveTo>
                    <a:pt x="0" y="0"/>
                  </a:moveTo>
                  <a:lnTo>
                    <a:pt x="551355" y="0"/>
                  </a:lnTo>
                  <a:lnTo>
                    <a:pt x="551355" y="1244015"/>
                  </a:lnTo>
                  <a:lnTo>
                    <a:pt x="0" y="124401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1st LB recirc.</a:t>
              </a: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May 2024</a:t>
              </a:r>
            </a:p>
            <a:p>
              <a:pPr marL="0" lvl="0" indent="0" algn="ctr" defTabSz="533400">
                <a:lnSpc>
                  <a:spcPct val="90000"/>
                </a:lnSpc>
                <a:spcBef>
                  <a:spcPct val="0"/>
                </a:spcBef>
                <a:spcAft>
                  <a:spcPct val="35000"/>
                </a:spcAft>
                <a:buNone/>
              </a:pPr>
              <a:endParaRPr lang="en-US" sz="1400" b="1" kern="1200" dirty="0">
                <a:solidFill>
                  <a:srgbClr val="000000">
                    <a:hueOff val="0"/>
                    <a:satOff val="0"/>
                    <a:lumOff val="0"/>
                    <a:alphaOff val="0"/>
                  </a:srgbClr>
                </a:solidFill>
                <a:latin typeface="Times New Roman"/>
                <a:ea typeface="+mn-ea"/>
                <a:cs typeface="+mn-cs"/>
              </a:endParaRPr>
            </a:p>
          </p:txBody>
        </p:sp>
        <p:sp>
          <p:nvSpPr>
            <p:cNvPr id="43" name="Oval 42">
              <a:extLst>
                <a:ext uri="{FF2B5EF4-FFF2-40B4-BE49-F238E27FC236}">
                  <a16:creationId xmlns:a16="http://schemas.microsoft.com/office/drawing/2014/main" id="{FBDF3789-A916-E0AD-8A7A-1526862F337D}"/>
                </a:ext>
              </a:extLst>
            </p:cNvPr>
            <p:cNvSpPr/>
            <p:nvPr/>
          </p:nvSpPr>
          <p:spPr>
            <a:xfrm>
              <a:off x="4723103" y="3226042"/>
              <a:ext cx="341007" cy="341007"/>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44" name="Freeform: Shape 43">
              <a:extLst>
                <a:ext uri="{FF2B5EF4-FFF2-40B4-BE49-F238E27FC236}">
                  <a16:creationId xmlns:a16="http://schemas.microsoft.com/office/drawing/2014/main" id="{AEC14FBF-862E-1B02-5842-15D944C168E2}"/>
                </a:ext>
              </a:extLst>
            </p:cNvPr>
            <p:cNvSpPr/>
            <p:nvPr/>
          </p:nvSpPr>
          <p:spPr>
            <a:xfrm>
              <a:off x="4413046" y="1445964"/>
              <a:ext cx="1163437" cy="1526511"/>
            </a:xfrm>
            <a:custGeom>
              <a:avLst/>
              <a:gdLst>
                <a:gd name="connsiteX0" fmla="*/ 0 w 890147"/>
                <a:gd name="connsiteY0" fmla="*/ 0 h 1526511"/>
                <a:gd name="connsiteX1" fmla="*/ 890147 w 890147"/>
                <a:gd name="connsiteY1" fmla="*/ 0 h 1526511"/>
                <a:gd name="connsiteX2" fmla="*/ 890147 w 890147"/>
                <a:gd name="connsiteY2" fmla="*/ 1526511 h 1526511"/>
                <a:gd name="connsiteX3" fmla="*/ 0 w 890147"/>
                <a:gd name="connsiteY3" fmla="*/ 1526511 h 1526511"/>
                <a:gd name="connsiteX4" fmla="*/ 0 w 890147"/>
                <a:gd name="connsiteY4" fmla="*/ 0 h 152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47" h="1526511">
                  <a:moveTo>
                    <a:pt x="0" y="0"/>
                  </a:moveTo>
                  <a:lnTo>
                    <a:pt x="890147" y="0"/>
                  </a:lnTo>
                  <a:lnTo>
                    <a:pt x="890147" y="1526511"/>
                  </a:lnTo>
                  <a:lnTo>
                    <a:pt x="0" y="152651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Conditional approval for Sponsor Ballot</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a:t>
              </a:r>
              <a:br>
                <a:rPr lang="en-US" sz="1400" b="1" kern="1200" dirty="0">
                  <a:solidFill>
                    <a:srgbClr val="000000">
                      <a:hueOff val="0"/>
                      <a:satOff val="0"/>
                      <a:lumOff val="0"/>
                      <a:alphaOff val="0"/>
                    </a:srgbClr>
                  </a:solidFill>
                  <a:latin typeface="Times New Roman"/>
                  <a:ea typeface="+mn-ea"/>
                  <a:cs typeface="+mn-cs"/>
                </a:rPr>
              </a:br>
              <a:r>
                <a:rPr lang="en-US" sz="1400" b="1" kern="1200" dirty="0">
                  <a:solidFill>
                    <a:srgbClr val="000000">
                      <a:hueOff val="0"/>
                      <a:satOff val="0"/>
                      <a:lumOff val="0"/>
                      <a:alphaOff val="0"/>
                    </a:srgbClr>
                  </a:solidFill>
                  <a:latin typeface="Times New Roman"/>
                  <a:ea typeface="+mn-ea"/>
                  <a:cs typeface="+mn-cs"/>
                </a:rPr>
                <a:t>2024</a:t>
              </a:r>
            </a:p>
          </p:txBody>
        </p:sp>
        <p:sp>
          <p:nvSpPr>
            <p:cNvPr id="45" name="Oval 44">
              <a:extLst>
                <a:ext uri="{FF2B5EF4-FFF2-40B4-BE49-F238E27FC236}">
                  <a16:creationId xmlns:a16="http://schemas.microsoft.com/office/drawing/2014/main" id="{CD161E23-8D5A-008E-1D61-1CF4A85AE28B}"/>
                </a:ext>
              </a:extLst>
            </p:cNvPr>
            <p:cNvSpPr/>
            <p:nvPr/>
          </p:nvSpPr>
          <p:spPr>
            <a:xfrm>
              <a:off x="6079912" y="3225972"/>
              <a:ext cx="341007" cy="341007"/>
            </a:xfrm>
            <a:prstGeom prst="ellipse">
              <a:avLst/>
            </a:prstGeom>
            <a:solidFill>
              <a:srgbClr val="3333CC">
                <a:hueOff val="-11200000"/>
                <a:satOff val="-46669"/>
                <a:lumOff val="3889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46" name="Freeform: Shape 45">
              <a:extLst>
                <a:ext uri="{FF2B5EF4-FFF2-40B4-BE49-F238E27FC236}">
                  <a16:creationId xmlns:a16="http://schemas.microsoft.com/office/drawing/2014/main" id="{C8264D9D-BCD4-C3A9-CB53-7E026599B29B}"/>
                </a:ext>
              </a:extLst>
            </p:cNvPr>
            <p:cNvSpPr/>
            <p:nvPr/>
          </p:nvSpPr>
          <p:spPr>
            <a:xfrm>
              <a:off x="5250192" y="3610478"/>
              <a:ext cx="753542" cy="1441249"/>
            </a:xfrm>
            <a:custGeom>
              <a:avLst/>
              <a:gdLst>
                <a:gd name="connsiteX0" fmla="*/ 0 w 570701"/>
                <a:gd name="connsiteY0" fmla="*/ 0 h 1526511"/>
                <a:gd name="connsiteX1" fmla="*/ 570701 w 570701"/>
                <a:gd name="connsiteY1" fmla="*/ 0 h 1526511"/>
                <a:gd name="connsiteX2" fmla="*/ 570701 w 570701"/>
                <a:gd name="connsiteY2" fmla="*/ 1526511 h 1526511"/>
                <a:gd name="connsiteX3" fmla="*/ 0 w 570701"/>
                <a:gd name="connsiteY3" fmla="*/ 1526511 h 1526511"/>
                <a:gd name="connsiteX4" fmla="*/ 0 w 570701"/>
                <a:gd name="connsiteY4" fmla="*/ 0 h 152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701" h="1526511">
                  <a:moveTo>
                    <a:pt x="0" y="0"/>
                  </a:moveTo>
                  <a:lnTo>
                    <a:pt x="570701" y="0"/>
                  </a:lnTo>
                  <a:lnTo>
                    <a:pt x="570701" y="1526511"/>
                  </a:lnTo>
                  <a:lnTo>
                    <a:pt x="0" y="152651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WG letter ballot </a:t>
              </a:r>
              <a:r>
                <a:rPr lang="en-US" sz="1400" b="1" kern="1200" dirty="0">
                  <a:solidFill>
                    <a:srgbClr val="000000">
                      <a:hueOff val="0"/>
                      <a:satOff val="0"/>
                      <a:lumOff val="0"/>
                      <a:alphaOff val="0"/>
                    </a:srgbClr>
                  </a:solidFill>
                  <a:latin typeface="Times New Roman"/>
                  <a:ea typeface="+mn-ea"/>
                  <a:cs typeface="+mn-cs"/>
                </a:rPr>
                <a:t>Sept. 2024</a:t>
              </a:r>
            </a:p>
          </p:txBody>
        </p:sp>
        <p:sp>
          <p:nvSpPr>
            <p:cNvPr id="47" name="Oval 46">
              <a:extLst>
                <a:ext uri="{FF2B5EF4-FFF2-40B4-BE49-F238E27FC236}">
                  <a16:creationId xmlns:a16="http://schemas.microsoft.com/office/drawing/2014/main" id="{4EFA68CD-E6C7-BB35-612B-05826C00A575}"/>
                </a:ext>
              </a:extLst>
            </p:cNvPr>
            <p:cNvSpPr/>
            <p:nvPr/>
          </p:nvSpPr>
          <p:spPr>
            <a:xfrm>
              <a:off x="6640603" y="3225273"/>
              <a:ext cx="341007" cy="341007"/>
            </a:xfrm>
            <a:prstGeom prst="ellipse">
              <a:avLst/>
            </a:prstGeom>
            <a:solidFill>
              <a:srgbClr val="3333CC">
                <a:hueOff val="-12800000"/>
                <a:satOff val="-53336"/>
                <a:lumOff val="4444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48" name="Freeform: Shape 47">
              <a:extLst>
                <a:ext uri="{FF2B5EF4-FFF2-40B4-BE49-F238E27FC236}">
                  <a16:creationId xmlns:a16="http://schemas.microsoft.com/office/drawing/2014/main" id="{20DA7F3E-18A7-229F-ACDE-AAF080C6682F}"/>
                </a:ext>
              </a:extLst>
            </p:cNvPr>
            <p:cNvSpPr/>
            <p:nvPr/>
          </p:nvSpPr>
          <p:spPr>
            <a:xfrm>
              <a:off x="8005148" y="2081476"/>
              <a:ext cx="878146" cy="992832"/>
            </a:xfrm>
            <a:custGeom>
              <a:avLst/>
              <a:gdLst>
                <a:gd name="connsiteX0" fmla="*/ 0 w 598335"/>
                <a:gd name="connsiteY0" fmla="*/ 0 h 1526511"/>
                <a:gd name="connsiteX1" fmla="*/ 598335 w 598335"/>
                <a:gd name="connsiteY1" fmla="*/ 0 h 1526511"/>
                <a:gd name="connsiteX2" fmla="*/ 598335 w 598335"/>
                <a:gd name="connsiteY2" fmla="*/ 1526511 h 1526511"/>
                <a:gd name="connsiteX3" fmla="*/ 0 w 598335"/>
                <a:gd name="connsiteY3" fmla="*/ 1526511 h 1526511"/>
                <a:gd name="connsiteX4" fmla="*/ 0 w 598335"/>
                <a:gd name="connsiteY4" fmla="*/ 0 h 152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335" h="1526511">
                  <a:moveTo>
                    <a:pt x="0" y="0"/>
                  </a:moveTo>
                  <a:lnTo>
                    <a:pt x="598335" y="0"/>
                  </a:lnTo>
                  <a:lnTo>
                    <a:pt x="598335" y="1526511"/>
                  </a:lnTo>
                  <a:lnTo>
                    <a:pt x="0" y="152651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Approval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 2025</a:t>
              </a:r>
            </a:p>
          </p:txBody>
        </p:sp>
        <p:sp>
          <p:nvSpPr>
            <p:cNvPr id="49" name="Oval 48">
              <a:extLst>
                <a:ext uri="{FF2B5EF4-FFF2-40B4-BE49-F238E27FC236}">
                  <a16:creationId xmlns:a16="http://schemas.microsoft.com/office/drawing/2014/main" id="{D0E64502-5722-3E47-D359-2CAA54EAAB48}"/>
                </a:ext>
              </a:extLst>
            </p:cNvPr>
            <p:cNvSpPr/>
            <p:nvPr/>
          </p:nvSpPr>
          <p:spPr>
            <a:xfrm>
              <a:off x="7204893" y="3202119"/>
              <a:ext cx="341007" cy="341007"/>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en-US"/>
            </a:p>
          </p:txBody>
        </p:sp>
      </p:grpSp>
      <p:grpSp>
        <p:nvGrpSpPr>
          <p:cNvPr id="50" name="グループ化 1">
            <a:extLst>
              <a:ext uri="{FF2B5EF4-FFF2-40B4-BE49-F238E27FC236}">
                <a16:creationId xmlns:a16="http://schemas.microsoft.com/office/drawing/2014/main" id="{53707FAC-9793-53C8-EE0C-B7F9024BD30D}"/>
              </a:ext>
            </a:extLst>
          </p:cNvPr>
          <p:cNvGrpSpPr/>
          <p:nvPr/>
        </p:nvGrpSpPr>
        <p:grpSpPr>
          <a:xfrm>
            <a:off x="7035854" y="1797373"/>
            <a:ext cx="934526" cy="1445514"/>
            <a:chOff x="6050708" y="0"/>
            <a:chExt cx="934526" cy="1445514"/>
          </a:xfrm>
        </p:grpSpPr>
        <p:sp>
          <p:nvSpPr>
            <p:cNvPr id="51" name="正方形/長方形 2">
              <a:extLst>
                <a:ext uri="{FF2B5EF4-FFF2-40B4-BE49-F238E27FC236}">
                  <a16:creationId xmlns:a16="http://schemas.microsoft.com/office/drawing/2014/main" id="{FC717DC0-11F7-005A-E426-4463AAEA9916}"/>
                </a:ext>
              </a:extLst>
            </p:cNvPr>
            <p:cNvSpPr/>
            <p:nvPr/>
          </p:nvSpPr>
          <p:spPr>
            <a:xfrm>
              <a:off x="6189778" y="0"/>
              <a:ext cx="795456"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2" name="テキスト ボックス 4">
              <a:extLst>
                <a:ext uri="{FF2B5EF4-FFF2-40B4-BE49-F238E27FC236}">
                  <a16:creationId xmlns:a16="http://schemas.microsoft.com/office/drawing/2014/main" id="{858B4D00-0774-0D4A-3727-92B0F82F1537}"/>
                </a:ext>
              </a:extLst>
            </p:cNvPr>
            <p:cNvSpPr txBox="1"/>
            <p:nvPr/>
          </p:nvSpPr>
          <p:spPr>
            <a:xfrm>
              <a:off x="6050708" y="291754"/>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SB recirc.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May 2025</a:t>
              </a:r>
            </a:p>
          </p:txBody>
        </p:sp>
      </p:grpSp>
      <p:sp>
        <p:nvSpPr>
          <p:cNvPr id="53" name="楕円 6">
            <a:extLst>
              <a:ext uri="{FF2B5EF4-FFF2-40B4-BE49-F238E27FC236}">
                <a16:creationId xmlns:a16="http://schemas.microsoft.com/office/drawing/2014/main" id="{10FE2F44-123E-3A87-1621-7E9CD475AE13}"/>
              </a:ext>
            </a:extLst>
          </p:cNvPr>
          <p:cNvSpPr/>
          <p:nvPr/>
        </p:nvSpPr>
        <p:spPr>
          <a:xfrm>
            <a:off x="8290431" y="3126230"/>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grpSp>
        <p:nvGrpSpPr>
          <p:cNvPr id="54" name="グループ化 10">
            <a:extLst>
              <a:ext uri="{FF2B5EF4-FFF2-40B4-BE49-F238E27FC236}">
                <a16:creationId xmlns:a16="http://schemas.microsoft.com/office/drawing/2014/main" id="{59233573-8E19-888F-C480-643B9766F004}"/>
              </a:ext>
            </a:extLst>
          </p:cNvPr>
          <p:cNvGrpSpPr/>
          <p:nvPr/>
        </p:nvGrpSpPr>
        <p:grpSpPr>
          <a:xfrm>
            <a:off x="7579454" y="1829301"/>
            <a:ext cx="923582" cy="3012163"/>
            <a:chOff x="5972884" y="53299"/>
            <a:chExt cx="923582" cy="3012163"/>
          </a:xfrm>
        </p:grpSpPr>
        <p:sp>
          <p:nvSpPr>
            <p:cNvPr id="55" name="正方形/長方形 12">
              <a:extLst>
                <a:ext uri="{FF2B5EF4-FFF2-40B4-BE49-F238E27FC236}">
                  <a16:creationId xmlns:a16="http://schemas.microsoft.com/office/drawing/2014/main" id="{B14DD327-A4AE-D51B-BFCE-8EC4CA2B35B6}"/>
                </a:ext>
              </a:extLst>
            </p:cNvPr>
            <p:cNvSpPr/>
            <p:nvPr/>
          </p:nvSpPr>
          <p:spPr>
            <a:xfrm>
              <a:off x="6101010" y="53299"/>
              <a:ext cx="795456"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6" name="テキスト ボックス 13">
              <a:extLst>
                <a:ext uri="{FF2B5EF4-FFF2-40B4-BE49-F238E27FC236}">
                  <a16:creationId xmlns:a16="http://schemas.microsoft.com/office/drawing/2014/main" id="{16584E4F-AB8E-5890-2BBD-61500DCA2472}"/>
                </a:ext>
              </a:extLst>
            </p:cNvPr>
            <p:cNvSpPr txBox="1"/>
            <p:nvPr/>
          </p:nvSpPr>
          <p:spPr>
            <a:xfrm>
              <a:off x="5972884" y="1666518"/>
              <a:ext cx="885845" cy="13989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June</a:t>
              </a:r>
              <a:r>
                <a:rPr lang="en-US" sz="1400" b="1" kern="1200" dirty="0">
                  <a:solidFill>
                    <a:srgbClr val="000000">
                      <a:hueOff val="0"/>
                      <a:satOff val="0"/>
                      <a:lumOff val="0"/>
                      <a:alphaOff val="0"/>
                    </a:srgbClr>
                  </a:solidFill>
                  <a:latin typeface="Times New Roman"/>
                  <a:ea typeface="+mn-ea"/>
                  <a:cs typeface="+mn-cs"/>
                </a:rPr>
                <a:t> 2025</a:t>
              </a:r>
            </a:p>
          </p:txBody>
        </p:sp>
      </p:grpSp>
      <p:sp>
        <p:nvSpPr>
          <p:cNvPr id="57" name="TextBox 15">
            <a:extLst>
              <a:ext uri="{FF2B5EF4-FFF2-40B4-BE49-F238E27FC236}">
                <a16:creationId xmlns:a16="http://schemas.microsoft.com/office/drawing/2014/main" id="{829FAA34-71C4-BA49-10A6-27757D66CC5C}"/>
              </a:ext>
            </a:extLst>
          </p:cNvPr>
          <p:cNvSpPr txBox="1"/>
          <p:nvPr/>
        </p:nvSpPr>
        <p:spPr>
          <a:xfrm>
            <a:off x="4670324" y="5854490"/>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an est.</a:t>
            </a:r>
            <a:r>
              <a:rPr lang="en-US" sz="1400" dirty="0">
                <a:highlight>
                  <a:srgbClr val="FFFF00"/>
                </a:highlight>
              </a:rPr>
              <a:t> </a:t>
            </a:r>
          </a:p>
        </p:txBody>
      </p:sp>
      <p:sp>
        <p:nvSpPr>
          <p:cNvPr id="58" name="楕円 8">
            <a:extLst>
              <a:ext uri="{FF2B5EF4-FFF2-40B4-BE49-F238E27FC236}">
                <a16:creationId xmlns:a16="http://schemas.microsoft.com/office/drawing/2014/main" id="{65E28D30-236D-E718-3F23-0D1F44BAE8B1}"/>
              </a:ext>
            </a:extLst>
          </p:cNvPr>
          <p:cNvSpPr/>
          <p:nvPr/>
        </p:nvSpPr>
        <p:spPr>
          <a:xfrm>
            <a:off x="1603564" y="3196316"/>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59" name="楕円 15">
            <a:extLst>
              <a:ext uri="{FF2B5EF4-FFF2-40B4-BE49-F238E27FC236}">
                <a16:creationId xmlns:a16="http://schemas.microsoft.com/office/drawing/2014/main" id="{350E8D00-5941-7DB5-7880-E0B240A4809F}"/>
              </a:ext>
            </a:extLst>
          </p:cNvPr>
          <p:cNvSpPr/>
          <p:nvPr/>
        </p:nvSpPr>
        <p:spPr>
          <a:xfrm>
            <a:off x="5441176" y="3196930"/>
            <a:ext cx="349736" cy="349736"/>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grpSp>
        <p:nvGrpSpPr>
          <p:cNvPr id="60" name="グループ化 19">
            <a:extLst>
              <a:ext uri="{FF2B5EF4-FFF2-40B4-BE49-F238E27FC236}">
                <a16:creationId xmlns:a16="http://schemas.microsoft.com/office/drawing/2014/main" id="{177ECA99-D450-8A6D-85DB-8F6ED8704605}"/>
              </a:ext>
            </a:extLst>
          </p:cNvPr>
          <p:cNvGrpSpPr/>
          <p:nvPr/>
        </p:nvGrpSpPr>
        <p:grpSpPr>
          <a:xfrm>
            <a:off x="5780515" y="1129174"/>
            <a:ext cx="1033755" cy="2052971"/>
            <a:chOff x="5074873" y="82635"/>
            <a:chExt cx="1033755" cy="2052971"/>
          </a:xfrm>
        </p:grpSpPr>
        <p:sp>
          <p:nvSpPr>
            <p:cNvPr id="61" name="正方形/長方形 20">
              <a:extLst>
                <a:ext uri="{FF2B5EF4-FFF2-40B4-BE49-F238E27FC236}">
                  <a16:creationId xmlns:a16="http://schemas.microsoft.com/office/drawing/2014/main" id="{6016C7ED-22DD-9E9B-EC38-8B8474E41723}"/>
                </a:ext>
              </a:extLst>
            </p:cNvPr>
            <p:cNvSpPr/>
            <p:nvPr/>
          </p:nvSpPr>
          <p:spPr>
            <a:xfrm>
              <a:off x="5168409" y="82635"/>
              <a:ext cx="718367"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2" name="テキスト ボックス 21">
              <a:extLst>
                <a:ext uri="{FF2B5EF4-FFF2-40B4-BE49-F238E27FC236}">
                  <a16:creationId xmlns:a16="http://schemas.microsoft.com/office/drawing/2014/main" id="{9663C1F2-F690-4B79-DF9C-24E955BB17AF}"/>
                </a:ext>
              </a:extLst>
            </p:cNvPr>
            <p:cNvSpPr txBox="1"/>
            <p:nvPr/>
          </p:nvSpPr>
          <p:spPr>
            <a:xfrm>
              <a:off x="5074873" y="664238"/>
              <a:ext cx="1033755" cy="14713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EC approval to SB, SB submission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2024</a:t>
              </a:r>
            </a:p>
          </p:txBody>
        </p:sp>
      </p:grpSp>
      <p:grpSp>
        <p:nvGrpSpPr>
          <p:cNvPr id="63" name="グループ化 22">
            <a:extLst>
              <a:ext uri="{FF2B5EF4-FFF2-40B4-BE49-F238E27FC236}">
                <a16:creationId xmlns:a16="http://schemas.microsoft.com/office/drawing/2014/main" id="{017D8AAA-A875-79EA-1791-694C1CE78410}"/>
              </a:ext>
            </a:extLst>
          </p:cNvPr>
          <p:cNvGrpSpPr/>
          <p:nvPr/>
        </p:nvGrpSpPr>
        <p:grpSpPr>
          <a:xfrm>
            <a:off x="6497097" y="761801"/>
            <a:ext cx="1175715" cy="4114045"/>
            <a:chOff x="4711061" y="82635"/>
            <a:chExt cx="1175715" cy="4114045"/>
          </a:xfrm>
        </p:grpSpPr>
        <p:sp>
          <p:nvSpPr>
            <p:cNvPr id="64" name="正方形/長方形 23">
              <a:extLst>
                <a:ext uri="{FF2B5EF4-FFF2-40B4-BE49-F238E27FC236}">
                  <a16:creationId xmlns:a16="http://schemas.microsoft.com/office/drawing/2014/main" id="{ED6A0DEC-9BDE-2A0A-E5CA-6EBBB6E99FA2}"/>
                </a:ext>
              </a:extLst>
            </p:cNvPr>
            <p:cNvSpPr/>
            <p:nvPr/>
          </p:nvSpPr>
          <p:spPr>
            <a:xfrm>
              <a:off x="5168409" y="82635"/>
              <a:ext cx="718367"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5" name="テキスト ボックス 24">
              <a:extLst>
                <a:ext uri="{FF2B5EF4-FFF2-40B4-BE49-F238E27FC236}">
                  <a16:creationId xmlns:a16="http://schemas.microsoft.com/office/drawing/2014/main" id="{AE229AF0-EFC5-EE87-A6BD-8FFC89CA4E69}"/>
                </a:ext>
              </a:extLst>
            </p:cNvPr>
            <p:cNvSpPr txBox="1"/>
            <p:nvPr/>
          </p:nvSpPr>
          <p:spPr>
            <a:xfrm>
              <a:off x="4711061" y="893531"/>
              <a:ext cx="753542" cy="33031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SB recirc.</a:t>
              </a: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Nov.</a:t>
              </a:r>
              <a:r>
                <a:rPr lang="en-US" sz="1400" b="1" kern="1200" dirty="0">
                  <a:solidFill>
                    <a:srgbClr val="000000">
                      <a:hueOff val="0"/>
                      <a:satOff val="0"/>
                      <a:lumOff val="0"/>
                      <a:alphaOff val="0"/>
                    </a:srgbClr>
                  </a:solidFill>
                  <a:latin typeface="Times New Roman"/>
                  <a:ea typeface="+mn-ea"/>
                  <a:cs typeface="+mn-cs"/>
                </a:rPr>
                <a:t>  2024</a:t>
              </a:r>
            </a:p>
          </p:txBody>
        </p:sp>
      </p:grpSp>
      <p:sp>
        <p:nvSpPr>
          <p:cNvPr id="66" name="楕円 9">
            <a:extLst>
              <a:ext uri="{FF2B5EF4-FFF2-40B4-BE49-F238E27FC236}">
                <a16:creationId xmlns:a16="http://schemas.microsoft.com/office/drawing/2014/main" id="{B8F274AE-7959-9B14-9669-2D509AC6C396}"/>
              </a:ext>
            </a:extLst>
          </p:cNvPr>
          <p:cNvSpPr/>
          <p:nvPr/>
        </p:nvSpPr>
        <p:spPr>
          <a:xfrm>
            <a:off x="3637857" y="3193388"/>
            <a:ext cx="349736" cy="349736"/>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grpSp>
        <p:nvGrpSpPr>
          <p:cNvPr id="67" name="グループ化 16">
            <a:extLst>
              <a:ext uri="{FF2B5EF4-FFF2-40B4-BE49-F238E27FC236}">
                <a16:creationId xmlns:a16="http://schemas.microsoft.com/office/drawing/2014/main" id="{E4195031-1397-2AB2-44F0-34275641B15A}"/>
              </a:ext>
            </a:extLst>
          </p:cNvPr>
          <p:cNvGrpSpPr/>
          <p:nvPr/>
        </p:nvGrpSpPr>
        <p:grpSpPr>
          <a:xfrm>
            <a:off x="3356336" y="1885808"/>
            <a:ext cx="963174" cy="1355521"/>
            <a:chOff x="2222243" y="89518"/>
            <a:chExt cx="963174" cy="1355521"/>
          </a:xfrm>
        </p:grpSpPr>
        <p:sp>
          <p:nvSpPr>
            <p:cNvPr id="68" name="正方形/長方形 17">
              <a:extLst>
                <a:ext uri="{FF2B5EF4-FFF2-40B4-BE49-F238E27FC236}">
                  <a16:creationId xmlns:a16="http://schemas.microsoft.com/office/drawing/2014/main" id="{962B229F-6B84-A1BD-5602-CEA7DA910206}"/>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9" name="テキスト ボックス 18">
              <a:extLst>
                <a:ext uri="{FF2B5EF4-FFF2-40B4-BE49-F238E27FC236}">
                  <a16:creationId xmlns:a16="http://schemas.microsoft.com/office/drawing/2014/main" id="{3C8EFDDC-41F6-89F0-AA4D-2A064733FABF}"/>
                </a:ext>
              </a:extLst>
            </p:cNvPr>
            <p:cNvSpPr txBox="1"/>
            <p:nvPr/>
          </p:nvSpPr>
          <p:spPr>
            <a:xfrm>
              <a:off x="2222243"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WG letter ballot </a:t>
              </a:r>
              <a:r>
                <a:rPr kumimoji="1" lang="en-US" altLang="ja-JP" sz="1800" kern="1200" baseline="30000" dirty="0" err="1">
                  <a:solidFill>
                    <a:srgbClr val="000000">
                      <a:hueOff val="0"/>
                      <a:satOff val="0"/>
                      <a:lumOff val="0"/>
                      <a:alphaOff val="0"/>
                    </a:srgbClr>
                  </a:solidFill>
                  <a:latin typeface="Times New Roman"/>
                  <a:ea typeface="+mn-ea"/>
                  <a:cs typeface="+mn-cs"/>
                </a:rPr>
                <a:t>submission</a:t>
              </a:r>
              <a:r>
                <a:rPr lang="en-US" sz="1200" b="1" kern="1200" dirty="0" err="1">
                  <a:solidFill>
                    <a:srgbClr val="000000">
                      <a:hueOff val="0"/>
                      <a:satOff val="0"/>
                      <a:lumOff val="0"/>
                      <a:alphaOff val="0"/>
                    </a:srgbClr>
                  </a:solidFill>
                  <a:latin typeface="Times New Roman"/>
                  <a:ea typeface="+mn-ea"/>
                  <a:cs typeface="+mn-cs"/>
                </a:rPr>
                <a:t>March</a:t>
              </a:r>
              <a:endParaRPr lang="en-US" sz="1200" b="1" kern="1200" dirty="0">
                <a:solidFill>
                  <a:srgbClr val="000000">
                    <a:hueOff val="0"/>
                    <a:satOff val="0"/>
                    <a:lumOff val="0"/>
                    <a:alphaOff val="0"/>
                  </a:srgbClr>
                </a:solidFill>
                <a:latin typeface="Times New Roman"/>
                <a:ea typeface="+mn-ea"/>
                <a:cs typeface="+mn-cs"/>
              </a:endParaRPr>
            </a:p>
            <a:p>
              <a:pPr marL="0" lvl="0" indent="0" algn="ctr" defTabSz="800100">
                <a:lnSpc>
                  <a:spcPct val="100000"/>
                </a:lnSpc>
                <a:spcBef>
                  <a:spcPct val="0"/>
                </a:spcBef>
                <a:spcAft>
                  <a:spcPct val="35000"/>
                </a:spcAft>
                <a:buNone/>
              </a:pPr>
              <a:r>
                <a:rPr lang="en-US" sz="1200" b="1" dirty="0">
                  <a:solidFill>
                    <a:srgbClr val="000000">
                      <a:hueOff val="0"/>
                      <a:satOff val="0"/>
                      <a:lumOff val="0"/>
                      <a:alphaOff val="0"/>
                    </a:srgbClr>
                  </a:solidFill>
                  <a:latin typeface="Times New Roman"/>
                </a:rPr>
                <a:t>2024</a:t>
              </a:r>
              <a:endParaRPr lang="en-US" sz="1200" b="1" kern="1200" dirty="0">
                <a:solidFill>
                  <a:srgbClr val="000000">
                    <a:hueOff val="0"/>
                    <a:satOff val="0"/>
                    <a:lumOff val="0"/>
                    <a:alphaOff val="0"/>
                  </a:srgbClr>
                </a:solidFill>
                <a:latin typeface="Times New Roman"/>
                <a:ea typeface="+mn-ea"/>
                <a:cs typeface="+mn-cs"/>
              </a:endParaRPr>
            </a:p>
          </p:txBody>
        </p:sp>
      </p:grpSp>
      <p:sp>
        <p:nvSpPr>
          <p:cNvPr id="70" name="楕円 25">
            <a:extLst>
              <a:ext uri="{FF2B5EF4-FFF2-40B4-BE49-F238E27FC236}">
                <a16:creationId xmlns:a16="http://schemas.microsoft.com/office/drawing/2014/main" id="{03D1EDE5-AED3-DBBC-71F8-FC063E274D3F}"/>
              </a:ext>
            </a:extLst>
          </p:cNvPr>
          <p:cNvSpPr/>
          <p:nvPr/>
        </p:nvSpPr>
        <p:spPr>
          <a:xfrm>
            <a:off x="7806849" y="3166026"/>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1" name="テキスト ボックス 27">
            <a:extLst>
              <a:ext uri="{FF2B5EF4-FFF2-40B4-BE49-F238E27FC236}">
                <a16:creationId xmlns:a16="http://schemas.microsoft.com/office/drawing/2014/main" id="{607DDA05-32B3-FB59-8C65-E1D9913AE5BA}"/>
              </a:ext>
            </a:extLst>
          </p:cNvPr>
          <p:cNvSpPr txBox="1"/>
          <p:nvPr/>
        </p:nvSpPr>
        <p:spPr>
          <a:xfrm>
            <a:off x="4582566" y="3943716"/>
            <a:ext cx="732422" cy="954107"/>
          </a:xfrm>
          <a:prstGeom prst="rect">
            <a:avLst/>
          </a:prstGeom>
          <a:noFill/>
        </p:spPr>
        <p:txBody>
          <a:bodyPr wrap="square">
            <a:spAutoFit/>
          </a:bodyPr>
          <a:lstStyle/>
          <a:p>
            <a:pPr algn="ctr" defTabSz="914400" fontAlgn="ctr">
              <a:defRPr/>
            </a:pPr>
            <a:r>
              <a:rPr kumimoji="1" lang="fi-FI" altLang="ja-JP" sz="140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2nd LB recirc.</a:t>
            </a:r>
            <a:br>
              <a:rPr kumimoji="1" lang="fi-FI" altLang="ja-JP" sz="140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fi-FI"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July</a:t>
            </a:r>
            <a:br>
              <a:rPr kumimoji="1" lang="fi-FI"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fi-FI"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2024</a:t>
            </a:r>
          </a:p>
        </p:txBody>
      </p:sp>
    </p:spTree>
    <p:extLst>
      <p:ext uri="{BB962C8B-B14F-4D97-AF65-F5344CB8AC3E}">
        <p14:creationId xmlns:p14="http://schemas.microsoft.com/office/powerpoint/2010/main" val="3753164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9B0BE59-3329-155B-EA4D-ED6917043A9A}"/>
              </a:ext>
            </a:extLst>
          </p:cNvPr>
          <p:cNvSpPr>
            <a:spLocks noGrp="1"/>
          </p:cNvSpPr>
          <p:nvPr>
            <p:ph type="sldNum" idx="12"/>
          </p:nvPr>
        </p:nvSpPr>
        <p:spPr>
          <a:xfrm>
            <a:off x="4303713" y="6486988"/>
            <a:ext cx="536575" cy="184150"/>
          </a:xfrm>
        </p:spPr>
        <p:txBody>
          <a:bodyPr/>
          <a:lstStyle/>
          <a:p>
            <a:r>
              <a:rPr lang="en-US" sz="1100" dirty="0"/>
              <a:t>Slide </a:t>
            </a:r>
            <a:fld id="{00000000-1234-1234-1234-123412341234}" type="slidenum">
              <a:rPr lang="en-US" sz="1100" smtClean="0"/>
              <a:pPr/>
              <a:t>58</a:t>
            </a:fld>
            <a:endParaRPr sz="1100" dirty="0"/>
          </a:p>
        </p:txBody>
      </p:sp>
      <p:sp>
        <p:nvSpPr>
          <p:cNvPr id="9" name="TextBox 8">
            <a:extLst>
              <a:ext uri="{FF2B5EF4-FFF2-40B4-BE49-F238E27FC236}">
                <a16:creationId xmlns:a16="http://schemas.microsoft.com/office/drawing/2014/main" id="{C92F2013-0BE3-2D37-2527-5FF42FCE904D}"/>
              </a:ext>
            </a:extLst>
          </p:cNvPr>
          <p:cNvSpPr txBox="1"/>
          <p:nvPr/>
        </p:nvSpPr>
        <p:spPr>
          <a:xfrm>
            <a:off x="915876" y="6185965"/>
            <a:ext cx="3425938" cy="300082"/>
          </a:xfrm>
          <a:prstGeom prst="rect">
            <a:avLst/>
          </a:prstGeom>
          <a:noFill/>
        </p:spPr>
        <p:txBody>
          <a:bodyPr wrap="none" rtlCol="0">
            <a:spAutoFit/>
          </a:bodyPr>
          <a:lstStyle/>
          <a:p>
            <a:r>
              <a:rPr lang="en-US" sz="1350" dirty="0"/>
              <a:t>Note: the deadlines are subject to change.</a:t>
            </a:r>
          </a:p>
        </p:txBody>
      </p:sp>
      <p:sp>
        <p:nvSpPr>
          <p:cNvPr id="3" name="TextBox 7">
            <a:extLst>
              <a:ext uri="{FF2B5EF4-FFF2-40B4-BE49-F238E27FC236}">
                <a16:creationId xmlns:a16="http://schemas.microsoft.com/office/drawing/2014/main" id="{0E687580-B60A-2870-4F13-80A6690CFE4D}"/>
              </a:ext>
            </a:extLst>
          </p:cNvPr>
          <p:cNvSpPr txBox="1"/>
          <p:nvPr/>
        </p:nvSpPr>
        <p:spPr>
          <a:xfrm>
            <a:off x="2438400" y="636709"/>
            <a:ext cx="3869201" cy="461665"/>
          </a:xfrm>
          <a:prstGeom prst="rect">
            <a:avLst/>
          </a:prstGeom>
          <a:noFill/>
        </p:spPr>
        <p:txBody>
          <a:bodyPr wrap="none" rtlCol="0">
            <a:spAutoFit/>
          </a:bodyPr>
          <a:lstStyle/>
          <a:p>
            <a:r>
              <a:rPr lang="en-US" sz="2400" b="1" dirty="0"/>
              <a:t>Expecting Timeline detail</a:t>
            </a:r>
          </a:p>
        </p:txBody>
      </p:sp>
      <p:graphicFrame>
        <p:nvGraphicFramePr>
          <p:cNvPr id="2" name="表 1">
            <a:extLst>
              <a:ext uri="{FF2B5EF4-FFF2-40B4-BE49-F238E27FC236}">
                <a16:creationId xmlns:a16="http://schemas.microsoft.com/office/drawing/2014/main" id="{52A20A84-8738-2B70-2E9F-7FA4E095EA88}"/>
              </a:ext>
            </a:extLst>
          </p:cNvPr>
          <p:cNvGraphicFramePr>
            <a:graphicFrameLocks noGrp="1"/>
          </p:cNvGraphicFramePr>
          <p:nvPr/>
        </p:nvGraphicFramePr>
        <p:xfrm>
          <a:off x="144968" y="1072115"/>
          <a:ext cx="8920975" cy="5215410"/>
        </p:xfrm>
        <a:graphic>
          <a:graphicData uri="http://schemas.openxmlformats.org/drawingml/2006/table">
            <a:tbl>
              <a:tblPr/>
              <a:tblGrid>
                <a:gridCol w="2397510">
                  <a:extLst>
                    <a:ext uri="{9D8B030D-6E8A-4147-A177-3AD203B41FA5}">
                      <a16:colId xmlns:a16="http://schemas.microsoft.com/office/drawing/2014/main" val="2339587418"/>
                    </a:ext>
                  </a:extLst>
                </a:gridCol>
                <a:gridCol w="775659">
                  <a:extLst>
                    <a:ext uri="{9D8B030D-6E8A-4147-A177-3AD203B41FA5}">
                      <a16:colId xmlns:a16="http://schemas.microsoft.com/office/drawing/2014/main" val="2631963613"/>
                    </a:ext>
                  </a:extLst>
                </a:gridCol>
                <a:gridCol w="1722217">
                  <a:extLst>
                    <a:ext uri="{9D8B030D-6E8A-4147-A177-3AD203B41FA5}">
                      <a16:colId xmlns:a16="http://schemas.microsoft.com/office/drawing/2014/main" val="26956096"/>
                    </a:ext>
                  </a:extLst>
                </a:gridCol>
                <a:gridCol w="3618570">
                  <a:extLst>
                    <a:ext uri="{9D8B030D-6E8A-4147-A177-3AD203B41FA5}">
                      <a16:colId xmlns:a16="http://schemas.microsoft.com/office/drawing/2014/main" val="1296787413"/>
                    </a:ext>
                  </a:extLst>
                </a:gridCol>
                <a:gridCol w="407019">
                  <a:extLst>
                    <a:ext uri="{9D8B030D-6E8A-4147-A177-3AD203B41FA5}">
                      <a16:colId xmlns:a16="http://schemas.microsoft.com/office/drawing/2014/main" val="2041352753"/>
                    </a:ext>
                  </a:extLst>
                </a:gridCol>
              </a:tblGrid>
              <a:tr h="336991">
                <a:tc>
                  <a:txBody>
                    <a:bodyPr/>
                    <a:lstStyle/>
                    <a:p>
                      <a:pPr algn="ctr" fontAlgn="ctr"/>
                      <a:r>
                        <a:rPr lang="fi-FI" sz="1400" b="1" i="0" u="none" strike="noStrike">
                          <a:solidFill>
                            <a:srgbClr val="FFFFFF"/>
                          </a:solidFill>
                          <a:effectLst/>
                          <a:latin typeface="Work Sans" pitchFamily="2" charset="0"/>
                          <a:ea typeface="ＭＳ Ｐゴシック" panose="020B0600070205080204" pitchFamily="50" charset="-128"/>
                        </a:rPr>
                        <a:t>Topic item</a:t>
                      </a:r>
                    </a:p>
                  </a:txBody>
                  <a:tcPr marL="2069" marR="2069" marT="2069" marB="0" anchor="ctr">
                    <a:lnL>
                      <a:noFill/>
                    </a:lnL>
                    <a:lnR>
                      <a:noFill/>
                    </a:lnR>
                    <a:lnT>
                      <a:noFill/>
                    </a:lnT>
                    <a:lnB>
                      <a:noFill/>
                    </a:lnB>
                    <a:solidFill>
                      <a:srgbClr val="00B050"/>
                    </a:solidFill>
                  </a:tcPr>
                </a:tc>
                <a:tc>
                  <a:txBody>
                    <a:bodyPr/>
                    <a:lstStyle/>
                    <a:p>
                      <a:pPr algn="ctr" fontAlgn="ctr"/>
                      <a:r>
                        <a:rPr lang="fi-FI" sz="1400" b="1" i="0" u="none" strike="noStrike" dirty="0">
                          <a:solidFill>
                            <a:srgbClr val="FFFFFF"/>
                          </a:solidFill>
                          <a:effectLst/>
                          <a:latin typeface="Work Sans" pitchFamily="2" charset="0"/>
                          <a:ea typeface="ＭＳ Ｐゴシック" panose="020B0600070205080204" pitchFamily="50" charset="-128"/>
                        </a:rPr>
                        <a:t>Deadline</a:t>
                      </a:r>
                    </a:p>
                  </a:txBody>
                  <a:tcPr marL="2069" marR="2069" marT="2069" marB="0" anchor="ctr">
                    <a:lnL>
                      <a:noFill/>
                    </a:lnL>
                    <a:lnR>
                      <a:noFill/>
                    </a:lnR>
                    <a:lnT>
                      <a:noFill/>
                    </a:lnT>
                    <a:lnB>
                      <a:noFill/>
                    </a:lnB>
                    <a:solidFill>
                      <a:srgbClr val="00B050"/>
                    </a:solidFill>
                  </a:tcPr>
                </a:tc>
                <a:tc>
                  <a:txBody>
                    <a:bodyPr/>
                    <a:lstStyle/>
                    <a:p>
                      <a:pPr algn="ctr" fontAlgn="ctr"/>
                      <a:r>
                        <a:rPr lang="fi-FI" sz="1400" b="1" i="0" u="none" strike="noStrike">
                          <a:solidFill>
                            <a:srgbClr val="FFFFFF"/>
                          </a:solidFill>
                          <a:effectLst/>
                          <a:latin typeface="Work Sans" pitchFamily="2" charset="0"/>
                          <a:ea typeface="ＭＳ Ｐゴシック" panose="020B0600070205080204" pitchFamily="50" charset="-128"/>
                        </a:rPr>
                        <a:t>Action items</a:t>
                      </a:r>
                    </a:p>
                  </a:txBody>
                  <a:tcPr marL="2069" marR="2069" marT="2069" marB="0" anchor="ctr">
                    <a:lnL>
                      <a:noFill/>
                    </a:lnL>
                    <a:lnR>
                      <a:noFill/>
                    </a:lnR>
                    <a:lnT>
                      <a:noFill/>
                    </a:lnT>
                    <a:lnB>
                      <a:noFill/>
                    </a:lnB>
                    <a:solidFill>
                      <a:srgbClr val="00B050"/>
                    </a:solidFill>
                  </a:tcPr>
                </a:tc>
                <a:tc>
                  <a:txBody>
                    <a:bodyPr/>
                    <a:lstStyle/>
                    <a:p>
                      <a:pPr algn="ctr" fontAlgn="ctr"/>
                      <a:r>
                        <a:rPr lang="fi-FI" sz="1400" b="1" i="0" u="none" strike="noStrike">
                          <a:solidFill>
                            <a:srgbClr val="FFFFFF"/>
                          </a:solidFill>
                          <a:effectLst/>
                          <a:latin typeface="Work Sans" pitchFamily="2" charset="0"/>
                          <a:ea typeface="ＭＳ Ｐゴシック" panose="020B0600070205080204" pitchFamily="50" charset="-128"/>
                        </a:rPr>
                        <a:t>Notes</a:t>
                      </a:r>
                    </a:p>
                  </a:txBody>
                  <a:tcPr marL="2069" marR="2069" marT="2069" marB="0" anchor="ctr">
                    <a:lnL>
                      <a:noFill/>
                    </a:lnL>
                    <a:lnR>
                      <a:noFill/>
                    </a:lnR>
                    <a:lnT>
                      <a:noFill/>
                    </a:lnT>
                    <a:lnB>
                      <a:noFill/>
                    </a:lnB>
                    <a:solidFill>
                      <a:srgbClr val="00B050"/>
                    </a:solidFill>
                  </a:tcPr>
                </a:tc>
                <a:tc>
                  <a:txBody>
                    <a:bodyPr/>
                    <a:lstStyle/>
                    <a:p>
                      <a:pPr algn="ctr" fontAlgn="ctr"/>
                      <a:r>
                        <a:rPr lang="fi-FI" sz="900" b="1" i="0" u="none" strike="noStrike" dirty="0" err="1">
                          <a:solidFill>
                            <a:srgbClr val="FFFFFF"/>
                          </a:solidFill>
                          <a:effectLst/>
                          <a:latin typeface="Work Sans" pitchFamily="2" charset="0"/>
                          <a:ea typeface="ＭＳ Ｐゴシック" panose="020B0600070205080204" pitchFamily="50" charset="-128"/>
                        </a:rPr>
                        <a:t>Progress</a:t>
                      </a:r>
                      <a:endParaRPr lang="fi-FI" sz="900" b="1" i="0" u="none" strike="noStrike" dirty="0">
                        <a:solidFill>
                          <a:srgbClr val="FFFFFF"/>
                        </a:solidFill>
                        <a:effectLst/>
                        <a:latin typeface="Work Sans" pitchFamily="2" charset="0"/>
                        <a:ea typeface="ＭＳ Ｐゴシック" panose="020B0600070205080204" pitchFamily="50" charset="-128"/>
                      </a:endParaRPr>
                    </a:p>
                  </a:txBody>
                  <a:tcPr marL="2069" marR="2069" marT="2069" marB="0" anchor="ctr">
                    <a:lnL>
                      <a:noFill/>
                    </a:lnL>
                    <a:lnR>
                      <a:noFill/>
                    </a:lnR>
                    <a:lnT>
                      <a:noFill/>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380186118"/>
                  </a:ext>
                </a:extLst>
              </a:tr>
              <a:tr h="596474">
                <a:tc>
                  <a:txBody>
                    <a:bodyPr/>
                    <a:lstStyle/>
                    <a:p>
                      <a:pPr algn="l" fontAlgn="ctr"/>
                      <a: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t>Std Draft v.1.14 WG pre-ballot recirculation.</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fi-FI" sz="1200" b="1" i="0" u="none" strike="noStrike" dirty="0" err="1">
                          <a:solidFill>
                            <a:srgbClr val="000000"/>
                          </a:solidFill>
                          <a:effectLst/>
                          <a:latin typeface="Times New Roman" panose="02020603050405020304" pitchFamily="18" charset="0"/>
                          <a:ea typeface="ＭＳ Ｐゴシック" panose="020B0600070205080204" pitchFamily="50" charset="-128"/>
                        </a:rPr>
                        <a:t>Mar</a:t>
                      </a:r>
                      <a:r>
                        <a:rPr lang="fi-FI" sz="1200" b="1" i="0" u="none" strike="noStrike" dirty="0">
                          <a:solidFill>
                            <a:srgbClr val="000000"/>
                          </a:solidFill>
                          <a:effectLst/>
                          <a:latin typeface="Times New Roman" panose="02020603050405020304" pitchFamily="18" charset="0"/>
                          <a:ea typeface="ＭＳ Ｐゴシック" panose="020B0600070205080204" pitchFamily="50" charset="-128"/>
                        </a:rPr>
                        <a:t>/2024</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ctr">
                        <a:lnSpc>
                          <a:spcPts val="1000"/>
                        </a:lnSpc>
                      </a:pPr>
                      <a: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t>Disposition of comments.</a:t>
                      </a:r>
                      <a:b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br>
                      <a: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t>MAC text based on harmonization.</a:t>
                      </a:r>
                      <a:b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br>
                      <a: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t>Updates of simulations for MAC and PHY.</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20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1092912"/>
                  </a:ext>
                </a:extLst>
              </a:tr>
              <a:tr h="606584">
                <a:tc>
                  <a:txBody>
                    <a:bodyPr/>
                    <a:lstStyle/>
                    <a:p>
                      <a:pPr algn="l" fontAlgn="ctr"/>
                      <a: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t>Towards the May 2024 meeting</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i-FI" sz="1200" b="1" i="0" u="none" strike="noStrike" dirty="0" err="1">
                          <a:solidFill>
                            <a:srgbClr val="000000"/>
                          </a:solidFill>
                          <a:effectLst/>
                          <a:latin typeface="Times New Roman" panose="02020603050405020304" pitchFamily="18" charset="0"/>
                          <a:ea typeface="ＭＳ Ｐゴシック" panose="020B0600070205080204" pitchFamily="50" charset="-128"/>
                        </a:rPr>
                        <a:t>May</a:t>
                      </a:r>
                      <a:r>
                        <a:rPr lang="fi-FI" sz="1200" b="1" i="0" u="none" strike="noStrike" dirty="0">
                          <a:solidFill>
                            <a:srgbClr val="000000"/>
                          </a:solidFill>
                          <a:effectLst/>
                          <a:latin typeface="Times New Roman" panose="02020603050405020304" pitchFamily="18" charset="0"/>
                          <a:ea typeface="ＭＳ Ｐゴシック" panose="020B0600070205080204" pitchFamily="50" charset="-128"/>
                        </a:rPr>
                        <a:t>/2024</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ctr">
                        <a:lnSpc>
                          <a:spcPts val="1000"/>
                        </a:lnSpc>
                      </a:pPr>
                      <a: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t>Adding MAC text.</a:t>
                      </a:r>
                      <a:b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br>
                      <a: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t>Revise PHY text.</a:t>
                      </a:r>
                      <a:b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br>
                      <a: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t>Editorial revisions.</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ctr"/>
                      <a:r>
                        <a:rPr lang="ja-JP" altLang="en-US" sz="120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29396447"/>
                  </a:ext>
                </a:extLst>
              </a:tr>
              <a:tr h="606584">
                <a:tc>
                  <a:txBody>
                    <a:bodyPr/>
                    <a:lstStyle/>
                    <a:p>
                      <a:pPr algn="l" fontAlgn="ctr"/>
                      <a: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t>Target WG letter ballot (LB) submission</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i-FI" sz="1200" b="1" i="0" u="none" strike="noStrike" dirty="0" err="1">
                          <a:solidFill>
                            <a:srgbClr val="000000"/>
                          </a:solidFill>
                          <a:effectLst/>
                          <a:latin typeface="Times New Roman" panose="02020603050405020304" pitchFamily="18" charset="0"/>
                          <a:ea typeface="ＭＳ Ｐゴシック" panose="020B0600070205080204" pitchFamily="50" charset="-128"/>
                        </a:rPr>
                        <a:t>May</a:t>
                      </a:r>
                      <a:r>
                        <a:rPr lang="fi-FI" sz="1200" b="1" i="0" u="none" strike="noStrike" dirty="0">
                          <a:solidFill>
                            <a:srgbClr val="000000"/>
                          </a:solidFill>
                          <a:effectLst/>
                          <a:latin typeface="Times New Roman" panose="02020603050405020304" pitchFamily="18" charset="0"/>
                          <a:ea typeface="ＭＳ Ｐゴシック" panose="020B0600070205080204" pitchFamily="50" charset="-128"/>
                        </a:rPr>
                        <a:t>/2024</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2069" marR="2069" marT="206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1F2"/>
                    </a:solidFill>
                  </a:tcPr>
                </a:tc>
                <a:tc>
                  <a:txBody>
                    <a:bodyPr/>
                    <a:lstStyle/>
                    <a:p>
                      <a:pPr algn="l" fontAlgn="ctr">
                        <a:lnSpc>
                          <a:spcPts val="1000"/>
                        </a:lnSpc>
                      </a:pPr>
                      <a: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t>1. Based on pre-ballot resolutions, prepare Draft v. 2.0</a:t>
                      </a:r>
                      <a:b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br>
                      <a: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t>2. Request LB submission before the January meeting. Consequently, the January meeting is used to resolve comments.</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33485977"/>
                  </a:ext>
                </a:extLst>
              </a:tr>
              <a:tr h="401014">
                <a:tc>
                  <a:txBody>
                    <a:bodyPr/>
                    <a:lstStyle/>
                    <a:p>
                      <a:pPr algn="l" fontAlgn="ctr"/>
                      <a:r>
                        <a:rPr lang="fi-FI" sz="1200" b="1" i="0" u="none" strike="noStrike">
                          <a:solidFill>
                            <a:srgbClr val="000000"/>
                          </a:solidFill>
                          <a:effectLst/>
                          <a:latin typeface="Times New Roman" panose="02020603050405020304" pitchFamily="18" charset="0"/>
                          <a:ea typeface="ＭＳ Ｐゴシック" panose="020B0600070205080204" pitchFamily="50" charset="-128"/>
                        </a:rPr>
                        <a:t>1st LB recirculation</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200" b="1"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200" b="1" i="0" u="none" strike="noStrike" dirty="0">
                          <a:solidFill>
                            <a:srgbClr val="000000"/>
                          </a:solidFill>
                          <a:effectLst/>
                          <a:latin typeface="Times New Roman" panose="02020603050405020304" pitchFamily="18" charset="0"/>
                          <a:ea typeface="ＭＳ Ｐゴシック" panose="020B0600070205080204" pitchFamily="50" charset="-128"/>
                        </a:rPr>
                        <a:t>/2024</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20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200" b="1"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891876"/>
                  </a:ext>
                </a:extLst>
              </a:tr>
              <a:tr h="215673">
                <a:tc>
                  <a:txBody>
                    <a:bodyPr/>
                    <a:lstStyle/>
                    <a:p>
                      <a:pPr algn="l" fontAlgn="ctr"/>
                      <a:r>
                        <a:rPr lang="fi-FI" sz="1200" b="1" i="0" u="none" strike="noStrike" dirty="0">
                          <a:solidFill>
                            <a:srgbClr val="000000"/>
                          </a:solidFill>
                          <a:effectLst/>
                          <a:latin typeface="Times New Roman" panose="02020603050405020304" pitchFamily="18" charset="0"/>
                          <a:ea typeface="ＭＳ Ｐゴシック" panose="020B0600070205080204" pitchFamily="50" charset="-128"/>
                        </a:rPr>
                        <a:t>2nd LB </a:t>
                      </a:r>
                      <a:r>
                        <a:rPr lang="fi-FI" sz="1200" b="1"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200" b="1"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200" b="1" i="0" u="none" strike="noStrike" dirty="0" err="1">
                          <a:solidFill>
                            <a:srgbClr val="000000"/>
                          </a:solidFill>
                          <a:effectLst/>
                          <a:latin typeface="Times New Roman" panose="02020603050405020304" pitchFamily="18" charset="0"/>
                          <a:ea typeface="ＭＳ Ｐゴシック" panose="020B0600070205080204" pitchFamily="50" charset="-128"/>
                        </a:rPr>
                        <a:t>Sept</a:t>
                      </a:r>
                      <a:r>
                        <a:rPr lang="fi-FI" sz="1200" b="1" i="0" u="none" strike="noStrike" dirty="0">
                          <a:solidFill>
                            <a:srgbClr val="000000"/>
                          </a:solidFill>
                          <a:effectLst/>
                          <a:latin typeface="Times New Roman" panose="02020603050405020304" pitchFamily="18" charset="0"/>
                          <a:ea typeface="ＭＳ Ｐゴシック" panose="020B0600070205080204" pitchFamily="50" charset="-128"/>
                        </a:rPr>
                        <a:t>/2024</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20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200" b="1"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9480218"/>
                  </a:ext>
                </a:extLst>
              </a:tr>
              <a:tr h="215673">
                <a:tc>
                  <a:txBody>
                    <a:bodyPr/>
                    <a:lstStyle/>
                    <a:p>
                      <a:pPr algn="l" fontAlgn="ctr"/>
                      <a:r>
                        <a:rPr lang="en-US" sz="1200" b="1" i="0" u="none" strike="noStrike" dirty="0">
                          <a:solidFill>
                            <a:srgbClr val="000000"/>
                          </a:solidFill>
                          <a:effectLst/>
                          <a:latin typeface="Times New Roman" panose="02020603050405020304" pitchFamily="18" charset="0"/>
                          <a:ea typeface="ＭＳ Ｐゴシック" panose="020B0600070205080204" pitchFamily="50" charset="-128"/>
                        </a:rPr>
                        <a:t>Conditional approval for Sponsor Ballot (SB)</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200" b="1" i="0" u="none" strike="noStrike" dirty="0" err="1">
                          <a:solidFill>
                            <a:srgbClr val="000000"/>
                          </a:solidFill>
                          <a:effectLst/>
                          <a:latin typeface="Times New Roman" panose="02020603050405020304" pitchFamily="18" charset="0"/>
                          <a:ea typeface="ＭＳ Ｐゴシック" panose="020B0600070205080204" pitchFamily="50" charset="-128"/>
                        </a:rPr>
                        <a:t>Sept</a:t>
                      </a:r>
                      <a:r>
                        <a:rPr lang="fi-FI" sz="1200" b="1" i="0" u="none" strike="noStrike" dirty="0">
                          <a:solidFill>
                            <a:srgbClr val="000000"/>
                          </a:solidFill>
                          <a:effectLst/>
                          <a:latin typeface="Times New Roman" panose="02020603050405020304" pitchFamily="18" charset="0"/>
                          <a:ea typeface="ＭＳ Ｐゴシック" panose="020B0600070205080204" pitchFamily="50" charset="-128"/>
                        </a:rPr>
                        <a:t>/2024</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20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200" b="1" i="0" u="none" strike="noStrike">
                          <a:solidFill>
                            <a:srgbClr val="000000"/>
                          </a:solidFill>
                          <a:effectLst/>
                          <a:latin typeface="Times New Roman" panose="02020603050405020304" pitchFamily="18" charset="0"/>
                          <a:ea typeface="ＭＳ Ｐゴシック" panose="020B0600070205080204" pitchFamily="50" charset="-128"/>
                        </a:rPr>
                        <a:t>Seek conditional approval for SB by the Executive Committee.</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1169200"/>
                  </a:ext>
                </a:extLst>
              </a:tr>
              <a:tr h="215673">
                <a:tc>
                  <a:txBody>
                    <a:bodyPr/>
                    <a:lstStyle/>
                    <a:p>
                      <a:pPr algn="l" fontAlgn="ctr"/>
                      <a:r>
                        <a:rPr lang="fi-FI" sz="1200" b="1" i="0" u="none" strike="noStrike">
                          <a:solidFill>
                            <a:srgbClr val="000000"/>
                          </a:solidFill>
                          <a:effectLst/>
                          <a:latin typeface="Times New Roman" panose="02020603050405020304" pitchFamily="18" charset="0"/>
                          <a:ea typeface="ＭＳ Ｐゴシック" panose="020B0600070205080204" pitchFamily="50" charset="-128"/>
                        </a:rPr>
                        <a:t>Final LB recirculation.</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200" b="1" i="0" u="none" strike="noStrike" dirty="0" err="1">
                          <a:solidFill>
                            <a:srgbClr val="000000"/>
                          </a:solidFill>
                          <a:effectLst/>
                          <a:latin typeface="Times New Roman" panose="02020603050405020304" pitchFamily="18" charset="0"/>
                          <a:ea typeface="ＭＳ Ｐゴシック" panose="020B0600070205080204" pitchFamily="50" charset="-128"/>
                        </a:rPr>
                        <a:t>Nov</a:t>
                      </a:r>
                      <a:r>
                        <a:rPr lang="fi-FI" sz="1200" b="1" i="0" u="none" strike="noStrike" dirty="0">
                          <a:solidFill>
                            <a:srgbClr val="000000"/>
                          </a:solidFill>
                          <a:effectLst/>
                          <a:latin typeface="Times New Roman" panose="02020603050405020304" pitchFamily="18" charset="0"/>
                          <a:ea typeface="ＭＳ Ｐゴシック" panose="020B0600070205080204" pitchFamily="50" charset="-128"/>
                        </a:rPr>
                        <a:t>/2024</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20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200" b="1" i="0" u="none" strike="noStrike">
                          <a:solidFill>
                            <a:srgbClr val="000000"/>
                          </a:solidFill>
                          <a:effectLst/>
                          <a:latin typeface="Times New Roman" panose="02020603050405020304" pitchFamily="18" charset="0"/>
                          <a:ea typeface="ＭＳ Ｐゴシック" panose="020B0600070205080204" pitchFamily="50" charset="-128"/>
                        </a:rPr>
                        <a:t>WG approval to request SB submission.</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6185519"/>
                  </a:ext>
                </a:extLst>
              </a:tr>
              <a:tr h="215673">
                <a:tc>
                  <a:txBody>
                    <a:bodyPr/>
                    <a:lstStyle/>
                    <a:p>
                      <a:pPr algn="l" fontAlgn="ctr"/>
                      <a:r>
                        <a:rPr lang="en-US" sz="1200" b="1" i="0" u="none" strike="noStrike">
                          <a:solidFill>
                            <a:srgbClr val="000000"/>
                          </a:solidFill>
                          <a:effectLst/>
                          <a:latin typeface="Times New Roman" panose="02020603050405020304" pitchFamily="18" charset="0"/>
                          <a:ea typeface="ＭＳ Ｐゴシック" panose="020B0600070205080204" pitchFamily="50" charset="-128"/>
                        </a:rPr>
                        <a:t>Request EC approval for SB</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200" b="1" i="0" u="none" strike="noStrike" dirty="0" err="1">
                          <a:solidFill>
                            <a:srgbClr val="000000"/>
                          </a:solidFill>
                          <a:effectLst/>
                          <a:latin typeface="Times New Roman" panose="02020603050405020304" pitchFamily="18" charset="0"/>
                          <a:ea typeface="ＭＳ Ｐゴシック" panose="020B0600070205080204" pitchFamily="50" charset="-128"/>
                        </a:rPr>
                        <a:t>Dec</a:t>
                      </a:r>
                      <a:r>
                        <a:rPr lang="fi-FI" sz="1200" b="1" i="0" u="none" strike="noStrike" dirty="0">
                          <a:solidFill>
                            <a:srgbClr val="000000"/>
                          </a:solidFill>
                          <a:effectLst/>
                          <a:latin typeface="Times New Roman" panose="02020603050405020304" pitchFamily="18" charset="0"/>
                          <a:ea typeface="ＭＳ Ｐゴシック" panose="020B0600070205080204" pitchFamily="50" charset="-128"/>
                        </a:rPr>
                        <a:t>/2024</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20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200" b="1" i="0" u="none" strike="noStrike">
                          <a:solidFill>
                            <a:srgbClr val="000000"/>
                          </a:solidFill>
                          <a:effectLst/>
                          <a:latin typeface="Times New Roman" panose="02020603050405020304" pitchFamily="18" charset="0"/>
                          <a:ea typeface="ＭＳ Ｐゴシック" panose="020B0600070205080204" pitchFamily="50" charset="-128"/>
                        </a:rPr>
                        <a:t>Request SB approval by the EC (conditional or not)</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506890"/>
                  </a:ext>
                </a:extLst>
              </a:tr>
              <a:tr h="215673">
                <a:tc>
                  <a:txBody>
                    <a:bodyPr/>
                    <a:lstStyle/>
                    <a:p>
                      <a:pPr algn="l" fontAlgn="ctr"/>
                      <a:r>
                        <a:rPr lang="fi-FI" sz="1200" b="1" i="0" u="none" strike="noStrike">
                          <a:solidFill>
                            <a:srgbClr val="000000"/>
                          </a:solidFill>
                          <a:effectLst/>
                          <a:latin typeface="Times New Roman" panose="02020603050405020304" pitchFamily="18" charset="0"/>
                          <a:ea typeface="ＭＳ Ｐゴシック" panose="020B0600070205080204" pitchFamily="50" charset="-128"/>
                        </a:rPr>
                        <a:t>IEEE SA Sponsor Ballot submission</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200" b="1"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20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200" b="1" i="0" u="none" strike="noStrike">
                          <a:solidFill>
                            <a:srgbClr val="000000"/>
                          </a:solidFill>
                          <a:effectLst/>
                          <a:latin typeface="Times New Roman" panose="02020603050405020304" pitchFamily="18" charset="0"/>
                          <a:ea typeface="ＭＳ Ｐゴシック" panose="020B0600070205080204" pitchFamily="50" charset="-128"/>
                        </a:rPr>
                        <a:t>One month for IEEE SA editorial review. </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407927"/>
                  </a:ext>
                </a:extLst>
              </a:tr>
              <a:tr h="215673">
                <a:tc>
                  <a:txBody>
                    <a:bodyPr/>
                    <a:lstStyle/>
                    <a:p>
                      <a:pPr algn="l" fontAlgn="ctr"/>
                      <a:r>
                        <a:rPr lang="fi-FI" sz="1200" b="1" i="0" u="none" strike="noStrike">
                          <a:solidFill>
                            <a:srgbClr val="000000"/>
                          </a:solidFill>
                          <a:effectLst/>
                          <a:latin typeface="Times New Roman" panose="02020603050405020304" pitchFamily="18" charset="0"/>
                          <a:ea typeface="ＭＳ Ｐゴシック" panose="020B0600070205080204" pitchFamily="50" charset="-128"/>
                        </a:rPr>
                        <a:t>1st SB recirculation</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200" b="1" i="0" u="none" strike="noStrike" dirty="0" err="1">
                          <a:solidFill>
                            <a:srgbClr val="000000"/>
                          </a:solidFill>
                          <a:effectLst/>
                          <a:latin typeface="Times New Roman" panose="02020603050405020304" pitchFamily="18" charset="0"/>
                          <a:ea typeface="ＭＳ Ｐゴシック" panose="020B0600070205080204" pitchFamily="50" charset="-128"/>
                        </a:rPr>
                        <a:t>Feb</a:t>
                      </a:r>
                      <a:r>
                        <a:rPr lang="fi-FI" sz="12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20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200" b="1" i="0" u="none" strike="noStrike">
                          <a:solidFill>
                            <a:srgbClr val="000000"/>
                          </a:solidFill>
                          <a:effectLst/>
                          <a:latin typeface="Times New Roman" panose="02020603050405020304" pitchFamily="18" charset="0"/>
                          <a:ea typeface="ＭＳ Ｐゴシック" panose="020B0600070205080204" pitchFamily="50" charset="-128"/>
                        </a:rPr>
                        <a:t>Comment-resolutions to SB and recirculation. </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2326616"/>
                  </a:ext>
                </a:extLst>
              </a:tr>
              <a:tr h="215673">
                <a:tc>
                  <a:txBody>
                    <a:bodyPr/>
                    <a:lstStyle/>
                    <a:p>
                      <a:pPr algn="l" fontAlgn="ctr"/>
                      <a:r>
                        <a:rPr lang="fi-FI" sz="1200" b="1" i="0" u="none" strike="noStrike">
                          <a:solidFill>
                            <a:srgbClr val="000000"/>
                          </a:solidFill>
                          <a:effectLst/>
                          <a:latin typeface="Times New Roman" panose="02020603050405020304" pitchFamily="18" charset="0"/>
                          <a:ea typeface="ＭＳ Ｐゴシック" panose="020B0600070205080204" pitchFamily="50" charset="-128"/>
                        </a:rPr>
                        <a:t>2nd SB recirculation</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200" b="1" i="0" u="none" strike="noStrike" dirty="0" err="1">
                          <a:solidFill>
                            <a:srgbClr val="000000"/>
                          </a:solidFill>
                          <a:effectLst/>
                          <a:latin typeface="Times New Roman" panose="02020603050405020304" pitchFamily="18" charset="0"/>
                          <a:ea typeface="ＭＳ Ｐゴシック" panose="020B0600070205080204" pitchFamily="50" charset="-128"/>
                        </a:rPr>
                        <a:t>Mar</a:t>
                      </a:r>
                      <a:r>
                        <a:rPr lang="fi-FI" sz="12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20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200" b="1" i="0" u="none" strike="noStrike">
                          <a:solidFill>
                            <a:srgbClr val="000000"/>
                          </a:solidFill>
                          <a:effectLst/>
                          <a:latin typeface="Times New Roman" panose="02020603050405020304" pitchFamily="18" charset="0"/>
                          <a:ea typeface="ＭＳ Ｐゴシック" panose="020B0600070205080204" pitchFamily="50" charset="-128"/>
                        </a:rPr>
                        <a:t>Comment-resolutions to SB and recirculation. </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7750272"/>
                  </a:ext>
                </a:extLst>
              </a:tr>
              <a:tr h="215673">
                <a:tc>
                  <a:txBody>
                    <a:bodyPr/>
                    <a:lstStyle/>
                    <a:p>
                      <a:pPr algn="l" fontAlgn="ctr"/>
                      <a:r>
                        <a:rPr lang="en-US" sz="1200" b="1" i="0" u="none" strike="noStrike">
                          <a:solidFill>
                            <a:srgbClr val="000000"/>
                          </a:solidFill>
                          <a:effectLst/>
                          <a:latin typeface="Times New Roman" panose="02020603050405020304" pitchFamily="18" charset="0"/>
                          <a:ea typeface="ＭＳ Ｐゴシック" panose="020B0600070205080204" pitchFamily="50" charset="-128"/>
                        </a:rPr>
                        <a:t>Request conditional/unconditional approval to RevCom</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200" b="1" i="0" u="none" strike="noStrike" dirty="0" err="1">
                          <a:solidFill>
                            <a:srgbClr val="000000"/>
                          </a:solidFill>
                          <a:effectLst/>
                          <a:latin typeface="Times New Roman" panose="02020603050405020304" pitchFamily="18" charset="0"/>
                          <a:ea typeface="ＭＳ Ｐゴシック" panose="020B0600070205080204" pitchFamily="50" charset="-128"/>
                        </a:rPr>
                        <a:t>May</a:t>
                      </a:r>
                      <a:r>
                        <a:rPr lang="fi-FI" sz="12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20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200" b="1" i="0" u="none" strike="noStrike">
                          <a:solidFill>
                            <a:srgbClr val="000000"/>
                          </a:solidFill>
                          <a:effectLst/>
                          <a:latin typeface="Times New Roman" panose="02020603050405020304" pitchFamily="18" charset="0"/>
                          <a:ea typeface="ＭＳ Ｐゴシック" panose="020B0600070205080204" pitchFamily="50" charset="-128"/>
                        </a:rPr>
                        <a:t>Submission to SASB agenda</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34202"/>
                  </a:ext>
                </a:extLst>
              </a:tr>
              <a:tr h="215673">
                <a:tc>
                  <a:txBody>
                    <a:bodyPr/>
                    <a:lstStyle/>
                    <a:p>
                      <a:pPr algn="l" fontAlgn="ctr"/>
                      <a:r>
                        <a:rPr lang="en-US" sz="1200" b="1" i="0" u="none" strike="noStrike">
                          <a:solidFill>
                            <a:srgbClr val="000000"/>
                          </a:solidFill>
                          <a:effectLst/>
                          <a:latin typeface="Times New Roman" panose="02020603050405020304" pitchFamily="18" charset="0"/>
                          <a:ea typeface="ＭＳ Ｐゴシック" panose="020B0600070205080204" pitchFamily="50" charset="-128"/>
                        </a:rPr>
                        <a:t>Final SB recirculation, if required. Submission to RevCom</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200" b="1" i="0" u="none" strike="noStrike" dirty="0" err="1">
                          <a:solidFill>
                            <a:srgbClr val="000000"/>
                          </a:solidFill>
                          <a:effectLst/>
                          <a:latin typeface="Times New Roman" panose="02020603050405020304" pitchFamily="18" charset="0"/>
                          <a:ea typeface="ＭＳ Ｐゴシック" panose="020B0600070205080204" pitchFamily="50" charset="-128"/>
                        </a:rPr>
                        <a:t>Jun</a:t>
                      </a:r>
                      <a:r>
                        <a:rPr lang="fi-FI" sz="12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2069" marR="2069" marT="206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20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2069" marR="2069" marT="206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200" b="1" i="0" u="none" strike="noStrike">
                          <a:solidFill>
                            <a:srgbClr val="000000"/>
                          </a:solidFill>
                          <a:effectLst/>
                          <a:latin typeface="Times New Roman" panose="02020603050405020304" pitchFamily="18" charset="0"/>
                          <a:ea typeface="ＭＳ Ｐゴシック" panose="020B0600070205080204" pitchFamily="50" charset="-128"/>
                        </a:rPr>
                        <a:t>Submission to SASB</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3883312"/>
                  </a:ext>
                </a:extLst>
              </a:tr>
              <a:tr h="215673">
                <a:tc>
                  <a:txBody>
                    <a:bodyPr/>
                    <a:lstStyle/>
                    <a:p>
                      <a:pPr algn="l" fontAlgn="ctr"/>
                      <a:r>
                        <a:rPr lang="fi-FI" sz="1200" b="1" i="0" u="none" strike="noStrike">
                          <a:solidFill>
                            <a:srgbClr val="000000"/>
                          </a:solidFill>
                          <a:effectLst/>
                          <a:latin typeface="Times New Roman" panose="02020603050405020304" pitchFamily="18" charset="0"/>
                          <a:ea typeface="ＭＳ Ｐゴシック" panose="020B0600070205080204" pitchFamily="50" charset="-128"/>
                        </a:rPr>
                        <a:t>RevCom submission</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fi-FI" sz="1200" b="1"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2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2069" marR="2069" marT="206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200" b="1"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2069" marR="2069" marT="206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200" b="1" i="0" u="none" strike="noStrike">
                          <a:solidFill>
                            <a:srgbClr val="000000"/>
                          </a:solidFill>
                          <a:effectLst/>
                          <a:latin typeface="Times New Roman" panose="02020603050405020304" pitchFamily="18" charset="0"/>
                          <a:ea typeface="ＭＳ Ｐゴシック" panose="020B0600070205080204" pitchFamily="50" charset="-128"/>
                        </a:rPr>
                        <a:t>RevCom approval</a:t>
                      </a:r>
                    </a:p>
                  </a:txBody>
                  <a:tcPr marL="2069" marR="2069" marT="206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2069" marR="2069" marT="206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6531867"/>
                  </a:ext>
                </a:extLst>
              </a:tr>
            </a:tbl>
          </a:graphicData>
        </a:graphic>
      </p:graphicFrame>
    </p:spTree>
    <p:extLst>
      <p:ext uri="{BB962C8B-B14F-4D97-AF65-F5344CB8AC3E}">
        <p14:creationId xmlns:p14="http://schemas.microsoft.com/office/powerpoint/2010/main" val="1575644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4294967295"/>
          </p:nvPr>
        </p:nvSpPr>
        <p:spPr>
          <a:xfrm>
            <a:off x="186578" y="1052526"/>
            <a:ext cx="8969829" cy="5462774"/>
          </a:xfrm>
        </p:spPr>
        <p:txBody>
          <a:bodyPr/>
          <a:lstStyle/>
          <a:p>
            <a:pPr marL="0" indent="0">
              <a:lnSpc>
                <a:spcPts val="1300"/>
              </a:lnSpc>
              <a:buNone/>
            </a:pPr>
            <a:r>
              <a:rPr lang="ja-JP" altLang="en-US" sz="1400" dirty="0"/>
              <a:t>・</a:t>
            </a:r>
            <a:r>
              <a:rPr lang="is-IS" altLang="ja-JP" sz="1400" dirty="0"/>
              <a:t>TG15.6ma opening report for March 2024 meeting                                                      15-23-0135-01-06ma</a:t>
            </a:r>
          </a:p>
          <a:p>
            <a:pPr marL="0" indent="0">
              <a:lnSpc>
                <a:spcPts val="1300"/>
              </a:lnSpc>
              <a:buNone/>
            </a:pPr>
            <a:r>
              <a:rPr lang="ja-JP" altLang="en-US" sz="1400" dirty="0"/>
              <a:t>・</a:t>
            </a:r>
            <a:r>
              <a:rPr lang="is-IS" altLang="ja-JP" sz="1400" dirty="0"/>
              <a:t>TG15.6ma Agenda of  January Meeting in 2024                                                          15-23-0134-05-06ma</a:t>
            </a:r>
            <a:endParaRPr lang="en-US" altLang="ja-JP" sz="1400" dirty="0">
              <a:solidFill>
                <a:srgbClr val="000000"/>
              </a:solidFill>
              <a:latin typeface="Arial"/>
              <a:cs typeface="Times New Roman" pitchFamily="18" charset="0"/>
            </a:endParaRP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Progress and Action Items for Draft#1                                                                          15-23-0360-04-06ma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Draft pre-ballot comment resolution                                                                              15-23-0476-14-06ma  </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Rescheduling Timeline                                                                                                  15-23-0361-04-06ma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Basic Consensus in MAC and PHY of Revision of IEEE802.15.6-2012                       15-23-0557-01-06ma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MAC </a:t>
            </a:r>
            <a:r>
              <a:rPr lang="en-US" altLang="ja-JP" sz="1400" dirty="0" err="1">
                <a:solidFill>
                  <a:srgbClr val="000000"/>
                </a:solidFill>
                <a:latin typeface="Arial"/>
                <a:cs typeface="Times New Roman" pitchFamily="18" charset="0"/>
              </a:rPr>
              <a:t>superframe</a:t>
            </a:r>
            <a:r>
              <a:rPr lang="en-US" altLang="ja-JP" sz="1400" dirty="0">
                <a:solidFill>
                  <a:srgbClr val="000000"/>
                </a:solidFill>
                <a:latin typeface="Arial"/>
                <a:cs typeface="Times New Roman" pitchFamily="18" charset="0"/>
              </a:rPr>
              <a:t> structure for coexisting multiple dependable BANs                           15-24-0013-01-06ma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MAC frame formats based on harmonization agreements                                            15-24-0034-02-06ma</a:t>
            </a:r>
          </a:p>
          <a:p>
            <a:pPr marL="0" indent="0">
              <a:lnSpc>
                <a:spcPts val="13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Preliminary Evaluation on </a:t>
            </a:r>
            <a:r>
              <a:rPr lang="fi-FI" altLang="ja-JP" sz="1400" dirty="0" err="1">
                <a:solidFill>
                  <a:srgbClr val="000000"/>
                </a:solidFill>
                <a:latin typeface="Arial"/>
                <a:cs typeface="Times New Roman" pitchFamily="18" charset="0"/>
              </a:rPr>
              <a:t>Ranging</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Accuracy</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with</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Interference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Cancellation</a:t>
            </a:r>
            <a:r>
              <a:rPr lang="fi-FI" altLang="ja-JP" sz="1400" dirty="0">
                <a:solidFill>
                  <a:srgbClr val="000000"/>
                </a:solidFill>
                <a:latin typeface="Arial"/>
                <a:cs typeface="Times New Roman" pitchFamily="18" charset="0"/>
              </a:rPr>
              <a:t> in </a:t>
            </a:r>
            <a:r>
              <a:rPr lang="fi-FI" altLang="ja-JP" sz="1400" dirty="0" err="1">
                <a:solidFill>
                  <a:srgbClr val="000000"/>
                </a:solidFill>
                <a:latin typeface="Arial"/>
                <a:cs typeface="Times New Roman" pitchFamily="18" charset="0"/>
              </a:rPr>
              <a:t>Coexistence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Environments</a:t>
            </a:r>
            <a:r>
              <a:rPr lang="fi-FI" altLang="ja-JP" sz="1400" dirty="0">
                <a:solidFill>
                  <a:srgbClr val="000000"/>
                </a:solidFill>
                <a:latin typeface="Arial"/>
                <a:cs typeface="Times New Roman" pitchFamily="18" charset="0"/>
              </a:rPr>
              <a:t>  </a:t>
            </a:r>
          </a:p>
          <a:p>
            <a:pPr marL="0" indent="0">
              <a:lnSpc>
                <a:spcPts val="1300"/>
              </a:lnSpc>
              <a:buNone/>
            </a:pP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15-24-</a:t>
            </a:r>
            <a:r>
              <a:rPr lang="fi-FI" altLang="ja-JP" sz="1400" dirty="0">
                <a:solidFill>
                  <a:srgbClr val="000000"/>
                </a:solidFill>
                <a:latin typeface="Arial"/>
                <a:cs typeface="Times New Roman" pitchFamily="18" charset="0"/>
              </a:rPr>
              <a:t>0057-01-06ma</a:t>
            </a:r>
          </a:p>
          <a:p>
            <a:pPr marL="0" indent="0">
              <a:lnSpc>
                <a:spcPts val="13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Evaluation of IEEE 802.15.6 Ultra-</a:t>
            </a:r>
            <a:r>
              <a:rPr lang="fi-FI" altLang="ja-JP" sz="1400" dirty="0" err="1">
                <a:solidFill>
                  <a:srgbClr val="000000"/>
                </a:solidFill>
                <a:latin typeface="Arial"/>
                <a:cs typeface="Times New Roman" pitchFamily="18" charset="0"/>
              </a:rPr>
              <a:t>wideband</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Physical</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Layer</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Utilizing</a:t>
            </a:r>
            <a:r>
              <a:rPr lang="fi-FI" altLang="ja-JP" sz="1400" dirty="0">
                <a:solidFill>
                  <a:srgbClr val="000000"/>
                </a:solidFill>
                <a:latin typeface="Arial"/>
                <a:cs typeface="Times New Roman" pitchFamily="18" charset="0"/>
              </a:rPr>
              <a:t> Super </a:t>
            </a:r>
            <a:r>
              <a:rPr lang="fi-FI" altLang="ja-JP" sz="1400" dirty="0" err="1">
                <a:solidFill>
                  <a:srgbClr val="000000"/>
                </a:solidFill>
                <a:latin typeface="Arial"/>
                <a:cs typeface="Times New Roman" pitchFamily="18" charset="0"/>
              </a:rPr>
              <a:t>Orthogonal</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Convolutional</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Code</a:t>
            </a:r>
            <a:endParaRPr lang="fi-FI" altLang="ja-JP" sz="1400" dirty="0">
              <a:solidFill>
                <a:srgbClr val="000000"/>
              </a:solidFill>
              <a:latin typeface="Arial"/>
              <a:cs typeface="Times New Roman" pitchFamily="18" charset="0"/>
            </a:endParaRPr>
          </a:p>
          <a:p>
            <a:pPr marL="0" indent="0">
              <a:lnSpc>
                <a:spcPts val="1300"/>
              </a:lnSpc>
              <a:buNone/>
            </a:pPr>
            <a:r>
              <a:rPr lang="fi-FI" altLang="ja-JP" sz="1400" dirty="0">
                <a:solidFill>
                  <a:srgbClr val="000000"/>
                </a:solidFill>
                <a:latin typeface="Arial"/>
                <a:cs typeface="Times New Roman" pitchFamily="18" charset="0"/>
              </a:rPr>
              <a:t>                                                                                                                                           15-24-0051-00-06ma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Simulation results for Nagoya I. T. and YRP-IAI MAC proposal Based on TG6ma Channel Model23-0252-02</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Hybrid ARQ Scheme for High QoS Packets in High Class of Coexistence of IEEE 802.15.6ma 23-0576-02</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Evaluation of IEEE 802.15.6 Ultra-wideband Physical Layer Utilizing Super Orthogonal Convolutional Code</a:t>
            </a:r>
          </a:p>
          <a:p>
            <a:pPr marL="0" indent="0">
              <a:lnSpc>
                <a:spcPts val="1300"/>
              </a:lnSpc>
              <a:buNone/>
            </a:pPr>
            <a:r>
              <a:rPr lang="en-US" altLang="ja-JP" sz="1400" dirty="0">
                <a:solidFill>
                  <a:srgbClr val="000000"/>
                </a:solidFill>
                <a:latin typeface="Arial"/>
                <a:cs typeface="Times New Roman" pitchFamily="18" charset="0"/>
              </a:rPr>
              <a:t>                                                                                                                                            15-22-0562-08-06ma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Preliminary performance evaluation of ranging in coexistence environment                  15-23-0353-04-06ma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Performance Evaluation of Channel Coding under Various Channel Models in Some Classes of Coexistence in TG6ma</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15-23-0577-00-06ma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TG6ma Channel Model Document for Enhanced Dependability                                    15-22-0519-05-06ma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Draft pre-ballot comment resolution                                                                                15-23-0476-13-06ma </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Interference Mitigation Schemes in Class 3, 5, 6, and 7 of </a:t>
            </a:r>
            <a:r>
              <a:rPr lang="en-US" altLang="ja-JP" sz="1400" dirty="0" err="1">
                <a:solidFill>
                  <a:srgbClr val="000000"/>
                </a:solidFill>
                <a:latin typeface="Arial"/>
                <a:cs typeface="Times New Roman" pitchFamily="18" charset="0"/>
              </a:rPr>
              <a:t>Coexisitence</a:t>
            </a:r>
            <a:r>
              <a:rPr lang="en-US" altLang="ja-JP" sz="1400" dirty="0">
                <a:solidFill>
                  <a:srgbClr val="000000"/>
                </a:solidFill>
                <a:latin typeface="Arial"/>
                <a:cs typeface="Times New Roman" pitchFamily="18" charset="0"/>
              </a:rPr>
              <a:t> in TG6ma</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15-24-0073-00-06ma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and convergence of MAC proposals for 15.6ma                                             15-24-0078-01-06ma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Progress Report of TG6ma                                                                                             15-23-0056-05-06ma</a:t>
            </a:r>
          </a:p>
          <a:p>
            <a:pPr marL="0" indent="0">
              <a:lnSpc>
                <a:spcPts val="1300"/>
              </a:lnSpc>
              <a:buNone/>
            </a:pPr>
            <a:r>
              <a:rPr kumimoji="1" lang="ja-JP" altLang="en-US" sz="1400" b="0" i="0" u="none" strike="noStrike" kern="0" cap="none" spc="0" normalizeH="0" baseline="0" noProof="0" dirty="0">
                <a:ln>
                  <a:noFill/>
                </a:ln>
                <a:solidFill>
                  <a:srgbClr val="000000"/>
                </a:solidFill>
                <a:effectLst/>
                <a:uLnTx/>
                <a:uFillTx/>
                <a:latin typeface="Arial"/>
                <a:ea typeface="+mn-ea"/>
                <a:cs typeface="+mn-cs"/>
              </a:rPr>
              <a:t>・</a:t>
            </a:r>
            <a:r>
              <a:rPr kumimoji="1" lang="is-IS" altLang="ja-JP" sz="1400" b="0" i="0" u="none" strike="noStrike" kern="0" cap="none" spc="0" normalizeH="0" baseline="0" noProof="0" dirty="0">
                <a:ln>
                  <a:noFill/>
                </a:ln>
                <a:solidFill>
                  <a:srgbClr val="000000"/>
                </a:solidFill>
                <a:effectLst/>
                <a:uLnTx/>
                <a:uFillTx/>
                <a:latin typeface="Arial"/>
                <a:ea typeface="+mn-ea"/>
                <a:cs typeface="+mn-cs"/>
              </a:rPr>
              <a:t>TG15.6ma closing report for March 2024 meeting                                                          15-24-0185-00-06ma</a:t>
            </a:r>
          </a:p>
          <a:p>
            <a:pPr marL="0" indent="0">
              <a:lnSpc>
                <a:spcPts val="1300"/>
              </a:lnSpc>
              <a:buNone/>
            </a:pPr>
            <a:r>
              <a:rPr kumimoji="1" lang="ja-JP" altLang="en-US" sz="1400" b="0" i="0" u="none" strike="noStrike" kern="0" cap="none" spc="0" normalizeH="0" baseline="0" noProof="0" dirty="0">
                <a:ln>
                  <a:noFill/>
                </a:ln>
                <a:solidFill>
                  <a:srgbClr val="000000"/>
                </a:solidFill>
                <a:effectLst/>
                <a:uLnTx/>
                <a:uFillTx/>
                <a:latin typeface="Arial"/>
                <a:ea typeface="+mn-ea"/>
                <a:cs typeface="+mn-cs"/>
              </a:rPr>
              <a:t>・</a:t>
            </a:r>
            <a:r>
              <a:rPr kumimoji="1" lang="is-IS" altLang="ja-JP" sz="1400" b="0" i="0" u="none" strike="noStrike" kern="0" cap="none" spc="0" normalizeH="0" baseline="0" noProof="0" dirty="0">
                <a:ln>
                  <a:noFill/>
                </a:ln>
                <a:solidFill>
                  <a:srgbClr val="000000"/>
                </a:solidFill>
                <a:effectLst/>
                <a:uLnTx/>
                <a:uFillTx/>
                <a:latin typeface="Arial"/>
                <a:ea typeface="+mn-ea"/>
                <a:cs typeface="+mn-cs"/>
              </a:rPr>
              <a:t>TG15.6ma March</a:t>
            </a:r>
            <a:r>
              <a:rPr lang="en-US" altLang="ja-JP" sz="1400" dirty="0">
                <a:solidFill>
                  <a:srgbClr val="000000"/>
                </a:solidFill>
                <a:latin typeface="Arial"/>
              </a:rPr>
              <a:t> 2024</a:t>
            </a:r>
            <a:r>
              <a:rPr kumimoji="1" lang="is-IS" altLang="ja-JP" sz="1400" b="0" i="0" u="none" strike="noStrike" kern="0" cap="none" spc="0" normalizeH="0" baseline="0" noProof="0" dirty="0">
                <a:ln>
                  <a:noFill/>
                </a:ln>
                <a:solidFill>
                  <a:srgbClr val="000000"/>
                </a:solidFill>
                <a:effectLst/>
                <a:uLnTx/>
                <a:uFillTx/>
                <a:latin typeface="Arial"/>
                <a:ea typeface="+mn-ea"/>
                <a:cs typeface="+mn-cs"/>
              </a:rPr>
              <a:t> meeting minutes                                                                        15-24-0186-00-06ma</a:t>
            </a:r>
            <a:r>
              <a:rPr lang="fi-FI" altLang="ja-JP" sz="1200" dirty="0"/>
              <a:t>      /</a:t>
            </a:r>
          </a:p>
          <a:p>
            <a:pPr marL="0" indent="0">
              <a:lnSpc>
                <a:spcPts val="1300"/>
              </a:lnSpc>
              <a:buNone/>
            </a:pPr>
            <a:endParaRPr kumimoji="1" lang="ja-JP" altLang="en-US" sz="1200" dirty="0"/>
          </a:p>
        </p:txBody>
      </p:sp>
      <p:sp>
        <p:nvSpPr>
          <p:cNvPr id="3" name="タイトル 2"/>
          <p:cNvSpPr>
            <a:spLocks noGrp="1"/>
          </p:cNvSpPr>
          <p:nvPr>
            <p:ph type="title" idx="4294967295"/>
          </p:nvPr>
        </p:nvSpPr>
        <p:spPr>
          <a:xfrm>
            <a:off x="611560" y="598188"/>
            <a:ext cx="7727370" cy="436855"/>
          </a:xfrm>
        </p:spPr>
        <p:txBody>
          <a:bodyPr/>
          <a:lstStyle/>
          <a:p>
            <a:r>
              <a:rPr lang="en-US" altLang="ja-JP" b="1" dirty="0">
                <a:latin typeface="+mn-lt"/>
              </a:rPr>
              <a:t>Contributions</a:t>
            </a:r>
            <a:endParaRPr kumimoji="1" lang="ja-JP" altLang="en-US" b="1" dirty="0">
              <a:latin typeface="+mn-lt"/>
            </a:endParaRPr>
          </a:p>
        </p:txBody>
      </p:sp>
      <p:sp>
        <p:nvSpPr>
          <p:cNvPr id="5" name="スライド番号プレースホルダー 4"/>
          <p:cNvSpPr>
            <a:spLocks noGrp="1"/>
          </p:cNvSpPr>
          <p:nvPr>
            <p:ph type="sldNum" sz="quarter" idx="12"/>
          </p:nvPr>
        </p:nvSpPr>
        <p:spPr>
          <a:xfrm rot="10800000" flipH="1" flipV="1">
            <a:off x="4339091" y="6475994"/>
            <a:ext cx="465820" cy="199706"/>
          </a:xfrm>
        </p:spPr>
        <p:txBody>
          <a:bodyPr/>
          <a:lstStyle/>
          <a:p>
            <a:r>
              <a:rPr lang="en-US" altLang="ja-JP" dirty="0"/>
              <a:t>Slide </a:t>
            </a:r>
            <a:fld id="{17C47D4F-CAA3-4307-B0EF-8C4B3E0CF21D}" type="slidenum">
              <a:rPr lang="en-US" altLang="ja-JP" smtClean="0"/>
              <a:pPr/>
              <a:t>59</a:t>
            </a:fld>
            <a:endParaRPr lang="en-US" altLang="ja-JP" dirty="0"/>
          </a:p>
        </p:txBody>
      </p:sp>
    </p:spTree>
    <p:extLst>
      <p:ext uri="{BB962C8B-B14F-4D97-AF65-F5344CB8AC3E}">
        <p14:creationId xmlns:p14="http://schemas.microsoft.com/office/powerpoint/2010/main" val="205426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648295" y="1377081"/>
            <a:ext cx="7847409" cy="5098332"/>
          </a:xfrm>
        </p:spPr>
        <p:txBody>
          <a:bodyPr/>
          <a:lstStyle/>
          <a:p>
            <a:r>
              <a:rPr lang="en-US" sz="1400" dirty="0"/>
              <a:t>Individual experts who attend electronically for a specific purpose/presentation can be designated as such by the WG Chair and receive a registration fee waiver and limited attendance rights.</a:t>
            </a:r>
          </a:p>
          <a:p>
            <a:r>
              <a:rPr lang="en-US" sz="1400" dirty="0"/>
              <a:t>See section 5 in </a:t>
            </a:r>
            <a:r>
              <a:rPr lang="en-US" sz="14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400" dirty="0"/>
              <a:t>,</a:t>
            </a:r>
          </a:p>
          <a:p>
            <a:pPr lvl="1"/>
            <a:r>
              <a:rPr lang="en-US" sz="14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dirty="0"/>
            </a:br>
            <a:endParaRPr lang="en-US" sz="1000" dirty="0"/>
          </a:p>
          <a:p>
            <a:r>
              <a:rPr lang="en-US" sz="1400" dirty="0"/>
              <a:t>The individuals listed below are hereby designated as specific individual experts on their respective topics and subject to the restrictions and benefits described in the 802 OM. </a:t>
            </a:r>
          </a:p>
          <a:p>
            <a:pPr lvl="1"/>
            <a:r>
              <a:rPr lang="en-US" sz="1400" dirty="0"/>
              <a:t>Example: Name, Affiliation, Specific mtg.</a:t>
            </a:r>
          </a:p>
          <a:p>
            <a:pPr lvl="1"/>
            <a:r>
              <a:rPr lang="en-US" sz="1400" dirty="0"/>
              <a:t>n/a</a:t>
            </a:r>
          </a:p>
          <a:p>
            <a:pPr lvl="1"/>
            <a:r>
              <a:rPr lang="en-US" sz="1400" dirty="0"/>
              <a:t>n/a</a:t>
            </a:r>
          </a:p>
          <a:p>
            <a:pPr lvl="1"/>
            <a:r>
              <a:rPr lang="en-US" sz="1400" dirty="0"/>
              <a:t>n/a</a:t>
            </a:r>
          </a:p>
          <a:p>
            <a:pPr lvl="1"/>
            <a:r>
              <a:rPr lang="en-US" sz="1400" dirty="0"/>
              <a:t>n/a</a:t>
            </a:r>
          </a:p>
          <a:p>
            <a:r>
              <a:rPr lang="en-US" sz="1400" dirty="0"/>
              <a:t>For WNG, attendance for each is limited to the WNG timeslot in which the respective presentation is scheduled. </a:t>
            </a:r>
            <a:endParaRPr lang="en-US" sz="3600" dirty="0"/>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
        <p:nvSpPr>
          <p:cNvPr id="5" name="Rectangle 4">
            <a:extLst>
              <a:ext uri="{FF2B5EF4-FFF2-40B4-BE49-F238E27FC236}">
                <a16:creationId xmlns:a16="http://schemas.microsoft.com/office/drawing/2014/main" id="{81F7E4EC-E796-778D-6D34-3C549C15E528}"/>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2.6a: Designation of Individual experts</a:t>
            </a:r>
            <a:endParaRPr lang="en-US" sz="3200" b="1" kern="0" dirty="0"/>
          </a:p>
        </p:txBody>
      </p:sp>
    </p:spTree>
    <p:extLst>
      <p:ext uri="{BB962C8B-B14F-4D97-AF65-F5344CB8AC3E}">
        <p14:creationId xmlns:p14="http://schemas.microsoft.com/office/powerpoint/2010/main" val="26357506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4294967295"/>
          </p:nvPr>
        </p:nvSpPr>
        <p:spPr>
          <a:xfrm>
            <a:off x="671782" y="1326842"/>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NIT</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anzai@nitech.ac.jp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3.   Secretary;      Takumi Kobayashi, YNU/TCU</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kobayashi@nitech.ac.jp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KPST     wowbk@kpst.co.kr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a:t>
            </a:r>
            <a:r>
              <a:rPr kumimoji="1" lang="en-US" altLang="ja-JP" sz="2000" b="0" i="0" u="none" strike="noStrike" kern="0" cap="none" spc="0" normalizeH="0" baseline="0" noProof="0" dirty="0" err="1">
                <a:ln>
                  <a:noFill/>
                </a:ln>
                <a:solidFill>
                  <a:srgbClr val="000000"/>
                </a:solidFill>
                <a:effectLst/>
                <a:uLnTx/>
                <a:uFillTx/>
                <a:latin typeface="Arial"/>
              </a:rPr>
              <a:t>Takabayashi</a:t>
            </a:r>
            <a:r>
              <a:rPr kumimoji="1" lang="en-US" altLang="ja-JP" sz="2000" b="0" i="0" u="none" strike="noStrike" kern="0" cap="none" spc="0" normalizeH="0" baseline="0" noProof="0" dirty="0">
                <a:ln>
                  <a:noFill/>
                </a:ln>
                <a:solidFill>
                  <a:srgbClr val="000000"/>
                </a:solidFill>
                <a:effectLst/>
                <a:uLnTx/>
                <a:uFillTx/>
                <a:latin typeface="Arial"/>
              </a:rPr>
              <a:t>, Toyo U. </a:t>
            </a:r>
            <a:r>
              <a:rPr kumimoji="1" lang="fi-FI" altLang="ja-JP" sz="2000" b="0" i="0" u="none" strike="noStrike" kern="0" cap="none" spc="0" normalizeH="0" baseline="0" noProof="0" dirty="0">
                <a:ln>
                  <a:noFill/>
                </a:ln>
                <a:solidFill>
                  <a:srgbClr val="000000"/>
                </a:solidFill>
                <a:effectLst/>
                <a:uLnTx/>
                <a:uFillTx/>
                <a:latin typeface="Arial"/>
              </a:rPr>
              <a:t>takabayashi.kento.xp@gmail.com</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  </a:t>
            </a:r>
            <a:r>
              <a:rPr kumimoji="1" lang="en-US" altLang="ja-JP" sz="2000" dirty="0" err="1">
                <a:solidFill>
                  <a:srgbClr val="0000FF"/>
                </a:solidFill>
                <a:hlinkClick r:id="rId3">
                  <a:extLst>
                    <a:ext uri="{A12FA001-AC4F-418D-AE19-62706E023703}">
                      <ahyp:hlinkClr xmlns:ahyp="http://schemas.microsoft.com/office/drawing/2018/hyperlinkcolor" val="tx"/>
                    </a:ext>
                  </a:extLst>
                </a:hlinkClick>
              </a:rPr>
              <a:t>marco.hernandez@ie</a:t>
            </a:r>
            <a:r>
              <a:rPr lang="en-US" altLang="ja-JP" sz="2000" dirty="0">
                <a:solidFill>
                  <a:srgbClr val="0000FF"/>
                </a:solidFill>
              </a:rPr>
              <a:t> </a:t>
            </a:r>
            <a:r>
              <a:rPr kumimoji="1" lang="en-US" altLang="ja-JP" sz="2000" dirty="0">
                <a:solidFill>
                  <a:srgbClr val="0000FF"/>
                </a:solidFill>
                <a:hlinkClick r:id="rId3">
                  <a:extLst>
                    <a:ext uri="{A12FA001-AC4F-418D-AE19-62706E023703}">
                      <ahyp:hlinkClr xmlns:ahyp="http://schemas.microsoft.com/office/drawing/2018/hyperlinkcolor" val="tx"/>
                    </a:ext>
                  </a:extLst>
                </a:hlinkClick>
              </a:rPr>
              <a:t>ee.org</a:t>
            </a:r>
            <a:endParaRPr kumimoji="1" lang="en-US" altLang="ja-JP" sz="2000" dirty="0">
              <a:solidFill>
                <a:srgbClr val="0000FF"/>
              </a:solidFil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t>             Jussi Haapola, CWC   jussi.haapola@oulu.fi</a:t>
            </a:r>
            <a:endParaRPr kumimoji="1" lang="ja-JP" altLang="en-US" sz="2000" dirty="0"/>
          </a:p>
        </p:txBody>
      </p:sp>
      <p:sp>
        <p:nvSpPr>
          <p:cNvPr id="3" name="タイトル 2"/>
          <p:cNvSpPr>
            <a:spLocks noGrp="1"/>
          </p:cNvSpPr>
          <p:nvPr>
            <p:ph type="title" idx="4294967295"/>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06888" y="6475413"/>
            <a:ext cx="530225" cy="182562"/>
          </a:xfrm>
        </p:spPr>
        <p:txBody>
          <a:bodyPr/>
          <a:lstStyle/>
          <a:p>
            <a:r>
              <a:rPr lang="en-US" altLang="ja-JP" dirty="0"/>
              <a:t>Slide </a:t>
            </a:r>
            <a:fld id="{38E6254A-D985-444C-BBE9-59789D09939F}" type="slidenum">
              <a:rPr lang="en-US" altLang="ja-JP"/>
              <a:pPr/>
              <a:t>60</a:t>
            </a:fld>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TG7a (OCC)</a:t>
            </a:r>
            <a:br>
              <a:rPr lang="de-DE" dirty="0"/>
            </a:br>
            <a:r>
              <a:rPr lang="de-DE" dirty="0"/>
              <a:t>March 2024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61</a:t>
            </a:fld>
            <a:endParaRPr lang="en-US" dirty="0"/>
          </a:p>
        </p:txBody>
      </p:sp>
    </p:spTree>
    <p:extLst>
      <p:ext uri="{BB962C8B-B14F-4D97-AF65-F5344CB8AC3E}">
        <p14:creationId xmlns:p14="http://schemas.microsoft.com/office/powerpoint/2010/main" val="23434983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10800000" flipH="1" flipV="1">
            <a:off x="640081" y="640080"/>
            <a:ext cx="7741920" cy="655319"/>
          </a:xfrm>
        </p:spPr>
        <p:txBody>
          <a:bodyPr>
            <a:normAutofit fontScale="90000"/>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4294967295"/>
          </p:nvPr>
        </p:nvSpPr>
        <p:spPr>
          <a:xfrm>
            <a:off x="304800" y="1417638"/>
            <a:ext cx="8751540" cy="4918464"/>
          </a:xfrm>
          <a:ln/>
        </p:spPr>
        <p:txBody>
          <a:bodyPr>
            <a:normAutofit fontScale="70000" lnSpcReduction="20000"/>
          </a:bodyPr>
          <a:lstStyle/>
          <a:p>
            <a:pPr algn="just"/>
            <a:r>
              <a:rPr lang="en-US" altLang="ja-JP" sz="2800" dirty="0">
                <a:latin typeface="Times New Roman" panose="02020603050405020304" pitchFamily="18" charset="0"/>
                <a:cs typeface="Times New Roman" panose="02020603050405020304" pitchFamily="18" charset="0"/>
              </a:rPr>
              <a:t>3 Slots (on AM1 Tues., AM1 Wed., and PM1 Thur.)</a:t>
            </a:r>
          </a:p>
          <a:p>
            <a:pPr marL="0" indent="0" algn="just">
              <a:buNone/>
            </a:pPr>
            <a:endParaRPr lang="en-US" altLang="ja-JP" sz="2800" dirty="0">
              <a:latin typeface="Times New Roman" panose="02020603050405020304" pitchFamily="18" charset="0"/>
              <a:cs typeface="Times New Roman" panose="02020603050405020304" pitchFamily="18" charset="0"/>
            </a:endParaRPr>
          </a:p>
          <a:p>
            <a:pPr marL="801688" algn="just"/>
            <a:r>
              <a:rPr lang="en-US" altLang="ja-JP" sz="2400" dirty="0">
                <a:latin typeface="Times New Roman" panose="02020603050405020304" pitchFamily="18" charset="0"/>
                <a:cs typeface="Times New Roman" panose="02020603050405020304" pitchFamily="18" charset="0"/>
              </a:rPr>
              <a:t>1</a:t>
            </a:r>
            <a:r>
              <a:rPr lang="en-US" altLang="ja-JP" sz="2400" baseline="30000" dirty="0">
                <a:latin typeface="Times New Roman" panose="02020603050405020304" pitchFamily="18" charset="0"/>
                <a:cs typeface="Times New Roman" panose="02020603050405020304" pitchFamily="18" charset="0"/>
              </a:rPr>
              <a:t>st</a:t>
            </a:r>
            <a:r>
              <a:rPr lang="en-US" altLang="ja-JP" sz="2400" dirty="0">
                <a:latin typeface="Times New Roman" panose="02020603050405020304" pitchFamily="18" charset="0"/>
                <a:cs typeface="Times New Roman" panose="02020603050405020304" pitchFamily="18" charset="0"/>
              </a:rPr>
              <a:t> Slot:</a:t>
            </a:r>
          </a:p>
          <a:p>
            <a:pPr marL="1144588" lvl="1" indent="-342900" algn="just"/>
            <a:r>
              <a:rPr lang="en-US" altLang="ja-JP" sz="2100" dirty="0">
                <a:latin typeface="Times New Roman" panose="02020603050405020304" pitchFamily="18" charset="0"/>
                <a:cs typeface="Times New Roman" panose="02020603050405020304" pitchFamily="18" charset="0"/>
              </a:rPr>
              <a:t>IEEE 802 Procedural Documents (Patent Policy / Copyright Policy / Participation Behavior) https://ieee802.org/devdocs.shtml</a:t>
            </a:r>
          </a:p>
          <a:p>
            <a:pPr marL="1144588" lvl="1" indent="-342900" algn="just"/>
            <a:r>
              <a:rPr lang="en-US" altLang="ja-JP" sz="2100" dirty="0">
                <a:latin typeface="Times New Roman" panose="02020603050405020304" pitchFamily="18" charset="0"/>
                <a:cs typeface="Times New Roman" panose="02020603050405020304" pitchFamily="18" charset="0"/>
              </a:rPr>
              <a:t>Meeting Objectives and Agenda Approval (131-01)</a:t>
            </a:r>
          </a:p>
          <a:p>
            <a:pPr marL="1144588" lvl="1" indent="-342900" algn="just"/>
            <a:r>
              <a:rPr lang="en-US" altLang="ja-JP" sz="2100" dirty="0">
                <a:latin typeface="Times New Roman" panose="02020603050405020304" pitchFamily="18" charset="0"/>
                <a:cs typeface="Times New Roman" panose="02020603050405020304" pitchFamily="18" charset="0"/>
              </a:rPr>
              <a:t>Recess/Adjourn</a:t>
            </a:r>
          </a:p>
          <a:p>
            <a:pPr marL="801688" lvl="1" indent="0" algn="just">
              <a:buNone/>
            </a:pPr>
            <a:endParaRPr lang="en-US" altLang="ja-JP" sz="2100" dirty="0">
              <a:latin typeface="Times New Roman" panose="02020603050405020304" pitchFamily="18" charset="0"/>
              <a:cs typeface="Times New Roman" panose="02020603050405020304" pitchFamily="18" charset="0"/>
            </a:endParaRPr>
          </a:p>
          <a:p>
            <a:pPr marL="801688" algn="just"/>
            <a:r>
              <a:rPr lang="en-US" altLang="ja-JP" sz="2400" dirty="0">
                <a:latin typeface="Times New Roman" panose="02020603050405020304" pitchFamily="18" charset="0"/>
                <a:cs typeface="Times New Roman" panose="02020603050405020304" pitchFamily="18" charset="0"/>
              </a:rPr>
              <a:t>2</a:t>
            </a:r>
            <a:r>
              <a:rPr lang="en-US" altLang="ja-JP" sz="2400" baseline="30000" dirty="0">
                <a:latin typeface="Times New Roman" panose="02020603050405020304" pitchFamily="18" charset="0"/>
                <a:cs typeface="Times New Roman" panose="02020603050405020304" pitchFamily="18" charset="0"/>
              </a:rPr>
              <a:t>nd</a:t>
            </a:r>
            <a:r>
              <a:rPr lang="en-US" altLang="ja-JP" sz="2400" dirty="0">
                <a:latin typeface="Times New Roman" panose="02020603050405020304" pitchFamily="18" charset="0"/>
                <a:cs typeface="Times New Roman" panose="02020603050405020304" pitchFamily="18" charset="0"/>
              </a:rPr>
              <a:t> Slot:</a:t>
            </a:r>
            <a:endParaRPr lang="en-US" altLang="ja-JP" sz="2100" dirty="0">
              <a:latin typeface="Times New Roman" panose="02020603050405020304" pitchFamily="18" charset="0"/>
              <a:cs typeface="Times New Roman" panose="02020603050405020304" pitchFamily="18" charset="0"/>
            </a:endParaRPr>
          </a:p>
          <a:p>
            <a:pPr marL="1144588" lvl="1" indent="-342900" algn="just"/>
            <a:r>
              <a:rPr lang="en-US" altLang="ja-JP" sz="2100" dirty="0">
                <a:latin typeface="Times New Roman" panose="02020603050405020304" pitchFamily="18" charset="0"/>
                <a:cs typeface="Times New Roman" panose="02020603050405020304" pitchFamily="18" charset="0"/>
              </a:rPr>
              <a:t>IEEE 802 Procedural Documents (Patent Policy / Copyright Policy / Participation Behavior) https://ieee802.org/devdocs.shtml</a:t>
            </a:r>
          </a:p>
          <a:p>
            <a:pPr marL="1144588" lvl="1" indent="-342900" algn="just"/>
            <a:r>
              <a:rPr lang="en-US" altLang="ja-JP" sz="2100" dirty="0">
                <a:latin typeface="Times New Roman" panose="02020603050405020304" pitchFamily="18" charset="0"/>
                <a:cs typeface="Times New Roman" panose="02020603050405020304" pitchFamily="18" charset="0"/>
              </a:rPr>
              <a:t>Meeting Objectives and Agenda Approval (131-02)</a:t>
            </a:r>
          </a:p>
          <a:p>
            <a:pPr marL="1144588" lvl="1" indent="-342900" algn="just"/>
            <a:r>
              <a:rPr lang="en-US" altLang="ja-JP" sz="2100" dirty="0">
                <a:latin typeface="Times New Roman" panose="02020603050405020304" pitchFamily="18" charset="0"/>
                <a:cs typeface="Times New Roman" panose="02020603050405020304" pitchFamily="18" charset="0"/>
              </a:rPr>
              <a:t>Discuss TG Motions and WG Motions</a:t>
            </a:r>
          </a:p>
          <a:p>
            <a:pPr marL="1144588" lvl="1" indent="-342900" algn="just"/>
            <a:r>
              <a:rPr lang="en-US" altLang="ja-JP" sz="2100" dirty="0">
                <a:latin typeface="Times New Roman" panose="02020603050405020304" pitchFamily="18" charset="0"/>
                <a:cs typeface="Times New Roman" panose="02020603050405020304" pitchFamily="18" charset="0"/>
              </a:rPr>
              <a:t>Plan for Teleconference</a:t>
            </a:r>
          </a:p>
          <a:p>
            <a:pPr marL="1144588" lvl="1" indent="-342900" algn="just"/>
            <a:r>
              <a:rPr lang="en-US" altLang="ja-JP" sz="2100" dirty="0">
                <a:latin typeface="Times New Roman" panose="02020603050405020304" pitchFamily="18" charset="0"/>
                <a:cs typeface="Times New Roman" panose="02020603050405020304" pitchFamily="18" charset="0"/>
              </a:rPr>
              <a:t>Plan for May meeting</a:t>
            </a:r>
          </a:p>
          <a:p>
            <a:pPr marL="1144588" lvl="1" indent="-342900" algn="just"/>
            <a:r>
              <a:rPr lang="en-US" altLang="ja-JP" sz="2100" dirty="0">
                <a:latin typeface="Times New Roman" panose="02020603050405020304" pitchFamily="18" charset="0"/>
                <a:cs typeface="Times New Roman" panose="02020603050405020304" pitchFamily="18" charset="0"/>
              </a:rPr>
              <a:t>Recess/ Adjourn</a:t>
            </a:r>
          </a:p>
          <a:p>
            <a:pPr marL="801688" lvl="1" indent="0" algn="just">
              <a:buNone/>
            </a:pPr>
            <a:endParaRPr lang="en-US" altLang="ja-JP" sz="2000" dirty="0">
              <a:latin typeface="Times New Roman" panose="02020603050405020304" pitchFamily="18" charset="0"/>
              <a:cs typeface="Times New Roman" panose="02020603050405020304" pitchFamily="18" charset="0"/>
            </a:endParaRPr>
          </a:p>
          <a:p>
            <a:pPr marL="973138" lvl="1" indent="-342900" algn="just">
              <a:buFont typeface="Arial" panose="020B0604020202020204" pitchFamily="34" charset="0"/>
              <a:buChar char="•"/>
            </a:pPr>
            <a:r>
              <a:rPr lang="en-US" altLang="ja-JP" sz="2400" dirty="0">
                <a:latin typeface="Times New Roman" panose="02020603050405020304" pitchFamily="18" charset="0"/>
                <a:cs typeface="Times New Roman" panose="02020603050405020304" pitchFamily="18" charset="0"/>
              </a:rPr>
              <a:t>3</a:t>
            </a:r>
            <a:r>
              <a:rPr lang="en-US" altLang="ja-JP" sz="2400" baseline="30000" dirty="0">
                <a:latin typeface="Times New Roman" panose="02020603050405020304" pitchFamily="18" charset="0"/>
                <a:cs typeface="Times New Roman" panose="02020603050405020304" pitchFamily="18" charset="0"/>
              </a:rPr>
              <a:t>rd</a:t>
            </a:r>
            <a:r>
              <a:rPr lang="en-US" altLang="ja-JP" sz="2400" dirty="0">
                <a:latin typeface="Times New Roman" panose="02020603050405020304" pitchFamily="18" charset="0"/>
                <a:cs typeface="Times New Roman" panose="02020603050405020304" pitchFamily="18" charset="0"/>
              </a:rPr>
              <a:t> Slot:</a:t>
            </a:r>
            <a:endParaRPr lang="en-US" altLang="ja-JP" sz="2100" dirty="0">
              <a:latin typeface="Times New Roman" panose="02020603050405020304" pitchFamily="18" charset="0"/>
              <a:cs typeface="Times New Roman" panose="02020603050405020304" pitchFamily="18" charset="0"/>
            </a:endParaRPr>
          </a:p>
          <a:p>
            <a:pPr marL="1200150" lvl="1" indent="-342900" algn="just"/>
            <a:endParaRPr lang="en-US" altLang="ja-JP" sz="2000" dirty="0">
              <a:latin typeface="Times New Roman" panose="02020603050405020304" pitchFamily="18" charset="0"/>
              <a:cs typeface="Times New Roman" panose="02020603050405020304" pitchFamily="18" charset="0"/>
            </a:endParaRPr>
          </a:p>
          <a:p>
            <a:pPr marL="1200150" lvl="1" indent="-342900" algn="just"/>
            <a:r>
              <a:rPr lang="en-US" altLang="ja-JP" sz="2000" dirty="0">
                <a:latin typeface="Times New Roman" panose="02020603050405020304" pitchFamily="18" charset="0"/>
                <a:cs typeface="Times New Roman" panose="02020603050405020304" pitchFamily="18" charset="0"/>
              </a:rPr>
              <a:t>Adjourn</a:t>
            </a:r>
          </a:p>
        </p:txBody>
      </p:sp>
      <p:sp>
        <p:nvSpPr>
          <p:cNvPr id="6" name="スライド番号プレースホルダー 5">
            <a:extLst>
              <a:ext uri="{FF2B5EF4-FFF2-40B4-BE49-F238E27FC236}">
                <a16:creationId xmlns:a16="http://schemas.microsoft.com/office/drawing/2014/main" id="{58D8171D-3AEA-64ED-1B23-454E2881994D}"/>
              </a:ext>
            </a:extLst>
          </p:cNvPr>
          <p:cNvSpPr>
            <a:spLocks noGrp="1"/>
          </p:cNvSpPr>
          <p:nvPr>
            <p:ph type="sldNum" sz="quarter" idx="12"/>
          </p:nvPr>
        </p:nvSpPr>
        <p:spPr>
          <a:xfrm>
            <a:off x="4306888" y="6475413"/>
            <a:ext cx="530225" cy="182562"/>
          </a:xfrm>
        </p:spPr>
        <p:txBody>
          <a:bodyPr/>
          <a:lstStyle/>
          <a:p>
            <a:r>
              <a:rPr lang="en-US" altLang="ja-JP" dirty="0"/>
              <a:t>Slide </a:t>
            </a:r>
            <a:fld id="{38E6254A-D985-444C-BBE9-59789D09939F}" type="slidenum">
              <a:rPr lang="en-US" altLang="ja-JP"/>
              <a:pPr/>
              <a:t>62</a:t>
            </a:fld>
            <a:endParaRPr lang="en-US" altLang="ja-JP" dirty="0"/>
          </a:p>
        </p:txBody>
      </p:sp>
    </p:spTree>
    <p:extLst>
      <p:ext uri="{BB962C8B-B14F-4D97-AF65-F5344CB8AC3E}">
        <p14:creationId xmlns:p14="http://schemas.microsoft.com/office/powerpoint/2010/main" val="11100059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33080" y="533400"/>
            <a:ext cx="204254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TG Motion</a:t>
            </a:r>
            <a:endParaRPr lang="en-US" sz="2400" dirty="0"/>
          </a:p>
        </p:txBody>
      </p:sp>
      <p:sp>
        <p:nvSpPr>
          <p:cNvPr id="4" name="TextBox 3"/>
          <p:cNvSpPr txBox="1"/>
          <p:nvPr/>
        </p:nvSpPr>
        <p:spPr>
          <a:xfrm>
            <a:off x="685800" y="1219200"/>
            <a:ext cx="7924800" cy="4862870"/>
          </a:xfrm>
          <a:prstGeom prst="rect">
            <a:avLst/>
          </a:prstGeom>
          <a:noFill/>
        </p:spPr>
        <p:txBody>
          <a:bodyPr wrap="square" rtlCol="0">
            <a:spAutoFit/>
          </a:bodyPr>
          <a:lstStyle/>
          <a:p>
            <a:pPr marL="0" lvl="2" algn="just">
              <a:buClr>
                <a:srgbClr val="00B050"/>
              </a:buClr>
              <a:buSzPct val="100000"/>
            </a:pPr>
            <a:r>
              <a:rPr lang="en-US" altLang="ko-KR" b="1" dirty="0"/>
              <a:t>CRG formation for SA ballot</a:t>
            </a:r>
            <a:endParaRPr lang="en-US" altLang="ko-KR" i="1" dirty="0"/>
          </a:p>
          <a:p>
            <a:pPr algn="just">
              <a:buClr>
                <a:srgbClr val="00B050"/>
              </a:buClr>
              <a:buSzPct val="100000"/>
            </a:pPr>
            <a:r>
              <a:rPr lang="en-US" altLang="ko-KR" sz="1800" i="1" dirty="0"/>
              <a:t>Move that TG7a requests that 802.15 WG approve the formation of a Comment Resolution Group (CRG) for the Standards Association balloting of the P802.15.7a_D6 with the following membership: Yeong Min Jang(Chair), </a:t>
            </a:r>
            <a:r>
              <a:rPr lang="en-US" altLang="ko-KR" sz="1800" i="1" dirty="0" err="1"/>
              <a:t>Sangsung</a:t>
            </a:r>
            <a:r>
              <a:rPr lang="en-US" altLang="ko-KR" sz="1800" i="1" dirty="0"/>
              <a:t> Choi, Sang-Kyu Lim, Ryuji Kohno, and </a:t>
            </a:r>
            <a:r>
              <a:rPr lang="en-US" altLang="ko-KR" sz="1800" i="1" dirty="0" err="1"/>
              <a:t>Seongsoon</a:t>
            </a:r>
            <a:r>
              <a:rPr lang="en-US" altLang="ko-KR" sz="1800" i="1" dirty="0"/>
              <a:t> </a:t>
            </a:r>
            <a:r>
              <a:rPr lang="en-US" altLang="ko-KR" sz="1800" i="1" dirty="0" err="1"/>
              <a:t>Joo</a:t>
            </a:r>
            <a:r>
              <a:rPr lang="en-US" altLang="ko-KR" sz="1800" i="1" dirty="0"/>
              <a:t>. The 802.15.7a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en-US" altLang="ko-KR" sz="2400" i="1" dirty="0"/>
          </a:p>
          <a:p>
            <a:pPr>
              <a:buClr>
                <a:srgbClr val="00B050"/>
              </a:buClr>
              <a:buSzPct val="100000"/>
            </a:pPr>
            <a:endParaRPr lang="en-US" sz="1200" dirty="0"/>
          </a:p>
          <a:p>
            <a:r>
              <a:rPr lang="en-US" altLang="en-US" sz="1800" i="1" dirty="0"/>
              <a:t>Moved By:  </a:t>
            </a:r>
            <a:r>
              <a:rPr lang="en-US" altLang="en-US" sz="1800" i="1" dirty="0" err="1"/>
              <a:t>Yeong</a:t>
            </a:r>
            <a:r>
              <a:rPr lang="en-US" altLang="en-US" sz="1800" i="1" dirty="0"/>
              <a:t> Min Jang</a:t>
            </a:r>
          </a:p>
          <a:p>
            <a:r>
              <a:rPr lang="en-US" altLang="en-US" sz="1800" i="1" dirty="0"/>
              <a:t>Seconded By: Sang-Kyu Lim</a:t>
            </a:r>
          </a:p>
          <a:p>
            <a:endParaRPr lang="en-US" altLang="en-US" sz="1800" i="1" dirty="0"/>
          </a:p>
          <a:p>
            <a:r>
              <a:rPr lang="en-US" altLang="ja-JP" sz="1800" dirty="0"/>
              <a:t>Approved by  unanimous consent</a:t>
            </a:r>
          </a:p>
          <a:p>
            <a:endParaRPr lang="en-US" altLang="ja-JP" dirty="0"/>
          </a:p>
        </p:txBody>
      </p:sp>
      <p:sp>
        <p:nvSpPr>
          <p:cNvPr id="7" name="スライド番号プレースホルダー 5">
            <a:extLst>
              <a:ext uri="{FF2B5EF4-FFF2-40B4-BE49-F238E27FC236}">
                <a16:creationId xmlns:a16="http://schemas.microsoft.com/office/drawing/2014/main" id="{BB9509D8-08F8-A9DF-7F9C-EC642C1D003D}"/>
              </a:ext>
            </a:extLst>
          </p:cNvPr>
          <p:cNvSpPr>
            <a:spLocks noGrp="1"/>
          </p:cNvSpPr>
          <p:nvPr>
            <p:ph type="sldNum" sz="quarter" idx="12"/>
          </p:nvPr>
        </p:nvSpPr>
        <p:spPr>
          <a:xfrm>
            <a:off x="4306888" y="6475413"/>
            <a:ext cx="530225" cy="182562"/>
          </a:xfrm>
        </p:spPr>
        <p:txBody>
          <a:bodyPr/>
          <a:lstStyle/>
          <a:p>
            <a:r>
              <a:rPr lang="en-US" altLang="ja-JP" dirty="0"/>
              <a:t>Slide </a:t>
            </a:r>
            <a:fld id="{38E6254A-D985-444C-BBE9-59789D09939F}" type="slidenum">
              <a:rPr lang="en-US" altLang="ja-JP"/>
              <a:pPr/>
              <a:t>63</a:t>
            </a:fld>
            <a:endParaRPr lang="en-US" altLang="ja-JP" dirty="0"/>
          </a:p>
        </p:txBody>
      </p:sp>
    </p:spTree>
    <p:extLst>
      <p:ext uri="{BB962C8B-B14F-4D97-AF65-F5344CB8AC3E}">
        <p14:creationId xmlns:p14="http://schemas.microsoft.com/office/powerpoint/2010/main" val="11626519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64151" y="533400"/>
            <a:ext cx="2180405"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WG Motion</a:t>
            </a:r>
            <a:endParaRPr lang="en-US" sz="2400" dirty="0"/>
          </a:p>
        </p:txBody>
      </p:sp>
      <p:sp>
        <p:nvSpPr>
          <p:cNvPr id="4" name="TextBox 3"/>
          <p:cNvSpPr txBox="1"/>
          <p:nvPr/>
        </p:nvSpPr>
        <p:spPr>
          <a:xfrm>
            <a:off x="685800" y="1219200"/>
            <a:ext cx="7924800" cy="5247590"/>
          </a:xfrm>
          <a:prstGeom prst="rect">
            <a:avLst/>
          </a:prstGeom>
          <a:noFill/>
        </p:spPr>
        <p:txBody>
          <a:bodyPr wrap="square" rtlCol="0">
            <a:spAutoFit/>
          </a:bodyPr>
          <a:lstStyle/>
          <a:p>
            <a:pPr marL="0" lvl="2" algn="just">
              <a:buClr>
                <a:srgbClr val="00B050"/>
              </a:buClr>
              <a:buSzPct val="100000"/>
            </a:pPr>
            <a:r>
              <a:rPr lang="en-US" altLang="ko-KR" b="1" dirty="0"/>
              <a:t>CRG formation for SA ballot</a:t>
            </a:r>
          </a:p>
          <a:p>
            <a:pPr algn="just">
              <a:buClr>
                <a:srgbClr val="00B050"/>
              </a:buClr>
              <a:buSzPct val="100000"/>
            </a:pPr>
            <a:r>
              <a:rPr lang="en-US" altLang="ko-KR" sz="2000" i="1" dirty="0"/>
              <a:t>Move that 802.15 WG approve the formation of a Comment Resolution Group (CRG) for the Standards Association balloting of the P802.15.7a_D6 with the following membership: Yeong Min Jang(Chair), </a:t>
            </a:r>
            <a:r>
              <a:rPr lang="en-US" altLang="ko-KR" sz="2000" i="1" dirty="0" err="1"/>
              <a:t>Sangsung</a:t>
            </a:r>
            <a:r>
              <a:rPr lang="en-US" altLang="ko-KR" sz="2000" i="1" dirty="0"/>
              <a:t> Choi, Sang-Kyu Lim, Ryuji Kohno, and </a:t>
            </a:r>
            <a:r>
              <a:rPr lang="en-US" altLang="ko-KR" sz="2000" i="1" dirty="0" err="1"/>
              <a:t>Seongsoon</a:t>
            </a:r>
            <a:r>
              <a:rPr lang="en-US" altLang="ko-KR" sz="2000" i="1" dirty="0"/>
              <a:t> Joo. The 802.15.7a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algn="just">
              <a:buClr>
                <a:srgbClr val="00B050"/>
              </a:buClr>
              <a:buSzPct val="100000"/>
            </a:pPr>
            <a:endParaRPr lang="en-US" altLang="ko-KR" sz="2000" i="1" dirty="0"/>
          </a:p>
          <a:p>
            <a:pPr>
              <a:buClr>
                <a:srgbClr val="00B050"/>
              </a:buClr>
              <a:buSzPct val="100000"/>
            </a:pPr>
            <a:endParaRPr lang="en-US" sz="1100" dirty="0"/>
          </a:p>
          <a:p>
            <a:r>
              <a:rPr lang="en-US" altLang="en-US" sz="2000" i="1" dirty="0"/>
              <a:t>Moved By:  </a:t>
            </a:r>
            <a:r>
              <a:rPr lang="en-US" altLang="en-US" sz="2000" i="1" dirty="0" err="1"/>
              <a:t>Yeong</a:t>
            </a:r>
            <a:r>
              <a:rPr lang="en-US" altLang="en-US" sz="2000" i="1" dirty="0"/>
              <a:t> Min Jang</a:t>
            </a:r>
          </a:p>
          <a:p>
            <a:r>
              <a:rPr lang="en-US" altLang="en-US" sz="2000" i="1" dirty="0"/>
              <a:t>Seconded By: Phil Beecher</a:t>
            </a:r>
          </a:p>
          <a:p>
            <a:endParaRPr lang="en-US" altLang="ja-JP" dirty="0"/>
          </a:p>
        </p:txBody>
      </p:sp>
      <p:sp>
        <p:nvSpPr>
          <p:cNvPr id="7" name="スライド番号プレースホルダー 5">
            <a:extLst>
              <a:ext uri="{FF2B5EF4-FFF2-40B4-BE49-F238E27FC236}">
                <a16:creationId xmlns:a16="http://schemas.microsoft.com/office/drawing/2014/main" id="{7578ABBF-E708-EEFC-D7F6-8C5BA58F7B50}"/>
              </a:ext>
            </a:extLst>
          </p:cNvPr>
          <p:cNvSpPr>
            <a:spLocks noGrp="1"/>
          </p:cNvSpPr>
          <p:nvPr>
            <p:ph type="sldNum" sz="quarter" idx="12"/>
          </p:nvPr>
        </p:nvSpPr>
        <p:spPr>
          <a:xfrm>
            <a:off x="4306888" y="6475413"/>
            <a:ext cx="530225" cy="182562"/>
          </a:xfrm>
        </p:spPr>
        <p:txBody>
          <a:bodyPr/>
          <a:lstStyle/>
          <a:p>
            <a:r>
              <a:rPr lang="en-US" altLang="ja-JP" dirty="0"/>
              <a:t>Slide </a:t>
            </a:r>
            <a:fld id="{38E6254A-D985-444C-BBE9-59789D09939F}" type="slidenum">
              <a:rPr lang="en-US" altLang="ja-JP"/>
              <a:pPr/>
              <a:t>64</a:t>
            </a:fld>
            <a:endParaRPr lang="en-US" altLang="ja-JP" dirty="0"/>
          </a:p>
        </p:txBody>
      </p:sp>
    </p:spTree>
    <p:extLst>
      <p:ext uri="{BB962C8B-B14F-4D97-AF65-F5344CB8AC3E}">
        <p14:creationId xmlns:p14="http://schemas.microsoft.com/office/powerpoint/2010/main" val="3298747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10800000" flipH="1" flipV="1">
            <a:off x="1264920" y="829709"/>
            <a:ext cx="6614159" cy="655319"/>
          </a:xfrm>
        </p:spPr>
        <p:txBody>
          <a:bodyPr>
            <a:normAutofit fontScale="90000"/>
          </a:bodyPr>
          <a:lstStyle/>
          <a:p>
            <a:r>
              <a:rPr lang="en-US" altLang="ja-JP" sz="4000" dirty="0">
                <a:latin typeface="Times New Roman" panose="02020603050405020304" pitchFamily="18" charset="0"/>
                <a:cs typeface="Times New Roman" panose="02020603050405020304" pitchFamily="18" charset="0"/>
              </a:rPr>
              <a:t>Plan for Teleconference schedule</a:t>
            </a:r>
          </a:p>
        </p:txBody>
      </p:sp>
      <p:sp>
        <p:nvSpPr>
          <p:cNvPr id="7" name="Rectangle 3"/>
          <p:cNvSpPr>
            <a:spLocks noGrp="1" noChangeArrowheads="1"/>
          </p:cNvSpPr>
          <p:nvPr>
            <p:ph idx="4294967295"/>
          </p:nvPr>
        </p:nvSpPr>
        <p:spPr>
          <a:xfrm>
            <a:off x="685800" y="1752600"/>
            <a:ext cx="7772400" cy="3620372"/>
          </a:xfrm>
          <a:ln/>
        </p:spPr>
        <p:txBody>
          <a:bodyPr>
            <a:normAutofit/>
          </a:bodyPr>
          <a:lstStyle/>
          <a:p>
            <a:pPr algn="just">
              <a:lnSpc>
                <a:spcPct val="80000"/>
              </a:lnSpc>
            </a:pPr>
            <a:r>
              <a:rPr lang="en-US" altLang="ja-JP" sz="2800" dirty="0">
                <a:latin typeface="Times New Roman" panose="02020603050405020304" pitchFamily="18" charset="0"/>
                <a:ea typeface="ＭＳ Ｐゴシック" pitchFamily="50" charset="-128"/>
                <a:cs typeface="Times New Roman" panose="02020603050405020304" pitchFamily="18" charset="0"/>
              </a:rPr>
              <a:t>4 slots </a:t>
            </a:r>
            <a:r>
              <a:rPr lang="en-US" altLang="ja-JP" sz="2400" dirty="0">
                <a:latin typeface="Times New Roman" panose="02020603050405020304" pitchFamily="18" charset="0"/>
                <a:ea typeface="ＭＳ Ｐゴシック" pitchFamily="50" charset="-128"/>
                <a:cs typeface="Times New Roman" panose="02020603050405020304" pitchFamily="18" charset="0"/>
              </a:rPr>
              <a:t>(6:00am (EST) on  Wed. (Mar. 27, Apr. 10, Apr. 24, May 8))</a:t>
            </a:r>
          </a:p>
          <a:p>
            <a:pPr marL="461963" indent="-231775" algn="just">
              <a:lnSpc>
                <a:spcPct val="80000"/>
              </a:lnSpc>
              <a:buNone/>
            </a:pPr>
            <a:endParaRPr lang="en-US" altLang="ko-KR" sz="2000" dirty="0">
              <a:latin typeface="Times New Roman" panose="02020603050405020304" pitchFamily="18" charset="0"/>
              <a:ea typeface="굴림" pitchFamily="34" charset="-127"/>
              <a:cs typeface="Times New Roman" panose="02020603050405020304" pitchFamily="18" charset="0"/>
            </a:endParaRPr>
          </a:p>
          <a:p>
            <a:pPr marL="461963" indent="-231775" algn="just">
              <a:lnSpc>
                <a:spcPct val="80000"/>
              </a:lnSpc>
              <a:buFontTx/>
              <a:buChar char="-"/>
            </a:pPr>
            <a:r>
              <a:rPr lang="en-US" altLang="ko-KR" sz="2000" dirty="0">
                <a:latin typeface="Times New Roman" panose="02020603050405020304" pitchFamily="18" charset="0"/>
                <a:ea typeface="굴림" pitchFamily="34" charset="-127"/>
                <a:cs typeface="Times New Roman" panose="02020603050405020304" pitchFamily="18" charset="0"/>
              </a:rPr>
              <a:t>Complete comment resolution for 1</a:t>
            </a:r>
            <a:r>
              <a:rPr lang="en-US" altLang="ko-KR" sz="2000" baseline="30000" dirty="0">
                <a:latin typeface="Times New Roman" panose="02020603050405020304" pitchFamily="18" charset="0"/>
                <a:ea typeface="굴림" pitchFamily="34" charset="-127"/>
                <a:cs typeface="Times New Roman" panose="02020603050405020304" pitchFamily="18" charset="0"/>
              </a:rPr>
              <a:t>st</a:t>
            </a:r>
            <a:r>
              <a:rPr lang="en-US" altLang="ko-KR" sz="2000" dirty="0">
                <a:latin typeface="Times New Roman" panose="02020603050405020304" pitchFamily="18" charset="0"/>
                <a:ea typeface="굴림" pitchFamily="34" charset="-127"/>
                <a:cs typeface="Times New Roman" panose="02020603050405020304" pitchFamily="18" charset="0"/>
              </a:rPr>
              <a:t> SA Ballot </a:t>
            </a:r>
          </a:p>
          <a:p>
            <a:pPr marL="461963" indent="-231775" algn="just">
              <a:lnSpc>
                <a:spcPct val="80000"/>
              </a:lnSpc>
              <a:buFontTx/>
              <a:buChar char="-"/>
            </a:pPr>
            <a:r>
              <a:rPr lang="en-US" altLang="ko-KR" sz="2000" dirty="0">
                <a:latin typeface="Times New Roman" panose="02020603050405020304" pitchFamily="18" charset="0"/>
                <a:ea typeface="굴림" pitchFamily="34" charset="-127"/>
                <a:cs typeface="Times New Roman" panose="02020603050405020304" pitchFamily="18" charset="0"/>
              </a:rPr>
              <a:t>Prepare the D7 document for 2</a:t>
            </a:r>
            <a:r>
              <a:rPr lang="en-US" altLang="ko-KR" sz="2000" baseline="30000" dirty="0">
                <a:latin typeface="Times New Roman" panose="02020603050405020304" pitchFamily="18" charset="0"/>
                <a:ea typeface="굴림" pitchFamily="34" charset="-127"/>
                <a:cs typeface="Times New Roman" panose="02020603050405020304" pitchFamily="18" charset="0"/>
              </a:rPr>
              <a:t>nd</a:t>
            </a:r>
            <a:r>
              <a:rPr lang="en-US" altLang="ko-KR" sz="2000" dirty="0">
                <a:latin typeface="Times New Roman" panose="02020603050405020304" pitchFamily="18" charset="0"/>
                <a:ea typeface="굴림" pitchFamily="34" charset="-127"/>
                <a:cs typeface="Times New Roman" panose="02020603050405020304" pitchFamily="18" charset="0"/>
              </a:rPr>
              <a:t> SA Ballot</a:t>
            </a:r>
          </a:p>
          <a:p>
            <a:pPr marL="0" indent="0" algn="just">
              <a:lnSpc>
                <a:spcPct val="80000"/>
              </a:lnSpc>
              <a:buNone/>
            </a:pPr>
            <a:endParaRPr lang="en-US" altLang="ja-JP" sz="2000" dirty="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5FB9628C-D99B-B6E9-4175-CEFDABFA02C2}"/>
              </a:ext>
            </a:extLst>
          </p:cNvPr>
          <p:cNvSpPr>
            <a:spLocks noGrp="1"/>
          </p:cNvSpPr>
          <p:nvPr>
            <p:ph type="sldNum" sz="quarter" idx="12"/>
          </p:nvPr>
        </p:nvSpPr>
        <p:spPr>
          <a:xfrm>
            <a:off x="4306888" y="6475413"/>
            <a:ext cx="530225" cy="182562"/>
          </a:xfrm>
        </p:spPr>
        <p:txBody>
          <a:bodyPr/>
          <a:lstStyle/>
          <a:p>
            <a:r>
              <a:rPr lang="en-US" altLang="ja-JP" dirty="0"/>
              <a:t>Slide </a:t>
            </a:r>
            <a:fld id="{38E6254A-D985-444C-BBE9-59789D09939F}" type="slidenum">
              <a:rPr lang="en-US" altLang="ja-JP"/>
              <a:pPr/>
              <a:t>65</a:t>
            </a:fld>
            <a:endParaRPr lang="en-US" altLang="ja-JP" dirty="0"/>
          </a:p>
        </p:txBody>
      </p:sp>
    </p:spTree>
    <p:extLst>
      <p:ext uri="{BB962C8B-B14F-4D97-AF65-F5344CB8AC3E}">
        <p14:creationId xmlns:p14="http://schemas.microsoft.com/office/powerpoint/2010/main" val="32046718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10800000" flipH="1" flipV="1">
            <a:off x="1005841" y="640081"/>
            <a:ext cx="7132319" cy="655319"/>
          </a:xfrm>
        </p:spPr>
        <p:txBody>
          <a:bodyPr>
            <a:normAutofit fontScale="90000"/>
          </a:bodyPr>
          <a:lstStyle/>
          <a:p>
            <a:r>
              <a:rPr lang="en-US" altLang="ja-JP" sz="4000" dirty="0">
                <a:latin typeface="Times New Roman" panose="02020603050405020304" pitchFamily="18" charset="0"/>
                <a:cs typeface="Times New Roman" panose="02020603050405020304" pitchFamily="18" charset="0"/>
              </a:rPr>
              <a:t>Plan for May Meeting</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4294967295"/>
          </p:nvPr>
        </p:nvSpPr>
        <p:spPr>
          <a:xfrm>
            <a:off x="685800" y="1752599"/>
            <a:ext cx="7848600" cy="3567937"/>
          </a:xfrm>
          <a:ln/>
        </p:spPr>
        <p:txBody>
          <a:bodyPr>
            <a:normAutofit/>
          </a:bodyPr>
          <a:lstStyle/>
          <a:p>
            <a:pPr algn="just">
              <a:lnSpc>
                <a:spcPct val="80000"/>
              </a:lnSpc>
            </a:pPr>
            <a:r>
              <a:rPr lang="en-US" altLang="ja-JP" sz="2800" dirty="0">
                <a:latin typeface="Times New Roman" panose="02020603050405020304" pitchFamily="18" charset="0"/>
                <a:ea typeface="ＭＳ Ｐゴシック" pitchFamily="50" charset="-128"/>
                <a:cs typeface="Times New Roman" panose="02020603050405020304" pitchFamily="18" charset="0"/>
              </a:rPr>
              <a:t>3 slots (AM1 on  Tue., Wed., and Thur.)</a:t>
            </a:r>
          </a:p>
          <a:p>
            <a:pPr marL="461963" indent="-231775" algn="just">
              <a:lnSpc>
                <a:spcPct val="80000"/>
              </a:lnSpc>
              <a:buNone/>
            </a:pPr>
            <a:endParaRPr lang="en-US" altLang="ko-KR" sz="2000" dirty="0">
              <a:latin typeface="Times New Roman" panose="02020603050405020304" pitchFamily="18" charset="0"/>
              <a:ea typeface="굴림" pitchFamily="34" charset="-127"/>
              <a:cs typeface="Times New Roman" panose="02020603050405020304" pitchFamily="18" charset="0"/>
            </a:endParaRPr>
          </a:p>
          <a:p>
            <a:pPr marL="461963" indent="-231775" algn="just">
              <a:lnSpc>
                <a:spcPct val="80000"/>
              </a:lnSpc>
              <a:buFontTx/>
              <a:buChar char="-"/>
            </a:pPr>
            <a:r>
              <a:rPr lang="en-US" altLang="ko-KR" sz="2000" dirty="0">
                <a:latin typeface="Times New Roman" panose="02020603050405020304" pitchFamily="18" charset="0"/>
                <a:ea typeface="굴림" pitchFamily="34" charset="-127"/>
                <a:cs typeface="Times New Roman" panose="02020603050405020304" pitchFamily="18" charset="0"/>
              </a:rPr>
              <a:t>Complete comment resolution for 1</a:t>
            </a:r>
            <a:r>
              <a:rPr lang="en-US" altLang="ko-KR" sz="2000" baseline="30000" dirty="0">
                <a:latin typeface="Times New Roman" panose="02020603050405020304" pitchFamily="18" charset="0"/>
                <a:ea typeface="굴림" pitchFamily="34" charset="-127"/>
                <a:cs typeface="Times New Roman" panose="02020603050405020304" pitchFamily="18" charset="0"/>
              </a:rPr>
              <a:t>st</a:t>
            </a:r>
            <a:r>
              <a:rPr lang="en-US" altLang="ko-KR" sz="2000" dirty="0">
                <a:latin typeface="Times New Roman" panose="02020603050405020304" pitchFamily="18" charset="0"/>
                <a:ea typeface="굴림" pitchFamily="34" charset="-127"/>
                <a:cs typeface="Times New Roman" panose="02020603050405020304" pitchFamily="18" charset="0"/>
              </a:rPr>
              <a:t> SA Ballot </a:t>
            </a:r>
          </a:p>
          <a:p>
            <a:pPr marL="461963" indent="-231775" algn="just">
              <a:lnSpc>
                <a:spcPct val="80000"/>
              </a:lnSpc>
              <a:buFontTx/>
              <a:buChar char="-"/>
            </a:pPr>
            <a:r>
              <a:rPr lang="en-US" altLang="ko-KR" sz="2000" dirty="0">
                <a:latin typeface="Times New Roman" panose="02020603050405020304" pitchFamily="18" charset="0"/>
                <a:ea typeface="굴림" pitchFamily="34" charset="-127"/>
                <a:cs typeface="Times New Roman" panose="02020603050405020304" pitchFamily="18" charset="0"/>
              </a:rPr>
              <a:t>Prepare the D7 document for 2</a:t>
            </a:r>
            <a:r>
              <a:rPr lang="en-US" altLang="ko-KR" sz="2000" baseline="30000" dirty="0">
                <a:latin typeface="Times New Roman" panose="02020603050405020304" pitchFamily="18" charset="0"/>
                <a:ea typeface="굴림" pitchFamily="34" charset="-127"/>
                <a:cs typeface="Times New Roman" panose="02020603050405020304" pitchFamily="18" charset="0"/>
              </a:rPr>
              <a:t>nd</a:t>
            </a:r>
            <a:r>
              <a:rPr lang="en-US" altLang="ko-KR" sz="2000" dirty="0">
                <a:latin typeface="Times New Roman" panose="02020603050405020304" pitchFamily="18" charset="0"/>
                <a:ea typeface="굴림" pitchFamily="34" charset="-127"/>
                <a:cs typeface="Times New Roman" panose="02020603050405020304" pitchFamily="18" charset="0"/>
              </a:rPr>
              <a:t> SA Ballot</a:t>
            </a:r>
          </a:p>
          <a:p>
            <a:pPr marL="0" indent="0" algn="just">
              <a:lnSpc>
                <a:spcPct val="80000"/>
              </a:lnSpc>
              <a:buNone/>
            </a:pPr>
            <a:endParaRPr lang="en-US" altLang="ja-JP" sz="2000" dirty="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EE5FE2C9-4D07-AEBE-51F5-6F76CC76463A}"/>
              </a:ext>
            </a:extLst>
          </p:cNvPr>
          <p:cNvSpPr>
            <a:spLocks noGrp="1"/>
          </p:cNvSpPr>
          <p:nvPr>
            <p:ph type="sldNum" sz="quarter" idx="12"/>
          </p:nvPr>
        </p:nvSpPr>
        <p:spPr>
          <a:xfrm>
            <a:off x="4306888" y="6475413"/>
            <a:ext cx="530225" cy="182562"/>
          </a:xfrm>
        </p:spPr>
        <p:txBody>
          <a:bodyPr/>
          <a:lstStyle/>
          <a:p>
            <a:r>
              <a:rPr lang="en-US" altLang="ja-JP" dirty="0"/>
              <a:t>Slide </a:t>
            </a:r>
            <a:fld id="{38E6254A-D985-444C-BBE9-59789D09939F}" type="slidenum">
              <a:rPr lang="en-US" altLang="ja-JP"/>
              <a:pPr/>
              <a:t>66</a:t>
            </a:fld>
            <a:endParaRPr lang="en-US" altLang="ja-JP" dirty="0"/>
          </a:p>
        </p:txBody>
      </p:sp>
    </p:spTree>
    <p:extLst>
      <p:ext uri="{BB962C8B-B14F-4D97-AF65-F5344CB8AC3E}">
        <p14:creationId xmlns:p14="http://schemas.microsoft.com/office/powerpoint/2010/main" val="32725692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TG16t (LIC-NB)</a:t>
            </a:r>
            <a:br>
              <a:rPr lang="de-DE" dirty="0"/>
            </a:br>
            <a:r>
              <a:rPr lang="de-DE" dirty="0"/>
              <a:t>March 2024 </a:t>
            </a:r>
            <a:br>
              <a:rPr lang="de-DE" dirty="0"/>
            </a:br>
            <a:r>
              <a:rPr lang="de-DE" dirty="0"/>
              <a:t>Closing Report</a:t>
            </a:r>
          </a:p>
        </p:txBody>
      </p:sp>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67</a:t>
            </a:fld>
            <a:endParaRPr lang="en-US" dirty="0"/>
          </a:p>
        </p:txBody>
      </p:sp>
    </p:spTree>
    <p:extLst>
      <p:ext uri="{BB962C8B-B14F-4D97-AF65-F5344CB8AC3E}">
        <p14:creationId xmlns:p14="http://schemas.microsoft.com/office/powerpoint/2010/main" val="9537028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E542-D8CA-B4EC-CF88-618E60E936DD}"/>
              </a:ext>
            </a:extLst>
          </p:cNvPr>
          <p:cNvSpPr>
            <a:spLocks noGrp="1"/>
          </p:cNvSpPr>
          <p:nvPr>
            <p:ph type="title"/>
          </p:nvPr>
        </p:nvSpPr>
        <p:spPr/>
        <p:txBody>
          <a:bodyPr/>
          <a:lstStyle/>
          <a:p>
            <a:r>
              <a:rPr lang="en-US" dirty="0"/>
              <a:t>Meeting Plan for week</a:t>
            </a:r>
          </a:p>
        </p:txBody>
      </p:sp>
      <p:sp>
        <p:nvSpPr>
          <p:cNvPr id="3" name="Content Placeholder 2">
            <a:extLst>
              <a:ext uri="{FF2B5EF4-FFF2-40B4-BE49-F238E27FC236}">
                <a16:creationId xmlns:a16="http://schemas.microsoft.com/office/drawing/2014/main" id="{E2B27A02-CA0F-47A8-9034-A8728F168401}"/>
              </a:ext>
            </a:extLst>
          </p:cNvPr>
          <p:cNvSpPr>
            <a:spLocks noGrp="1"/>
          </p:cNvSpPr>
          <p:nvPr>
            <p:ph idx="1"/>
          </p:nvPr>
        </p:nvSpPr>
        <p:spPr/>
        <p:txBody>
          <a:bodyPr/>
          <a:lstStyle/>
          <a:p>
            <a:r>
              <a:rPr lang="en-US" dirty="0"/>
              <a:t>Tuesday PM1  1:30pm EST</a:t>
            </a:r>
          </a:p>
          <a:p>
            <a:r>
              <a:rPr lang="en-US" dirty="0"/>
              <a:t>Wednesday PM1 1:30pm EST</a:t>
            </a:r>
          </a:p>
          <a:p>
            <a:r>
              <a:rPr lang="en-US" dirty="0"/>
              <a:t>Thursday AM2 10:30am EST</a:t>
            </a:r>
          </a:p>
          <a:p>
            <a:r>
              <a:rPr lang="en-US" strike="sngStrike" dirty="0"/>
              <a:t>Thursday PM1 1:30pm EST</a:t>
            </a:r>
          </a:p>
        </p:txBody>
      </p:sp>
      <p:sp>
        <p:nvSpPr>
          <p:cNvPr id="7" name="Foliennummernplatzhalter 3">
            <a:extLst>
              <a:ext uri="{FF2B5EF4-FFF2-40B4-BE49-F238E27FC236}">
                <a16:creationId xmlns:a16="http://schemas.microsoft.com/office/drawing/2014/main" id="{BDA3F1CC-1613-3FB7-6B1A-E2DF2E187A2D}"/>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68</a:t>
            </a:fld>
            <a:endParaRPr lang="en-US" dirty="0"/>
          </a:p>
        </p:txBody>
      </p:sp>
    </p:spTree>
    <p:extLst>
      <p:ext uri="{BB962C8B-B14F-4D97-AF65-F5344CB8AC3E}">
        <p14:creationId xmlns:p14="http://schemas.microsoft.com/office/powerpoint/2010/main" val="29616876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B9A9-F19F-40D8-A08F-07812A0FDFE4}"/>
              </a:ext>
            </a:extLst>
          </p:cNvPr>
          <p:cNvSpPr>
            <a:spLocks noGrp="1"/>
          </p:cNvSpPr>
          <p:nvPr>
            <p:ph type="title"/>
          </p:nvPr>
        </p:nvSpPr>
        <p:spPr/>
        <p:txBody>
          <a:bodyPr/>
          <a:lstStyle/>
          <a:p>
            <a:r>
              <a:rPr lang="en-US" dirty="0"/>
              <a:t>Contributions for March 2024 Plenary</a:t>
            </a:r>
          </a:p>
        </p:txBody>
      </p:sp>
      <p:graphicFrame>
        <p:nvGraphicFramePr>
          <p:cNvPr id="3" name="Table 2">
            <a:extLst>
              <a:ext uri="{FF2B5EF4-FFF2-40B4-BE49-F238E27FC236}">
                <a16:creationId xmlns:a16="http://schemas.microsoft.com/office/drawing/2014/main" id="{7213DB30-149E-3378-7293-87034D2A49F8}"/>
              </a:ext>
            </a:extLst>
          </p:cNvPr>
          <p:cNvGraphicFramePr>
            <a:graphicFrameLocks noGrp="1"/>
          </p:cNvGraphicFramePr>
          <p:nvPr/>
        </p:nvGraphicFramePr>
        <p:xfrm>
          <a:off x="400051" y="2171700"/>
          <a:ext cx="7886704" cy="708660"/>
        </p:xfrm>
        <a:graphic>
          <a:graphicData uri="http://schemas.openxmlformats.org/drawingml/2006/table">
            <a:tbl>
              <a:tblPr/>
              <a:tblGrid>
                <a:gridCol w="1126672">
                  <a:extLst>
                    <a:ext uri="{9D8B030D-6E8A-4147-A177-3AD203B41FA5}">
                      <a16:colId xmlns:a16="http://schemas.microsoft.com/office/drawing/2014/main" val="524497754"/>
                    </a:ext>
                  </a:extLst>
                </a:gridCol>
                <a:gridCol w="1126672">
                  <a:extLst>
                    <a:ext uri="{9D8B030D-6E8A-4147-A177-3AD203B41FA5}">
                      <a16:colId xmlns:a16="http://schemas.microsoft.com/office/drawing/2014/main" val="538347917"/>
                    </a:ext>
                  </a:extLst>
                </a:gridCol>
                <a:gridCol w="1126672">
                  <a:extLst>
                    <a:ext uri="{9D8B030D-6E8A-4147-A177-3AD203B41FA5}">
                      <a16:colId xmlns:a16="http://schemas.microsoft.com/office/drawing/2014/main" val="2485588128"/>
                    </a:ext>
                  </a:extLst>
                </a:gridCol>
                <a:gridCol w="1126672">
                  <a:extLst>
                    <a:ext uri="{9D8B030D-6E8A-4147-A177-3AD203B41FA5}">
                      <a16:colId xmlns:a16="http://schemas.microsoft.com/office/drawing/2014/main" val="3724054151"/>
                    </a:ext>
                  </a:extLst>
                </a:gridCol>
                <a:gridCol w="1126672">
                  <a:extLst>
                    <a:ext uri="{9D8B030D-6E8A-4147-A177-3AD203B41FA5}">
                      <a16:colId xmlns:a16="http://schemas.microsoft.com/office/drawing/2014/main" val="3512974136"/>
                    </a:ext>
                  </a:extLst>
                </a:gridCol>
                <a:gridCol w="1126672">
                  <a:extLst>
                    <a:ext uri="{9D8B030D-6E8A-4147-A177-3AD203B41FA5}">
                      <a16:colId xmlns:a16="http://schemas.microsoft.com/office/drawing/2014/main" val="3099238253"/>
                    </a:ext>
                  </a:extLst>
                </a:gridCol>
                <a:gridCol w="1126672">
                  <a:extLst>
                    <a:ext uri="{9D8B030D-6E8A-4147-A177-3AD203B41FA5}">
                      <a16:colId xmlns:a16="http://schemas.microsoft.com/office/drawing/2014/main" val="3346157516"/>
                    </a:ext>
                  </a:extLst>
                </a:gridCol>
              </a:tblGrid>
              <a:tr h="685800">
                <a:tc>
                  <a:txBody>
                    <a:bodyPr/>
                    <a:lstStyle/>
                    <a:p>
                      <a:r>
                        <a:rPr lang="en-US" sz="1400"/>
                        <a:t>12-Mar-2024 ET</a:t>
                      </a:r>
                    </a:p>
                  </a:txBody>
                  <a:tcPr marL="68580" marR="68580" marT="34290" marB="34290" anchor="ctr">
                    <a:lnL>
                      <a:noFill/>
                    </a:lnL>
                    <a:lnR>
                      <a:noFill/>
                    </a:lnR>
                    <a:lnT>
                      <a:noFill/>
                    </a:lnT>
                    <a:lnB>
                      <a:noFill/>
                    </a:lnB>
                    <a:noFill/>
                  </a:tcPr>
                </a:tc>
                <a:tc>
                  <a:txBody>
                    <a:bodyPr/>
                    <a:lstStyle/>
                    <a:p>
                      <a:r>
                        <a:rPr lang="en-US" sz="1400"/>
                        <a:t>2024</a:t>
                      </a:r>
                    </a:p>
                  </a:txBody>
                  <a:tcPr marL="68580" marR="68580" marT="34290" marB="34290" anchor="ctr">
                    <a:lnL>
                      <a:noFill/>
                    </a:lnL>
                    <a:lnR>
                      <a:noFill/>
                    </a:lnR>
                    <a:lnT>
                      <a:noFill/>
                    </a:lnT>
                    <a:lnB>
                      <a:noFill/>
                    </a:lnB>
                    <a:noFill/>
                  </a:tcPr>
                </a:tc>
                <a:tc>
                  <a:txBody>
                    <a:bodyPr/>
                    <a:lstStyle/>
                    <a:p>
                      <a:r>
                        <a:rPr lang="en-US" sz="1400"/>
                        <a:t>163</a:t>
                      </a:r>
                    </a:p>
                  </a:txBody>
                  <a:tcPr marL="68580" marR="68580" marT="34290" marB="34290" anchor="ctr">
                    <a:lnL>
                      <a:noFill/>
                    </a:lnL>
                    <a:lnR>
                      <a:noFill/>
                    </a:lnR>
                    <a:lnT>
                      <a:noFill/>
                    </a:lnT>
                    <a:lnB>
                      <a:noFill/>
                    </a:lnB>
                    <a:noFill/>
                  </a:tcPr>
                </a:tc>
                <a:tc>
                  <a:txBody>
                    <a:bodyPr/>
                    <a:lstStyle/>
                    <a:p>
                      <a:r>
                        <a:rPr lang="en-US" sz="1400"/>
                        <a:t>0</a:t>
                      </a:r>
                    </a:p>
                  </a:txBody>
                  <a:tcPr marL="68580" marR="68580" marT="34290" marB="34290" anchor="ctr">
                    <a:lnL>
                      <a:noFill/>
                    </a:lnL>
                    <a:lnR>
                      <a:noFill/>
                    </a:lnR>
                    <a:lnT>
                      <a:noFill/>
                    </a:lnT>
                    <a:lnB>
                      <a:noFill/>
                    </a:lnB>
                    <a:noFill/>
                  </a:tcPr>
                </a:tc>
                <a:tc>
                  <a:txBody>
                    <a:bodyPr/>
                    <a:lstStyle/>
                    <a:p>
                      <a:r>
                        <a:rPr lang="en-US" sz="1400"/>
                        <a:t>TG16t (Lic-NB)</a:t>
                      </a:r>
                    </a:p>
                  </a:txBody>
                  <a:tcPr marL="68580" marR="68580" marT="34290" marB="34290" anchor="ctr">
                    <a:lnL>
                      <a:noFill/>
                    </a:lnL>
                    <a:lnR>
                      <a:noFill/>
                    </a:lnR>
                    <a:lnT>
                      <a:noFill/>
                    </a:lnT>
                    <a:lnB>
                      <a:noFill/>
                    </a:lnB>
                    <a:noFill/>
                  </a:tcPr>
                </a:tc>
                <a:tc>
                  <a:txBody>
                    <a:bodyPr/>
                    <a:lstStyle/>
                    <a:p>
                      <a:r>
                        <a:rPr lang="en-US" sz="1400"/>
                        <a:t>Review Comments on D1.1</a:t>
                      </a:r>
                    </a:p>
                  </a:txBody>
                  <a:tcPr marL="68580" marR="68580" marT="34290" marB="34290" anchor="ctr">
                    <a:lnL>
                      <a:noFill/>
                    </a:lnL>
                    <a:lnR>
                      <a:noFill/>
                    </a:lnR>
                    <a:lnT>
                      <a:noFill/>
                    </a:lnT>
                    <a:lnB>
                      <a:noFill/>
                    </a:lnB>
                    <a:noFill/>
                  </a:tcPr>
                </a:tc>
                <a:tc>
                  <a:txBody>
                    <a:bodyPr/>
                    <a:lstStyle/>
                    <a:p>
                      <a:r>
                        <a:rPr lang="en-US" sz="1400" dirty="0"/>
                        <a:t>Vishal Kalkundrikar (Ondas)</a:t>
                      </a:r>
                    </a:p>
                  </a:txBody>
                  <a:tcPr marL="68580" marR="68580" marT="34290" marB="34290" anchor="ctr">
                    <a:lnL>
                      <a:noFill/>
                    </a:lnL>
                    <a:lnR>
                      <a:noFill/>
                    </a:lnR>
                    <a:lnT>
                      <a:noFill/>
                    </a:lnT>
                    <a:lnB>
                      <a:noFill/>
                    </a:lnB>
                    <a:noFill/>
                  </a:tcPr>
                </a:tc>
                <a:extLst>
                  <a:ext uri="{0D108BD9-81ED-4DB2-BD59-A6C34878D82A}">
                    <a16:rowId xmlns:a16="http://schemas.microsoft.com/office/drawing/2014/main" val="956185513"/>
                  </a:ext>
                </a:extLst>
              </a:tr>
            </a:tbl>
          </a:graphicData>
        </a:graphic>
      </p:graphicFrame>
      <p:graphicFrame>
        <p:nvGraphicFramePr>
          <p:cNvPr id="4" name="Table 3">
            <a:extLst>
              <a:ext uri="{FF2B5EF4-FFF2-40B4-BE49-F238E27FC236}">
                <a16:creationId xmlns:a16="http://schemas.microsoft.com/office/drawing/2014/main" id="{6CA0B6C9-BDE1-5698-0EB2-A6A355BE6C4E}"/>
              </a:ext>
            </a:extLst>
          </p:cNvPr>
          <p:cNvGraphicFramePr>
            <a:graphicFrameLocks noGrp="1"/>
          </p:cNvGraphicFramePr>
          <p:nvPr/>
        </p:nvGraphicFramePr>
        <p:xfrm>
          <a:off x="342901" y="3371850"/>
          <a:ext cx="7886704" cy="708660"/>
        </p:xfrm>
        <a:graphic>
          <a:graphicData uri="http://schemas.openxmlformats.org/drawingml/2006/table">
            <a:tbl>
              <a:tblPr/>
              <a:tblGrid>
                <a:gridCol w="1126672">
                  <a:extLst>
                    <a:ext uri="{9D8B030D-6E8A-4147-A177-3AD203B41FA5}">
                      <a16:colId xmlns:a16="http://schemas.microsoft.com/office/drawing/2014/main" val="2679632590"/>
                    </a:ext>
                  </a:extLst>
                </a:gridCol>
                <a:gridCol w="1126672">
                  <a:extLst>
                    <a:ext uri="{9D8B030D-6E8A-4147-A177-3AD203B41FA5}">
                      <a16:colId xmlns:a16="http://schemas.microsoft.com/office/drawing/2014/main" val="2936044260"/>
                    </a:ext>
                  </a:extLst>
                </a:gridCol>
                <a:gridCol w="1126672">
                  <a:extLst>
                    <a:ext uri="{9D8B030D-6E8A-4147-A177-3AD203B41FA5}">
                      <a16:colId xmlns:a16="http://schemas.microsoft.com/office/drawing/2014/main" val="2489184793"/>
                    </a:ext>
                  </a:extLst>
                </a:gridCol>
                <a:gridCol w="1126672">
                  <a:extLst>
                    <a:ext uri="{9D8B030D-6E8A-4147-A177-3AD203B41FA5}">
                      <a16:colId xmlns:a16="http://schemas.microsoft.com/office/drawing/2014/main" val="3057732223"/>
                    </a:ext>
                  </a:extLst>
                </a:gridCol>
                <a:gridCol w="1126672">
                  <a:extLst>
                    <a:ext uri="{9D8B030D-6E8A-4147-A177-3AD203B41FA5}">
                      <a16:colId xmlns:a16="http://schemas.microsoft.com/office/drawing/2014/main" val="1751903709"/>
                    </a:ext>
                  </a:extLst>
                </a:gridCol>
                <a:gridCol w="1126672">
                  <a:extLst>
                    <a:ext uri="{9D8B030D-6E8A-4147-A177-3AD203B41FA5}">
                      <a16:colId xmlns:a16="http://schemas.microsoft.com/office/drawing/2014/main" val="3010801199"/>
                    </a:ext>
                  </a:extLst>
                </a:gridCol>
                <a:gridCol w="1126672">
                  <a:extLst>
                    <a:ext uri="{9D8B030D-6E8A-4147-A177-3AD203B41FA5}">
                      <a16:colId xmlns:a16="http://schemas.microsoft.com/office/drawing/2014/main" val="3795569073"/>
                    </a:ext>
                  </a:extLst>
                </a:gridCol>
              </a:tblGrid>
              <a:tr h="685800">
                <a:tc>
                  <a:txBody>
                    <a:bodyPr/>
                    <a:lstStyle/>
                    <a:p>
                      <a:r>
                        <a:rPr lang="en-US" sz="1400"/>
                        <a:t>13-Mar-2024 ET</a:t>
                      </a:r>
                    </a:p>
                  </a:txBody>
                  <a:tcPr marL="68580" marR="68580" marT="34290" marB="34290" anchor="ctr">
                    <a:lnL>
                      <a:noFill/>
                    </a:lnL>
                    <a:lnR>
                      <a:noFill/>
                    </a:lnR>
                    <a:lnT>
                      <a:noFill/>
                    </a:lnT>
                    <a:lnB>
                      <a:noFill/>
                    </a:lnB>
                    <a:noFill/>
                  </a:tcPr>
                </a:tc>
                <a:tc>
                  <a:txBody>
                    <a:bodyPr/>
                    <a:lstStyle/>
                    <a:p>
                      <a:r>
                        <a:rPr lang="en-US" sz="1400"/>
                        <a:t>2024</a:t>
                      </a:r>
                    </a:p>
                  </a:txBody>
                  <a:tcPr marL="68580" marR="68580" marT="34290" marB="34290" anchor="ctr">
                    <a:lnL>
                      <a:noFill/>
                    </a:lnL>
                    <a:lnR>
                      <a:noFill/>
                    </a:lnR>
                    <a:lnT>
                      <a:noFill/>
                    </a:lnT>
                    <a:lnB>
                      <a:noFill/>
                    </a:lnB>
                    <a:noFill/>
                  </a:tcPr>
                </a:tc>
                <a:tc>
                  <a:txBody>
                    <a:bodyPr/>
                    <a:lstStyle/>
                    <a:p>
                      <a:r>
                        <a:rPr lang="en-US" sz="1400"/>
                        <a:t>175</a:t>
                      </a:r>
                    </a:p>
                  </a:txBody>
                  <a:tcPr marL="68580" marR="68580" marT="34290" marB="34290" anchor="ctr">
                    <a:lnL>
                      <a:noFill/>
                    </a:lnL>
                    <a:lnR>
                      <a:noFill/>
                    </a:lnR>
                    <a:lnT>
                      <a:noFill/>
                    </a:lnT>
                    <a:lnB>
                      <a:noFill/>
                    </a:lnB>
                    <a:noFill/>
                  </a:tcPr>
                </a:tc>
                <a:tc>
                  <a:txBody>
                    <a:bodyPr/>
                    <a:lstStyle/>
                    <a:p>
                      <a:r>
                        <a:rPr lang="en-US" sz="1400"/>
                        <a:t>0</a:t>
                      </a:r>
                    </a:p>
                  </a:txBody>
                  <a:tcPr marL="68580" marR="68580" marT="34290" marB="34290" anchor="ctr">
                    <a:lnL>
                      <a:noFill/>
                    </a:lnL>
                    <a:lnR>
                      <a:noFill/>
                    </a:lnR>
                    <a:lnT>
                      <a:noFill/>
                    </a:lnT>
                    <a:lnB>
                      <a:noFill/>
                    </a:lnB>
                    <a:noFill/>
                  </a:tcPr>
                </a:tc>
                <a:tc>
                  <a:txBody>
                    <a:bodyPr/>
                    <a:lstStyle/>
                    <a:p>
                      <a:r>
                        <a:rPr lang="en-US" sz="1400"/>
                        <a:t>TG16t (Lic-NB)</a:t>
                      </a:r>
                    </a:p>
                  </a:txBody>
                  <a:tcPr marL="68580" marR="68580" marT="34290" marB="34290" anchor="ctr">
                    <a:lnL>
                      <a:noFill/>
                    </a:lnL>
                    <a:lnR>
                      <a:noFill/>
                    </a:lnR>
                    <a:lnT>
                      <a:noFill/>
                    </a:lnT>
                    <a:lnB>
                      <a:noFill/>
                    </a:lnB>
                    <a:noFill/>
                  </a:tcPr>
                </a:tc>
                <a:tc>
                  <a:txBody>
                    <a:bodyPr/>
                    <a:lstStyle/>
                    <a:p>
                      <a:r>
                        <a:rPr lang="en-US" sz="1400"/>
                        <a:t>SecurityReviewCommentsonD1.1</a:t>
                      </a:r>
                    </a:p>
                  </a:txBody>
                  <a:tcPr marL="68580" marR="68580" marT="34290" marB="34290" anchor="ctr">
                    <a:lnL>
                      <a:noFill/>
                    </a:lnL>
                    <a:lnR>
                      <a:noFill/>
                    </a:lnR>
                    <a:lnT>
                      <a:noFill/>
                    </a:lnT>
                    <a:lnB>
                      <a:noFill/>
                    </a:lnB>
                    <a:noFill/>
                  </a:tcPr>
                </a:tc>
                <a:tc>
                  <a:txBody>
                    <a:bodyPr/>
                    <a:lstStyle/>
                    <a:p>
                      <a:r>
                        <a:rPr lang="en-US" sz="1400" dirty="0"/>
                        <a:t>Ondas</a:t>
                      </a:r>
                    </a:p>
                  </a:txBody>
                  <a:tcPr marL="68580" marR="68580" marT="34290" marB="34290" anchor="ctr">
                    <a:lnL>
                      <a:noFill/>
                    </a:lnL>
                    <a:lnR>
                      <a:noFill/>
                    </a:lnR>
                    <a:lnT>
                      <a:noFill/>
                    </a:lnT>
                    <a:lnB>
                      <a:noFill/>
                    </a:lnB>
                    <a:noFill/>
                  </a:tcPr>
                </a:tc>
                <a:extLst>
                  <a:ext uri="{0D108BD9-81ED-4DB2-BD59-A6C34878D82A}">
                    <a16:rowId xmlns:a16="http://schemas.microsoft.com/office/drawing/2014/main" val="3621216864"/>
                  </a:ext>
                </a:extLst>
              </a:tr>
            </a:tbl>
          </a:graphicData>
        </a:graphic>
      </p:graphicFrame>
      <p:sp>
        <p:nvSpPr>
          <p:cNvPr id="6" name="Foliennummernplatzhalter 3">
            <a:extLst>
              <a:ext uri="{FF2B5EF4-FFF2-40B4-BE49-F238E27FC236}">
                <a16:creationId xmlns:a16="http://schemas.microsoft.com/office/drawing/2014/main" id="{C1FE15EF-17D6-D695-74ED-999178EF1135}"/>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69</a:t>
            </a:fld>
            <a:endParaRPr lang="en-US" dirty="0"/>
          </a:p>
        </p:txBody>
      </p:sp>
    </p:spTree>
    <p:extLst>
      <p:ext uri="{BB962C8B-B14F-4D97-AF65-F5344CB8AC3E}">
        <p14:creationId xmlns:p14="http://schemas.microsoft.com/office/powerpoint/2010/main" val="123118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12"/>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7</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259073"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B27D-FF51-5A94-6947-0512B19ED1D2}"/>
              </a:ext>
            </a:extLst>
          </p:cNvPr>
          <p:cNvSpPr>
            <a:spLocks noGrp="1"/>
          </p:cNvSpPr>
          <p:nvPr>
            <p:ph type="title"/>
          </p:nvPr>
        </p:nvSpPr>
        <p:spPr/>
        <p:txBody>
          <a:bodyPr/>
          <a:lstStyle/>
          <a:p>
            <a:r>
              <a:rPr lang="en-US" dirty="0"/>
              <a:t>Draft D1.1 Review and D2.0 preparation</a:t>
            </a:r>
          </a:p>
        </p:txBody>
      </p:sp>
      <p:sp>
        <p:nvSpPr>
          <p:cNvPr id="3" name="Content Placeholder 2">
            <a:extLst>
              <a:ext uri="{FF2B5EF4-FFF2-40B4-BE49-F238E27FC236}">
                <a16:creationId xmlns:a16="http://schemas.microsoft.com/office/drawing/2014/main" id="{07BACDCF-054F-38BC-753D-594667754D6F}"/>
              </a:ext>
            </a:extLst>
          </p:cNvPr>
          <p:cNvSpPr>
            <a:spLocks noGrp="1"/>
          </p:cNvSpPr>
          <p:nvPr>
            <p:ph idx="1"/>
          </p:nvPr>
        </p:nvSpPr>
        <p:spPr/>
        <p:txBody>
          <a:bodyPr>
            <a:normAutofit fontScale="92500" lnSpcReduction="20000"/>
          </a:bodyPr>
          <a:lstStyle/>
          <a:p>
            <a:r>
              <a:rPr lang="en-US" dirty="0"/>
              <a:t>Comment Resolutions</a:t>
            </a:r>
          </a:p>
          <a:p>
            <a:pPr lvl="1"/>
            <a:r>
              <a:rPr lang="en-US" dirty="0"/>
              <a:t>LB210 resolutions. 15-24-0049-06-016t-tg16t-lb201-comments-and-resolutions</a:t>
            </a:r>
          </a:p>
          <a:p>
            <a:pPr lvl="1"/>
            <a:r>
              <a:rPr lang="en-US" dirty="0"/>
              <a:t>D1.1 comments/resolutions 15-24-0163-02-016t-review-comments-on-d1-1</a:t>
            </a:r>
          </a:p>
          <a:p>
            <a:pPr lvl="1"/>
            <a:endParaRPr lang="en-US" dirty="0"/>
          </a:p>
          <a:p>
            <a:r>
              <a:rPr lang="en-US" dirty="0"/>
              <a:t>Prepared D2.0 Draft Documents (for private area)</a:t>
            </a:r>
          </a:p>
          <a:p>
            <a:pPr lvl="1"/>
            <a:r>
              <a:rPr lang="en-US" dirty="0"/>
              <a:t>P802_16t_D2.0_CMP.pdf    Redline from D1.0</a:t>
            </a:r>
          </a:p>
          <a:p>
            <a:pPr lvl="1"/>
            <a:r>
              <a:rPr lang="en-US" dirty="0"/>
              <a:t>P802.16t_D2.0.pdf  (Draft 2.0 for recirculation)</a:t>
            </a:r>
          </a:p>
          <a:p>
            <a:endParaRPr lang="en-US" dirty="0"/>
          </a:p>
          <a:p>
            <a:endParaRPr lang="en-US" dirty="0"/>
          </a:p>
        </p:txBody>
      </p:sp>
      <p:sp>
        <p:nvSpPr>
          <p:cNvPr id="7" name="Foliennummernplatzhalter 3">
            <a:extLst>
              <a:ext uri="{FF2B5EF4-FFF2-40B4-BE49-F238E27FC236}">
                <a16:creationId xmlns:a16="http://schemas.microsoft.com/office/drawing/2014/main" id="{7003B52C-F016-858A-4139-70D0F8594608}"/>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70</a:t>
            </a:fld>
            <a:endParaRPr lang="en-US" dirty="0"/>
          </a:p>
        </p:txBody>
      </p:sp>
    </p:spTree>
    <p:extLst>
      <p:ext uri="{BB962C8B-B14F-4D97-AF65-F5344CB8AC3E}">
        <p14:creationId xmlns:p14="http://schemas.microsoft.com/office/powerpoint/2010/main" val="32035583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85B7-7867-EC11-EBE5-B0BEA8676DDD}"/>
              </a:ext>
            </a:extLst>
          </p:cNvPr>
          <p:cNvSpPr>
            <a:spLocks noGrp="1"/>
          </p:cNvSpPr>
          <p:nvPr>
            <p:ph type="title"/>
          </p:nvPr>
        </p:nvSpPr>
        <p:spPr/>
        <p:txBody>
          <a:bodyPr/>
          <a:lstStyle/>
          <a:p>
            <a:r>
              <a:rPr lang="en-US" dirty="0"/>
              <a:t>Motions</a:t>
            </a:r>
          </a:p>
        </p:txBody>
      </p:sp>
      <p:sp>
        <p:nvSpPr>
          <p:cNvPr id="3" name="Content Placeholder 2">
            <a:extLst>
              <a:ext uri="{FF2B5EF4-FFF2-40B4-BE49-F238E27FC236}">
                <a16:creationId xmlns:a16="http://schemas.microsoft.com/office/drawing/2014/main" id="{7BE15D36-2853-C6AE-6D78-6D9DB22C352B}"/>
              </a:ext>
            </a:extLst>
          </p:cNvPr>
          <p:cNvSpPr>
            <a:spLocks noGrp="1"/>
          </p:cNvSpPr>
          <p:nvPr>
            <p:ph idx="1"/>
          </p:nvPr>
        </p:nvSpPr>
        <p:spPr>
          <a:xfrm>
            <a:off x="628650" y="2222896"/>
            <a:ext cx="7886700" cy="3263504"/>
          </a:xfrm>
        </p:spPr>
        <p:txBody>
          <a:bodyPr>
            <a:normAutofit fontScale="55000" lnSpcReduction="20000"/>
          </a:bodyPr>
          <a:lstStyle/>
          <a:p>
            <a:r>
              <a:rPr lang="en-US" dirty="0"/>
              <a:t>TG Motion to start Recirculation Letter Ballot</a:t>
            </a:r>
          </a:p>
          <a:p>
            <a:pPr lvl="1"/>
            <a:r>
              <a:rPr lang="en-US" dirty="0"/>
              <a:t>Move that TG16t formally request that the 802.15 WG start a WG Recirculation requesting approval of document P802-15-16t_D2.0 and to forward document P802-15-16_D2.0, to Standards Association ballot.</a:t>
            </a:r>
          </a:p>
          <a:p>
            <a:pPr lvl="2"/>
            <a:r>
              <a:rPr lang="en-US" dirty="0"/>
              <a:t>Moved  - Vishal</a:t>
            </a:r>
          </a:p>
          <a:p>
            <a:pPr lvl="2"/>
            <a:r>
              <a:rPr lang="en-US" dirty="0"/>
              <a:t>Second – Tero</a:t>
            </a:r>
          </a:p>
          <a:p>
            <a:pPr lvl="2"/>
            <a:r>
              <a:rPr lang="en-US" dirty="0"/>
              <a:t>Approve with unanimous consent</a:t>
            </a:r>
          </a:p>
          <a:p>
            <a:endParaRPr lang="en-US" dirty="0"/>
          </a:p>
          <a:p>
            <a:r>
              <a:rPr lang="en-US" dirty="0"/>
              <a:t>Motion text for WG:</a:t>
            </a:r>
          </a:p>
          <a:p>
            <a:pPr lvl="1"/>
            <a:r>
              <a:rPr lang="en-US" dirty="0"/>
              <a:t>Move that 802.15 WG formally request that 802.15 WG start a WG Recirculation requesting approval of document P802-15-16t_D2.0 and to forward document P802-15-16t_D2.0, to Standards Association ballot.</a:t>
            </a:r>
          </a:p>
          <a:p>
            <a:endParaRPr lang="en-US" dirty="0"/>
          </a:p>
        </p:txBody>
      </p:sp>
      <p:sp>
        <p:nvSpPr>
          <p:cNvPr id="7" name="Foliennummernplatzhalter 3">
            <a:extLst>
              <a:ext uri="{FF2B5EF4-FFF2-40B4-BE49-F238E27FC236}">
                <a16:creationId xmlns:a16="http://schemas.microsoft.com/office/drawing/2014/main" id="{92DC0640-FE6C-1D5C-FFE4-C2CCC87A799D}"/>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71</a:t>
            </a:fld>
            <a:endParaRPr lang="en-US" dirty="0"/>
          </a:p>
        </p:txBody>
      </p:sp>
    </p:spTree>
    <p:extLst>
      <p:ext uri="{BB962C8B-B14F-4D97-AF65-F5344CB8AC3E}">
        <p14:creationId xmlns:p14="http://schemas.microsoft.com/office/powerpoint/2010/main" val="30195290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9783-3E4A-63C3-0F18-605B2EAFAFA9}"/>
              </a:ext>
            </a:extLst>
          </p:cNvPr>
          <p:cNvSpPr>
            <a:spLocks noGrp="1"/>
          </p:cNvSpPr>
          <p:nvPr>
            <p:ph type="title"/>
          </p:nvPr>
        </p:nvSpPr>
        <p:spPr/>
        <p:txBody>
          <a:bodyPr/>
          <a:lstStyle/>
          <a:p>
            <a:r>
              <a:rPr lang="en-US" dirty="0"/>
              <a:t>Formation of Comment Resolution Group</a:t>
            </a:r>
          </a:p>
        </p:txBody>
      </p:sp>
      <p:sp>
        <p:nvSpPr>
          <p:cNvPr id="3" name="Content Placeholder 2">
            <a:extLst>
              <a:ext uri="{FF2B5EF4-FFF2-40B4-BE49-F238E27FC236}">
                <a16:creationId xmlns:a16="http://schemas.microsoft.com/office/drawing/2014/main" id="{10C91996-820F-E9D1-BBEA-0730F2C5BF1C}"/>
              </a:ext>
            </a:extLst>
          </p:cNvPr>
          <p:cNvSpPr>
            <a:spLocks noGrp="1"/>
          </p:cNvSpPr>
          <p:nvPr>
            <p:ph idx="1"/>
          </p:nvPr>
        </p:nvSpPr>
        <p:spPr/>
        <p:txBody>
          <a:bodyPr/>
          <a:lstStyle/>
          <a:p>
            <a:r>
              <a:rPr lang="en-US" sz="1350" i="1" dirty="0">
                <a:latin typeface="Calibri" panose="020F0502020204030204" pitchFamily="34" charset="0"/>
                <a:ea typeface="Aptos" panose="020B0004020202020204" pitchFamily="34" charset="0"/>
              </a:rPr>
              <a:t>Move that 802.15 WG approve the formation of a Comment Resolution Group (CRG) for the WG balloting of the P802.15.16t_D02 with the following membership: Tim Godfrey (Chair), </a:t>
            </a:r>
            <a:r>
              <a:rPr lang="en-IN" sz="1350" i="1" dirty="0">
                <a:solidFill>
                  <a:srgbClr val="000000"/>
                </a:solidFill>
                <a:latin typeface="Calibri" panose="020F0502020204030204" pitchFamily="34" charset="0"/>
                <a:ea typeface="Aptos" panose="020B0004020202020204" pitchFamily="34" charset="0"/>
              </a:rPr>
              <a:t>Vishal Kalkundrikar</a:t>
            </a:r>
            <a:r>
              <a:rPr lang="en-US" sz="1350" i="1" dirty="0">
                <a:latin typeface="Calibri" panose="020F0502020204030204" pitchFamily="34" charset="0"/>
                <a:ea typeface="Aptos" panose="020B0004020202020204" pitchFamily="34" charset="0"/>
              </a:rPr>
              <a:t>, Harry Bims, Tero Kivinen, and Joerg Robert. The 802.15.16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en-US" sz="1350" dirty="0">
              <a:latin typeface="Calibri" panose="020F0502020204030204" pitchFamily="34" charset="0"/>
              <a:ea typeface="Times New Roman" panose="02020603050405020304" pitchFamily="18" charset="0"/>
            </a:endParaRPr>
          </a:p>
          <a:p>
            <a:endParaRPr lang="en-US" dirty="0"/>
          </a:p>
          <a:p>
            <a:r>
              <a:rPr lang="en-US" dirty="0"/>
              <a:t>Approved by Task Group</a:t>
            </a:r>
          </a:p>
          <a:p>
            <a:pPr lvl="1"/>
            <a:r>
              <a:rPr lang="en-US" dirty="0"/>
              <a:t>Unanimous Consent</a:t>
            </a:r>
          </a:p>
          <a:p>
            <a:pPr lvl="1"/>
            <a:endParaRPr lang="en-US" dirty="0"/>
          </a:p>
        </p:txBody>
      </p:sp>
      <p:sp>
        <p:nvSpPr>
          <p:cNvPr id="7" name="Foliennummernplatzhalter 3">
            <a:extLst>
              <a:ext uri="{FF2B5EF4-FFF2-40B4-BE49-F238E27FC236}">
                <a16:creationId xmlns:a16="http://schemas.microsoft.com/office/drawing/2014/main" id="{CAC64AF6-06C7-9839-46D2-C420B2EBA975}"/>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72</a:t>
            </a:fld>
            <a:endParaRPr lang="en-US" dirty="0"/>
          </a:p>
        </p:txBody>
      </p:sp>
    </p:spTree>
    <p:extLst>
      <p:ext uri="{BB962C8B-B14F-4D97-AF65-F5344CB8AC3E}">
        <p14:creationId xmlns:p14="http://schemas.microsoft.com/office/powerpoint/2010/main" val="30141042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F3C1E-07F0-F9B5-0C8A-98772AEDE7E1}"/>
              </a:ext>
            </a:extLst>
          </p:cNvPr>
          <p:cNvSpPr>
            <a:spLocks noGrp="1"/>
          </p:cNvSpPr>
          <p:nvPr>
            <p:ph type="title"/>
          </p:nvPr>
        </p:nvSpPr>
        <p:spPr>
          <a:xfrm>
            <a:off x="628650" y="1131094"/>
            <a:ext cx="7886700" cy="697706"/>
          </a:xfrm>
        </p:spPr>
        <p:txBody>
          <a:bodyPr/>
          <a:lstStyle/>
          <a:p>
            <a:r>
              <a:rPr lang="en-US" dirty="0"/>
              <a:t>Teleconference / CRG Meeting</a:t>
            </a:r>
          </a:p>
        </p:txBody>
      </p:sp>
      <p:sp>
        <p:nvSpPr>
          <p:cNvPr id="3" name="Content Placeholder 2">
            <a:extLst>
              <a:ext uri="{FF2B5EF4-FFF2-40B4-BE49-F238E27FC236}">
                <a16:creationId xmlns:a16="http://schemas.microsoft.com/office/drawing/2014/main" id="{34D22432-9D90-D591-0546-69DE89553B6C}"/>
              </a:ext>
            </a:extLst>
          </p:cNvPr>
          <p:cNvSpPr>
            <a:spLocks noGrp="1"/>
          </p:cNvSpPr>
          <p:nvPr>
            <p:ph idx="1"/>
          </p:nvPr>
        </p:nvSpPr>
        <p:spPr>
          <a:xfrm>
            <a:off x="628650" y="2226469"/>
            <a:ext cx="7886700" cy="3263504"/>
          </a:xfrm>
        </p:spPr>
        <p:txBody>
          <a:bodyPr/>
          <a:lstStyle/>
          <a:p>
            <a:endParaRPr lang="en-US" dirty="0"/>
          </a:p>
          <a:p>
            <a:endParaRPr lang="en-US" dirty="0"/>
          </a:p>
          <a:p>
            <a:endParaRPr lang="en-US" dirty="0"/>
          </a:p>
        </p:txBody>
      </p:sp>
      <p:sp>
        <p:nvSpPr>
          <p:cNvPr id="12" name="Content Placeholder 2">
            <a:extLst>
              <a:ext uri="{FF2B5EF4-FFF2-40B4-BE49-F238E27FC236}">
                <a16:creationId xmlns:a16="http://schemas.microsoft.com/office/drawing/2014/main" id="{ED61515B-028B-AC37-144D-0CDB373862CA}"/>
              </a:ext>
            </a:extLst>
          </p:cNvPr>
          <p:cNvSpPr txBox="1">
            <a:spLocks/>
          </p:cNvSpPr>
          <p:nvPr/>
        </p:nvSpPr>
        <p:spPr>
          <a:xfrm>
            <a:off x="742950" y="2340769"/>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Thursday 4/25  8am PDT, 11am EDT, 17:00 CEST</a:t>
            </a:r>
          </a:p>
          <a:p>
            <a:pPr lvl="1"/>
            <a:r>
              <a:rPr lang="en-US" sz="1800" dirty="0">
                <a:solidFill>
                  <a:srgbClr val="0000FF"/>
                </a:solidFill>
                <a:hlinkClick r:id="rId2">
                  <a:extLst>
                    <a:ext uri="{A12FA001-AC4F-418D-AE19-62706E023703}">
                      <ahyp:hlinkClr xmlns:ahyp="http://schemas.microsoft.com/office/drawing/2018/hyperlinkcolor" val="tx"/>
                    </a:ext>
                  </a:extLst>
                </a:hlinkClick>
              </a:rPr>
              <a:t>https://epri.webex.com/epri/j.php?MTID=m2791399d2e2a1ec4e2472fb447573443</a:t>
            </a:r>
            <a:endParaRPr lang="en-US" sz="1800" dirty="0">
              <a:solidFill>
                <a:srgbClr val="0000FF"/>
              </a:solidFill>
            </a:endParaRPr>
          </a:p>
          <a:p>
            <a:pPr lvl="1"/>
            <a:endParaRPr lang="en-US" sz="1800" dirty="0"/>
          </a:p>
          <a:p>
            <a:pPr lvl="1"/>
            <a:r>
              <a:rPr lang="en-US" sz="1800" dirty="0"/>
              <a:t>3 weeks before May meeting</a:t>
            </a:r>
          </a:p>
          <a:p>
            <a:pPr lvl="1"/>
            <a:endParaRPr lang="en-US" sz="1800" dirty="0"/>
          </a:p>
          <a:p>
            <a:pPr lvl="1"/>
            <a:endParaRPr lang="en-US" sz="1800" dirty="0"/>
          </a:p>
          <a:p>
            <a:r>
              <a:rPr lang="en-US" sz="2100" dirty="0"/>
              <a:t>Plan for May Meeting Slots</a:t>
            </a:r>
          </a:p>
          <a:p>
            <a:pPr lvl="1"/>
            <a:r>
              <a:rPr lang="en-US" sz="1800" dirty="0"/>
              <a:t>3 slots, AM2, Tuesday, Wednesday, Thursday</a:t>
            </a:r>
          </a:p>
          <a:p>
            <a:endParaRPr lang="en-US" sz="2100" dirty="0"/>
          </a:p>
        </p:txBody>
      </p:sp>
      <p:sp>
        <p:nvSpPr>
          <p:cNvPr id="8" name="Foliennummernplatzhalter 3">
            <a:extLst>
              <a:ext uri="{FF2B5EF4-FFF2-40B4-BE49-F238E27FC236}">
                <a16:creationId xmlns:a16="http://schemas.microsoft.com/office/drawing/2014/main" id="{2EDD6EDF-2605-ED2D-578C-80BF8CDD3434}"/>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73</a:t>
            </a:fld>
            <a:endParaRPr lang="en-US" dirty="0"/>
          </a:p>
        </p:txBody>
      </p:sp>
    </p:spTree>
    <p:extLst>
      <p:ext uri="{BB962C8B-B14F-4D97-AF65-F5344CB8AC3E}">
        <p14:creationId xmlns:p14="http://schemas.microsoft.com/office/powerpoint/2010/main" val="36805516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Project Timeline</a:t>
            </a:r>
          </a:p>
        </p:txBody>
      </p:sp>
      <p:graphicFrame>
        <p:nvGraphicFramePr>
          <p:cNvPr id="10" name="Table 9">
            <a:extLst>
              <a:ext uri="{FF2B5EF4-FFF2-40B4-BE49-F238E27FC236}">
                <a16:creationId xmlns:a16="http://schemas.microsoft.com/office/drawing/2014/main" id="{9F0B2D0A-D6BB-4DB3-90D6-9FDE91CE81C6}"/>
              </a:ext>
            </a:extLst>
          </p:cNvPr>
          <p:cNvGraphicFramePr>
            <a:graphicFrameLocks noGrp="1"/>
          </p:cNvGraphicFramePr>
          <p:nvPr/>
        </p:nvGraphicFramePr>
        <p:xfrm>
          <a:off x="1028700" y="1750364"/>
          <a:ext cx="6915150" cy="3937000"/>
        </p:xfrm>
        <a:graphic>
          <a:graphicData uri="http://schemas.openxmlformats.org/drawingml/2006/table">
            <a:tbl>
              <a:tblPr firstRow="1" bandRow="1">
                <a:tableStyleId>{5C22544A-7EE6-4342-B048-85BDC9FD1C3A}</a:tableStyleId>
              </a:tblPr>
              <a:tblGrid>
                <a:gridCol w="4972050">
                  <a:extLst>
                    <a:ext uri="{9D8B030D-6E8A-4147-A177-3AD203B41FA5}">
                      <a16:colId xmlns:a16="http://schemas.microsoft.com/office/drawing/2014/main" val="3384751907"/>
                    </a:ext>
                  </a:extLst>
                </a:gridCol>
                <a:gridCol w="1943100">
                  <a:extLst>
                    <a:ext uri="{9D8B030D-6E8A-4147-A177-3AD203B41FA5}">
                      <a16:colId xmlns:a16="http://schemas.microsoft.com/office/drawing/2014/main" val="434009601"/>
                    </a:ext>
                  </a:extLst>
                </a:gridCol>
              </a:tblGrid>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Milestone</a:t>
                      </a:r>
                    </a:p>
                  </a:txBody>
                  <a:tcPr marL="68580" marR="68580" marT="34290" marB="34290"/>
                </a:tc>
                <a:tc>
                  <a:txBody>
                    <a:bodyPr/>
                    <a:lstStyle/>
                    <a:p>
                      <a:r>
                        <a:rPr lang="en-US" sz="1800" dirty="0"/>
                        <a:t>Date</a:t>
                      </a:r>
                    </a:p>
                  </a:txBody>
                  <a:tcPr marL="68580" marR="68580" marT="34290" marB="34290"/>
                </a:tc>
                <a:extLst>
                  <a:ext uri="{0D108BD9-81ED-4DB2-BD59-A6C34878D82A}">
                    <a16:rowId xmlns:a16="http://schemas.microsoft.com/office/drawing/2014/main" val="4207709845"/>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Task Group Start</a:t>
                      </a:r>
                    </a:p>
                  </a:txBody>
                  <a:tcPr marL="68580" marR="68580" marT="34290" marB="34290"/>
                </a:tc>
                <a:tc>
                  <a:txBody>
                    <a:bodyPr/>
                    <a:lstStyle/>
                    <a:p>
                      <a:r>
                        <a:rPr lang="en-US" sz="1800" dirty="0">
                          <a:solidFill>
                            <a:schemeClr val="bg1">
                              <a:lumMod val="65000"/>
                            </a:schemeClr>
                          </a:solidFill>
                        </a:rPr>
                        <a:t>Jan 2020</a:t>
                      </a:r>
                    </a:p>
                  </a:txBody>
                  <a:tcPr marL="68580" marR="68580" marT="34290" marB="34290"/>
                </a:tc>
                <a:extLst>
                  <a:ext uri="{0D108BD9-81ED-4DB2-BD59-A6C34878D82A}">
                    <a16:rowId xmlns:a16="http://schemas.microsoft.com/office/drawing/2014/main" val="166859690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75000"/>
                            </a:schemeClr>
                          </a:solidFill>
                        </a:rPr>
                        <a:t>SRD Approval</a:t>
                      </a:r>
                    </a:p>
                  </a:txBody>
                  <a:tcPr marL="68580" marR="68580" marT="34290" marB="34290"/>
                </a:tc>
                <a:tc>
                  <a:txBody>
                    <a:bodyPr/>
                    <a:lstStyle/>
                    <a:p>
                      <a:r>
                        <a:rPr lang="en-US" sz="1800" dirty="0">
                          <a:solidFill>
                            <a:schemeClr val="bg1">
                              <a:lumMod val="75000"/>
                            </a:schemeClr>
                          </a:solidFill>
                        </a:rPr>
                        <a:t>April 2021</a:t>
                      </a:r>
                    </a:p>
                  </a:txBody>
                  <a:tcPr marL="68580" marR="68580" marT="34290" marB="34290"/>
                </a:tc>
                <a:extLst>
                  <a:ext uri="{0D108BD9-81ED-4DB2-BD59-A6C34878D82A}">
                    <a16:rowId xmlns:a16="http://schemas.microsoft.com/office/drawing/2014/main" val="3428218732"/>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SDD Approval</a:t>
                      </a:r>
                    </a:p>
                  </a:txBody>
                  <a:tcPr marL="68580" marR="68580" marT="34290" marB="34290"/>
                </a:tc>
                <a:tc>
                  <a:txBody>
                    <a:bodyPr/>
                    <a:lstStyle/>
                    <a:p>
                      <a:r>
                        <a:rPr lang="en-US" sz="1800" dirty="0">
                          <a:solidFill>
                            <a:schemeClr val="bg1">
                              <a:lumMod val="65000"/>
                            </a:schemeClr>
                          </a:solidFill>
                        </a:rPr>
                        <a:t>Jan 2022</a:t>
                      </a:r>
                    </a:p>
                  </a:txBody>
                  <a:tcPr marL="68580" marR="68580" marT="34290" marB="34290"/>
                </a:tc>
                <a:extLst>
                  <a:ext uri="{0D108BD9-81ED-4DB2-BD59-A6C34878D82A}">
                    <a16:rowId xmlns:a16="http://schemas.microsoft.com/office/drawing/2014/main" val="3689323579"/>
                  </a:ext>
                </a:extLst>
              </a:tr>
              <a:tr h="393700">
                <a:tc>
                  <a:txBody>
                    <a:bodyPr/>
                    <a:lstStyle/>
                    <a:p>
                      <a:r>
                        <a:rPr lang="en-US" sz="1800" dirty="0">
                          <a:solidFill>
                            <a:schemeClr val="bg1">
                              <a:lumMod val="65000"/>
                            </a:schemeClr>
                          </a:solidFill>
                        </a:rPr>
                        <a:t>Draft Development</a:t>
                      </a:r>
                    </a:p>
                  </a:txBody>
                  <a:tcPr marL="68580" marR="68580" marT="34290" marB="34290"/>
                </a:tc>
                <a:tc>
                  <a:txBody>
                    <a:bodyPr/>
                    <a:lstStyle/>
                    <a:p>
                      <a:endParaRPr lang="en-US" sz="1800" dirty="0">
                        <a:solidFill>
                          <a:schemeClr val="bg1">
                            <a:lumMod val="65000"/>
                          </a:schemeClr>
                        </a:solidFill>
                      </a:endParaRPr>
                    </a:p>
                  </a:txBody>
                  <a:tcPr marL="68580" marR="68580" marT="34290" marB="34290"/>
                </a:tc>
                <a:extLst>
                  <a:ext uri="{0D108BD9-81ED-4DB2-BD59-A6C34878D82A}">
                    <a16:rowId xmlns:a16="http://schemas.microsoft.com/office/drawing/2014/main" val="4038355541"/>
                  </a:ext>
                </a:extLst>
              </a:tr>
              <a:tr h="393700">
                <a:tc>
                  <a:txBody>
                    <a:bodyPr/>
                    <a:lstStyle/>
                    <a:p>
                      <a:r>
                        <a:rPr lang="en-US" sz="1800" dirty="0">
                          <a:solidFill>
                            <a:schemeClr val="bg1">
                              <a:lumMod val="65000"/>
                            </a:schemeClr>
                          </a:solidFill>
                        </a:rPr>
                        <a:t>Informal TG review of draft</a:t>
                      </a:r>
                    </a:p>
                  </a:txBody>
                  <a:tcPr marL="68580" marR="68580" marT="34290" marB="34290"/>
                </a:tc>
                <a:tc>
                  <a:txBody>
                    <a:bodyPr/>
                    <a:lstStyle/>
                    <a:p>
                      <a:r>
                        <a:rPr lang="en-US" sz="1800" dirty="0">
                          <a:solidFill>
                            <a:schemeClr val="bg1">
                              <a:lumMod val="65000"/>
                            </a:schemeClr>
                          </a:solidFill>
                        </a:rPr>
                        <a:t>Mar 2023</a:t>
                      </a:r>
                    </a:p>
                  </a:txBody>
                  <a:tcPr marL="68580" marR="68580" marT="34290" marB="34290"/>
                </a:tc>
                <a:extLst>
                  <a:ext uri="{0D108BD9-81ED-4DB2-BD59-A6C34878D82A}">
                    <a16:rowId xmlns:a16="http://schemas.microsoft.com/office/drawing/2014/main" val="1866948594"/>
                  </a:ext>
                </a:extLst>
              </a:tr>
              <a:tr h="393700">
                <a:tc>
                  <a:txBody>
                    <a:bodyPr/>
                    <a:lstStyle/>
                    <a:p>
                      <a:r>
                        <a:rPr lang="en-US" sz="1800" dirty="0">
                          <a:solidFill>
                            <a:schemeClr val="bg1">
                              <a:lumMod val="75000"/>
                            </a:schemeClr>
                          </a:solidFill>
                        </a:rPr>
                        <a:t>Working Group Letter Ballot</a:t>
                      </a:r>
                    </a:p>
                  </a:txBody>
                  <a:tcPr marL="68580" marR="68580" marT="34290" marB="34290"/>
                </a:tc>
                <a:tc>
                  <a:txBody>
                    <a:bodyPr/>
                    <a:lstStyle/>
                    <a:p>
                      <a:r>
                        <a:rPr lang="en-US" sz="1800" dirty="0">
                          <a:solidFill>
                            <a:schemeClr val="bg1">
                              <a:lumMod val="75000"/>
                            </a:schemeClr>
                          </a:solidFill>
                        </a:rPr>
                        <a:t>Nov 2023</a:t>
                      </a:r>
                    </a:p>
                  </a:txBody>
                  <a:tcPr marL="68580" marR="68580" marT="34290" marB="34290"/>
                </a:tc>
                <a:extLst>
                  <a:ext uri="{0D108BD9-81ED-4DB2-BD59-A6C34878D82A}">
                    <a16:rowId xmlns:a16="http://schemas.microsoft.com/office/drawing/2014/main" val="634721270"/>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Working Group Recirculation Letter Ballot</a:t>
                      </a:r>
                    </a:p>
                  </a:txBody>
                  <a:tcPr marL="68580" marR="68580" marT="34290" marB="34290"/>
                </a:tc>
                <a:tc>
                  <a:txBody>
                    <a:bodyPr/>
                    <a:lstStyle/>
                    <a:p>
                      <a:r>
                        <a:rPr lang="en-US" sz="1800" dirty="0"/>
                        <a:t>March 2024</a:t>
                      </a:r>
                    </a:p>
                  </a:txBody>
                  <a:tcPr marL="68580" marR="68580" marT="34290" marB="34290"/>
                </a:tc>
                <a:extLst>
                  <a:ext uri="{0D108BD9-81ED-4DB2-BD59-A6C34878D82A}">
                    <a16:rowId xmlns:a16="http://schemas.microsoft.com/office/drawing/2014/main" val="197094696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 Ballot</a:t>
                      </a:r>
                    </a:p>
                  </a:txBody>
                  <a:tcPr marL="68580" marR="68580" marT="34290" marB="34290"/>
                </a:tc>
                <a:tc>
                  <a:txBody>
                    <a:bodyPr/>
                    <a:lstStyle/>
                    <a:p>
                      <a:r>
                        <a:rPr lang="en-US" sz="1800" dirty="0"/>
                        <a:t>May 2024</a:t>
                      </a:r>
                    </a:p>
                  </a:txBody>
                  <a:tcPr marL="68580" marR="68580" marT="34290" marB="34290"/>
                </a:tc>
                <a:extLst>
                  <a:ext uri="{0D108BD9-81ED-4DB2-BD59-A6C34878D82A}">
                    <a16:rowId xmlns:a16="http://schemas.microsoft.com/office/drawing/2014/main" val="101810564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Forward to RevCom</a:t>
                      </a:r>
                    </a:p>
                  </a:txBody>
                  <a:tcPr marL="68580" marR="68580" marT="34290" marB="34290"/>
                </a:tc>
                <a:tc>
                  <a:txBody>
                    <a:bodyPr/>
                    <a:lstStyle/>
                    <a:p>
                      <a:r>
                        <a:rPr lang="en-US" sz="1800" dirty="0"/>
                        <a:t>Nov 2024</a:t>
                      </a:r>
                    </a:p>
                  </a:txBody>
                  <a:tcPr marL="68580" marR="68580" marT="34290" marB="34290"/>
                </a:tc>
                <a:extLst>
                  <a:ext uri="{0D108BD9-81ED-4DB2-BD59-A6C34878D82A}">
                    <a16:rowId xmlns:a16="http://schemas.microsoft.com/office/drawing/2014/main" val="1058448561"/>
                  </a:ext>
                </a:extLst>
              </a:tr>
            </a:tbl>
          </a:graphicData>
        </a:graphic>
      </p:graphicFrame>
      <p:sp>
        <p:nvSpPr>
          <p:cNvPr id="15" name="Arrow: Left 14">
            <a:extLst>
              <a:ext uri="{FF2B5EF4-FFF2-40B4-BE49-F238E27FC236}">
                <a16:creationId xmlns:a16="http://schemas.microsoft.com/office/drawing/2014/main" id="{0AD6A851-0925-4E02-8C80-DCE7584BFFF0}"/>
              </a:ext>
            </a:extLst>
          </p:cNvPr>
          <p:cNvSpPr/>
          <p:nvPr/>
        </p:nvSpPr>
        <p:spPr>
          <a:xfrm>
            <a:off x="7543800" y="5458762"/>
            <a:ext cx="1543050" cy="457200"/>
          </a:xfrm>
          <a:prstGeom prst="leftArrow">
            <a:avLst>
              <a:gd name="adj1" fmla="val 70260"/>
              <a:gd name="adj2" fmla="val 34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PAR Expiration Date:</a:t>
            </a:r>
            <a:r>
              <a:rPr lang="fr-FR" sz="1050" dirty="0"/>
              <a:t> 31 </a:t>
            </a:r>
            <a:r>
              <a:rPr lang="fr-FR" sz="1050" dirty="0" err="1"/>
              <a:t>Dec</a:t>
            </a:r>
            <a:r>
              <a:rPr lang="fr-FR" sz="1050" dirty="0"/>
              <a:t> 2024</a:t>
            </a:r>
            <a:endParaRPr lang="en-US" sz="1050" dirty="0"/>
          </a:p>
        </p:txBody>
      </p:sp>
      <p:sp>
        <p:nvSpPr>
          <p:cNvPr id="3" name="Arrow: Right 2">
            <a:extLst>
              <a:ext uri="{FF2B5EF4-FFF2-40B4-BE49-F238E27FC236}">
                <a16:creationId xmlns:a16="http://schemas.microsoft.com/office/drawing/2014/main" id="{40D38A25-D564-4828-863A-D3B332BDEDFD}"/>
              </a:ext>
            </a:extLst>
          </p:cNvPr>
          <p:cNvSpPr/>
          <p:nvPr/>
        </p:nvSpPr>
        <p:spPr>
          <a:xfrm>
            <a:off x="171450" y="4891952"/>
            <a:ext cx="733806" cy="36347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dirty="0"/>
          </a:p>
        </p:txBody>
      </p:sp>
      <p:sp>
        <p:nvSpPr>
          <p:cNvPr id="4" name="Arrow: Left 3">
            <a:extLst>
              <a:ext uri="{FF2B5EF4-FFF2-40B4-BE49-F238E27FC236}">
                <a16:creationId xmlns:a16="http://schemas.microsoft.com/office/drawing/2014/main" id="{A2C77DE3-C896-E1A9-4EE4-9A02CE222165}"/>
              </a:ext>
            </a:extLst>
          </p:cNvPr>
          <p:cNvSpPr/>
          <p:nvPr/>
        </p:nvSpPr>
        <p:spPr>
          <a:xfrm>
            <a:off x="7600950" y="4891952"/>
            <a:ext cx="1600200" cy="514350"/>
          </a:xfrm>
          <a:prstGeom prst="leftArrow">
            <a:avLst>
              <a:gd name="adj1" fmla="val 70260"/>
              <a:gd name="adj2" fmla="val 34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Request PAR Extension July 2024</a:t>
            </a:r>
            <a:endParaRPr lang="en-US" sz="1050" dirty="0"/>
          </a:p>
        </p:txBody>
      </p:sp>
      <p:sp>
        <p:nvSpPr>
          <p:cNvPr id="6" name="Foliennummernplatzhalter 3">
            <a:extLst>
              <a:ext uri="{FF2B5EF4-FFF2-40B4-BE49-F238E27FC236}">
                <a16:creationId xmlns:a16="http://schemas.microsoft.com/office/drawing/2014/main" id="{BA93472D-8594-3787-B8B3-4AD46611C4F5}"/>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42D8-E482-48FF-8FD5-486F15E6DBD0}"/>
              </a:ext>
            </a:extLst>
          </p:cNvPr>
          <p:cNvSpPr>
            <a:spLocks noGrp="1"/>
          </p:cNvSpPr>
          <p:nvPr>
            <p:ph type="title"/>
          </p:nvPr>
        </p:nvSpPr>
        <p:spPr/>
        <p:txBody>
          <a:bodyPr/>
          <a:lstStyle/>
          <a:p>
            <a:r>
              <a:rPr lang="en-US" dirty="0"/>
              <a:t>Future Meetings</a:t>
            </a:r>
          </a:p>
        </p:txBody>
      </p:sp>
      <p:sp>
        <p:nvSpPr>
          <p:cNvPr id="3" name="Content Placeholder 2">
            <a:extLst>
              <a:ext uri="{FF2B5EF4-FFF2-40B4-BE49-F238E27FC236}">
                <a16:creationId xmlns:a16="http://schemas.microsoft.com/office/drawing/2014/main" id="{FC617078-248B-4D25-997D-89A0DB13D5A6}"/>
              </a:ext>
            </a:extLst>
          </p:cNvPr>
          <p:cNvSpPr>
            <a:spLocks noGrp="1"/>
          </p:cNvSpPr>
          <p:nvPr>
            <p:ph idx="1"/>
          </p:nvPr>
        </p:nvSpPr>
        <p:spPr>
          <a:xfrm>
            <a:off x="628650" y="1943101"/>
            <a:ext cx="7886700" cy="3546872"/>
          </a:xfrm>
        </p:spPr>
        <p:txBody>
          <a:bodyPr>
            <a:normAutofit/>
          </a:bodyPr>
          <a:lstStyle/>
          <a:p>
            <a:pPr marL="342900" lvl="1">
              <a:spcBef>
                <a:spcPts val="0"/>
              </a:spcBef>
              <a:spcAft>
                <a:spcPts val="900"/>
              </a:spcAft>
            </a:pPr>
            <a:endParaRPr lang="en-US" sz="1500" dirty="0">
              <a:latin typeface="Calibri" panose="020F0502020204030204" pitchFamily="34" charset="0"/>
            </a:endParaRPr>
          </a:p>
          <a:p>
            <a:pPr marL="0">
              <a:spcBef>
                <a:spcPts val="0"/>
              </a:spcBef>
              <a:spcAft>
                <a:spcPts val="900"/>
              </a:spcAft>
            </a:pPr>
            <a:r>
              <a:rPr lang="en-US" dirty="0"/>
              <a:t>May 2024 Interim</a:t>
            </a:r>
          </a:p>
          <a:p>
            <a:pPr marL="685800" lvl="2">
              <a:spcBef>
                <a:spcPts val="0"/>
              </a:spcBef>
              <a:spcAft>
                <a:spcPts val="900"/>
              </a:spcAft>
            </a:pPr>
            <a:r>
              <a:rPr lang="en-US" dirty="0"/>
              <a:t>May 13-17 – Warsaw, Poland</a:t>
            </a:r>
          </a:p>
          <a:p>
            <a:pPr marL="0">
              <a:spcBef>
                <a:spcPts val="0"/>
              </a:spcBef>
              <a:spcAft>
                <a:spcPts val="900"/>
              </a:spcAft>
            </a:pPr>
            <a:r>
              <a:rPr lang="en-US" dirty="0"/>
              <a:t>July 2024 Plenary</a:t>
            </a:r>
          </a:p>
          <a:p>
            <a:pPr marL="685800" lvl="2">
              <a:spcBef>
                <a:spcPts val="0"/>
              </a:spcBef>
              <a:spcAft>
                <a:spcPts val="900"/>
              </a:spcAft>
            </a:pPr>
            <a:r>
              <a:rPr lang="en-US" dirty="0"/>
              <a:t>July 15-18 – Montreal, QC, Canada</a:t>
            </a:r>
          </a:p>
          <a:p>
            <a:pPr marL="0">
              <a:spcBef>
                <a:spcPts val="0"/>
              </a:spcBef>
              <a:spcAft>
                <a:spcPts val="900"/>
              </a:spcAft>
            </a:pPr>
            <a:endParaRPr lang="en-US" dirty="0"/>
          </a:p>
        </p:txBody>
      </p:sp>
      <p:sp>
        <p:nvSpPr>
          <p:cNvPr id="6" name="Foliennummernplatzhalter 3">
            <a:extLst>
              <a:ext uri="{FF2B5EF4-FFF2-40B4-BE49-F238E27FC236}">
                <a16:creationId xmlns:a16="http://schemas.microsoft.com/office/drawing/2014/main" id="{10F687EA-ADDE-2531-682E-4B742266F70F}"/>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75</a:t>
            </a:fld>
            <a:endParaRPr lang="en-US" dirty="0"/>
          </a:p>
        </p:txBody>
      </p:sp>
    </p:spTree>
    <p:extLst>
      <p:ext uri="{BB962C8B-B14F-4D97-AF65-F5344CB8AC3E}">
        <p14:creationId xmlns:p14="http://schemas.microsoft.com/office/powerpoint/2010/main" val="39192351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SG NG-UWB</a:t>
            </a:r>
            <a:br>
              <a:rPr lang="de-DE" dirty="0"/>
            </a:br>
            <a:r>
              <a:rPr lang="de-DE" dirty="0"/>
              <a:t>March 2024 </a:t>
            </a:r>
            <a:br>
              <a:rPr lang="de-DE" dirty="0"/>
            </a:br>
            <a:r>
              <a:rPr lang="de-DE" dirty="0"/>
              <a:t>Closing Report</a:t>
            </a:r>
          </a:p>
        </p:txBody>
      </p:sp>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76</a:t>
            </a:fld>
            <a:endParaRPr lang="en-US" dirty="0"/>
          </a:p>
        </p:txBody>
      </p:sp>
    </p:spTree>
    <p:extLst>
      <p:ext uri="{BB962C8B-B14F-4D97-AF65-F5344CB8AC3E}">
        <p14:creationId xmlns:p14="http://schemas.microsoft.com/office/powerpoint/2010/main" val="17526615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en-US" altLang="de-DE"/>
              <a:t>Slide </a:t>
            </a:r>
            <a:fld id="{7A2547F0-3012-462D-B37B-CAA7F6C71D5F}" type="slidenum">
              <a:rPr lang="en-US" altLang="de-DE"/>
              <a:pPr/>
              <a:t>77</a:t>
            </a:fld>
            <a:endParaRPr lang="en-US" altLang="de-DE"/>
          </a:p>
        </p:txBody>
      </p:sp>
      <p:sp>
        <p:nvSpPr>
          <p:cNvPr id="4098" name="Rectangle 2"/>
          <p:cNvSpPr>
            <a:spLocks noGrp="1" noChangeArrowheads="1"/>
          </p:cNvSpPr>
          <p:nvPr>
            <p:ph type="title"/>
          </p:nvPr>
        </p:nvSpPr>
        <p:spPr>
          <a:ln/>
        </p:spPr>
        <p:txBody>
          <a:bodyPr/>
          <a:lstStyle/>
          <a:p>
            <a:r>
              <a:rPr lang="de-DE" altLang="de-DE" sz="3200" dirty="0"/>
              <a:t>Agenda </a:t>
            </a:r>
            <a:r>
              <a:rPr lang="de-DE" altLang="de-DE" sz="3200" dirty="0" err="1"/>
              <a:t>and</a:t>
            </a:r>
            <a:r>
              <a:rPr lang="de-DE" altLang="de-DE" sz="3200" dirty="0"/>
              <a:t> </a:t>
            </a:r>
            <a:r>
              <a:rPr lang="de-DE" altLang="de-DE" sz="3200" dirty="0" err="1"/>
              <a:t>Achievements</a:t>
            </a:r>
            <a:endParaRPr lang="de-DE" altLang="de-DE" sz="3200" dirty="0"/>
          </a:p>
        </p:txBody>
      </p:sp>
      <p:sp>
        <p:nvSpPr>
          <p:cNvPr id="4099" name="Rectangle 3"/>
          <p:cNvSpPr>
            <a:spLocks noGrp="1" noChangeArrowheads="1"/>
          </p:cNvSpPr>
          <p:nvPr>
            <p:ph type="body" idx="1"/>
          </p:nvPr>
        </p:nvSpPr>
        <p:spPr>
          <a:ln/>
        </p:spPr>
        <p:txBody>
          <a:bodyPr/>
          <a:lstStyle/>
          <a:p>
            <a:r>
              <a:rPr lang="en-US" altLang="de-DE" sz="2000" dirty="0"/>
              <a:t>Final agenda is posted in 15-24/0151r3</a:t>
            </a:r>
          </a:p>
          <a:p>
            <a:r>
              <a:rPr lang="en-US" altLang="de-DE" sz="2000" dirty="0"/>
              <a:t>4 meeting slots</a:t>
            </a:r>
          </a:p>
          <a:p>
            <a:endParaRPr lang="en-US" altLang="de-DE" sz="2000" dirty="0"/>
          </a:p>
          <a:p>
            <a:r>
              <a:rPr lang="en-US" altLang="de-DE" sz="2000" dirty="0"/>
              <a:t>Main agenda topics:</a:t>
            </a:r>
          </a:p>
          <a:p>
            <a:pPr lvl="1"/>
            <a:r>
              <a:rPr lang="en-US" altLang="de-DE" sz="1600" dirty="0"/>
              <a:t>Discussion of use-cases</a:t>
            </a:r>
          </a:p>
          <a:p>
            <a:pPr lvl="1"/>
            <a:r>
              <a:rPr lang="en-US" altLang="de-DE" sz="1600" dirty="0"/>
              <a:t>Discussion of Channel Models and Channel Masks</a:t>
            </a:r>
          </a:p>
          <a:p>
            <a:pPr lvl="1"/>
            <a:r>
              <a:rPr lang="en-US" altLang="de-DE" sz="1600" dirty="0"/>
              <a:t>Drafting of Technical Guidance Document</a:t>
            </a:r>
          </a:p>
          <a:p>
            <a:pPr lvl="1"/>
            <a:r>
              <a:rPr lang="en-US" altLang="de-DE" sz="1600" dirty="0"/>
              <a:t>Discussion of Timeline</a:t>
            </a:r>
          </a:p>
          <a:p>
            <a:pPr lvl="1"/>
            <a:r>
              <a:rPr lang="en-US" altLang="de-DE" sz="1600" dirty="0"/>
              <a:t>Telephone conference dates</a:t>
            </a:r>
          </a:p>
          <a:p>
            <a:pPr lvl="1"/>
            <a:r>
              <a:rPr lang="en-US" altLang="de-DE" sz="1600" dirty="0" err="1"/>
              <a:t>AoB</a:t>
            </a:r>
            <a:r>
              <a:rPr lang="en-US" altLang="de-DE" sz="1600" dirty="0"/>
              <a:t>: Discussions of problems related to wireless power transfer in sub-GHz</a:t>
            </a:r>
          </a:p>
          <a:p>
            <a:endParaRPr lang="en-US" altLang="de-DE" sz="2000" dirty="0"/>
          </a:p>
        </p:txBody>
      </p:sp>
    </p:spTree>
    <p:extLst>
      <p:ext uri="{BB962C8B-B14F-4D97-AF65-F5344CB8AC3E}">
        <p14:creationId xmlns:p14="http://schemas.microsoft.com/office/powerpoint/2010/main" val="28789833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Timeline</a:t>
            </a:r>
          </a:p>
        </p:txBody>
      </p:sp>
      <p:sp>
        <p:nvSpPr>
          <p:cNvPr id="3" name="Inhaltsplatzhalter 2"/>
          <p:cNvSpPr>
            <a:spLocks noGrp="1"/>
          </p:cNvSpPr>
          <p:nvPr>
            <p:ph idx="1"/>
          </p:nvPr>
        </p:nvSpPr>
        <p:spPr/>
        <p:txBody>
          <a:bodyPr/>
          <a:lstStyle/>
          <a:p>
            <a:r>
              <a:rPr lang="en-US" sz="2000" dirty="0"/>
              <a:t>May 2024: Become TG</a:t>
            </a:r>
          </a:p>
          <a:p>
            <a:r>
              <a:rPr lang="en-US" sz="2000" dirty="0"/>
              <a:t>November 2024: Finish channel model discussions</a:t>
            </a:r>
          </a:p>
          <a:p>
            <a:r>
              <a:rPr lang="en-US" sz="2000" dirty="0"/>
              <a:t>May 2025: Deadline for new material</a:t>
            </a:r>
          </a:p>
          <a:p>
            <a:r>
              <a:rPr lang="en-US" sz="2000" dirty="0"/>
              <a:t>November 2025: First draft</a:t>
            </a:r>
          </a:p>
          <a:p>
            <a:r>
              <a:rPr lang="en-US" sz="2000" dirty="0"/>
              <a:t>January 2026: Working group pre-ballot review</a:t>
            </a:r>
          </a:p>
          <a:p>
            <a:r>
              <a:rPr lang="en-US" sz="2000" dirty="0"/>
              <a:t>May 2026: 1st Letter Ballot</a:t>
            </a:r>
          </a:p>
          <a:p>
            <a:r>
              <a:rPr lang="en-US" sz="2000" dirty="0"/>
              <a:t>September 2026: 2nd Letter Ballot</a:t>
            </a:r>
          </a:p>
          <a:p>
            <a:r>
              <a:rPr lang="en-US" sz="2000" dirty="0"/>
              <a:t>November 2026: 1st SA Ballot</a:t>
            </a:r>
          </a:p>
          <a:p>
            <a:r>
              <a:rPr lang="en-US" sz="2000" dirty="0"/>
              <a:t>January 2027: 2nd SA Ballot</a:t>
            </a:r>
          </a:p>
          <a:p>
            <a:r>
              <a:rPr lang="en-US" sz="2000" dirty="0"/>
              <a:t>March 2027: Submission to </a:t>
            </a:r>
            <a:r>
              <a:rPr lang="en-US" sz="2000" dirty="0" err="1"/>
              <a:t>RevCom</a:t>
            </a:r>
            <a:endParaRPr lang="en-US" sz="2000" dirty="0"/>
          </a:p>
        </p:txBody>
      </p:sp>
      <p:sp>
        <p:nvSpPr>
          <p:cNvPr id="6" name="Foliennummernplatzhalter 5"/>
          <p:cNvSpPr>
            <a:spLocks noGrp="1"/>
          </p:cNvSpPr>
          <p:nvPr>
            <p:ph type="sldNum" sz="quarter" idx="12"/>
          </p:nvPr>
        </p:nvSpPr>
        <p:spPr/>
        <p:txBody>
          <a:bodyPr/>
          <a:lstStyle/>
          <a:p>
            <a:r>
              <a:rPr lang="en-US" altLang="de-DE"/>
              <a:t>Slide </a:t>
            </a:r>
            <a:fld id="{72577B56-0E94-428B-83F9-43FA3D48814B}" type="slidenum">
              <a:rPr lang="en-US" altLang="de-DE" smtClean="0"/>
              <a:pPr/>
              <a:t>78</a:t>
            </a:fld>
            <a:endParaRPr lang="en-US" altLang="de-DE"/>
          </a:p>
        </p:txBody>
      </p:sp>
    </p:spTree>
    <p:extLst>
      <p:ext uri="{BB962C8B-B14F-4D97-AF65-F5344CB8AC3E}">
        <p14:creationId xmlns:p14="http://schemas.microsoft.com/office/powerpoint/2010/main" val="36015555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Telephone Conferences</a:t>
            </a:r>
          </a:p>
        </p:txBody>
      </p:sp>
      <p:sp>
        <p:nvSpPr>
          <p:cNvPr id="3" name="Inhaltsplatzhalter 2"/>
          <p:cNvSpPr>
            <a:spLocks noGrp="1"/>
          </p:cNvSpPr>
          <p:nvPr>
            <p:ph idx="1"/>
          </p:nvPr>
        </p:nvSpPr>
        <p:spPr/>
        <p:txBody>
          <a:bodyPr/>
          <a:lstStyle/>
          <a:p>
            <a:r>
              <a:rPr lang="en-US" sz="2000" dirty="0"/>
              <a:t>March 27</a:t>
            </a:r>
            <a:r>
              <a:rPr lang="en-US" sz="2000" baseline="30000" dirty="0"/>
              <a:t>th</a:t>
            </a:r>
            <a:r>
              <a:rPr lang="en-US" sz="2000" dirty="0"/>
              <a:t>, 4pm CEST / 10am EDT, max. 2h</a:t>
            </a:r>
          </a:p>
          <a:p>
            <a:r>
              <a:rPr lang="en-US" sz="2000" strike="sngStrike" dirty="0"/>
              <a:t>April 10</a:t>
            </a:r>
            <a:r>
              <a:rPr lang="en-US" sz="2000" strike="sngStrike" baseline="30000" dirty="0"/>
              <a:t>th</a:t>
            </a:r>
            <a:r>
              <a:rPr lang="en-US" sz="2000" strike="sngStrike" dirty="0"/>
              <a:t>, 4pm CEST / 10am EDT, max. 2h</a:t>
            </a:r>
          </a:p>
          <a:p>
            <a:r>
              <a:rPr lang="en-US" sz="2000" dirty="0"/>
              <a:t>April 24</a:t>
            </a:r>
            <a:r>
              <a:rPr lang="en-US" sz="2000" baseline="30000" dirty="0"/>
              <a:t>th</a:t>
            </a:r>
            <a:r>
              <a:rPr lang="en-US" sz="2000" dirty="0"/>
              <a:t>, 4pm CEST / 10am EDT, max. 2h</a:t>
            </a:r>
          </a:p>
        </p:txBody>
      </p:sp>
      <p:sp>
        <p:nvSpPr>
          <p:cNvPr id="6" name="Foliennummernplatzhalter 5"/>
          <p:cNvSpPr>
            <a:spLocks noGrp="1"/>
          </p:cNvSpPr>
          <p:nvPr>
            <p:ph type="sldNum" sz="quarter" idx="12"/>
          </p:nvPr>
        </p:nvSpPr>
        <p:spPr/>
        <p:txBody>
          <a:bodyPr/>
          <a:lstStyle/>
          <a:p>
            <a:r>
              <a:rPr lang="en-US" altLang="de-DE"/>
              <a:t>Slide </a:t>
            </a:r>
            <a:fld id="{72577B56-0E94-428B-83F9-43FA3D48814B}" type="slidenum">
              <a:rPr lang="en-US" altLang="de-DE" smtClean="0"/>
              <a:pPr/>
              <a:t>79</a:t>
            </a:fld>
            <a:endParaRPr lang="en-US" altLang="de-DE"/>
          </a:p>
        </p:txBody>
      </p:sp>
    </p:spTree>
    <p:extLst>
      <p:ext uri="{BB962C8B-B14F-4D97-AF65-F5344CB8AC3E}">
        <p14:creationId xmlns:p14="http://schemas.microsoft.com/office/powerpoint/2010/main" val="10357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802.15 WG</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Plan for Warsaw in May 2024</a:t>
            </a:r>
          </a:p>
        </p:txBody>
      </p:sp>
      <p:sp>
        <p:nvSpPr>
          <p:cNvPr id="3" name="Inhaltsplatzhalter 2"/>
          <p:cNvSpPr>
            <a:spLocks noGrp="1"/>
          </p:cNvSpPr>
          <p:nvPr>
            <p:ph idx="1"/>
          </p:nvPr>
        </p:nvSpPr>
        <p:spPr/>
        <p:txBody>
          <a:bodyPr/>
          <a:lstStyle/>
          <a:p>
            <a:r>
              <a:rPr lang="en-US" sz="2000" dirty="0"/>
              <a:t>Finish discussion on use-cases</a:t>
            </a:r>
          </a:p>
          <a:p>
            <a:r>
              <a:rPr lang="en-US" sz="2000" dirty="0"/>
              <a:t>Further discussion on channel models</a:t>
            </a:r>
          </a:p>
          <a:p>
            <a:r>
              <a:rPr lang="en-US" sz="2000" dirty="0"/>
              <a:t>Continued work on technical guidance document</a:t>
            </a:r>
          </a:p>
          <a:p>
            <a:r>
              <a:rPr lang="en-US" sz="2000" dirty="0"/>
              <a:t>Discussion of proposals</a:t>
            </a:r>
          </a:p>
          <a:p>
            <a:endParaRPr lang="en-US" sz="2000" dirty="0"/>
          </a:p>
          <a:p>
            <a:r>
              <a:rPr lang="en-US" sz="2000" dirty="0"/>
              <a:t>4 meeting slots requested</a:t>
            </a:r>
          </a:p>
        </p:txBody>
      </p:sp>
      <p:sp>
        <p:nvSpPr>
          <p:cNvPr id="6" name="Foliennummernplatzhalter 5"/>
          <p:cNvSpPr>
            <a:spLocks noGrp="1"/>
          </p:cNvSpPr>
          <p:nvPr>
            <p:ph type="sldNum" sz="quarter" idx="12"/>
          </p:nvPr>
        </p:nvSpPr>
        <p:spPr/>
        <p:txBody>
          <a:bodyPr/>
          <a:lstStyle/>
          <a:p>
            <a:r>
              <a:rPr lang="en-US" altLang="de-DE"/>
              <a:t>Slide </a:t>
            </a:r>
            <a:fld id="{72577B56-0E94-428B-83F9-43FA3D48814B}" type="slidenum">
              <a:rPr lang="en-US" altLang="de-DE" smtClean="0"/>
              <a:pPr/>
              <a:t>80</a:t>
            </a:fld>
            <a:endParaRPr lang="en-US" altLang="de-DE"/>
          </a:p>
        </p:txBody>
      </p:sp>
    </p:spTree>
    <p:extLst>
      <p:ext uri="{BB962C8B-B14F-4D97-AF65-F5344CB8AC3E}">
        <p14:creationId xmlns:p14="http://schemas.microsoft.com/office/powerpoint/2010/main" val="38999901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Meeting Minutes</a:t>
            </a:r>
          </a:p>
        </p:txBody>
      </p:sp>
      <p:sp>
        <p:nvSpPr>
          <p:cNvPr id="3" name="Inhaltsplatzhalter 2"/>
          <p:cNvSpPr>
            <a:spLocks noGrp="1"/>
          </p:cNvSpPr>
          <p:nvPr>
            <p:ph idx="1"/>
          </p:nvPr>
        </p:nvSpPr>
        <p:spPr/>
        <p:txBody>
          <a:bodyPr/>
          <a:lstStyle/>
          <a:p>
            <a:r>
              <a:rPr lang="en-US" sz="2000" dirty="0"/>
              <a:t>Meeting minutes will be published in 15-24/0190r0</a:t>
            </a:r>
          </a:p>
        </p:txBody>
      </p:sp>
      <p:sp>
        <p:nvSpPr>
          <p:cNvPr id="6" name="Foliennummernplatzhalter 5"/>
          <p:cNvSpPr>
            <a:spLocks noGrp="1"/>
          </p:cNvSpPr>
          <p:nvPr>
            <p:ph type="sldNum" sz="quarter" idx="12"/>
          </p:nvPr>
        </p:nvSpPr>
        <p:spPr/>
        <p:txBody>
          <a:bodyPr/>
          <a:lstStyle/>
          <a:p>
            <a:r>
              <a:rPr lang="en-US" altLang="de-DE"/>
              <a:t>Slide </a:t>
            </a:r>
            <a:fld id="{72577B56-0E94-428B-83F9-43FA3D48814B}" type="slidenum">
              <a:rPr lang="en-US" altLang="de-DE" smtClean="0"/>
              <a:pPr/>
              <a:t>81</a:t>
            </a:fld>
            <a:endParaRPr lang="en-US" altLang="de-DE"/>
          </a:p>
        </p:txBody>
      </p:sp>
    </p:spTree>
    <p:extLst>
      <p:ext uri="{BB962C8B-B14F-4D97-AF65-F5344CB8AC3E}">
        <p14:creationId xmlns:p14="http://schemas.microsoft.com/office/powerpoint/2010/main" val="7339704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IG NG-OCC</a:t>
            </a:r>
            <a:br>
              <a:rPr lang="de-DE" dirty="0"/>
            </a:br>
            <a:r>
              <a:rPr lang="de-DE" dirty="0"/>
              <a:t>March 2024 </a:t>
            </a:r>
            <a:br>
              <a:rPr lang="de-DE" dirty="0"/>
            </a:br>
            <a:r>
              <a:rPr lang="de-DE" dirty="0"/>
              <a:t>Closing Report</a:t>
            </a:r>
          </a:p>
        </p:txBody>
      </p:sp>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82</a:t>
            </a:fld>
            <a:endParaRPr lang="en-US" dirty="0"/>
          </a:p>
        </p:txBody>
      </p:sp>
    </p:spTree>
    <p:extLst>
      <p:ext uri="{BB962C8B-B14F-4D97-AF65-F5344CB8AC3E}">
        <p14:creationId xmlns:p14="http://schemas.microsoft.com/office/powerpoint/2010/main" val="29481712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Session Objectives</a:t>
            </a:r>
          </a:p>
        </p:txBody>
      </p:sp>
      <p:sp>
        <p:nvSpPr>
          <p:cNvPr id="7" name="Rectangle 3"/>
          <p:cNvSpPr>
            <a:spLocks noGrp="1" noChangeArrowheads="1"/>
          </p:cNvSpPr>
          <p:nvPr>
            <p:ph idx="1"/>
          </p:nvPr>
        </p:nvSpPr>
        <p:spPr>
          <a:xfrm>
            <a:off x="685800" y="1752600"/>
            <a:ext cx="7772400" cy="4583502"/>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Present three contributions related to the future of next generation OCC</a:t>
            </a:r>
            <a:endParaRPr lang="en-US" altLang="ja-JP" sz="2800" dirty="0">
              <a:solidFill>
                <a:prstClr val="black"/>
              </a:solidFill>
              <a:latin typeface="Times New Roman" panose="02020603050405020304" pitchFamily="18" charset="0"/>
              <a:cs typeface="Times New Roman" panose="02020603050405020304" pitchFamily="18" charset="0"/>
            </a:endParaRPr>
          </a:p>
        </p:txBody>
      </p:sp>
      <p:sp>
        <p:nvSpPr>
          <p:cNvPr id="3" name="Foliennummernplatzhalter 3">
            <a:extLst>
              <a:ext uri="{FF2B5EF4-FFF2-40B4-BE49-F238E27FC236}">
                <a16:creationId xmlns:a16="http://schemas.microsoft.com/office/drawing/2014/main" id="{1926118B-B8E0-8BA5-5871-6FFE4CE7C195}"/>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83</a:t>
            </a:fld>
            <a:endParaRPr lang="en-US" dirty="0"/>
          </a:p>
        </p:txBody>
      </p:sp>
    </p:spTree>
    <p:extLst>
      <p:ext uri="{BB962C8B-B14F-4D97-AF65-F5344CB8AC3E}">
        <p14:creationId xmlns:p14="http://schemas.microsoft.com/office/powerpoint/2010/main" val="24515961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304800" y="1676400"/>
            <a:ext cx="8382000" cy="4537464"/>
          </a:xfrm>
          <a:ln/>
        </p:spPr>
        <p:txBody>
          <a:bodyPr>
            <a:normAutofit fontScale="77500" lnSpcReduction="20000"/>
          </a:bodyPr>
          <a:lstStyle/>
          <a:p>
            <a:pPr algn="just"/>
            <a:r>
              <a:rPr lang="en-US" altLang="ja-JP" sz="2800" dirty="0">
                <a:latin typeface="Times New Roman" panose="02020603050405020304" pitchFamily="18" charset="0"/>
                <a:cs typeface="Times New Roman" panose="02020603050405020304" pitchFamily="18" charset="0"/>
              </a:rPr>
              <a:t>2 Slots (on PM2 Mon. and PM1 Thur.)</a:t>
            </a:r>
          </a:p>
          <a:p>
            <a:pPr marL="0" indent="0" algn="just">
              <a:buNone/>
            </a:pPr>
            <a:endParaRPr lang="en-US" altLang="ja-JP" sz="2800" dirty="0">
              <a:latin typeface="Times New Roman" panose="02020603050405020304" pitchFamily="18" charset="0"/>
              <a:cs typeface="Times New Roman" panose="02020603050405020304" pitchFamily="18" charset="0"/>
            </a:endParaRPr>
          </a:p>
          <a:p>
            <a:pPr marL="628650" algn="just"/>
            <a:r>
              <a:rPr lang="en-US" altLang="ja-JP" sz="2400" dirty="0">
                <a:latin typeface="Times New Roman" panose="02020603050405020304" pitchFamily="18" charset="0"/>
                <a:cs typeface="Times New Roman" panose="02020603050405020304" pitchFamily="18" charset="0"/>
              </a:rPr>
              <a:t>1</a:t>
            </a:r>
            <a:r>
              <a:rPr lang="en-US" altLang="ja-JP" sz="2400" baseline="30000" dirty="0">
                <a:latin typeface="Times New Roman" panose="02020603050405020304" pitchFamily="18" charset="0"/>
                <a:cs typeface="Times New Roman" panose="02020603050405020304" pitchFamily="18" charset="0"/>
              </a:rPr>
              <a:t>st</a:t>
            </a:r>
            <a:r>
              <a:rPr lang="en-US" altLang="ja-JP" sz="2400" dirty="0">
                <a:latin typeface="Times New Roman" panose="02020603050405020304" pitchFamily="18" charset="0"/>
                <a:cs typeface="Times New Roman" panose="02020603050405020304" pitchFamily="18" charset="0"/>
              </a:rPr>
              <a:t> Slot:</a:t>
            </a:r>
          </a:p>
          <a:p>
            <a:pPr marL="801688" lvl="1" indent="-342900" algn="just"/>
            <a:r>
              <a:rPr lang="en-US" altLang="ja-JP" sz="1900" dirty="0">
                <a:latin typeface="Times New Roman" panose="02020603050405020304" pitchFamily="18" charset="0"/>
                <a:cs typeface="Times New Roman" panose="02020603050405020304" pitchFamily="18" charset="0"/>
              </a:rPr>
              <a:t>Meeting Objectives and Agenda Approval (132-01)</a:t>
            </a:r>
          </a:p>
          <a:p>
            <a:pPr marL="801688" lvl="1" indent="-342900" algn="just"/>
            <a:r>
              <a:rPr lang="en-US" altLang="ja-JP" sz="1900" dirty="0">
                <a:latin typeface="Times New Roman" panose="02020603050405020304" pitchFamily="18" charset="0"/>
                <a:cs typeface="Times New Roman" panose="02020603050405020304" pitchFamily="18" charset="0"/>
              </a:rPr>
              <a:t>Hear contributions</a:t>
            </a:r>
          </a:p>
          <a:p>
            <a:pPr marL="1144588" lvl="1" indent="-342900" algn="just">
              <a:buFont typeface="Arial" panose="020B0604020202020204" pitchFamily="34" charset="0"/>
              <a:buChar char="•"/>
            </a:pPr>
            <a:r>
              <a:rPr lang="en-US" altLang="ja-JP" sz="1900" dirty="0">
                <a:latin typeface="Times New Roman" panose="02020603050405020304" pitchFamily="18" charset="0"/>
                <a:cs typeface="Times New Roman" panose="02020603050405020304" pitchFamily="18" charset="0"/>
              </a:rPr>
              <a:t>OCC in Virtual Power Plant Use case for NG-OCC </a:t>
            </a:r>
            <a:r>
              <a:rPr lang="en-US" altLang="ja-JP" sz="2000" dirty="0">
                <a:latin typeface="Times New Roman" panose="02020603050405020304" pitchFamily="18" charset="0"/>
                <a:cs typeface="Times New Roman" panose="02020603050405020304" pitchFamily="18" charset="0"/>
              </a:rPr>
              <a:t>(152-00) [</a:t>
            </a:r>
            <a:r>
              <a:rPr lang="en-US" altLang="ja-JP" sz="2000" dirty="0" err="1">
                <a:latin typeface="Times New Roman" panose="02020603050405020304" pitchFamily="18" charset="0"/>
                <a:cs typeface="Times New Roman" panose="02020603050405020304" pitchFamily="18" charset="0"/>
              </a:rPr>
              <a:t>Kookmin</a:t>
            </a:r>
            <a:r>
              <a:rPr lang="en-US" altLang="ja-JP" sz="2000" dirty="0">
                <a:latin typeface="Times New Roman" panose="02020603050405020304" pitchFamily="18" charset="0"/>
                <a:cs typeface="Times New Roman" panose="02020603050405020304" pitchFamily="18" charset="0"/>
              </a:rPr>
              <a:t> University and ENS]</a:t>
            </a:r>
            <a:endParaRPr lang="en-US" altLang="ja-JP" sz="1900" dirty="0">
              <a:latin typeface="Times New Roman" panose="02020603050405020304" pitchFamily="18" charset="0"/>
              <a:cs typeface="Times New Roman" panose="02020603050405020304" pitchFamily="18" charset="0"/>
            </a:endParaRPr>
          </a:p>
          <a:p>
            <a:pPr marL="1144588" lvl="1" indent="-342900" algn="just">
              <a:buFont typeface="Arial" panose="020B0604020202020204" pitchFamily="34" charset="0"/>
              <a:buChar char="•"/>
            </a:pPr>
            <a:r>
              <a:rPr lang="en-US" altLang="ja-JP" sz="1900" dirty="0">
                <a:latin typeface="Times New Roman" panose="02020603050405020304" pitchFamily="18" charset="0"/>
                <a:cs typeface="Times New Roman" panose="02020603050405020304" pitchFamily="18" charset="0"/>
              </a:rPr>
              <a:t>GAN-based Deep Learning for NG-OCC </a:t>
            </a:r>
            <a:r>
              <a:rPr lang="en-US" altLang="ja-JP" sz="2000" dirty="0">
                <a:latin typeface="Times New Roman" panose="02020603050405020304" pitchFamily="18" charset="0"/>
                <a:cs typeface="Times New Roman" panose="02020603050405020304" pitchFamily="18" charset="0"/>
              </a:rPr>
              <a:t>(153-00) [</a:t>
            </a:r>
            <a:r>
              <a:rPr lang="en-US" altLang="ja-JP" sz="2000" dirty="0" err="1">
                <a:latin typeface="Times New Roman" panose="02020603050405020304" pitchFamily="18" charset="0"/>
                <a:cs typeface="Times New Roman" panose="02020603050405020304" pitchFamily="18" charset="0"/>
              </a:rPr>
              <a:t>Kookmin</a:t>
            </a:r>
            <a:r>
              <a:rPr lang="en-US" altLang="ja-JP" sz="2000" dirty="0">
                <a:latin typeface="Times New Roman" panose="02020603050405020304" pitchFamily="18" charset="0"/>
                <a:cs typeface="Times New Roman" panose="02020603050405020304" pitchFamily="18" charset="0"/>
              </a:rPr>
              <a:t> University]</a:t>
            </a:r>
            <a:endParaRPr lang="en-US" altLang="ja-JP" sz="1900" dirty="0">
              <a:latin typeface="Times New Roman" panose="02020603050405020304" pitchFamily="18" charset="0"/>
              <a:cs typeface="Times New Roman" panose="02020603050405020304" pitchFamily="18" charset="0"/>
            </a:endParaRPr>
          </a:p>
          <a:p>
            <a:pPr marL="1144588" lvl="1" indent="-342900" algn="just">
              <a:buFont typeface="Arial" panose="020B0604020202020204" pitchFamily="34" charset="0"/>
              <a:buChar char="•"/>
            </a:pPr>
            <a:r>
              <a:rPr lang="en-US" altLang="ja-JP" sz="1900" dirty="0">
                <a:latin typeface="Times New Roman" panose="02020603050405020304" pitchFamily="18" charset="0"/>
                <a:cs typeface="Times New Roman" panose="02020603050405020304" pitchFamily="18" charset="0"/>
              </a:rPr>
              <a:t>OCC Enabled Software Defined Vehicular Networks for NG-OCC </a:t>
            </a:r>
            <a:r>
              <a:rPr lang="en-US" altLang="ja-JP" sz="2000" dirty="0">
                <a:latin typeface="Times New Roman" panose="02020603050405020304" pitchFamily="18" charset="0"/>
                <a:cs typeface="Times New Roman" panose="02020603050405020304" pitchFamily="18" charset="0"/>
              </a:rPr>
              <a:t>(154-00) [</a:t>
            </a:r>
            <a:r>
              <a:rPr lang="en-US" altLang="ja-JP" sz="2000" dirty="0" err="1">
                <a:latin typeface="Times New Roman" panose="02020603050405020304" pitchFamily="18" charset="0"/>
                <a:cs typeface="Times New Roman" panose="02020603050405020304" pitchFamily="18" charset="0"/>
              </a:rPr>
              <a:t>Kookmin</a:t>
            </a:r>
            <a:r>
              <a:rPr lang="en-US" altLang="ja-JP" sz="2000" dirty="0">
                <a:latin typeface="Times New Roman" panose="02020603050405020304" pitchFamily="18" charset="0"/>
                <a:cs typeface="Times New Roman" panose="02020603050405020304" pitchFamily="18" charset="0"/>
              </a:rPr>
              <a:t> University]</a:t>
            </a:r>
            <a:endParaRPr lang="en-US" altLang="ja-JP" sz="1900" dirty="0">
              <a:latin typeface="Times New Roman" panose="02020603050405020304" pitchFamily="18" charset="0"/>
              <a:cs typeface="Times New Roman" panose="02020603050405020304" pitchFamily="18" charset="0"/>
            </a:endParaRPr>
          </a:p>
          <a:p>
            <a:pPr marL="801688" lvl="1" indent="-342900" algn="just"/>
            <a:r>
              <a:rPr lang="en-US" altLang="ja-JP" sz="2000" dirty="0">
                <a:latin typeface="Times New Roman" panose="02020603050405020304" pitchFamily="18" charset="0"/>
                <a:cs typeface="Times New Roman" panose="02020603050405020304" pitchFamily="18" charset="0"/>
              </a:rPr>
              <a:t>The key ideas of all three contributions are accepted and adopted for the PAR for IG NG-OCC</a:t>
            </a:r>
            <a:endParaRPr lang="en-US" altLang="ja-JP" sz="1900" dirty="0">
              <a:latin typeface="Times New Roman" panose="02020603050405020304" pitchFamily="18" charset="0"/>
              <a:cs typeface="Times New Roman" panose="02020603050405020304" pitchFamily="18" charset="0"/>
            </a:endParaRPr>
          </a:p>
          <a:p>
            <a:pPr marL="801688" lvl="1" indent="-342900" algn="just"/>
            <a:r>
              <a:rPr lang="en-US" altLang="ja-JP" sz="1900" dirty="0">
                <a:latin typeface="Times New Roman" panose="02020603050405020304" pitchFamily="18" charset="0"/>
                <a:cs typeface="Times New Roman" panose="02020603050405020304" pitchFamily="18" charset="0"/>
              </a:rPr>
              <a:t>Plan for May meeting </a:t>
            </a:r>
          </a:p>
          <a:p>
            <a:pPr marL="801688" lvl="1" indent="-342900" algn="just"/>
            <a:r>
              <a:rPr lang="en-US" altLang="ja-JP" sz="1900" dirty="0">
                <a:latin typeface="Times New Roman" panose="02020603050405020304" pitchFamily="18" charset="0"/>
                <a:cs typeface="Times New Roman" panose="02020603050405020304" pitchFamily="18" charset="0"/>
              </a:rPr>
              <a:t>Plan for IG NG-OCC</a:t>
            </a:r>
          </a:p>
          <a:p>
            <a:pPr marL="801688" lvl="1" indent="-342900" algn="just"/>
            <a:r>
              <a:rPr lang="en-US" altLang="ja-JP" sz="1900" dirty="0">
                <a:latin typeface="Times New Roman" panose="02020603050405020304" pitchFamily="18" charset="0"/>
                <a:cs typeface="Times New Roman" panose="02020603050405020304" pitchFamily="18" charset="0"/>
              </a:rPr>
              <a:t>Adjourn</a:t>
            </a:r>
          </a:p>
          <a:p>
            <a:pPr marL="801688" lvl="1" indent="0" algn="just">
              <a:buNone/>
            </a:pPr>
            <a:endParaRPr lang="en-US" altLang="ja-JP" sz="2100" dirty="0">
              <a:latin typeface="Times New Roman" panose="02020603050405020304" pitchFamily="18" charset="0"/>
              <a:cs typeface="Times New Roman" panose="02020603050405020304" pitchFamily="18" charset="0"/>
            </a:endParaRPr>
          </a:p>
          <a:p>
            <a:pPr marL="628650" algn="just"/>
            <a:r>
              <a:rPr lang="en-US" altLang="ja-JP" sz="2400" dirty="0">
                <a:latin typeface="Times New Roman" panose="02020603050405020304" pitchFamily="18" charset="0"/>
                <a:cs typeface="Times New Roman" panose="02020603050405020304" pitchFamily="18" charset="0"/>
              </a:rPr>
              <a:t>2</a:t>
            </a:r>
            <a:r>
              <a:rPr lang="en-US" altLang="ja-JP" sz="2400" baseline="30000" dirty="0">
                <a:latin typeface="Times New Roman" panose="02020603050405020304" pitchFamily="18" charset="0"/>
                <a:cs typeface="Times New Roman" panose="02020603050405020304" pitchFamily="18" charset="0"/>
              </a:rPr>
              <a:t>nd</a:t>
            </a:r>
            <a:r>
              <a:rPr lang="en-US" altLang="ja-JP" sz="2400" dirty="0">
                <a:latin typeface="Times New Roman" panose="02020603050405020304" pitchFamily="18" charset="0"/>
                <a:cs typeface="Times New Roman" panose="02020603050405020304" pitchFamily="18" charset="0"/>
              </a:rPr>
              <a:t> Slot:</a:t>
            </a:r>
            <a:endParaRPr lang="en-US" altLang="ja-JP" sz="1900" dirty="0">
              <a:latin typeface="Times New Roman" panose="02020603050405020304" pitchFamily="18" charset="0"/>
              <a:cs typeface="Times New Roman" panose="02020603050405020304" pitchFamily="18" charset="0"/>
            </a:endParaRPr>
          </a:p>
          <a:p>
            <a:pPr marL="801688" lvl="1" indent="-342900" algn="just"/>
            <a:r>
              <a:rPr lang="en-US" altLang="ja-JP" sz="1900" dirty="0">
                <a:latin typeface="Times New Roman" panose="02020603050405020304" pitchFamily="18" charset="0"/>
                <a:cs typeface="Times New Roman" panose="02020603050405020304" pitchFamily="18" charset="0"/>
              </a:rPr>
              <a:t>Adjourn</a:t>
            </a:r>
          </a:p>
          <a:p>
            <a:pPr marL="457200" lvl="1" indent="0" algn="just">
              <a:buNone/>
            </a:pPr>
            <a:endParaRPr lang="en-US" altLang="ja-JP" sz="2000" dirty="0">
              <a:latin typeface="Times New Roman" panose="02020603050405020304" pitchFamily="18" charset="0"/>
              <a:cs typeface="Times New Roman" panose="02020603050405020304" pitchFamily="18" charset="0"/>
            </a:endParaRPr>
          </a:p>
          <a:p>
            <a:pPr marL="457200" lvl="1" indent="0" algn="just">
              <a:buNone/>
            </a:pPr>
            <a:endParaRPr lang="en-US" altLang="ja-JP" sz="2000" dirty="0">
              <a:latin typeface="Times New Roman" panose="02020603050405020304" pitchFamily="18" charset="0"/>
              <a:cs typeface="Times New Roman" panose="02020603050405020304" pitchFamily="18" charset="0"/>
            </a:endParaRPr>
          </a:p>
        </p:txBody>
      </p:sp>
      <p:sp>
        <p:nvSpPr>
          <p:cNvPr id="3" name="Foliennummernplatzhalter 3">
            <a:extLst>
              <a:ext uri="{FF2B5EF4-FFF2-40B4-BE49-F238E27FC236}">
                <a16:creationId xmlns:a16="http://schemas.microsoft.com/office/drawing/2014/main" id="{D895EDE4-D2D1-D596-789C-4D8EDBEBA4B3}"/>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84</a:t>
            </a:fld>
            <a:endParaRPr lang="en-US" dirty="0"/>
          </a:p>
        </p:txBody>
      </p:sp>
    </p:spTree>
    <p:extLst>
      <p:ext uri="{BB962C8B-B14F-4D97-AF65-F5344CB8AC3E}">
        <p14:creationId xmlns:p14="http://schemas.microsoft.com/office/powerpoint/2010/main" val="39124985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4000" dirty="0">
                <a:latin typeface="Times New Roman" panose="02020603050405020304" pitchFamily="18" charset="0"/>
                <a:cs typeface="Times New Roman" panose="02020603050405020304" pitchFamily="18" charset="0"/>
              </a:rPr>
              <a:t>Plan for May Meeting</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685800" y="1815296"/>
            <a:ext cx="7772400" cy="3887944"/>
          </a:xfrm>
          <a:ln/>
        </p:spPr>
        <p:txBody>
          <a:bodyPr>
            <a:normAutofit/>
          </a:bodyPr>
          <a:lstStyle/>
          <a:p>
            <a:pPr algn="just">
              <a:lnSpc>
                <a:spcPct val="80000"/>
              </a:lnSpc>
            </a:pPr>
            <a:r>
              <a:rPr lang="en-US" altLang="ja-JP" sz="2800" dirty="0">
                <a:latin typeface="Times New Roman" panose="02020603050405020304" pitchFamily="18" charset="0"/>
                <a:ea typeface="ＭＳ Ｐゴシック" pitchFamily="50" charset="-128"/>
                <a:cs typeface="Times New Roman" panose="02020603050405020304" pitchFamily="18" charset="0"/>
              </a:rPr>
              <a:t>2 slots (AM2 on  Tues. and Thur.)</a:t>
            </a:r>
          </a:p>
          <a:p>
            <a:pPr marL="461963" indent="-231775" algn="just">
              <a:lnSpc>
                <a:spcPct val="80000"/>
              </a:lnSpc>
              <a:buNone/>
            </a:pPr>
            <a:endParaRPr lang="en-US" altLang="ko-KR" sz="2000" dirty="0">
              <a:latin typeface="Times New Roman" panose="02020603050405020304" pitchFamily="18" charset="0"/>
              <a:ea typeface="굴림" pitchFamily="34" charset="-127"/>
              <a:cs typeface="Times New Roman" panose="02020603050405020304" pitchFamily="18" charset="0"/>
            </a:endParaRPr>
          </a:p>
          <a:p>
            <a:pPr marL="461963" indent="-231775" algn="just">
              <a:lnSpc>
                <a:spcPct val="80000"/>
              </a:lnSpc>
              <a:buFontTx/>
              <a:buChar char="-"/>
            </a:pPr>
            <a:r>
              <a:rPr lang="en-US" altLang="ko-KR" sz="2000" dirty="0">
                <a:latin typeface="Times New Roman" panose="02020603050405020304" pitchFamily="18" charset="0"/>
                <a:ea typeface="굴림" pitchFamily="34" charset="-127"/>
                <a:cs typeface="Times New Roman" panose="02020603050405020304" pitchFamily="18" charset="0"/>
              </a:rPr>
              <a:t>Need to contributions for NG-OCC</a:t>
            </a:r>
          </a:p>
          <a:p>
            <a:pPr marL="461963" indent="-231775" algn="just">
              <a:lnSpc>
                <a:spcPct val="80000"/>
              </a:lnSpc>
              <a:buFontTx/>
              <a:buChar char="-"/>
            </a:pPr>
            <a:r>
              <a:rPr lang="en-US" altLang="ko-KR" sz="2000" dirty="0">
                <a:latin typeface="Times New Roman" panose="02020603050405020304" pitchFamily="18" charset="0"/>
                <a:ea typeface="굴림" pitchFamily="34" charset="-127"/>
                <a:cs typeface="Times New Roman" panose="02020603050405020304" pitchFamily="18" charset="0"/>
              </a:rPr>
              <a:t>Invite some companies for presentations</a:t>
            </a:r>
          </a:p>
        </p:txBody>
      </p:sp>
      <p:sp>
        <p:nvSpPr>
          <p:cNvPr id="3" name="Foliennummernplatzhalter 3">
            <a:extLst>
              <a:ext uri="{FF2B5EF4-FFF2-40B4-BE49-F238E27FC236}">
                <a16:creationId xmlns:a16="http://schemas.microsoft.com/office/drawing/2014/main" id="{3FB56901-2898-AF2C-FBC8-D5062253F8FB}"/>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85</a:t>
            </a:fld>
            <a:endParaRPr lang="en-US" dirty="0"/>
          </a:p>
        </p:txBody>
      </p:sp>
    </p:spTree>
    <p:extLst>
      <p:ext uri="{BB962C8B-B14F-4D97-AF65-F5344CB8AC3E}">
        <p14:creationId xmlns:p14="http://schemas.microsoft.com/office/powerpoint/2010/main" val="19845008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229600" cy="1143000"/>
          </a:xfrm>
        </p:spPr>
        <p:txBody>
          <a:bodyPr>
            <a:normAutofit/>
          </a:bodyPr>
          <a:lstStyle/>
          <a:p>
            <a:pPr lvl="1" algn="ctr"/>
            <a:r>
              <a:rPr lang="en-US" altLang="ja-JP" sz="4000" dirty="0">
                <a:latin typeface="Times New Roman" panose="02020603050405020304" pitchFamily="18" charset="0"/>
                <a:cs typeface="Times New Roman" panose="02020603050405020304" pitchFamily="18" charset="0"/>
              </a:rPr>
              <a:t>Plan for IG NG-OCC</a:t>
            </a:r>
          </a:p>
        </p:txBody>
      </p:sp>
      <p:sp>
        <p:nvSpPr>
          <p:cNvPr id="7" name="Rectangle 3"/>
          <p:cNvSpPr>
            <a:spLocks noGrp="1" noChangeArrowheads="1"/>
          </p:cNvSpPr>
          <p:nvPr>
            <p:ph idx="1"/>
          </p:nvPr>
        </p:nvSpPr>
        <p:spPr>
          <a:xfrm>
            <a:off x="662880" y="2057400"/>
            <a:ext cx="7795320" cy="3887944"/>
          </a:xfrm>
          <a:ln/>
        </p:spPr>
        <p:txBody>
          <a:bodyPr>
            <a:normAutofit/>
          </a:bodyPr>
          <a:lstStyle/>
          <a:p>
            <a:pPr algn="just"/>
            <a:r>
              <a:rPr lang="en-US" altLang="ko-KR" sz="2400" dirty="0">
                <a:latin typeface="Times New Roman" panose="02020603050405020304" pitchFamily="18" charset="0"/>
                <a:ea typeface="굴림" pitchFamily="34" charset="-127"/>
                <a:cs typeface="Times New Roman" panose="02020603050405020304" pitchFamily="18" charset="0"/>
              </a:rPr>
              <a:t>Invite contributors from research institutes and companies</a:t>
            </a:r>
            <a:endParaRPr lang="en-US" altLang="ko-KR" sz="2400" dirty="0">
              <a:solidFill>
                <a:srgbClr val="0070C0"/>
              </a:solidFill>
              <a:latin typeface="Times New Roman" panose="02020603050405020304" pitchFamily="18" charset="0"/>
              <a:ea typeface="굴림" pitchFamily="34" charset="-127"/>
              <a:cs typeface="Times New Roman" panose="02020603050405020304" pitchFamily="18" charset="0"/>
            </a:endParaRPr>
          </a:p>
          <a:p>
            <a:pPr algn="just">
              <a:lnSpc>
                <a:spcPct val="80000"/>
              </a:lnSpc>
            </a:pPr>
            <a:endParaRPr lang="en-US" altLang="ko-KR" sz="2400" dirty="0">
              <a:latin typeface="Times New Roman" panose="02020603050405020304" pitchFamily="18" charset="0"/>
              <a:ea typeface="굴림" pitchFamily="34" charset="-127"/>
              <a:cs typeface="Times New Roman" panose="02020603050405020304" pitchFamily="18" charset="0"/>
            </a:endParaRPr>
          </a:p>
          <a:p>
            <a:pPr marL="0" indent="0" algn="just">
              <a:buNone/>
            </a:pPr>
            <a:endParaRPr lang="en-US" altLang="ja-JP" sz="1800" dirty="0">
              <a:latin typeface="Times New Roman" panose="02020603050405020304" pitchFamily="18" charset="0"/>
              <a:cs typeface="Times New Roman" panose="02020603050405020304" pitchFamily="18" charset="0"/>
            </a:endParaRPr>
          </a:p>
        </p:txBody>
      </p:sp>
      <p:sp>
        <p:nvSpPr>
          <p:cNvPr id="3" name="Foliennummernplatzhalter 3">
            <a:extLst>
              <a:ext uri="{FF2B5EF4-FFF2-40B4-BE49-F238E27FC236}">
                <a16:creationId xmlns:a16="http://schemas.microsoft.com/office/drawing/2014/main" id="{6F75E4C9-7256-FF6C-7D37-64370204DF29}"/>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86</a:t>
            </a:fld>
            <a:endParaRPr lang="en-US" dirty="0"/>
          </a:p>
        </p:txBody>
      </p:sp>
    </p:spTree>
    <p:extLst>
      <p:ext uri="{BB962C8B-B14F-4D97-AF65-F5344CB8AC3E}">
        <p14:creationId xmlns:p14="http://schemas.microsoft.com/office/powerpoint/2010/main" val="40943112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IETF</a:t>
            </a:r>
            <a:br>
              <a:rPr lang="de-DE" dirty="0"/>
            </a:br>
            <a:r>
              <a:rPr lang="de-DE" dirty="0"/>
              <a:t>March 2024 </a:t>
            </a:r>
            <a:br>
              <a:rPr lang="de-DE" dirty="0"/>
            </a:br>
            <a:r>
              <a:rPr lang="de-DE" dirty="0"/>
              <a:t>Closing Report</a:t>
            </a:r>
          </a:p>
        </p:txBody>
      </p:sp>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87</a:t>
            </a:fld>
            <a:endParaRPr lang="en-US" dirty="0"/>
          </a:p>
        </p:txBody>
      </p:sp>
    </p:spTree>
    <p:extLst>
      <p:ext uri="{BB962C8B-B14F-4D97-AF65-F5344CB8AC3E}">
        <p14:creationId xmlns:p14="http://schemas.microsoft.com/office/powerpoint/2010/main" val="37580216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457200" y="777600"/>
            <a:ext cx="8227080" cy="1142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Agenda for March</a:t>
            </a:r>
            <a:endParaRPr lang="en-US" sz="4400" b="0" strike="noStrike" spc="-1">
              <a:solidFill>
                <a:srgbClr val="000000"/>
              </a:solidFill>
              <a:latin typeface="Arial"/>
            </a:endParaRPr>
          </a:p>
        </p:txBody>
      </p:sp>
      <p:sp>
        <p:nvSpPr>
          <p:cNvPr id="140" name="CustomShape 2"/>
          <p:cNvSpPr/>
          <p:nvPr/>
        </p:nvSpPr>
        <p:spPr>
          <a:xfrm>
            <a:off x="762000" y="2252520"/>
            <a:ext cx="7620000" cy="3975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Discuss what happened on IETF 118 in Prague (November 04 – 10, 2023)</a:t>
            </a:r>
            <a:endParaRPr lang="en-US" sz="3200" b="0" strike="noStrike" spc="-1" dirty="0">
              <a:solidFill>
                <a:srgbClr val="000000"/>
              </a:solidFill>
              <a:latin typeface="Arial"/>
            </a:endParaRPr>
          </a:p>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Look what will happen on IETF 119 in Brisbane (March 16 – 22, 2024)</a:t>
            </a:r>
            <a:endParaRPr lang="en-US" sz="32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12CEB175-C778-6222-F8AC-1927EB355718}"/>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457200" y="777600"/>
            <a:ext cx="8227080" cy="1142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IETF 118</a:t>
            </a:r>
            <a:endParaRPr lang="en-US" sz="4400" b="0" strike="noStrike" spc="-1">
              <a:solidFill>
                <a:srgbClr val="000000"/>
              </a:solidFill>
              <a:latin typeface="Arial"/>
            </a:endParaRPr>
          </a:p>
        </p:txBody>
      </p:sp>
      <p:sp>
        <p:nvSpPr>
          <p:cNvPr id="142" name="CustomShape 2"/>
          <p:cNvSpPr/>
          <p:nvPr/>
        </p:nvSpPr>
        <p:spPr>
          <a:xfrm>
            <a:off x="685800" y="2252520"/>
            <a:ext cx="7848600" cy="3975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IETF 118 was held in Prague between 4</a:t>
            </a:r>
            <a:r>
              <a:rPr lang="en-US" sz="3200" b="0" strike="noStrike" spc="-1" baseline="33000" dirty="0">
                <a:solidFill>
                  <a:srgbClr val="000000"/>
                </a:solidFill>
                <a:latin typeface="Arial"/>
                <a:ea typeface="DejaVu Sans"/>
              </a:rPr>
              <a:t>th</a:t>
            </a:r>
            <a:r>
              <a:rPr lang="en-US" sz="3200" b="0" strike="noStrike" spc="-1" dirty="0">
                <a:solidFill>
                  <a:srgbClr val="000000"/>
                </a:solidFill>
                <a:latin typeface="Arial"/>
                <a:ea typeface="DejaVu Sans"/>
              </a:rPr>
              <a:t> of November and 10</a:t>
            </a:r>
            <a:r>
              <a:rPr lang="en-US" sz="3200" b="0" strike="noStrike" spc="-1" baseline="33000" dirty="0">
                <a:solidFill>
                  <a:srgbClr val="000000"/>
                </a:solidFill>
                <a:latin typeface="Arial"/>
                <a:ea typeface="DejaVu Sans"/>
              </a:rPr>
              <a:t>th</a:t>
            </a:r>
            <a:r>
              <a:rPr lang="en-US" sz="3200" b="0" strike="noStrike" spc="-1" dirty="0">
                <a:solidFill>
                  <a:srgbClr val="000000"/>
                </a:solidFill>
                <a:latin typeface="Arial"/>
                <a:ea typeface="DejaVu Sans"/>
              </a:rPr>
              <a:t> of November, 2023.</a:t>
            </a:r>
            <a:endParaRPr lang="en-US" sz="3200" b="0" strike="noStrike" spc="-1" dirty="0">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The proceedings are being collected:</a:t>
            </a:r>
            <a:endParaRPr lang="en-US" sz="3200" b="0" strike="noStrike" spc="-1" dirty="0">
              <a:solidFill>
                <a:srgbClr val="000000"/>
              </a:solidFill>
              <a:latin typeface="Arial"/>
            </a:endParaRPr>
          </a:p>
          <a:p>
            <a:pPr marL="432000" lvl="1"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400" b="0" u="sng" strike="noStrike" spc="-1" dirty="0">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https://datatracker.ietf.org/meeting/118/proceedings</a:t>
            </a:r>
            <a:endParaRPr lang="en-US" sz="2400" b="0" strike="noStrike" spc="-1" dirty="0">
              <a:solidFill>
                <a:srgbClr val="0000FF"/>
              </a:solidFill>
              <a:latin typeface="Arial"/>
            </a:endParaRPr>
          </a:p>
        </p:txBody>
      </p:sp>
      <p:sp>
        <p:nvSpPr>
          <p:cNvPr id="2" name="Foliennummernplatzhalter 3">
            <a:extLst>
              <a:ext uri="{FF2B5EF4-FFF2-40B4-BE49-F238E27FC236}">
                <a16:creationId xmlns:a16="http://schemas.microsoft.com/office/drawing/2014/main" id="{4CAC2869-B84F-5387-551B-3FE59021AD53}"/>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89</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Revision of IEEE Std 802.15.3-2016</a:t>
            </a: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TG3mb Webpage</a:t>
            </a:r>
            <a:endParaRPr lang="en-US" sz="1000" kern="1200" dirty="0">
              <a:solidFill>
                <a:srgbClr val="0000FF"/>
              </a:solidFill>
              <a:cs typeface="Arial" panose="020B0604020202020204" pitchFamily="34" charset="0"/>
            </a:endParaRPr>
          </a:p>
          <a:p>
            <a:pPr marL="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Roll-up of all amendments since the last revision</a:t>
            </a:r>
          </a:p>
          <a:p>
            <a:pPr marL="574675" indent="-119063" fontAlgn="b">
              <a:lnSpc>
                <a:spcPct val="80000"/>
              </a:lnSpc>
              <a:spcAft>
                <a:spcPts val="0"/>
              </a:spcAft>
              <a:tabLst>
                <a:tab pos="446088" algn="l"/>
              </a:tabLst>
              <a:defRPr/>
            </a:pPr>
            <a:r>
              <a:rPr lang="en-US" sz="1000" kern="1200" dirty="0">
                <a:cs typeface="Arial" panose="020B0604020202020204" pitchFamily="34" charset="0"/>
              </a:rPr>
              <a:t>Include all new frequency bands above 275 GHz identified by WRC 2019</a:t>
            </a:r>
          </a:p>
          <a:p>
            <a:pPr marL="574675" indent="-119063" fontAlgn="b">
              <a:lnSpc>
                <a:spcPct val="80000"/>
              </a:lnSpc>
              <a:spcAft>
                <a:spcPts val="0"/>
              </a:spcAft>
              <a:tabLst>
                <a:tab pos="446088" algn="l"/>
              </a:tabLst>
              <a:defRPr/>
            </a:pPr>
            <a:r>
              <a:rPr lang="en-US" sz="1000" kern="1200" dirty="0">
                <a:cs typeface="Arial" panose="020B0604020202020204" pitchFamily="34" charset="0"/>
              </a:rPr>
              <a:t>Fix RIFS timing parameter issue</a:t>
            </a:r>
          </a:p>
          <a:p>
            <a:pPr marL="574675" indent="-119063" fontAlgn="b">
              <a:lnSpc>
                <a:spcPct val="80000"/>
              </a:lnSpc>
              <a:spcAft>
                <a:spcPts val="0"/>
              </a:spcAft>
              <a:tabLst>
                <a:tab pos="446088" algn="l"/>
              </a:tabLst>
              <a:defRPr/>
            </a:pPr>
            <a:r>
              <a:rPr lang="en-US" sz="1000" kern="1200" dirty="0">
                <a:cs typeface="Arial" panose="020B0604020202020204" pitchFamily="34" charset="0"/>
              </a:rPr>
              <a:t>Replace reference to IEEE Std 802.1D by reference to IEEE Std 802.1Q</a:t>
            </a:r>
          </a:p>
          <a:p>
            <a:pPr marL="574675" indent="-119063" fontAlgn="b">
              <a:lnSpc>
                <a:spcPct val="80000"/>
              </a:lnSpc>
              <a:spcAft>
                <a:spcPts val="0"/>
              </a:spcAft>
              <a:tabLst>
                <a:tab pos="446088" algn="l"/>
              </a:tabLst>
              <a:defRPr/>
            </a:pPr>
            <a:r>
              <a:rPr lang="en-US" sz="1000" kern="1200" dirty="0">
                <a:cs typeface="Arial" panose="020B0604020202020204" pitchFamily="34" charset="0"/>
              </a:rPr>
              <a:t>Introduce two new modulation schemes (16-APSK, 32-APSK)</a:t>
            </a:r>
          </a:p>
          <a:p>
            <a:pPr marL="233363" indent="0" fontAlgn="b">
              <a:lnSpc>
                <a:spcPct val="80000"/>
              </a:lnSpc>
              <a:spcAft>
                <a:spcPts val="0"/>
              </a:spcAft>
              <a:buNone/>
              <a:tabLst>
                <a:tab pos="446088" algn="l"/>
              </a:tabLst>
              <a:defRPr/>
            </a:pPr>
            <a:endParaRPr lang="en-US" sz="1000" kern="1200" dirty="0">
              <a:cs typeface="Arial" charset="0"/>
            </a:endParaRPr>
          </a:p>
          <a:p>
            <a:pPr marL="233363" indent="0" fontAlgn="b">
              <a:lnSpc>
                <a:spcPct val="80000"/>
              </a:lnSpc>
              <a:spcAft>
                <a:spcPts val="0"/>
              </a:spcAft>
              <a:buNone/>
              <a:tabLst>
                <a:tab pos="446088" algn="l"/>
              </a:tabLst>
              <a:defRPr/>
            </a:pPr>
            <a:r>
              <a:rPr lang="en-US" sz="1000" kern="1200" dirty="0">
                <a:cs typeface="Arial" charset="0"/>
              </a:rPr>
              <a:t>IEEE Std 802.15.3-2023 was approved in September 2023 and published in February 2024</a:t>
            </a: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TG3mb (HSD)</a:t>
            </a:r>
            <a:r>
              <a:rPr lang="en-US" sz="3200" kern="1200" dirty="0">
                <a:latin typeface="Arial Rounded MT Bold" pitchFamily="34" charset="0"/>
                <a:cs typeface="Arial" charset="0"/>
              </a:rPr>
              <a:t> - Revision of IEEE Std 802.15.3-2016</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13016312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457200" y="777600"/>
            <a:ext cx="8227080" cy="1142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Working groups to cover</a:t>
            </a:r>
            <a:endParaRPr lang="en-US" sz="4400" b="0" strike="noStrike" spc="-1">
              <a:solidFill>
                <a:srgbClr val="000000"/>
              </a:solidFill>
              <a:latin typeface="Arial"/>
            </a:endParaRPr>
          </a:p>
        </p:txBody>
      </p:sp>
      <p:sp>
        <p:nvSpPr>
          <p:cNvPr id="146" name="CustomShape 2"/>
          <p:cNvSpPr/>
          <p:nvPr/>
        </p:nvSpPr>
        <p:spPr>
          <a:xfrm>
            <a:off x="685800" y="2252520"/>
            <a:ext cx="7772400" cy="3975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94480" indent="-2944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6lo – IPv6 over Networks of Resource-constrained Nodes</a:t>
            </a:r>
            <a:endParaRPr lang="en-US" sz="3200" b="0" strike="noStrike" spc="-1" dirty="0">
              <a:solidFill>
                <a:srgbClr val="000000"/>
              </a:solidFill>
              <a:latin typeface="Arial"/>
            </a:endParaRPr>
          </a:p>
          <a:p>
            <a:pPr marL="294480" indent="-2944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Lake – Lightweight Authenticated Key Exchange</a:t>
            </a:r>
            <a:endParaRPr lang="en-US" sz="3200" b="0" strike="noStrike" spc="-1" dirty="0">
              <a:solidFill>
                <a:srgbClr val="000000"/>
              </a:solidFill>
              <a:latin typeface="Arial"/>
            </a:endParaRPr>
          </a:p>
          <a:p>
            <a:pPr marL="294480" indent="-2944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Suit – Software Updates for Internet of Things</a:t>
            </a:r>
            <a:endParaRPr lang="en-US" sz="32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B4DA8B47-EBF3-9349-3C43-71B6C4527DD9}"/>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90</a:t>
            </a:fld>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457200" y="777600"/>
            <a:ext cx="8227080" cy="1142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IETF 119</a:t>
            </a:r>
            <a:endParaRPr lang="en-US" sz="4400" b="0" strike="noStrike" spc="-1">
              <a:solidFill>
                <a:srgbClr val="000000"/>
              </a:solidFill>
              <a:latin typeface="Arial"/>
            </a:endParaRPr>
          </a:p>
        </p:txBody>
      </p:sp>
      <p:sp>
        <p:nvSpPr>
          <p:cNvPr id="144" name="CustomShape 2"/>
          <p:cNvSpPr/>
          <p:nvPr/>
        </p:nvSpPr>
        <p:spPr>
          <a:xfrm>
            <a:off x="685800" y="2252520"/>
            <a:ext cx="7696200" cy="3975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IETF 119 will be held next week in Brisbane, Australia between 16</a:t>
            </a:r>
            <a:r>
              <a:rPr lang="en-US" sz="3200" b="0" strike="noStrike" spc="-1" baseline="33000" dirty="0">
                <a:solidFill>
                  <a:srgbClr val="000000"/>
                </a:solidFill>
                <a:latin typeface="Arial"/>
                <a:ea typeface="DejaVu Sans"/>
              </a:rPr>
              <a:t>th</a:t>
            </a:r>
            <a:r>
              <a:rPr lang="en-US" sz="3200" b="0" strike="noStrike" spc="-1" dirty="0">
                <a:solidFill>
                  <a:srgbClr val="000000"/>
                </a:solidFill>
                <a:latin typeface="Arial"/>
                <a:ea typeface="DejaVu Sans"/>
              </a:rPr>
              <a:t> of March and 22</a:t>
            </a:r>
            <a:r>
              <a:rPr lang="en-US" sz="3200" b="0" strike="noStrike" spc="-1" baseline="33000" dirty="0">
                <a:solidFill>
                  <a:srgbClr val="000000"/>
                </a:solidFill>
                <a:latin typeface="Arial"/>
                <a:ea typeface="DejaVu Sans"/>
              </a:rPr>
              <a:t>th</a:t>
            </a:r>
            <a:r>
              <a:rPr lang="en-US" sz="3200" b="0" strike="noStrike" spc="-1" dirty="0">
                <a:solidFill>
                  <a:srgbClr val="000000"/>
                </a:solidFill>
                <a:latin typeface="Arial"/>
                <a:ea typeface="DejaVu Sans"/>
              </a:rPr>
              <a:t> of March, 2024.</a:t>
            </a:r>
            <a:endParaRPr lang="en-US" sz="3200" b="0" strike="noStrike" spc="-1" dirty="0">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Registration is open:</a:t>
            </a:r>
            <a:endParaRPr lang="en-US" sz="3200" b="0" strike="noStrike" spc="-1" dirty="0">
              <a:solidFill>
                <a:srgbClr val="000000"/>
              </a:solidFill>
              <a:latin typeface="Arial"/>
            </a:endParaRPr>
          </a:p>
          <a:p>
            <a:pPr marL="432000" lvl="1"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dirty="0">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Registration</a:t>
            </a:r>
            <a:endParaRPr lang="en-US" sz="3200" b="0" strike="noStrike" spc="-1" dirty="0">
              <a:solidFill>
                <a:srgbClr val="0000FF"/>
              </a:solidFill>
              <a:latin typeface="Arial"/>
            </a:endParaRPr>
          </a:p>
        </p:txBody>
      </p:sp>
      <p:sp>
        <p:nvSpPr>
          <p:cNvPr id="2" name="Foliennummernplatzhalter 3">
            <a:extLst>
              <a:ext uri="{FF2B5EF4-FFF2-40B4-BE49-F238E27FC236}">
                <a16:creationId xmlns:a16="http://schemas.microsoft.com/office/drawing/2014/main" id="{08DDE8B2-A156-CCA0-C284-2B3247CFB921}"/>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91</a:t>
            </a:fld>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457200" y="777600"/>
            <a:ext cx="8227080" cy="1142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BoFs in IETF 119</a:t>
            </a:r>
            <a:endParaRPr lang="en-US" sz="4400" b="0" strike="noStrike" spc="-1">
              <a:solidFill>
                <a:srgbClr val="000000"/>
              </a:solidFill>
              <a:latin typeface="Arial"/>
            </a:endParaRPr>
          </a:p>
        </p:txBody>
      </p:sp>
      <p:sp>
        <p:nvSpPr>
          <p:cNvPr id="160" name="CustomShape 2"/>
          <p:cNvSpPr/>
          <p:nvPr/>
        </p:nvSpPr>
        <p:spPr>
          <a:xfrm>
            <a:off x="685800" y="2252520"/>
            <a:ext cx="7772400" cy="3975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64000" lnSpcReduction="20000"/>
          </a:bodyPr>
          <a:lstStyle/>
          <a:p>
            <a:pPr marL="246240" indent="-2462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dirty="0">
                <a:solidFill>
                  <a:srgbClr val="000000"/>
                </a:solidFill>
                <a:latin typeface="Arial"/>
                <a:ea typeface="DejaVu Sans"/>
              </a:rPr>
              <a:t>List of requested </a:t>
            </a:r>
            <a:r>
              <a:rPr lang="en-IE" sz="3200" b="0" strike="noStrike" spc="-1" dirty="0" err="1">
                <a:solidFill>
                  <a:srgbClr val="000000"/>
                </a:solidFill>
                <a:latin typeface="Arial"/>
                <a:ea typeface="DejaVu Sans"/>
              </a:rPr>
              <a:t>BoFs</a:t>
            </a:r>
            <a:r>
              <a:rPr lang="en-IE" sz="3200" b="0" strike="noStrike" spc="-1" dirty="0">
                <a:solidFill>
                  <a:srgbClr val="000000"/>
                </a:solidFill>
                <a:latin typeface="Arial"/>
                <a:ea typeface="DejaVu Sans"/>
              </a:rPr>
              <a:t> can be found from </a:t>
            </a:r>
            <a:r>
              <a:rPr lang="en-IE" sz="3200" b="0" u="sng" strike="noStrike" spc="-1" dirty="0">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https://datatracker.ietf.org/doc/bof-requests</a:t>
            </a:r>
            <a:endParaRPr lang="en-US" sz="3200" b="0" strike="noStrike" spc="-1" dirty="0">
              <a:solidFill>
                <a:srgbClr val="0000FF"/>
              </a:solidFill>
              <a:latin typeface="Arial"/>
            </a:endParaRPr>
          </a:p>
          <a:p>
            <a:pPr marL="246240" indent="-2462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dirty="0">
                <a:solidFill>
                  <a:srgbClr val="000000"/>
                </a:solidFill>
                <a:latin typeface="Arial"/>
                <a:ea typeface="DejaVu Sans"/>
              </a:rPr>
              <a:t>List of approved </a:t>
            </a:r>
            <a:r>
              <a:rPr lang="en-IE" sz="3200" b="0" strike="noStrike" spc="-1" dirty="0" err="1">
                <a:solidFill>
                  <a:srgbClr val="000000"/>
                </a:solidFill>
                <a:latin typeface="Arial"/>
                <a:ea typeface="DejaVu Sans"/>
              </a:rPr>
              <a:t>BoFs</a:t>
            </a:r>
            <a:r>
              <a:rPr lang="en-IE" sz="3200" b="0" strike="noStrike" spc="-1" dirty="0">
                <a:solidFill>
                  <a:srgbClr val="000000"/>
                </a:solidFill>
                <a:latin typeface="Arial"/>
                <a:ea typeface="DejaVu Sans"/>
              </a:rPr>
              <a:t> can be found from </a:t>
            </a:r>
            <a:r>
              <a:rPr lang="en-IE" sz="3200" b="0" u="sng" strike="noStrike" spc="-1" dirty="0">
                <a:solidFill>
                  <a:srgbClr val="0000FF"/>
                </a:solidFill>
                <a:uFillTx/>
                <a:latin typeface="Arial"/>
                <a:ea typeface="DejaVu Sans"/>
                <a:hlinkClick r:id="rId3">
                  <a:extLst>
                    <a:ext uri="{A12FA001-AC4F-418D-AE19-62706E023703}">
                      <ahyp:hlinkClr xmlns:ahyp="http://schemas.microsoft.com/office/drawing/2018/hyperlinkcolor" val="tx"/>
                    </a:ext>
                  </a:extLst>
                </a:hlinkClick>
              </a:rPr>
              <a:t>https://datatracker.ietf.org/wg/bofs/</a:t>
            </a:r>
            <a:endParaRPr lang="en-US" sz="3200" b="0" strike="noStrike" spc="-1" dirty="0">
              <a:solidFill>
                <a:srgbClr val="0000FF"/>
              </a:solidFill>
              <a:latin typeface="Arial"/>
            </a:endParaRPr>
          </a:p>
          <a:p>
            <a:pPr marL="246240" indent="-2462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dirty="0">
                <a:solidFill>
                  <a:srgbClr val="000000"/>
                </a:solidFill>
                <a:latin typeface="Arial"/>
                <a:ea typeface="DejaVu Sans"/>
              </a:rPr>
              <a:t>There is five </a:t>
            </a:r>
            <a:r>
              <a:rPr lang="en-IE" sz="3200" b="0" strike="noStrike" spc="-1" dirty="0" err="1">
                <a:solidFill>
                  <a:srgbClr val="000000"/>
                </a:solidFill>
                <a:latin typeface="Arial"/>
                <a:ea typeface="DejaVu Sans"/>
              </a:rPr>
              <a:t>BoFs</a:t>
            </a:r>
            <a:r>
              <a:rPr lang="en-IE" sz="3200" b="0" strike="noStrike" spc="-1" dirty="0">
                <a:solidFill>
                  <a:srgbClr val="000000"/>
                </a:solidFill>
                <a:latin typeface="Arial"/>
                <a:ea typeface="DejaVu Sans"/>
              </a:rPr>
              <a:t> scheduled for IETF 119</a:t>
            </a:r>
            <a:endParaRPr lang="en-US" sz="3200" b="0" strike="noStrike" spc="-1" dirty="0">
              <a:solidFill>
                <a:srgbClr val="000000"/>
              </a:solidFill>
              <a:latin typeface="Arial"/>
            </a:endParaRPr>
          </a:p>
          <a:p>
            <a:pPr marL="276480" lvl="1" indent="-1382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dirty="0">
                <a:solidFill>
                  <a:srgbClr val="000000"/>
                </a:solidFill>
                <a:latin typeface="Arial"/>
                <a:ea typeface="DejaVu Sans"/>
              </a:rPr>
              <a:t> </a:t>
            </a:r>
            <a:r>
              <a:rPr lang="en-IE" sz="3200" b="0" strike="noStrike" spc="-1" dirty="0" err="1">
                <a:solidFill>
                  <a:srgbClr val="000000"/>
                </a:solidFill>
                <a:latin typeface="Arial"/>
                <a:ea typeface="DejaVu Sans"/>
              </a:rPr>
              <a:t>Alldispatch</a:t>
            </a:r>
            <a:r>
              <a:rPr lang="en-IE" sz="3200" b="0" strike="noStrike" spc="-1" dirty="0">
                <a:solidFill>
                  <a:srgbClr val="000000"/>
                </a:solidFill>
                <a:latin typeface="Arial"/>
                <a:ea typeface="DejaVu Sans"/>
              </a:rPr>
              <a:t> -- IETF-Wide "Dispatch" Session</a:t>
            </a:r>
            <a:endParaRPr lang="en-US" sz="3200" b="0" strike="noStrike" spc="-1" dirty="0">
              <a:solidFill>
                <a:srgbClr val="000000"/>
              </a:solidFill>
              <a:latin typeface="Arial"/>
            </a:endParaRPr>
          </a:p>
          <a:p>
            <a:pPr marL="276480" lvl="1" indent="-1382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dirty="0">
                <a:solidFill>
                  <a:srgbClr val="000000"/>
                </a:solidFill>
                <a:latin typeface="Arial"/>
                <a:ea typeface="DejaVu Sans"/>
              </a:rPr>
              <a:t> </a:t>
            </a:r>
            <a:r>
              <a:rPr lang="en-IE" sz="3200" b="0" strike="noStrike" spc="-1" dirty="0" err="1">
                <a:solidFill>
                  <a:srgbClr val="000000"/>
                </a:solidFill>
                <a:latin typeface="Arial"/>
                <a:ea typeface="DejaVu Sans"/>
              </a:rPr>
              <a:t>Deleg</a:t>
            </a:r>
            <a:r>
              <a:rPr lang="en-IE" sz="3200" b="0" strike="noStrike" spc="-1" dirty="0">
                <a:solidFill>
                  <a:srgbClr val="000000"/>
                </a:solidFill>
                <a:latin typeface="Arial"/>
                <a:ea typeface="DejaVu Sans"/>
              </a:rPr>
              <a:t> -- New DNS Delegation</a:t>
            </a:r>
            <a:endParaRPr lang="en-US" sz="3200" b="0" strike="noStrike" spc="-1" dirty="0">
              <a:solidFill>
                <a:srgbClr val="000000"/>
              </a:solidFill>
              <a:latin typeface="Arial"/>
            </a:endParaRPr>
          </a:p>
          <a:p>
            <a:pPr marL="276480" lvl="1" indent="-1382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dirty="0">
                <a:solidFill>
                  <a:srgbClr val="000000"/>
                </a:solidFill>
                <a:latin typeface="Arial"/>
                <a:ea typeface="DejaVu Sans"/>
              </a:rPr>
              <a:t> Spice -- Secure Patterns for Internet </a:t>
            </a:r>
            <a:r>
              <a:rPr lang="en-IE" sz="3200" b="0" strike="noStrike" spc="-1" dirty="0" err="1">
                <a:solidFill>
                  <a:srgbClr val="000000"/>
                </a:solidFill>
                <a:latin typeface="Arial"/>
                <a:ea typeface="DejaVu Sans"/>
              </a:rPr>
              <a:t>CrEdentials</a:t>
            </a:r>
            <a:endParaRPr lang="en-US" sz="3200" b="0" strike="noStrike" spc="-1" dirty="0">
              <a:solidFill>
                <a:srgbClr val="000000"/>
              </a:solidFill>
              <a:latin typeface="Arial"/>
            </a:endParaRPr>
          </a:p>
          <a:p>
            <a:pPr marL="276480" lvl="1" indent="-1382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dirty="0">
                <a:solidFill>
                  <a:srgbClr val="000000"/>
                </a:solidFill>
                <a:latin typeface="Arial"/>
                <a:ea typeface="DejaVu Sans"/>
              </a:rPr>
              <a:t> </a:t>
            </a:r>
            <a:r>
              <a:rPr lang="en-IE" sz="3200" b="0" strike="noStrike" spc="-1" dirty="0" err="1">
                <a:solidFill>
                  <a:srgbClr val="000000"/>
                </a:solidFill>
                <a:latin typeface="Arial"/>
                <a:ea typeface="DejaVu Sans"/>
              </a:rPr>
              <a:t>Sconepro</a:t>
            </a:r>
            <a:r>
              <a:rPr lang="en-IE" sz="3200" b="0" strike="noStrike" spc="-1" dirty="0">
                <a:solidFill>
                  <a:srgbClr val="000000"/>
                </a:solidFill>
                <a:latin typeface="Arial"/>
                <a:ea typeface="DejaVu Sans"/>
              </a:rPr>
              <a:t> --Secure Communication of Network Properties</a:t>
            </a:r>
            <a:endParaRPr lang="en-US" sz="3200" b="0" strike="noStrike" spc="-1" dirty="0">
              <a:solidFill>
                <a:srgbClr val="000000"/>
              </a:solidFill>
              <a:latin typeface="Arial"/>
            </a:endParaRPr>
          </a:p>
          <a:p>
            <a:pPr marL="276480" lvl="1" indent="-1382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dirty="0">
                <a:solidFill>
                  <a:srgbClr val="000000"/>
                </a:solidFill>
                <a:latin typeface="Arial"/>
                <a:ea typeface="DejaVu Sans"/>
              </a:rPr>
              <a:t> Srv6ops -- SRv6 Operations</a:t>
            </a:r>
            <a:endParaRPr lang="en-US" sz="32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D38D3258-C167-D8B3-79BF-F54402F6EA2A}"/>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MAINT</a:t>
            </a:r>
            <a:br>
              <a:rPr lang="de-DE" dirty="0"/>
            </a:br>
            <a:r>
              <a:rPr lang="de-DE" dirty="0"/>
              <a:t>March 2024 </a:t>
            </a:r>
            <a:br>
              <a:rPr lang="de-DE" dirty="0"/>
            </a:br>
            <a:r>
              <a:rPr lang="de-DE" dirty="0"/>
              <a:t>Closing Report</a:t>
            </a:r>
          </a:p>
        </p:txBody>
      </p:sp>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93</a:t>
            </a:fld>
            <a:endParaRPr lang="en-US" dirty="0"/>
          </a:p>
        </p:txBody>
      </p:sp>
    </p:spTree>
    <p:extLst>
      <p:ext uri="{BB962C8B-B14F-4D97-AF65-F5344CB8AC3E}">
        <p14:creationId xmlns:p14="http://schemas.microsoft.com/office/powerpoint/2010/main" val="27266617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4317122" y="6466180"/>
            <a:ext cx="509756" cy="20313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00">
                <a:solidFill>
                  <a:schemeClr val="tx1"/>
                </a:solidFill>
                <a:latin typeface="Times New Roman" charset="0"/>
                <a:ea typeface="ＭＳ Ｐゴシック" charset="0"/>
                <a:cs typeface="ＭＳ Ｐゴシック" charset="0"/>
              </a:defRPr>
            </a:lvl1pPr>
            <a:lvl2pPr marL="557213" indent="-214313" eaLnBrk="0" hangingPunct="0">
              <a:defRPr sz="900">
                <a:solidFill>
                  <a:schemeClr val="tx1"/>
                </a:solidFill>
                <a:latin typeface="Times New Roman" charset="0"/>
                <a:ea typeface="ＭＳ Ｐゴシック" charset="0"/>
              </a:defRPr>
            </a:lvl2pPr>
            <a:lvl3pPr marL="857250" indent="-171450" eaLnBrk="0" hangingPunct="0">
              <a:defRPr sz="900">
                <a:solidFill>
                  <a:schemeClr val="tx1"/>
                </a:solidFill>
                <a:latin typeface="Times New Roman" charset="0"/>
                <a:ea typeface="ＭＳ Ｐゴシック" charset="0"/>
              </a:defRPr>
            </a:lvl3pPr>
            <a:lvl4pPr marL="1200150" indent="-171450" eaLnBrk="0" hangingPunct="0">
              <a:defRPr sz="900">
                <a:solidFill>
                  <a:schemeClr val="tx1"/>
                </a:solidFill>
                <a:latin typeface="Times New Roman" charset="0"/>
                <a:ea typeface="ＭＳ Ｐゴシック" charset="0"/>
              </a:defRPr>
            </a:lvl4pPr>
            <a:lvl5pPr marL="1543050" indent="-171450" eaLnBrk="0" hangingPunct="0">
              <a:defRPr sz="900">
                <a:solidFill>
                  <a:schemeClr val="tx1"/>
                </a:solidFill>
                <a:latin typeface="Times New Roman" charset="0"/>
                <a:ea typeface="ＭＳ Ｐゴシック" charset="0"/>
              </a:defRPr>
            </a:lvl5pPr>
            <a:lvl6pPr marL="1885950" indent="-171450" eaLnBrk="0" fontAlgn="base" hangingPunct="0">
              <a:spcBef>
                <a:spcPct val="0"/>
              </a:spcBef>
              <a:spcAft>
                <a:spcPct val="0"/>
              </a:spcAft>
              <a:defRPr sz="900">
                <a:solidFill>
                  <a:schemeClr val="tx1"/>
                </a:solidFill>
                <a:latin typeface="Times New Roman" charset="0"/>
                <a:ea typeface="ＭＳ Ｐゴシック" charset="0"/>
              </a:defRPr>
            </a:lvl6pPr>
            <a:lvl7pPr marL="2228850" indent="-171450" eaLnBrk="0" fontAlgn="base" hangingPunct="0">
              <a:spcBef>
                <a:spcPct val="0"/>
              </a:spcBef>
              <a:spcAft>
                <a:spcPct val="0"/>
              </a:spcAft>
              <a:defRPr sz="900">
                <a:solidFill>
                  <a:schemeClr val="tx1"/>
                </a:solidFill>
                <a:latin typeface="Times New Roman" charset="0"/>
                <a:ea typeface="ＭＳ Ｐゴシック" charset="0"/>
              </a:defRPr>
            </a:lvl7pPr>
            <a:lvl8pPr marL="2571750" indent="-171450" eaLnBrk="0" fontAlgn="base" hangingPunct="0">
              <a:spcBef>
                <a:spcPct val="0"/>
              </a:spcBef>
              <a:spcAft>
                <a:spcPct val="0"/>
              </a:spcAft>
              <a:defRPr sz="900">
                <a:solidFill>
                  <a:schemeClr val="tx1"/>
                </a:solidFill>
                <a:latin typeface="Times New Roman" charset="0"/>
                <a:ea typeface="ＭＳ Ｐゴシック" charset="0"/>
              </a:defRPr>
            </a:lvl8pPr>
            <a:lvl9pPr marL="2914650" indent="-171450" eaLnBrk="0" fontAlgn="base" hangingPunct="0">
              <a:spcBef>
                <a:spcPct val="0"/>
              </a:spcBef>
              <a:spcAft>
                <a:spcPct val="0"/>
              </a:spcAft>
              <a:defRPr sz="900">
                <a:solidFill>
                  <a:schemeClr val="tx1"/>
                </a:solidFill>
                <a:latin typeface="Times New Roman" charset="0"/>
                <a:ea typeface="ＭＳ Ｐゴシック" charset="0"/>
              </a:defRPr>
            </a:lvl9pPr>
          </a:lstStyle>
          <a:p>
            <a:r>
              <a:rPr lang="en-US" sz="1200" dirty="0"/>
              <a:t>Slide </a:t>
            </a:r>
            <a:fld id="{355A403C-5F93-E946-ABFF-97319517FD10}" type="slidenum">
              <a:rPr lang="en-US" sz="1200"/>
              <a:pPr/>
              <a:t>94</a:t>
            </a:fld>
            <a:endParaRPr lang="en-US" sz="1200" dirty="0"/>
          </a:p>
        </p:txBody>
      </p:sp>
      <p:sp>
        <p:nvSpPr>
          <p:cNvPr id="21509" name="Rectangle 2"/>
          <p:cNvSpPr>
            <a:spLocks noGrp="1" noChangeArrowheads="1"/>
          </p:cNvSpPr>
          <p:nvPr>
            <p:ph type="title" idx="4294967295"/>
          </p:nvPr>
        </p:nvSpPr>
        <p:spPr>
          <a:xfrm>
            <a:off x="1485149" y="1144190"/>
            <a:ext cx="5829300" cy="571500"/>
          </a:xfrm>
        </p:spPr>
        <p:txBody>
          <a:bodyPr/>
          <a:lstStyle/>
          <a:p>
            <a:r>
              <a:rPr lang="en-US" sz="3200" b="1" dirty="0">
                <a:latin typeface="Calibri" panose="020F0502020204030204" pitchFamily="34" charset="0"/>
                <a:cs typeface="Calibri" panose="020F0502020204030204" pitchFamily="34" charset="0"/>
              </a:rPr>
              <a:t>SC Meeting Objectives – Agenda</a:t>
            </a:r>
            <a:endParaRPr lang="en-US" sz="3200" dirty="0">
              <a:latin typeface="Calibri" panose="020F0502020204030204" pitchFamily="34" charset="0"/>
              <a:cs typeface="Calibri" panose="020F0502020204030204" pitchFamily="34" charset="0"/>
            </a:endParaRPr>
          </a:p>
        </p:txBody>
      </p:sp>
      <p:sp>
        <p:nvSpPr>
          <p:cNvPr id="21510" name="Rectangle 5"/>
          <p:cNvSpPr>
            <a:spLocks noChangeArrowheads="1"/>
          </p:cNvSpPr>
          <p:nvPr/>
        </p:nvSpPr>
        <p:spPr bwMode="auto">
          <a:xfrm>
            <a:off x="723899" y="1933229"/>
            <a:ext cx="7696201"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0" lvl="2">
              <a:spcAft>
                <a:spcPts val="225"/>
              </a:spcAft>
            </a:pPr>
            <a:r>
              <a:rPr lang="en-US" sz="1500" b="1" dirty="0">
                <a:latin typeface="Calibri" panose="020F0502020204030204" pitchFamily="34" charset="0"/>
                <a:cs typeface="Calibri" panose="020F0502020204030204" pitchFamily="34" charset="0"/>
              </a:rPr>
              <a:t>Meetings 1&amp;2 (Monday and Tuesday)</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Policy and Procedure</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Approve Agenda</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Review 802 PAR Requests</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225"/>
              </a:spcAft>
            </a:pPr>
            <a:r>
              <a:rPr lang="en-US" sz="1500" b="1" dirty="0">
                <a:latin typeface="Calibri" panose="020F0502020204030204" pitchFamily="34" charset="0"/>
                <a:cs typeface="Calibri" panose="020F0502020204030204" pitchFamily="34" charset="0"/>
                <a:sym typeface="Wingdings" panose="05000000000000000000" pitchFamily="2" charset="2"/>
              </a:rPr>
              <a:t>Meeting 3 Wednesday</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Review any change requests for Operations Manual – none</a:t>
            </a:r>
          </a:p>
          <a:p>
            <a:pPr marL="342900" lvl="2" indent="-342900">
              <a:spcAft>
                <a:spcPts val="225"/>
              </a:spcAft>
              <a:buFont typeface="+mj-lt"/>
              <a:buAutoNum type="arabicPeriod"/>
            </a:pPr>
            <a:r>
              <a:rPr lang="en-US" sz="1500" dirty="0" err="1">
                <a:latin typeface="Calibri" panose="020F0502020204030204" pitchFamily="34" charset="0"/>
                <a:cs typeface="Calibri" panose="020F0502020204030204" pitchFamily="34" charset="0"/>
              </a:rPr>
              <a:t>AoB</a:t>
            </a:r>
            <a:endParaRPr lang="en-US" sz="1500" dirty="0">
              <a:latin typeface="Calibri" panose="020F0502020204030204" pitchFamily="34" charset="0"/>
              <a:cs typeface="Calibri" panose="020F0502020204030204" pitchFamily="34" charset="0"/>
            </a:endParaRP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Adjourn </a:t>
            </a:r>
            <a:r>
              <a:rPr lang="en-US" sz="1500" dirty="0">
                <a:latin typeface="Calibri" panose="020F0502020204030204" pitchFamily="34" charset="0"/>
                <a:cs typeface="Calibri" panose="020F0502020204030204" pitchFamily="34" charset="0"/>
                <a:sym typeface="Wingdings" panose="05000000000000000000" pitchFamily="2" charset="2"/>
              </a:rPr>
              <a:t> </a:t>
            </a:r>
            <a:endParaRPr lang="en-US" sz="1500" dirty="0">
              <a:latin typeface="Calibri" panose="020F0502020204030204" pitchFamily="34" charset="0"/>
              <a:cs typeface="Calibri" panose="020F050202020403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DE7C-91F5-45A8-9A96-57DA2CC38B3B}"/>
              </a:ext>
            </a:extLst>
          </p:cNvPr>
          <p:cNvSpPr>
            <a:spLocks noGrp="1"/>
          </p:cNvSpPr>
          <p:nvPr>
            <p:ph type="title"/>
          </p:nvPr>
        </p:nvSpPr>
        <p:spPr>
          <a:xfrm>
            <a:off x="713597" y="1028701"/>
            <a:ext cx="7770813" cy="294470"/>
          </a:xfrm>
        </p:spPr>
        <p:txBody>
          <a:bodyPr/>
          <a:lstStyle/>
          <a:p>
            <a:r>
              <a:rPr lang="en-US" altLang="en-US" sz="3200" dirty="0"/>
              <a:t>PAR Review SCM</a:t>
            </a:r>
            <a:endParaRPr lang="en-US" sz="3200" dirty="0"/>
          </a:p>
        </p:txBody>
      </p:sp>
      <p:sp>
        <p:nvSpPr>
          <p:cNvPr id="3" name="Content Placeholder 2">
            <a:extLst>
              <a:ext uri="{FF2B5EF4-FFF2-40B4-BE49-F238E27FC236}">
                <a16:creationId xmlns:a16="http://schemas.microsoft.com/office/drawing/2014/main" id="{8A337E3F-2C54-47D6-B9F4-C7408CA692FF}"/>
              </a:ext>
            </a:extLst>
          </p:cNvPr>
          <p:cNvSpPr>
            <a:spLocks noGrp="1"/>
          </p:cNvSpPr>
          <p:nvPr>
            <p:ph idx="1"/>
          </p:nvPr>
        </p:nvSpPr>
        <p:spPr>
          <a:xfrm>
            <a:off x="713596" y="1323171"/>
            <a:ext cx="7716807" cy="4048931"/>
          </a:xfrm>
        </p:spPr>
        <p:txBody>
          <a:bodyPr/>
          <a:lstStyle/>
          <a:p>
            <a:pPr marL="214313" indent="-214313"/>
            <a:r>
              <a:rPr lang="en-US" sz="2400" dirty="0">
                <a:latin typeface="Calibri" panose="020F0502020204030204" pitchFamily="34" charset="0"/>
                <a:ea typeface="Calibri" panose="020F0502020204030204" pitchFamily="34" charset="0"/>
                <a:cs typeface="Calibri" panose="020F0502020204030204" pitchFamily="34" charset="0"/>
              </a:rPr>
              <a:t>PARs to be considered at March 2024 Plenary</a:t>
            </a:r>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rPr>
              <a:t>, Denver, USA</a:t>
            </a:r>
          </a:p>
          <a:p>
            <a:pPr lvl="1">
              <a:buFont typeface="Arial" panose="020B0604020202020204" pitchFamily="34" charset="0"/>
              <a:buChar char="•"/>
            </a:pP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802.1ASeb - Amendment:  Optional Use of Announce ,</a:t>
            </a:r>
            <a:r>
              <a:rPr lang="en-GB" sz="16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GB" sz="16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t>
            </a:r>
            <a:r>
              <a:rPr lang="en-GB" sz="16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and </a:t>
            </a:r>
            <a:r>
              <a:rPr lang="en-GB" sz="16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CSD</a:t>
            </a:r>
            <a:endParaRPr lang="en-GB" sz="1600" dirty="0">
              <a:solidFill>
                <a:srgbClr val="0000FF"/>
              </a:solidFill>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802.3dm - Amendment: Asymmetrical Electrical Automotive Ethernet, </a:t>
            </a:r>
            <a:r>
              <a:rPr lang="en-GB" sz="16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PAR</a:t>
            </a: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n-GB" sz="16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CSD</a:t>
            </a:r>
            <a:endParaRPr lang="en-GB" sz="1600" dirty="0">
              <a:solidFill>
                <a:srgbClr val="0000FF"/>
              </a:solidFill>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802.11bf - Amendment: Enhancements for Wireless Local Area Network (WLAN) Sensing, </a:t>
            </a:r>
            <a:r>
              <a:rPr lang="en-GB" sz="16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PAR modification</a:t>
            </a:r>
            <a:endParaRPr lang="en-GB" sz="1600" dirty="0">
              <a:solidFill>
                <a:srgbClr val="0000FF"/>
              </a:solidFill>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802.11bp - Amendment: Enhancements for Ambient Power Communication (AMP), </a:t>
            </a:r>
            <a:r>
              <a:rPr lang="en-GB" sz="16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PAR</a:t>
            </a: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n-GB" sz="16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CSD</a:t>
            </a:r>
            <a:endParaRPr lang="en-GB" sz="1600" dirty="0">
              <a:solidFill>
                <a:srgbClr val="0000FF"/>
              </a:solidFill>
              <a:latin typeface="Calibri" panose="020F0502020204030204" pitchFamily="34" charset="0"/>
              <a:ea typeface="Calibri" panose="020F0502020204030204" pitchFamily="34" charset="0"/>
              <a:cs typeface="Calibri" panose="020F0502020204030204" pitchFamily="34" charset="0"/>
            </a:endParaRPr>
          </a:p>
          <a:p>
            <a:pPr marL="342900" lvl="1" indent="0">
              <a:buNone/>
            </a:pPr>
            <a:endPar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altLang="en-US" sz="2400" dirty="0">
                <a:latin typeface="Calibri" panose="020F0502020204030204" pitchFamily="34" charset="0"/>
                <a:ea typeface="Calibri" panose="020F0502020204030204" pitchFamily="34" charset="0"/>
                <a:cs typeface="Calibri" panose="020F0502020204030204" pitchFamily="34" charset="0"/>
              </a:rPr>
              <a:t>802.15 Comments are due Tuesday 12 March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18:00,</a:t>
            </a:r>
          </a:p>
          <a:p>
            <a:r>
              <a:rPr lang="en-US" alt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Comments to be submitted as document: </a:t>
            </a:r>
          </a:p>
          <a:p>
            <a:pPr marL="300038" lvl="1" indent="0">
              <a:buNone/>
            </a:pPr>
            <a:r>
              <a:rPr lang="en-US" altLang="en-US" sz="18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https://mentor.ieee.org/802.15/dcn/24/15-24-0161-00-0mag-802-15-comments-on-pars-csds-march-2024.pptx</a:t>
            </a:r>
            <a:endParaRPr lang="en-US" altLang="en-US" sz="1800" dirty="0">
              <a:solidFill>
                <a:srgbClr val="0000FF"/>
              </a:solidFill>
              <a:latin typeface="Calibri" panose="020F0502020204030204" pitchFamily="34" charset="0"/>
              <a:ea typeface="Calibri" panose="020F0502020204030204" pitchFamily="34" charset="0"/>
              <a:cs typeface="Calibri" panose="020F0502020204030204" pitchFamily="34" charset="0"/>
            </a:endParaRPr>
          </a:p>
          <a:p>
            <a:r>
              <a:rPr lang="en-US" altLang="en-US" sz="2400" dirty="0">
                <a:latin typeface="Calibri" panose="020F0502020204030204" pitchFamily="34" charset="0"/>
                <a:ea typeface="Calibri" panose="020F0502020204030204" pitchFamily="34" charset="0"/>
                <a:cs typeface="Calibri" panose="020F0502020204030204" pitchFamily="34" charset="0"/>
              </a:rPr>
              <a:t>Adjourned on Tuesday 12 March at 1100. </a:t>
            </a:r>
          </a:p>
        </p:txBody>
      </p:sp>
      <p:sp>
        <p:nvSpPr>
          <p:cNvPr id="6" name="Slide Number Placeholder 5">
            <a:extLst>
              <a:ext uri="{FF2B5EF4-FFF2-40B4-BE49-F238E27FC236}">
                <a16:creationId xmlns:a16="http://schemas.microsoft.com/office/drawing/2014/main" id="{7F4ACB67-5076-4258-BBF2-1EA3692B05F1}"/>
              </a:ext>
            </a:extLst>
          </p:cNvPr>
          <p:cNvSpPr>
            <a:spLocks noGrp="1"/>
          </p:cNvSpPr>
          <p:nvPr>
            <p:ph type="sldNum" idx="12"/>
          </p:nvPr>
        </p:nvSpPr>
        <p:spPr>
          <a:xfrm>
            <a:off x="4355595" y="6475413"/>
            <a:ext cx="432811" cy="184666"/>
          </a:xfrm>
        </p:spPr>
        <p:txBody>
          <a:bodyPr/>
          <a:lstStyle/>
          <a:p>
            <a:r>
              <a:rPr lang="en-GB"/>
              <a:t>Slide </a:t>
            </a:r>
            <a:fld id="{440F5867-744E-4AA6-B0ED-4C44D2DFBB7B}" type="slidenum">
              <a:rPr lang="en-GB" smtClean="0"/>
              <a:pPr/>
              <a:t>95</a:t>
            </a:fld>
            <a:endParaRPr lang="en-GB" dirty="0"/>
          </a:p>
        </p:txBody>
      </p:sp>
    </p:spTree>
    <p:extLst>
      <p:ext uri="{BB962C8B-B14F-4D97-AF65-F5344CB8AC3E}">
        <p14:creationId xmlns:p14="http://schemas.microsoft.com/office/powerpoint/2010/main" val="16183145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a:xfrm>
            <a:off x="1485149" y="1144190"/>
            <a:ext cx="5829300" cy="571500"/>
          </a:xfrm>
        </p:spPr>
        <p:txBody>
          <a:bodyPr/>
          <a:lstStyle/>
          <a:p>
            <a:r>
              <a:rPr lang="en-US" sz="3200" b="1" dirty="0">
                <a:latin typeface="Calibri" panose="020F0502020204030204" pitchFamily="34" charset="0"/>
                <a:cs typeface="Calibri" panose="020F0502020204030204" pitchFamily="34" charset="0"/>
              </a:rPr>
              <a:t>SCM other items</a:t>
            </a:r>
            <a:endParaRPr lang="en-US" sz="3200" dirty="0">
              <a:latin typeface="Calibri" panose="020F0502020204030204" pitchFamily="34" charset="0"/>
              <a:cs typeface="Calibri" panose="020F0502020204030204" pitchFamily="34" charset="0"/>
            </a:endParaRPr>
          </a:p>
        </p:txBody>
      </p:sp>
      <p:sp>
        <p:nvSpPr>
          <p:cNvPr id="21510" name="Rectangle 5"/>
          <p:cNvSpPr>
            <a:spLocks noChangeArrowheads="1"/>
          </p:cNvSpPr>
          <p:nvPr/>
        </p:nvSpPr>
        <p:spPr bwMode="auto">
          <a:xfrm>
            <a:off x="1322308" y="1720513"/>
            <a:ext cx="6499384"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257175" lvl="2" indent="-257175">
              <a:spcAft>
                <a:spcPts val="45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No urgent changes to operations manual – see next slide</a:t>
            </a:r>
          </a:p>
          <a:p>
            <a:pPr marL="0" lvl="2">
              <a:spcAft>
                <a:spcPts val="450"/>
              </a:spcAft>
            </a:pPr>
            <a:endParaRPr lang="en-US" sz="1800" dirty="0">
              <a:latin typeface="Calibri" panose="020F0502020204030204" pitchFamily="34" charset="0"/>
              <a:cs typeface="Calibri" panose="020F0502020204030204" pitchFamily="34" charset="0"/>
            </a:endParaRPr>
          </a:p>
        </p:txBody>
      </p:sp>
      <p:sp>
        <p:nvSpPr>
          <p:cNvPr id="2" name="Foliennummernplatzhalter 3">
            <a:extLst>
              <a:ext uri="{FF2B5EF4-FFF2-40B4-BE49-F238E27FC236}">
                <a16:creationId xmlns:a16="http://schemas.microsoft.com/office/drawing/2014/main" id="{91DD7F88-FF32-D627-8BCE-B5B238617716}"/>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96</a:t>
            </a:fld>
            <a:endParaRPr lang="en-US" dirty="0"/>
          </a:p>
        </p:txBody>
      </p:sp>
    </p:spTree>
    <p:extLst>
      <p:ext uri="{BB962C8B-B14F-4D97-AF65-F5344CB8AC3E}">
        <p14:creationId xmlns:p14="http://schemas.microsoft.com/office/powerpoint/2010/main" val="14504297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1D7C48-C17A-370C-00B1-1CB8ECD79AE9}"/>
              </a:ext>
            </a:extLst>
          </p:cNvPr>
          <p:cNvSpPr>
            <a:spLocks noGrp="1"/>
          </p:cNvSpPr>
          <p:nvPr>
            <p:ph type="sldNum" sz="quarter" idx="12"/>
          </p:nvPr>
        </p:nvSpPr>
        <p:spPr>
          <a:xfrm>
            <a:off x="4319976" y="6475413"/>
            <a:ext cx="504049" cy="184666"/>
          </a:xfrm>
        </p:spPr>
        <p:txBody>
          <a:bodyPr/>
          <a:lstStyle/>
          <a:p>
            <a:pPr>
              <a:defRPr/>
            </a:pPr>
            <a:r>
              <a:rPr lang="en-US"/>
              <a:t>Slide </a:t>
            </a:r>
            <a:fld id="{03628903-88D7-C74D-8D58-8597ECE2BB7F}" type="slidenum">
              <a:rPr lang="en-US" smtClean="0"/>
              <a:pPr>
                <a:defRPr/>
              </a:pPr>
              <a:t>97</a:t>
            </a:fld>
            <a:endParaRPr lang="en-US"/>
          </a:p>
        </p:txBody>
      </p:sp>
      <p:sp>
        <p:nvSpPr>
          <p:cNvPr id="6" name="Content Placeholder 2">
            <a:extLst>
              <a:ext uri="{FF2B5EF4-FFF2-40B4-BE49-F238E27FC236}">
                <a16:creationId xmlns:a16="http://schemas.microsoft.com/office/drawing/2014/main" id="{77ADDA4A-93F5-7106-97BC-5CDFE30CC04C}"/>
              </a:ext>
            </a:extLst>
          </p:cNvPr>
          <p:cNvSpPr txBox="1">
            <a:spLocks/>
          </p:cNvSpPr>
          <p:nvPr/>
        </p:nvSpPr>
        <p:spPr>
          <a:xfrm>
            <a:off x="685800" y="1323171"/>
            <a:ext cx="7772400" cy="515224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0" indent="0" algn="ctr">
              <a:buNone/>
            </a:pPr>
            <a:r>
              <a:rPr lang="en-GB" kern="0" dirty="0">
                <a:latin typeface="Calibri" panose="020F0502020204030204" pitchFamily="34" charset="0"/>
                <a:ea typeface="Calibri" panose="020F0502020204030204" pitchFamily="34" charset="0"/>
                <a:cs typeface="Calibri" panose="020F0502020204030204" pitchFamily="34" charset="0"/>
              </a:rPr>
              <a:t>General discussion</a:t>
            </a:r>
          </a:p>
          <a:p>
            <a:pPr marL="585788" lvl="1">
              <a:buFont typeface="Arial" panose="020B0604020202020204" pitchFamily="34" charset="0"/>
              <a:buChar char="•"/>
            </a:pPr>
            <a:r>
              <a:rPr lang="en-GB" sz="1800" kern="0" dirty="0">
                <a:latin typeface="Calibri" panose="020F0502020204030204" pitchFamily="34" charset="0"/>
                <a:ea typeface="Calibri" panose="020F0502020204030204" pitchFamily="34" charset="0"/>
                <a:cs typeface="Calibri" panose="020F0502020204030204" pitchFamily="34" charset="0"/>
              </a:rPr>
              <a:t>Evening meetings should be optional, i.e. not counted in denominator of voting credit</a:t>
            </a:r>
          </a:p>
          <a:p>
            <a:pPr marL="300038" lvl="1" indent="0">
              <a:buNone/>
            </a:pPr>
            <a:endParaRPr lang="en-GB" sz="1500" kern="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GB" sz="2400" kern="0" dirty="0">
                <a:latin typeface="Calibri" panose="020F0502020204030204" pitchFamily="34" charset="0"/>
                <a:ea typeface="Calibri" panose="020F0502020204030204" pitchFamily="34" charset="0"/>
                <a:cs typeface="Calibri" panose="020F0502020204030204" pitchFamily="34" charset="0"/>
              </a:rPr>
              <a:t>Discussion about Operations Manual, Rules, Hybrid meetings and increasing participation</a:t>
            </a:r>
          </a:p>
          <a:p>
            <a:pPr marL="585788" lvl="1">
              <a:buFont typeface="Arial" panose="020B0604020202020204" pitchFamily="34" charset="0"/>
              <a:buChar char="•"/>
            </a:pPr>
            <a:r>
              <a:rPr lang="en-GB" sz="1800" kern="0" dirty="0">
                <a:latin typeface="Calibri" panose="020F0502020204030204" pitchFamily="34" charset="0"/>
                <a:cs typeface="Calibri" panose="020F0502020204030204" pitchFamily="34" charset="0"/>
              </a:rPr>
              <a:t>Recommendations from attendees:</a:t>
            </a:r>
          </a:p>
          <a:p>
            <a:pPr marL="798513" lvl="1" indent="-234950"/>
            <a:r>
              <a:rPr lang="en-GB" sz="1800" kern="0" dirty="0">
                <a:latin typeface="Calibri" panose="020F0502020204030204" pitchFamily="34" charset="0"/>
                <a:ea typeface="Calibri" panose="020F0502020204030204" pitchFamily="34" charset="0"/>
                <a:cs typeface="Calibri" panose="020F0502020204030204" pitchFamily="34" charset="0"/>
              </a:rPr>
              <a:t>Assign 2 meeting credits for attending closing plenary</a:t>
            </a:r>
          </a:p>
          <a:p>
            <a:pPr marL="798513" lvl="1" indent="-234950"/>
            <a:r>
              <a:rPr lang="en-GB" altLang="en-US" sz="1800" kern="0" dirty="0">
                <a:latin typeface="Calibri" panose="020F0502020204030204" pitchFamily="34" charset="0"/>
                <a:ea typeface="Calibri" panose="020F0502020204030204" pitchFamily="34" charset="0"/>
                <a:cs typeface="Calibri" panose="020F0502020204030204" pitchFamily="34" charset="0"/>
              </a:rPr>
              <a:t>Gain and retain voting rights using the same criteria as current rules, but MUST be in-person attendance</a:t>
            </a:r>
          </a:p>
          <a:p>
            <a:pPr marL="798513" lvl="1" indent="-234950"/>
            <a:r>
              <a:rPr lang="en-GB" altLang="en-US" sz="1800" kern="0" dirty="0">
                <a:latin typeface="Calibri" panose="020F0502020204030204" pitchFamily="34" charset="0"/>
                <a:ea typeface="Calibri" panose="020F0502020204030204" pitchFamily="34" charset="0"/>
                <a:cs typeface="Calibri" panose="020F0502020204030204" pitchFamily="34" charset="0"/>
              </a:rPr>
              <a:t>Task group/standing committee  chair/vice chair, must be voting members of 802.15 – need to clarify in operations manual</a:t>
            </a:r>
          </a:p>
          <a:p>
            <a:pPr marL="798513" lvl="1" indent="-234950"/>
            <a:r>
              <a:rPr lang="en-GB" altLang="en-US" sz="1800" kern="0" dirty="0">
                <a:latin typeface="Calibri" panose="020F0502020204030204" pitchFamily="34" charset="0"/>
                <a:ea typeface="Calibri" panose="020F0502020204030204" pitchFamily="34" charset="0"/>
                <a:cs typeface="Calibri" panose="020F0502020204030204" pitchFamily="34" charset="0"/>
              </a:rPr>
              <a:t>Sub - group chair or vice chair (or designated voting member) must be present </a:t>
            </a:r>
            <a:r>
              <a:rPr lang="en-GB" altLang="en-US" sz="1800" b="1" kern="0" dirty="0">
                <a:latin typeface="Calibri" panose="020F0502020204030204" pitchFamily="34" charset="0"/>
                <a:ea typeface="Calibri" panose="020F0502020204030204" pitchFamily="34" charset="0"/>
                <a:cs typeface="Calibri" panose="020F0502020204030204" pitchFamily="34" charset="0"/>
              </a:rPr>
              <a:t>in-person</a:t>
            </a:r>
            <a:r>
              <a:rPr lang="en-GB" altLang="en-US" sz="1800" kern="0" dirty="0">
                <a:latin typeface="Calibri" panose="020F0502020204030204" pitchFamily="34" charset="0"/>
                <a:ea typeface="Calibri" panose="020F0502020204030204" pitchFamily="34" charset="0"/>
                <a:cs typeface="Calibri" panose="020F0502020204030204" pitchFamily="34" charset="0"/>
              </a:rPr>
              <a:t> to run the meetings during a hybrid session.</a:t>
            </a:r>
          </a:p>
          <a:p>
            <a:pPr marL="514350" lvl="1"/>
            <a:endParaRPr lang="en-GB" altLang="en-US" sz="1500" kern="0" dirty="0">
              <a:latin typeface="Calibri" panose="020F0502020204030204" pitchFamily="34" charset="0"/>
              <a:ea typeface="Calibri" panose="020F0502020204030204" pitchFamily="34" charset="0"/>
              <a:cs typeface="Calibri" panose="020F0502020204030204" pitchFamily="34" charset="0"/>
            </a:endParaRPr>
          </a:p>
          <a:p>
            <a:pPr marL="214313"/>
            <a:endParaRPr lang="en-GB" altLang="en-US" sz="1800" kern="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altLang="en-US" sz="1800" kern="0" dirty="0">
              <a:latin typeface="Calibri" panose="020F0502020204030204" pitchFamily="34" charset="0"/>
              <a:ea typeface="Calibri" panose="020F0502020204030204" pitchFamily="34" charset="0"/>
              <a:cs typeface="Calibri" panose="020F0502020204030204" pitchFamily="34" charset="0"/>
            </a:endParaRPr>
          </a:p>
          <a:p>
            <a:pPr marL="214313"/>
            <a:endParaRPr lang="en-GB" altLang="en-US" sz="1800" kern="0" dirty="0">
              <a:latin typeface="Calibri" panose="020F0502020204030204" pitchFamily="34" charset="0"/>
              <a:ea typeface="Calibri" panose="020F0502020204030204" pitchFamily="34" charset="0"/>
              <a:cs typeface="Calibri" panose="020F0502020204030204" pitchFamily="34" charset="0"/>
            </a:endParaRPr>
          </a:p>
          <a:p>
            <a:pPr marL="214313"/>
            <a:endParaRPr lang="en-US" altLang="en-US" sz="1800" kern="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35132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WNG</a:t>
            </a:r>
            <a:br>
              <a:rPr lang="de-DE" dirty="0"/>
            </a:br>
            <a:r>
              <a:rPr lang="de-DE" dirty="0"/>
              <a:t>March 2024 </a:t>
            </a:r>
            <a:br>
              <a:rPr lang="de-DE" dirty="0"/>
            </a:br>
            <a:r>
              <a:rPr lang="de-DE" dirty="0"/>
              <a:t>Closing Report</a:t>
            </a:r>
          </a:p>
        </p:txBody>
      </p:sp>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98</a:t>
            </a:fld>
            <a:endParaRPr lang="en-US" dirty="0"/>
          </a:p>
        </p:txBody>
      </p:sp>
    </p:spTree>
    <p:extLst>
      <p:ext uri="{BB962C8B-B14F-4D97-AF65-F5344CB8AC3E}">
        <p14:creationId xmlns:p14="http://schemas.microsoft.com/office/powerpoint/2010/main" val="42863588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35000" y="791950"/>
            <a:ext cx="7153275" cy="5789613"/>
          </a:xfrm>
        </p:spPr>
        <p:txBody>
          <a:bodyPr>
            <a:normAutofit/>
          </a:bodyPr>
          <a:lstStyle/>
          <a:p>
            <a:pPr marL="0" indent="0" algn="ctr">
              <a:buNone/>
              <a:defRPr/>
            </a:pPr>
            <a:r>
              <a:rPr lang="en-US" b="1" dirty="0"/>
              <a:t>Agenda 15 November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lphaLcParenR"/>
              <a:defRPr/>
            </a:pPr>
            <a:r>
              <a:rPr lang="en-US" sz="2400" dirty="0" err="1"/>
              <a:t>TRPsd</a:t>
            </a:r>
            <a:r>
              <a:rPr lang="en-US" sz="2400" dirty="0"/>
              <a:t> Measurements of UWB devices by JRC</a:t>
            </a:r>
          </a:p>
          <a:p>
            <a:pPr marL="914400" lvl="1" indent="-514350">
              <a:buFont typeface="+mj-lt"/>
              <a:buAutoNum type="alphaLcParenR"/>
              <a:defRPr/>
            </a:pPr>
            <a:r>
              <a:rPr lang="en-US" sz="2400" dirty="0"/>
              <a:t>A lightweight Cryptographic algorithm for IoT Devices</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3">
            <a:extLst>
              <a:ext uri="{FF2B5EF4-FFF2-40B4-BE49-F238E27FC236}">
                <a16:creationId xmlns:a16="http://schemas.microsoft.com/office/drawing/2014/main" id="{3A5A2183-8B36-BE8B-4B42-BF74004B96D0}"/>
              </a:ext>
            </a:extLst>
          </p:cNvPr>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99</a:t>
            </a:fld>
            <a:endParaRPr lang="en-US" dirty="0"/>
          </a:p>
        </p:txBody>
      </p:sp>
    </p:spTree>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47811</TotalTime>
  <Words>7993</Words>
  <Application>Microsoft Office PowerPoint</Application>
  <PresentationFormat>On-screen Show (4:3)</PresentationFormat>
  <Paragraphs>1277</Paragraphs>
  <Slides>102</Slides>
  <Notes>12</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102</vt:i4>
      </vt:variant>
    </vt:vector>
  </HeadingPairs>
  <TitlesOfParts>
    <vt:vector size="112" baseType="lpstr">
      <vt:lpstr>ＭＳ Ｐゴシック</vt:lpstr>
      <vt:lpstr>游ゴシック</vt:lpstr>
      <vt:lpstr>ADLaM Display</vt:lpstr>
      <vt:lpstr>Arial</vt:lpstr>
      <vt:lpstr>Arial Rounded MT Bold</vt:lpstr>
      <vt:lpstr>Calibri</vt:lpstr>
      <vt:lpstr>Times New Roman</vt:lpstr>
      <vt:lpstr>Wingdings</vt:lpstr>
      <vt:lpstr>Work Sans</vt:lpstr>
      <vt:lpstr>IEEE-802_15</vt:lpstr>
      <vt:lpstr> 149th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TG4ab (NG-UWB) March 2024  Closing Report</vt:lpstr>
      <vt:lpstr>Agenda</vt:lpstr>
      <vt:lpstr>Session Objectives</vt:lpstr>
      <vt:lpstr>Comment resolution reports</vt:lpstr>
      <vt:lpstr>Comment Status</vt:lpstr>
      <vt:lpstr>Next Steps</vt:lpstr>
      <vt:lpstr>Call schedule, March thru May</vt:lpstr>
      <vt:lpstr>TG4ac (Privacy) March 2024  Closing Report</vt:lpstr>
      <vt:lpstr>PowerPoint Presentation</vt:lpstr>
      <vt:lpstr>PowerPoint Presentation</vt:lpstr>
      <vt:lpstr>PowerPoint Presentation</vt:lpstr>
      <vt:lpstr>PowerPoint Presentation</vt:lpstr>
      <vt:lpstr> </vt:lpstr>
      <vt:lpstr>PowerPoint Presentation</vt:lpstr>
      <vt:lpstr>TG4me (Revision) March 2024  Closing Report</vt:lpstr>
      <vt:lpstr>CLOSING REPORT </vt:lpstr>
      <vt:lpstr>CLOSING REPORT </vt:lpstr>
      <vt:lpstr>CLOSING REPORT </vt:lpstr>
      <vt:lpstr>PowerPoint Presentation</vt:lpstr>
      <vt:lpstr>TG6ma (BAN/VAN) March 2024  Closing Report</vt:lpstr>
      <vt:lpstr>Objectives of TG 6ma – Enhanced Dependability Body Area Network (ED-BAN)</vt:lpstr>
      <vt:lpstr>TG15.6ma Plenary Session Schedule for 10-15th, March 2024</vt:lpstr>
      <vt:lpstr>Agenda items for the week</vt:lpstr>
      <vt:lpstr>PowerPoint Presentation</vt:lpstr>
      <vt:lpstr>PowerPoint Presentation</vt:lpstr>
      <vt:lpstr>PowerPoint Presentation</vt:lpstr>
      <vt:lpstr>QoS Levels of Packets  corresponding to User Priority </vt:lpstr>
      <vt:lpstr>PowerPoint Presentation</vt:lpstr>
      <vt:lpstr>FEC in TG6ma </vt:lpstr>
      <vt:lpstr>PowerPoint Presentation</vt:lpstr>
      <vt:lpstr>PowerPoint Presentation</vt:lpstr>
      <vt:lpstr>Contributions</vt:lpstr>
      <vt:lpstr>Contacts and Conference call</vt:lpstr>
      <vt:lpstr>TG7a (OCC) March 2024  Closing Report</vt:lpstr>
      <vt:lpstr>Accomplishment for the meeting</vt:lpstr>
      <vt:lpstr>PowerPoint Presentation</vt:lpstr>
      <vt:lpstr>PowerPoint Presentation</vt:lpstr>
      <vt:lpstr>Plan for Teleconference schedule</vt:lpstr>
      <vt:lpstr>Plan for May Meeting</vt:lpstr>
      <vt:lpstr>TG16t (LIC-NB) March 2024  Closing Report</vt:lpstr>
      <vt:lpstr>Meeting Plan for week</vt:lpstr>
      <vt:lpstr>Contributions for March 2024 Plenary</vt:lpstr>
      <vt:lpstr>Draft D1.1 Review and D2.0 preparation</vt:lpstr>
      <vt:lpstr>Motions</vt:lpstr>
      <vt:lpstr>Formation of Comment Resolution Group</vt:lpstr>
      <vt:lpstr>Teleconference / CRG Meeting</vt:lpstr>
      <vt:lpstr>Project Timeline</vt:lpstr>
      <vt:lpstr>Future Meetings</vt:lpstr>
      <vt:lpstr>SG NG-UWB March 2024  Closing Report</vt:lpstr>
      <vt:lpstr>Agenda and Achievements</vt:lpstr>
      <vt:lpstr>Timeline</vt:lpstr>
      <vt:lpstr>Telephone Conferences</vt:lpstr>
      <vt:lpstr>Plan for Warsaw in May 2024</vt:lpstr>
      <vt:lpstr>Meeting Minutes</vt:lpstr>
      <vt:lpstr>IG NG-OCC March 2024  Closing Report</vt:lpstr>
      <vt:lpstr>Session Objectives</vt:lpstr>
      <vt:lpstr>Accomplishment for the meeting</vt:lpstr>
      <vt:lpstr>Plan for May Meeting</vt:lpstr>
      <vt:lpstr>Plan for IG NG-OCC</vt:lpstr>
      <vt:lpstr>SC IETF March 2024  Closing Report</vt:lpstr>
      <vt:lpstr>PowerPoint Presentation</vt:lpstr>
      <vt:lpstr>PowerPoint Presentation</vt:lpstr>
      <vt:lpstr>PowerPoint Presentation</vt:lpstr>
      <vt:lpstr>PowerPoint Presentation</vt:lpstr>
      <vt:lpstr>PowerPoint Presentation</vt:lpstr>
      <vt:lpstr>SC MAINT March 2024  Closing Report</vt:lpstr>
      <vt:lpstr>SC Meeting Objectives – Agenda</vt:lpstr>
      <vt:lpstr>PAR Review SCM</vt:lpstr>
      <vt:lpstr>SCM other items</vt:lpstr>
      <vt:lpstr>PowerPoint Presentation</vt:lpstr>
      <vt:lpstr>SC WNG March 2024  Closing Report</vt:lpstr>
      <vt:lpstr>PowerPoint Presentation</vt:lpstr>
      <vt:lpstr>References</vt:lpstr>
      <vt:lpstr>The usual question</vt:lpstr>
      <vt:lpstr>The usual question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1343</cp:revision>
  <cp:lastPrinted>2000-07-07T01:25:49Z</cp:lastPrinted>
  <dcterms:created xsi:type="dcterms:W3CDTF">1999-06-22T06:24:01Z</dcterms:created>
  <dcterms:modified xsi:type="dcterms:W3CDTF">2024-03-23T06:44:58Z</dcterms:modified>
  <cp:category/>
</cp:coreProperties>
</file>