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8520" cy="19944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802-15-24-0169-00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4760" cy="29124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4760" cy="29124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EC3CB699-6557-44BE-A8A8-7F1EE7E3271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4760" cy="29124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60320" cy="19944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8520" cy="19944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802-15-24-0169-00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4760" cy="29124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4760" cy="29124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28326B6E-D17A-4765-8274-9992ECE63A4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4760" cy="29124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60320" cy="19944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8520" cy="19944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802-15-24-0169-00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4760" cy="29124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4760" cy="29124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5B631410-FEED-438E-A1AB-9F99E971D3B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4760" cy="29124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60320" cy="19944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datatracker.ietf.org/doc/minutes-118-suit-202311071600/" TargetMode="External"/><Relationship Id="rId2" Type="http://schemas.openxmlformats.org/officeDocument/2006/relationships/hyperlink" Target="https://www.meetecho.com/ietf118/recordings#SUIT" TargetMode="External"/><Relationship Id="rId3"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datatracker.ietf.org/doc/draft-ietf-suit-manifest/" TargetMode="External"/><Relationship Id="rId2" Type="http://schemas.openxmlformats.org/officeDocument/2006/relationships/hyperlink" Target="https://datatracker.ietf.org/doc/draft-ietf-suit-mud/" TargetMode="External"/><Relationship Id="rId3" Type="http://schemas.openxmlformats.org/officeDocument/2006/relationships/hyperlink" Target="https://datatracker.ietf.org/doc/draft-ietf-suit-firmware-encryption/" TargetMode="External"/><Relationship Id="rId4" Type="http://schemas.openxmlformats.org/officeDocument/2006/relationships/hyperlink" Target="https://datatracker.ietf.org/doc/draft-ietf-suit-report/" TargetMode="External"/><Relationship Id="rId5" Type="http://schemas.openxmlformats.org/officeDocument/2006/relationships/hyperlink" Target="https://datatracker.ietf.org/doc/draft-ietf-suit-trust-domains/" TargetMode="External"/><Relationship Id="rId6" Type="http://schemas.openxmlformats.org/officeDocument/2006/relationships/hyperlink" Target="https://datatracker.ietf.org/doc/draft-ietf-suit-update-management/" TargetMode="External"/><Relationship Id="rId7" Type="http://schemas.openxmlformats.org/officeDocument/2006/relationships/hyperlink" Target="https://datatracker.ietf.org/doc/draft-moran-suit-mti/" TargetMode="External"/><Relationship Id="rId8"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hyperlink" Target="https://datatracker.ietf.org/doc/bof-requests" TargetMode="External"/><Relationship Id="rId2" Type="http://schemas.openxmlformats.org/officeDocument/2006/relationships/hyperlink" Target="https://datatracker.ietf.org/wg/bofs/" TargetMode="External"/><Relationship Id="rId3"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hyperlink" Target="https://datatracker.ietf.org/doc/agenda-119-alldispatch/" TargetMode="External"/><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hyperlink" Target="https://datatracker.ietf.org/doc/agenda-119-deleg/" TargetMode="External"/><Relationship Id="rId2"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hyperlink" Target="https://datatracker.ietf.org/doc/agenda-119-sconepro/" TargetMode="External"/><Relationship Id="rId2"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hyperlink" Target="https://datatracker.ietf.org/doc/agenda-119-srv6ops/" TargetMode="External"/><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hyperlink" Target="https://datatracker.ietf.org/meeting/118/proceedings" TargetMode="External"/><Relationship Id="rId2"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hyperlink" Target="https://registration.ietf.org/119/" TargetMode="External"/><Relationship Id="rId2"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hyperlink" Target="https://datatracker.ietf.org/doc/agenda-119-6lo/" TargetMode="External"/><Relationship Id="rId2" Type="http://schemas.openxmlformats.org/officeDocument/2006/relationships/hyperlink" Target="https://datatracker.ietf.org/doc/minutes-118-6lo/" TargetMode="External"/><Relationship Id="rId3" Type="http://schemas.openxmlformats.org/officeDocument/2006/relationships/hyperlink" Target="https://www.meetecho.com/ietf118/recordings#6LO" TargetMode="External"/><Relationship Id="rId4"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hyperlink" Target="https://datatracker.ietf.org/doc/draft&#8208;ietf&#8208;6lo&#8208;multicast&#8208;registration/" TargetMode="External"/><Relationship Id="rId2" Type="http://schemas.openxmlformats.org/officeDocument/2006/relationships/hyperlink" Target="https://datatracker.ietf.org/doc//draft-gomez-6lo-schc-15dot4/" TargetMode="External"/><Relationship Id="rId3" Type="http://schemas.openxmlformats.org/officeDocument/2006/relationships/hyperlink" Target="https://datatracker.ietf.org/doc/draft-ietf-6lo-path-aware-semantic-addressing/" TargetMode="External"/><Relationship Id="rId4" Type="http://schemas.openxmlformats.org/officeDocument/2006/relationships/hyperlink" Target="https://datatracker.ietf.org/doc/draft-ietf-6lo-prefix-registration/" TargetMode="External"/><Relationship Id="rId5" Type="http://schemas.openxmlformats.org/officeDocument/2006/relationships/hyperlink" Target="https://datatracker.ietf.org/doc/html/draft-choi-6lo-owc-01" TargetMode="External"/><Relationship Id="rId6"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hyperlink" Target="https://datatracker.ietf.org/doc/agenda-119-lake/" TargetMode="External"/><Relationship Id="rId2" Type="http://schemas.openxmlformats.org/officeDocument/2006/relationships/hyperlink" Target="https://datatracker.ietf.org/doc/minutes-118-lake-202311061630/" TargetMode="External"/><Relationship Id="rId3" Type="http://schemas.openxmlformats.org/officeDocument/2006/relationships/hyperlink" Target="https://www.meetecho.com/ietf118/recordings#LAKE" TargetMode="External"/><Relationship Id="rId4"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hyperlink" Target="https://datatracker.ietf.org/doc/draft-ietf-lake-edhoc/" TargetMode="External"/><Relationship Id="rId2" Type="http://schemas.openxmlformats.org/officeDocument/2006/relationships/hyperlink" Target="https://datatracker.ietf.org/doc/draft-ietf-lake-traces/" TargetMode="External"/><Relationship Id="rId3" Type="http://schemas.openxmlformats.org/officeDocument/2006/relationships/hyperlink" Target="https://datatracker.ietf.org/doc/draft-ietf-lake-authz/" TargetMode="External"/><Relationship Id="rId4"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609480"/>
            <a:ext cx="8977680" cy="46123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182880"/>
                <a:tab algn="l" pos="365760"/>
                <a:tab algn="l" pos="548640"/>
                <a:tab algn="l" pos="731520"/>
              </a:tabLst>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tabLst>
                <a:tab algn="l" pos="182880"/>
                <a:tab algn="l" pos="365760"/>
                <a:tab algn="l" pos="548640"/>
                <a:tab algn="l" pos="731520"/>
              </a:tabLst>
            </a:pPr>
            <a:endParaRPr b="0" lang="en-US" sz="18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SC IETF March Slides</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Date Submitted: 12</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March, 2024</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SC IETF Slides</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0" lang="en-IE" sz="1600" spc="-1" strike="noStrike">
                <a:solidFill>
                  <a:srgbClr val="000000"/>
                </a:solidFill>
                <a:latin typeface="Times New Roman"/>
                <a:ea typeface="DejaVu Sans"/>
              </a:rPr>
              <a:t>Opening Report and slides for SC IETF Meeting.</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457200" y="725040"/>
            <a:ext cx="8227080" cy="12481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Suit – Software Updates for Internet of Things</a:t>
            </a:r>
            <a:endParaRPr b="0" lang="en-US" sz="4400" spc="-1" strike="noStrike">
              <a:solidFill>
                <a:srgbClr val="000000"/>
              </a:solidFill>
              <a:latin typeface="Arial"/>
            </a:endParaRPr>
          </a:p>
        </p:txBody>
      </p:sp>
      <p:sp>
        <p:nvSpPr>
          <p:cNvPr id="156" name="CustomShape 2"/>
          <p:cNvSpPr/>
          <p:nvPr/>
        </p:nvSpPr>
        <p:spPr>
          <a:xfrm>
            <a:off x="457200" y="2252520"/>
            <a:ext cx="8227080" cy="3975120"/>
          </a:xfrm>
          <a:prstGeom prst="rect">
            <a:avLst/>
          </a:prstGeom>
          <a:noFill/>
          <a:ln w="0">
            <a:noFill/>
          </a:ln>
        </p:spPr>
        <p:style>
          <a:lnRef idx="0"/>
          <a:fillRef idx="0"/>
          <a:effectRef idx="0"/>
          <a:fontRef idx="minor"/>
        </p:style>
        <p:txBody>
          <a:bodyPr lIns="0" rIns="0" tIns="0" bIns="0" anchor="t">
            <a:normAutofit/>
          </a:bodyPr>
          <a:p>
            <a:pPr marL="478080" indent="-4780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Will be meeting in 119</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No agenda posted yet</a:t>
            </a:r>
            <a:endParaRPr b="0" lang="en-US" sz="3200" spc="-1" strike="noStrike">
              <a:solidFill>
                <a:srgbClr val="000000"/>
              </a:solidFill>
              <a:latin typeface="Arial"/>
            </a:endParaRPr>
          </a:p>
          <a:p>
            <a:pPr marL="478080" indent="-4780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118</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Minutes</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2"/>
              </a:rPr>
              <a:t>Meetecho recording</a:t>
            </a:r>
            <a:endParaRPr b="0" lang="en-US" sz="3200" spc="-1" strike="noStrike">
              <a:solidFill>
                <a:srgbClr val="000000"/>
              </a:solidFill>
              <a:latin typeface="Arial"/>
            </a:endParaRPr>
          </a:p>
          <a:p>
            <a:pPr marL="478080" indent="-478080">
              <a:lnSpc>
                <a:spcPct val="100000"/>
              </a:lnSpc>
              <a:spcBef>
                <a:spcPts val="1417"/>
              </a:spcBef>
              <a:buClr>
                <a:srgbClr val="000000"/>
              </a:buClr>
              <a:buSzPct val="45000"/>
              <a:buFont typeface="Wingdings" charset="2"/>
              <a:buChar char=""/>
              <a:tabLst>
                <a:tab algn="l" pos="182880"/>
                <a:tab algn="l" pos="365760"/>
                <a:tab algn="l" pos="548640"/>
                <a:tab algn="l" pos="73152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7"/>
          <p:cNvSpPr/>
          <p:nvPr/>
        </p:nvSpPr>
        <p:spPr>
          <a:xfrm>
            <a:off x="457200" y="725040"/>
            <a:ext cx="8227080" cy="12481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Suit – Work in progress</a:t>
            </a:r>
            <a:endParaRPr b="0" lang="en-US" sz="4400" spc="-1" strike="noStrike">
              <a:solidFill>
                <a:srgbClr val="000000"/>
              </a:solidFill>
              <a:latin typeface="Arial"/>
            </a:endParaRPr>
          </a:p>
        </p:txBody>
      </p:sp>
      <p:sp>
        <p:nvSpPr>
          <p:cNvPr id="158" name="CustomShape 8"/>
          <p:cNvSpPr/>
          <p:nvPr/>
        </p:nvSpPr>
        <p:spPr>
          <a:xfrm>
            <a:off x="457200" y="2252520"/>
            <a:ext cx="8227080" cy="3975120"/>
          </a:xfrm>
          <a:prstGeom prst="rect">
            <a:avLst/>
          </a:prstGeom>
          <a:noFill/>
          <a:ln w="0">
            <a:noFill/>
          </a:ln>
        </p:spPr>
        <p:style>
          <a:lnRef idx="0"/>
          <a:fillRef idx="0"/>
          <a:effectRef idx="0"/>
          <a:fontRef idx="minor"/>
        </p:style>
        <p:txBody>
          <a:bodyPr lIns="0" rIns="0" tIns="0" bIns="0" anchor="t">
            <a:normAutofit fontScale="68000"/>
          </a:bodyPr>
          <a:p>
            <a:pPr marL="325080" indent="-3250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Docu</a:t>
            </a:r>
            <a:r>
              <a:rPr b="0" lang="en-US" sz="3200" spc="-1" strike="noStrike">
                <a:solidFill>
                  <a:srgbClr val="000000"/>
                </a:solidFill>
                <a:latin typeface="Arial"/>
                <a:ea typeface="DejaVu Sans"/>
              </a:rPr>
              <a:t>ment </a:t>
            </a:r>
            <a:r>
              <a:rPr b="0" lang="en-US" sz="3200" spc="-1" strike="noStrike">
                <a:solidFill>
                  <a:srgbClr val="000000"/>
                </a:solidFill>
                <a:latin typeface="Arial"/>
                <a:ea typeface="DejaVu Sans"/>
              </a:rPr>
              <a:t>status</a:t>
            </a:r>
            <a:endParaRPr b="0" lang="en-US" sz="3200" spc="-1" strike="noStrike">
              <a:solidFill>
                <a:srgbClr val="000000"/>
              </a:solidFill>
              <a:latin typeface="Arial"/>
            </a:endParaRPr>
          </a:p>
          <a:p>
            <a:pPr lvl="1" marL="651600" indent="-3250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Pub</a:t>
            </a:r>
            <a:r>
              <a:rPr b="0" lang="en-US" sz="3200" spc="-1" strike="noStrike">
                <a:solidFill>
                  <a:srgbClr val="000000"/>
                </a:solidFill>
                <a:latin typeface="Arial"/>
                <a:ea typeface="DejaVu Sans"/>
              </a:rPr>
              <a:t>licat</a:t>
            </a:r>
            <a:r>
              <a:rPr b="0" lang="en-US" sz="3200" spc="-1" strike="noStrike">
                <a:solidFill>
                  <a:srgbClr val="000000"/>
                </a:solidFill>
                <a:latin typeface="Arial"/>
                <a:ea typeface="DejaVu Sans"/>
              </a:rPr>
              <a:t>ion </a:t>
            </a:r>
            <a:r>
              <a:rPr b="0" lang="en-US" sz="3200" spc="-1" strike="noStrike">
                <a:solidFill>
                  <a:srgbClr val="000000"/>
                </a:solidFill>
                <a:latin typeface="Arial"/>
                <a:ea typeface="DejaVu Sans"/>
              </a:rPr>
              <a:t>req</a:t>
            </a:r>
            <a:r>
              <a:rPr b="0" lang="en-US" sz="3200" spc="-1" strike="noStrike">
                <a:solidFill>
                  <a:srgbClr val="000000"/>
                </a:solidFill>
                <a:latin typeface="Arial"/>
                <a:ea typeface="DejaVu Sans"/>
              </a:rPr>
              <a:t>ues</a:t>
            </a:r>
            <a:r>
              <a:rPr b="0" lang="en-US" sz="3200" spc="-1" strike="noStrike">
                <a:solidFill>
                  <a:srgbClr val="000000"/>
                </a:solidFill>
                <a:latin typeface="Arial"/>
                <a:ea typeface="DejaVu Sans"/>
              </a:rPr>
              <a:t>ted</a:t>
            </a:r>
            <a:endParaRPr b="0" lang="en-US" sz="3200" spc="-1" strike="noStrike">
              <a:solidFill>
                <a:srgbClr val="000000"/>
              </a:solidFill>
              <a:latin typeface="Arial"/>
            </a:endParaRPr>
          </a:p>
          <a:p>
            <a:pPr lvl="4" marL="734400" indent="-1468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1"/>
              </a:rPr>
              <a:t>https://datatracker.ietf.org/doc/draft-ietf-suit-manifest/</a:t>
            </a:r>
            <a:endParaRPr b="0" lang="en-US" sz="2800" spc="-1" strike="noStrike">
              <a:solidFill>
                <a:srgbClr val="000000"/>
              </a:solidFill>
              <a:latin typeface="Arial"/>
            </a:endParaRPr>
          </a:p>
          <a:p>
            <a:pPr lvl="4" marL="734400" indent="-1468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2"/>
              </a:rPr>
              <a:t>https://datatracker.ietf.org/doc/draft-ietf-suit-mud/</a:t>
            </a:r>
            <a:endParaRPr b="0" lang="en-US" sz="2800" spc="-1" strike="noStrike">
              <a:solidFill>
                <a:srgbClr val="000000"/>
              </a:solidFill>
              <a:latin typeface="Arial"/>
            </a:endParaRPr>
          </a:p>
          <a:p>
            <a:pPr marL="325080" indent="-32508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Work </a:t>
            </a:r>
            <a:r>
              <a:rPr b="0" lang="en-US" sz="3200" spc="-1" strike="noStrike">
                <a:solidFill>
                  <a:srgbClr val="000000"/>
                </a:solidFill>
                <a:latin typeface="Arial"/>
                <a:ea typeface="DejaVu Sans"/>
              </a:rPr>
              <a:t>in </a:t>
            </a:r>
            <a:r>
              <a:rPr b="0" lang="en-US" sz="3200" spc="-1" strike="noStrike">
                <a:solidFill>
                  <a:srgbClr val="000000"/>
                </a:solidFill>
                <a:latin typeface="Arial"/>
                <a:ea typeface="DejaVu Sans"/>
              </a:rPr>
              <a:t>Progre</a:t>
            </a:r>
            <a:r>
              <a:rPr b="0" lang="en-US" sz="3200" spc="-1" strike="noStrike">
                <a:solidFill>
                  <a:srgbClr val="000000"/>
                </a:solidFill>
                <a:latin typeface="Arial"/>
                <a:ea typeface="DejaVu Sans"/>
              </a:rPr>
              <a:t>ss </a:t>
            </a:r>
            <a:r>
              <a:rPr b="0" lang="en-US" sz="3200" spc="-1" strike="noStrike">
                <a:solidFill>
                  <a:srgbClr val="000000"/>
                </a:solidFill>
                <a:latin typeface="Arial"/>
                <a:ea typeface="DejaVu Sans"/>
              </a:rPr>
              <a:t>(most </a:t>
            </a:r>
            <a:r>
              <a:rPr b="0" lang="en-US" sz="3200" spc="-1" strike="noStrike">
                <a:solidFill>
                  <a:srgbClr val="000000"/>
                </a:solidFill>
                <a:latin typeface="Arial"/>
                <a:ea typeface="DejaVu Sans"/>
              </a:rPr>
              <a:t>of </a:t>
            </a:r>
            <a:r>
              <a:rPr b="0" lang="en-US" sz="3200" spc="-1" strike="noStrike">
                <a:solidFill>
                  <a:srgbClr val="000000"/>
                </a:solidFill>
                <a:latin typeface="Arial"/>
                <a:ea typeface="DejaVu Sans"/>
              </a:rPr>
              <a:t>then </a:t>
            </a:r>
            <a:r>
              <a:rPr b="0" lang="en-US" sz="3200" spc="-1" strike="noStrike">
                <a:solidFill>
                  <a:srgbClr val="000000"/>
                </a:solidFill>
                <a:latin typeface="Arial"/>
                <a:ea typeface="DejaVu Sans"/>
              </a:rPr>
              <a:t>almost </a:t>
            </a:r>
            <a:r>
              <a:rPr b="0" lang="en-US" sz="3200" spc="-1" strike="noStrike">
                <a:solidFill>
                  <a:srgbClr val="000000"/>
                </a:solidFill>
                <a:latin typeface="Arial"/>
                <a:ea typeface="DejaVu Sans"/>
              </a:rPr>
              <a:t>done </a:t>
            </a:r>
            <a:r>
              <a:rPr b="0" lang="en-US" sz="3200" spc="-1" strike="noStrike">
                <a:solidFill>
                  <a:srgbClr val="000000"/>
                </a:solidFill>
                <a:latin typeface="Arial"/>
                <a:ea typeface="DejaVu Sans"/>
              </a:rPr>
              <a:t>in </a:t>
            </a:r>
            <a:r>
              <a:rPr b="0" lang="en-US" sz="3200" spc="-1" strike="noStrike">
                <a:solidFill>
                  <a:srgbClr val="000000"/>
                </a:solidFill>
                <a:latin typeface="Arial"/>
                <a:ea typeface="DejaVu Sans"/>
              </a:rPr>
              <a:t>WG)</a:t>
            </a:r>
            <a:endParaRPr b="0" lang="en-US" sz="3200" spc="-1" strike="noStrike">
              <a:solidFill>
                <a:srgbClr val="000000"/>
              </a:solidFill>
              <a:latin typeface="Arial"/>
            </a:endParaRPr>
          </a:p>
          <a:p>
            <a:pPr lvl="1" marL="651600" indent="-32508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3"/>
              </a:rPr>
              <a:t>https://datatracker.ietf.org/doc/draft-ietf-suit-firmware-encryption/</a:t>
            </a:r>
            <a:endParaRPr b="0" lang="en-US" sz="2800" spc="-1" strike="noStrike">
              <a:solidFill>
                <a:srgbClr val="000000"/>
              </a:solidFill>
              <a:latin typeface="Arial"/>
            </a:endParaRPr>
          </a:p>
          <a:p>
            <a:pPr lvl="1" marL="651600" indent="-32508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4"/>
              </a:rPr>
              <a:t>https://datatracker.ietf.org/doc/draft-ietf-suit-report/</a:t>
            </a:r>
            <a:endParaRPr b="0" lang="en-US" sz="2800" spc="-1" strike="noStrike">
              <a:solidFill>
                <a:srgbClr val="000000"/>
              </a:solidFill>
              <a:latin typeface="Arial"/>
            </a:endParaRPr>
          </a:p>
          <a:p>
            <a:pPr lvl="1" marL="651600" indent="-32508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5"/>
              </a:rPr>
              <a:t>https://datatracker.ietf.org/doc/draft-ietf-suit-trust-domains/</a:t>
            </a:r>
            <a:endParaRPr b="0" lang="en-US" sz="2800" spc="-1" strike="noStrike">
              <a:solidFill>
                <a:srgbClr val="000000"/>
              </a:solidFill>
              <a:latin typeface="Arial"/>
            </a:endParaRPr>
          </a:p>
          <a:p>
            <a:pPr lvl="1" marL="651600" indent="-32508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6"/>
              </a:rPr>
              <a:t>https://datatracker.ietf.org/doc/draft-ietf-suit-update-management/</a:t>
            </a:r>
            <a:endParaRPr b="0" lang="en-US" sz="2800" spc="-1" strike="noStrike">
              <a:solidFill>
                <a:srgbClr val="000000"/>
              </a:solidFill>
              <a:latin typeface="Arial"/>
            </a:endParaRPr>
          </a:p>
          <a:p>
            <a:pPr lvl="1" marL="651600" indent="-32508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7"/>
              </a:rPr>
              <a:t>https://datatracker.ietf.org/doc/draft-moran-suit-mti/</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457200" y="777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BoFs in IETF 119</a:t>
            </a:r>
            <a:endParaRPr b="0" lang="en-US" sz="4400" spc="-1" strike="noStrike">
              <a:solidFill>
                <a:srgbClr val="000000"/>
              </a:solidFill>
              <a:latin typeface="Arial"/>
            </a:endParaRPr>
          </a:p>
        </p:txBody>
      </p:sp>
      <p:sp>
        <p:nvSpPr>
          <p:cNvPr id="160" name="CustomShape 2"/>
          <p:cNvSpPr/>
          <p:nvPr/>
        </p:nvSpPr>
        <p:spPr>
          <a:xfrm>
            <a:off x="457200" y="2252520"/>
            <a:ext cx="8227080" cy="3975120"/>
          </a:xfrm>
          <a:prstGeom prst="rect">
            <a:avLst/>
          </a:prstGeom>
          <a:noFill/>
          <a:ln w="0">
            <a:noFill/>
          </a:ln>
        </p:spPr>
        <p:style>
          <a:lnRef idx="0"/>
          <a:fillRef idx="0"/>
          <a:effectRef idx="0"/>
          <a:fontRef idx="minor"/>
        </p:style>
        <p:txBody>
          <a:bodyPr lIns="0" rIns="0" tIns="0" bIns="0" anchor="t">
            <a:normAutofit fontScale="64000"/>
          </a:bodyPr>
          <a:p>
            <a:pPr marL="246240" indent="-2462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List of requested BoFs can be found from </a:t>
            </a:r>
            <a:r>
              <a:rPr b="0" lang="en-IE" sz="3200" spc="-1" strike="noStrike" u="sng">
                <a:solidFill>
                  <a:srgbClr val="0000ff"/>
                </a:solidFill>
                <a:uFillTx/>
                <a:latin typeface="Arial"/>
                <a:ea typeface="DejaVu Sans"/>
                <a:hlinkClick r:id="rId1"/>
              </a:rPr>
              <a:t>https://datatracker.ietf.org/doc/bof-requests</a:t>
            </a:r>
            <a:endParaRPr b="0" lang="en-US" sz="3200" spc="-1" strike="noStrike">
              <a:solidFill>
                <a:srgbClr val="000000"/>
              </a:solidFill>
              <a:latin typeface="Arial"/>
            </a:endParaRPr>
          </a:p>
          <a:p>
            <a:pPr marL="246240" indent="-2462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List of approved BoFs can be found from </a:t>
            </a:r>
            <a:r>
              <a:rPr b="0" lang="en-IE" sz="3200" spc="-1" strike="noStrike" u="sng">
                <a:solidFill>
                  <a:srgbClr val="0000ff"/>
                </a:solidFill>
                <a:uFillTx/>
                <a:latin typeface="Arial"/>
                <a:ea typeface="DejaVu Sans"/>
                <a:hlinkClick r:id="rId2"/>
              </a:rPr>
              <a:t>https://datatracker.ietf.org/wg/bofs/</a:t>
            </a:r>
            <a:endParaRPr b="0" lang="en-US" sz="3200" spc="-1" strike="noStrike">
              <a:solidFill>
                <a:srgbClr val="000000"/>
              </a:solidFill>
              <a:latin typeface="Arial"/>
            </a:endParaRPr>
          </a:p>
          <a:p>
            <a:pPr marL="246240" indent="-2462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There is five BoFs scheduled for IETF 119</a:t>
            </a:r>
            <a:endParaRPr b="0" lang="en-US" sz="3200" spc="-1" strike="noStrike">
              <a:solidFill>
                <a:srgbClr val="000000"/>
              </a:solidFill>
              <a:latin typeface="Arial"/>
            </a:endParaRPr>
          </a:p>
          <a:p>
            <a:pPr lvl="1" marL="276480" indent="-1382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Alldispatch -- IETF-Wide "Dispatch" Session</a:t>
            </a:r>
            <a:endParaRPr b="0" lang="en-US" sz="3200" spc="-1" strike="noStrike">
              <a:solidFill>
                <a:srgbClr val="000000"/>
              </a:solidFill>
              <a:latin typeface="Arial"/>
            </a:endParaRPr>
          </a:p>
          <a:p>
            <a:pPr lvl="1" marL="276480" indent="-1382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eleg -- New DNS Delegation</a:t>
            </a:r>
            <a:endParaRPr b="0" lang="en-US" sz="3200" spc="-1" strike="noStrike">
              <a:solidFill>
                <a:srgbClr val="000000"/>
              </a:solidFill>
              <a:latin typeface="Arial"/>
            </a:endParaRPr>
          </a:p>
          <a:p>
            <a:pPr lvl="1" marL="276480" indent="-1382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Spice -- Secure Patterns for Internet CrEdentials</a:t>
            </a:r>
            <a:endParaRPr b="0" lang="en-US" sz="3200" spc="-1" strike="noStrike">
              <a:solidFill>
                <a:srgbClr val="000000"/>
              </a:solidFill>
              <a:latin typeface="Arial"/>
            </a:endParaRPr>
          </a:p>
          <a:p>
            <a:pPr lvl="1" marL="276480" indent="-1382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Sconepro --Secure Communication of Network Properties</a:t>
            </a:r>
            <a:endParaRPr b="0" lang="en-US" sz="3200" spc="-1" strike="noStrike">
              <a:solidFill>
                <a:srgbClr val="000000"/>
              </a:solidFill>
              <a:latin typeface="Arial"/>
            </a:endParaRPr>
          </a:p>
          <a:p>
            <a:pPr lvl="1" marL="276480" indent="-1382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Srv6ops -- SRv6 Operations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5"/>
          <p:cNvSpPr/>
          <p:nvPr/>
        </p:nvSpPr>
        <p:spPr>
          <a:xfrm>
            <a:off x="457200" y="725040"/>
            <a:ext cx="8227440" cy="12484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 </a:t>
            </a:r>
            <a:r>
              <a:rPr b="0" lang="en-US" sz="4400" spc="-1" strike="noStrike">
                <a:solidFill>
                  <a:srgbClr val="000000"/>
                </a:solidFill>
                <a:latin typeface="Arial"/>
                <a:ea typeface="DejaVu Sans"/>
              </a:rPr>
              <a:t>IETF-Wide "Dispatch" Session (alldispatch) </a:t>
            </a:r>
            <a:endParaRPr b="0" lang="en-US" sz="4400" spc="-1" strike="noStrike">
              <a:solidFill>
                <a:srgbClr val="000000"/>
              </a:solidFill>
              <a:latin typeface="Arial"/>
            </a:endParaRPr>
          </a:p>
        </p:txBody>
      </p:sp>
      <p:sp>
        <p:nvSpPr>
          <p:cNvPr id="162" name="CustomShape 6"/>
          <p:cNvSpPr/>
          <p:nvPr/>
        </p:nvSpPr>
        <p:spPr>
          <a:xfrm>
            <a:off x="457200" y="2252520"/>
            <a:ext cx="8227440" cy="397548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This will be session dispatching documents working groups, or other destinations.</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u="sng">
                <a:solidFill>
                  <a:srgbClr val="0000ff"/>
                </a:solidFill>
                <a:uFillTx/>
                <a:latin typeface="Arial"/>
                <a:ea typeface="DejaVu Sans"/>
                <a:hlinkClick r:id="rId1"/>
              </a:rPr>
              <a:t>Agenda</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This is combination of DISPATCH / SECDISPATCH / GENDISPATCH</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This is experiment to see whether this works.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1"/>
          <p:cNvSpPr/>
          <p:nvPr/>
        </p:nvSpPr>
        <p:spPr>
          <a:xfrm>
            <a:off x="457200" y="725040"/>
            <a:ext cx="8227440" cy="12484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 </a:t>
            </a:r>
            <a:r>
              <a:rPr b="0" lang="en-US" sz="4400" spc="-1" strike="noStrike">
                <a:solidFill>
                  <a:srgbClr val="000000"/>
                </a:solidFill>
                <a:latin typeface="Arial"/>
                <a:ea typeface="DejaVu Sans"/>
              </a:rPr>
              <a:t>New DNS Delegation (deleg) </a:t>
            </a:r>
            <a:endParaRPr b="0" lang="en-US" sz="4400" spc="-1" strike="noStrike">
              <a:solidFill>
                <a:srgbClr val="000000"/>
              </a:solidFill>
              <a:latin typeface="Arial"/>
            </a:endParaRPr>
          </a:p>
        </p:txBody>
      </p:sp>
      <p:sp>
        <p:nvSpPr>
          <p:cNvPr id="164" name="CustomShape 12"/>
          <p:cNvSpPr/>
          <p:nvPr/>
        </p:nvSpPr>
        <p:spPr>
          <a:xfrm>
            <a:off x="457200" y="2252520"/>
            <a:ext cx="8227440" cy="3975480"/>
          </a:xfrm>
          <a:prstGeom prst="rect">
            <a:avLst/>
          </a:prstGeom>
          <a:noFill/>
          <a:ln w="0">
            <a:noFill/>
          </a:ln>
        </p:spPr>
        <p:style>
          <a:lnRef idx="0"/>
          <a:fillRef idx="0"/>
          <a:effectRef idx="0"/>
          <a:fontRef idx="minor"/>
        </p:style>
        <p:txBody>
          <a:bodyPr lIns="0" rIns="0" tIns="0" bIns="0" anchor="t">
            <a:normAutofit fontScale="83000"/>
          </a:bodyPr>
          <a:p>
            <a:pPr marL="179280" indent="-179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WG forming BoF.</a:t>
            </a:r>
            <a:endParaRPr b="0" lang="en-US" sz="3200" spc="-1" strike="noStrike">
              <a:solidFill>
                <a:srgbClr val="000000"/>
              </a:solidFill>
              <a:latin typeface="Arial"/>
            </a:endParaRPr>
          </a:p>
          <a:p>
            <a:pPr lvl="1" marL="358560" indent="-179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u="sng">
                <a:solidFill>
                  <a:srgbClr val="0000ff"/>
                </a:solidFill>
                <a:uFillTx/>
                <a:latin typeface="Arial"/>
                <a:ea typeface="DejaVu Sans"/>
                <a:hlinkClick r:id="rId1"/>
              </a:rPr>
              <a:t>Agenda</a:t>
            </a:r>
            <a:endParaRPr b="0" lang="en-US" sz="3200" spc="-1" strike="noStrike">
              <a:solidFill>
                <a:srgbClr val="000000"/>
              </a:solidFill>
              <a:latin typeface="Arial"/>
            </a:endParaRPr>
          </a:p>
          <a:p>
            <a:pPr marL="179280" indent="-179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There is a desire to have better methods for parent zones in the DNS to advertise DNS nameserver capabilities and zone features to resolvers. Extensible Delegation for DNS is an initial technical specification, format, and basic operational considerations for a new DELEG RRtype. It has been discussed at a DNSOP WG virtual meeting in January 2024.</a:t>
            </a:r>
            <a:endParaRPr b="0" lang="en-US" sz="3200" spc="-1" strike="noStrike">
              <a:solidFill>
                <a:srgbClr val="000000"/>
              </a:solidFill>
              <a:latin typeface="Arial"/>
            </a:endParaRPr>
          </a:p>
          <a:p>
            <a:pPr marL="179280" indent="-179280">
              <a:lnSpc>
                <a:spcPct val="100000"/>
              </a:lnSpc>
              <a:spcBef>
                <a:spcPts val="1417"/>
              </a:spcBef>
              <a:buClr>
                <a:srgbClr val="000000"/>
              </a:buClr>
              <a:buSzPct val="45000"/>
              <a:buFont typeface="Wingdings" charset="2"/>
              <a:buChar char=""/>
              <a:tabLst>
                <a:tab algn="l" pos="182880"/>
                <a:tab algn="l" pos="365760"/>
                <a:tab algn="l" pos="548640"/>
                <a:tab algn="l" pos="73152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9"/>
          <p:cNvSpPr/>
          <p:nvPr/>
        </p:nvSpPr>
        <p:spPr>
          <a:xfrm>
            <a:off x="457200" y="725040"/>
            <a:ext cx="8227440" cy="12484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 </a:t>
            </a:r>
            <a:r>
              <a:rPr b="0" lang="en-US" sz="4400" spc="-1" strike="noStrike">
                <a:solidFill>
                  <a:srgbClr val="000000"/>
                </a:solidFill>
                <a:latin typeface="Arial"/>
                <a:ea typeface="DejaVu Sans"/>
              </a:rPr>
              <a:t>Secure Patterns for Internet CrEdentials (spice) </a:t>
            </a:r>
            <a:endParaRPr b="0" lang="en-US" sz="4400" spc="-1" strike="noStrike">
              <a:solidFill>
                <a:srgbClr val="000000"/>
              </a:solidFill>
              <a:latin typeface="Arial"/>
            </a:endParaRPr>
          </a:p>
        </p:txBody>
      </p:sp>
      <p:sp>
        <p:nvSpPr>
          <p:cNvPr id="166" name="CustomShape 10"/>
          <p:cNvSpPr/>
          <p:nvPr/>
        </p:nvSpPr>
        <p:spPr>
          <a:xfrm>
            <a:off x="457200" y="2252520"/>
            <a:ext cx="8227440" cy="3975480"/>
          </a:xfrm>
          <a:prstGeom prst="rect">
            <a:avLst/>
          </a:prstGeom>
          <a:noFill/>
          <a:ln w="0">
            <a:noFill/>
          </a:ln>
        </p:spPr>
        <p:style>
          <a:lnRef idx="0"/>
          <a:fillRef idx="0"/>
          <a:effectRef idx="0"/>
          <a:fontRef idx="minor"/>
        </p:style>
        <p:txBody>
          <a:bodyPr lIns="0" rIns="0" tIns="0" bIns="0" anchor="t">
            <a:normAutofit fontScale="71000"/>
          </a:bodyPr>
          <a:p>
            <a:pPr marL="153360" indent="-1533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WG forming BoF.</a:t>
            </a:r>
            <a:endParaRPr b="0" lang="en-US" sz="3200" spc="-1" strike="noStrike">
              <a:solidFill>
                <a:srgbClr val="000000"/>
              </a:solidFill>
              <a:latin typeface="Arial"/>
            </a:endParaRPr>
          </a:p>
          <a:p>
            <a:pPr lvl="1" marL="306720" indent="-1533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2</a:t>
            </a:r>
            <a:r>
              <a:rPr b="0" lang="en-IE" sz="3200" spc="-1" strike="noStrike" baseline="33000">
                <a:solidFill>
                  <a:srgbClr val="000000"/>
                </a:solidFill>
                <a:latin typeface="Arial"/>
                <a:ea typeface="DejaVu Sans"/>
              </a:rPr>
              <a:t>nd</a:t>
            </a:r>
            <a:r>
              <a:rPr b="0" lang="en-IE" sz="3200" spc="-1" strike="noStrike">
                <a:solidFill>
                  <a:srgbClr val="000000"/>
                </a:solidFill>
                <a:latin typeface="Arial"/>
                <a:ea typeface="DejaVu Sans"/>
              </a:rPr>
              <a:t> BoF, first one was in IETF 118, now trying to finalize charter.</a:t>
            </a:r>
            <a:endParaRPr b="0" lang="en-US" sz="3200" spc="-1" strike="noStrike">
              <a:solidFill>
                <a:srgbClr val="000000"/>
              </a:solidFill>
              <a:latin typeface="Arial"/>
            </a:endParaRPr>
          </a:p>
          <a:p>
            <a:pPr marL="153360" indent="-1533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Group describes various use cases related to credential exchange in a three party model (issuer, holder, verifier).  These use cases aid in the identification of which Secure Patterns for Internet CrEdentials (SPICE) are most in need of specification or detailed documentation.</a:t>
            </a:r>
            <a:endParaRPr b="0" lang="en-US" sz="3200" spc="-1" strike="noStrike">
              <a:solidFill>
                <a:srgbClr val="000000"/>
              </a:solidFill>
              <a:latin typeface="Arial"/>
            </a:endParaRPr>
          </a:p>
          <a:p>
            <a:pPr marL="153360" indent="-1533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Privacy: Selective Disclosure and Unlinkability</a:t>
            </a:r>
            <a:endParaRPr b="0" lang="en-US" sz="3200" spc="-1" strike="noStrike">
              <a:solidFill>
                <a:srgbClr val="000000"/>
              </a:solidFill>
              <a:latin typeface="Arial"/>
            </a:endParaRPr>
          </a:p>
          <a:p>
            <a:pPr marL="153360" indent="-1533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There was enough interest to start working on the issue.</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3"/>
          <p:cNvSpPr/>
          <p:nvPr/>
        </p:nvSpPr>
        <p:spPr>
          <a:xfrm>
            <a:off x="457200" y="725040"/>
            <a:ext cx="8227440" cy="12484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 </a:t>
            </a:r>
            <a:r>
              <a:rPr b="0" lang="en-US" sz="4400" spc="-1" strike="noStrike">
                <a:solidFill>
                  <a:srgbClr val="000000"/>
                </a:solidFill>
                <a:latin typeface="Arial"/>
                <a:ea typeface="DejaVu Sans"/>
              </a:rPr>
              <a:t>Secure Communication of Network Properties (sconepro) </a:t>
            </a:r>
            <a:endParaRPr b="0" lang="en-US" sz="4400" spc="-1" strike="noStrike">
              <a:solidFill>
                <a:srgbClr val="000000"/>
              </a:solidFill>
              <a:latin typeface="Arial"/>
            </a:endParaRPr>
          </a:p>
        </p:txBody>
      </p:sp>
      <p:sp>
        <p:nvSpPr>
          <p:cNvPr id="168" name="CustomShape 14"/>
          <p:cNvSpPr/>
          <p:nvPr/>
        </p:nvSpPr>
        <p:spPr>
          <a:xfrm>
            <a:off x="457200" y="2252520"/>
            <a:ext cx="8227440" cy="3975480"/>
          </a:xfrm>
          <a:prstGeom prst="rect">
            <a:avLst/>
          </a:prstGeom>
          <a:noFill/>
          <a:ln w="0">
            <a:noFill/>
          </a:ln>
        </p:spPr>
        <p:style>
          <a:lnRef idx="0"/>
          <a:fillRef idx="0"/>
          <a:effectRef idx="0"/>
          <a:fontRef idx="minor"/>
        </p:style>
        <p:txBody>
          <a:bodyPr lIns="0" rIns="0" tIns="0" bIns="0" anchor="t">
            <a:normAutofit fontScale="47000"/>
          </a:bodyPr>
          <a:p>
            <a:pPr marL="101520" indent="-101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non-WG forming BoF.</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u="sng">
                <a:solidFill>
                  <a:srgbClr val="0000ff"/>
                </a:solidFill>
                <a:uFillTx/>
                <a:latin typeface="Arial"/>
                <a:ea typeface="DejaVu Sans"/>
                <a:hlinkClick r:id="rId1"/>
              </a:rPr>
              <a:t>Agenda</a:t>
            </a:r>
            <a:endParaRPr b="0" lang="en-US" sz="3200" spc="-1" strike="noStrike">
              <a:solidFill>
                <a:srgbClr val="000000"/>
              </a:solidFill>
              <a:latin typeface="Arial"/>
            </a:endParaRPr>
          </a:p>
          <a:p>
            <a:pPr marL="101520" indent="-101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This BOF is for the continuation of the SADCDN topic as "Securely COmmunicating NEtwork PROperties" (SCONEPRO). This topic was first discussed at DISPATCH at IETF 117, and subsequently at a side meeting at IETF 118, and a virtual side meeting on January 8th, 2024. The name is subject to further change if participants would prefer a new name.</a:t>
            </a:r>
            <a:endParaRPr b="0" lang="en-US" sz="3200" spc="-1" strike="noStrike">
              <a:solidFill>
                <a:srgbClr val="000000"/>
              </a:solidFill>
              <a:latin typeface="Arial"/>
            </a:endParaRPr>
          </a:p>
          <a:p>
            <a:pPr marL="101520" indent="-101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Video traffic, currently constituting 70% of total internet traffic, is projected to increase to 80% by 2028. This growth is driven by new formats like short-form videos and the rise of mobile-first markets. Mobile network operators manage this load by shaping video traffic, but this can degrade the user experience. Video traffic uses Adaptive Bitrate (ABR) schemes to adjust video quality based on network conditions. However, detecting traffic shapers and estimating the shaping rate is complex and often inaccurate. A more effective solution would be for the network operator to signal the shaper rate to the application, allowing it to self-adapt its video traffic. Secure Communication with On-path Network Elements aims to develop a protocol for securely communicating network properties to clients, initially focusing on communicating the maximum achievable bandwidth for a video using QUIC connections.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CustomShape 15"/>
          <p:cNvSpPr/>
          <p:nvPr/>
        </p:nvSpPr>
        <p:spPr>
          <a:xfrm>
            <a:off x="457200" y="725040"/>
            <a:ext cx="8227440" cy="12484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 </a:t>
            </a:r>
            <a:r>
              <a:rPr b="0" lang="en-US" sz="4400" spc="-1" strike="noStrike">
                <a:solidFill>
                  <a:srgbClr val="000000"/>
                </a:solidFill>
                <a:latin typeface="Arial"/>
                <a:ea typeface="DejaVu Sans"/>
              </a:rPr>
              <a:t>SRv6 Operations (srv6ops) </a:t>
            </a:r>
            <a:endParaRPr b="0" lang="en-US" sz="4400" spc="-1" strike="noStrike">
              <a:solidFill>
                <a:srgbClr val="000000"/>
              </a:solidFill>
              <a:latin typeface="Arial"/>
            </a:endParaRPr>
          </a:p>
        </p:txBody>
      </p:sp>
      <p:sp>
        <p:nvSpPr>
          <p:cNvPr id="170" name="CustomShape 16"/>
          <p:cNvSpPr/>
          <p:nvPr/>
        </p:nvSpPr>
        <p:spPr>
          <a:xfrm>
            <a:off x="457200" y="2252520"/>
            <a:ext cx="8227440" cy="3975480"/>
          </a:xfrm>
          <a:prstGeom prst="rect">
            <a:avLst/>
          </a:prstGeom>
          <a:noFill/>
          <a:ln w="0">
            <a:noFill/>
          </a:ln>
        </p:spPr>
        <p:style>
          <a:lnRef idx="0"/>
          <a:fillRef idx="0"/>
          <a:effectRef idx="0"/>
          <a:fontRef idx="minor"/>
        </p:style>
        <p:txBody>
          <a:bodyPr lIns="0" rIns="0" tIns="0" bIns="0" anchor="t">
            <a:normAutofit fontScale="57000"/>
          </a:bodyPr>
          <a:p>
            <a:pPr marL="123120" indent="-1231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WG forming BoF.</a:t>
            </a:r>
            <a:endParaRPr b="0" lang="en-US" sz="3200" spc="-1" strike="noStrike">
              <a:solidFill>
                <a:srgbClr val="000000"/>
              </a:solidFill>
              <a:latin typeface="Arial"/>
            </a:endParaRPr>
          </a:p>
          <a:p>
            <a:pPr lvl="1" marL="246240" indent="-1231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u="sng">
                <a:solidFill>
                  <a:srgbClr val="0000ff"/>
                </a:solidFill>
                <a:uFillTx/>
                <a:latin typeface="Arial"/>
                <a:ea typeface="DejaVu Sans"/>
                <a:hlinkClick r:id="rId1"/>
              </a:rPr>
              <a:t>Agenda</a:t>
            </a:r>
            <a:endParaRPr b="0" lang="en-US" sz="3200" spc="-1" strike="noStrike">
              <a:solidFill>
                <a:srgbClr val="000000"/>
              </a:solidFill>
              <a:latin typeface="Arial"/>
            </a:endParaRPr>
          </a:p>
          <a:p>
            <a:pPr marL="123120" indent="-1231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As SRv6 adoption grows, making it work smoothly in real-world networks is crucial.</a:t>
            </a:r>
            <a:endParaRPr b="0" lang="en-US" sz="3200" spc="-1" strike="noStrike">
              <a:solidFill>
                <a:srgbClr val="000000"/>
              </a:solidFill>
              <a:latin typeface="Arial"/>
            </a:endParaRPr>
          </a:p>
          <a:p>
            <a:pPr marL="123120" indent="-1231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Based on the technical features of SRv6, there are operational issues requesting deep discussion, including SRv6 management, scalability, inter-domain, interoperations, migration, etc.</a:t>
            </a:r>
            <a:endParaRPr b="0" lang="en-US" sz="3200" spc="-1" strike="noStrike">
              <a:solidFill>
                <a:srgbClr val="000000"/>
              </a:solidFill>
              <a:latin typeface="Arial"/>
            </a:endParaRPr>
          </a:p>
          <a:p>
            <a:pPr marL="123120" indent="-1231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The BOF is supposed to identify and discuss pressing operational issues from those deploying SRv6 in their networks. The BoF would also explore potential work items and deliverables for the proposed WG. Finaly, the BoF will discuss the proposed charter for a dedicated SRv6 Operations Working Group to dive deeper into these technical challenges and keep SRv6 moving forward.</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457200" y="777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Agenda for March</a:t>
            </a:r>
            <a:endParaRPr b="0" lang="en-US" sz="4400" spc="-1" strike="noStrike">
              <a:solidFill>
                <a:srgbClr val="000000"/>
              </a:solidFill>
              <a:latin typeface="Arial"/>
            </a:endParaRPr>
          </a:p>
        </p:txBody>
      </p:sp>
      <p:sp>
        <p:nvSpPr>
          <p:cNvPr id="140" name="CustomShape 2"/>
          <p:cNvSpPr/>
          <p:nvPr/>
        </p:nvSpPr>
        <p:spPr>
          <a:xfrm>
            <a:off x="457200" y="2252520"/>
            <a:ext cx="8227080" cy="3975120"/>
          </a:xfrm>
          <a:prstGeom prst="rect">
            <a:avLst/>
          </a:prstGeom>
          <a:noFill/>
          <a:ln w="0">
            <a:noFill/>
          </a:ln>
        </p:spPr>
        <p:style>
          <a:lnRef idx="0"/>
          <a:fillRef idx="0"/>
          <a:effectRef idx="0"/>
          <a:fontRef idx="minor"/>
        </p:style>
        <p:txBody>
          <a:bodyPr lIns="0" rIns="0" tIns="0" bIns="0" anchor="t">
            <a:normAutofit/>
          </a:bodyPr>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Discuss what happened on IETF 118 in Prague (November 04 – 10, 2023)</a:t>
            </a:r>
            <a:endParaRPr b="0" lang="en-US" sz="3200" spc="-1" strike="noStrike">
              <a:solidFill>
                <a:srgbClr val="000000"/>
              </a:solidFill>
              <a:latin typeface="Arial"/>
            </a:endParaRPr>
          </a:p>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Look what will happen on IETF 119 in Brisbane (March 16 – 22, 2024)</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457200" y="777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IETF 118</a:t>
            </a:r>
            <a:endParaRPr b="0" lang="en-US" sz="4400" spc="-1" strike="noStrike">
              <a:solidFill>
                <a:srgbClr val="000000"/>
              </a:solidFill>
              <a:latin typeface="Arial"/>
            </a:endParaRPr>
          </a:p>
        </p:txBody>
      </p:sp>
      <p:sp>
        <p:nvSpPr>
          <p:cNvPr id="142" name="CustomShape 2"/>
          <p:cNvSpPr/>
          <p:nvPr/>
        </p:nvSpPr>
        <p:spPr>
          <a:xfrm>
            <a:off x="457200" y="2252520"/>
            <a:ext cx="8227080" cy="397512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IETF 118 was held in Prague between 4</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November and 10</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November, 2023.</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The proceedings are being collected:</a:t>
            </a:r>
            <a:endParaRPr b="0" lang="en-US" sz="3200" spc="-1" strike="noStrike">
              <a:solidFill>
                <a:srgbClr val="000000"/>
              </a:solidFill>
              <a:latin typeface="Arial"/>
            </a:endParaRPr>
          </a:p>
          <a:p>
            <a:pPr lvl="1" marL="432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1"/>
              </a:rPr>
              <a:t>https://datatracker.ietf.org/meeting/118/proceedings</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CustomShape 1"/>
          <p:cNvSpPr/>
          <p:nvPr/>
        </p:nvSpPr>
        <p:spPr>
          <a:xfrm>
            <a:off x="457200" y="777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IETF 119</a:t>
            </a:r>
            <a:endParaRPr b="0" lang="en-US" sz="4400" spc="-1" strike="noStrike">
              <a:solidFill>
                <a:srgbClr val="000000"/>
              </a:solidFill>
              <a:latin typeface="Arial"/>
            </a:endParaRPr>
          </a:p>
        </p:txBody>
      </p:sp>
      <p:sp>
        <p:nvSpPr>
          <p:cNvPr id="144" name="CustomShape 2"/>
          <p:cNvSpPr/>
          <p:nvPr/>
        </p:nvSpPr>
        <p:spPr>
          <a:xfrm>
            <a:off x="457200" y="2252520"/>
            <a:ext cx="8227080" cy="397512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IETF 119 will be held next week in Brisbane, Australia between 16</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March and 22</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March, 2024.</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Registration is open:</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Registration</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457200" y="777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Working groups to cover</a:t>
            </a:r>
            <a:endParaRPr b="0" lang="en-US" sz="4400" spc="-1" strike="noStrike">
              <a:solidFill>
                <a:srgbClr val="000000"/>
              </a:solidFill>
              <a:latin typeface="Arial"/>
            </a:endParaRPr>
          </a:p>
        </p:txBody>
      </p:sp>
      <p:sp>
        <p:nvSpPr>
          <p:cNvPr id="146" name="CustomShape 2"/>
          <p:cNvSpPr/>
          <p:nvPr/>
        </p:nvSpPr>
        <p:spPr>
          <a:xfrm>
            <a:off x="457200" y="2252520"/>
            <a:ext cx="8227080" cy="3975120"/>
          </a:xfrm>
          <a:prstGeom prst="rect">
            <a:avLst/>
          </a:prstGeom>
          <a:noFill/>
          <a:ln w="0">
            <a:noFill/>
          </a:ln>
        </p:spPr>
        <p:style>
          <a:lnRef idx="0"/>
          <a:fillRef idx="0"/>
          <a:effectRef idx="0"/>
          <a:fontRef idx="minor"/>
        </p:style>
        <p:txBody>
          <a:bodyPr lIns="0" rIns="0" tIns="0" bIns="0" anchor="t">
            <a:normAutofit/>
          </a:bodyPr>
          <a:p>
            <a:pPr marL="294480" indent="-29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6lo – IPv6 over Networks of Resource-constrained Nodes</a:t>
            </a:r>
            <a:endParaRPr b="0" lang="en-US" sz="3200" spc="-1" strike="noStrike">
              <a:solidFill>
                <a:srgbClr val="000000"/>
              </a:solidFill>
              <a:latin typeface="Arial"/>
            </a:endParaRPr>
          </a:p>
          <a:p>
            <a:pPr marL="294480" indent="-29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Lake – Lightweight Authenticated Key Exchange</a:t>
            </a:r>
            <a:endParaRPr b="0" lang="en-US" sz="3200" spc="-1" strike="noStrike">
              <a:solidFill>
                <a:srgbClr val="000000"/>
              </a:solidFill>
              <a:latin typeface="Arial"/>
            </a:endParaRPr>
          </a:p>
          <a:p>
            <a:pPr marL="294480" indent="-29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Suit – Software Updates for Internet of Things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
          <p:cNvSpPr/>
          <p:nvPr/>
        </p:nvSpPr>
        <p:spPr>
          <a:xfrm>
            <a:off x="457200" y="725040"/>
            <a:ext cx="8227080" cy="12481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6lo – IPv6 over Networks of Resource-constrained Nodes</a:t>
            </a:r>
            <a:endParaRPr b="0" lang="en-US" sz="4400" spc="-1" strike="noStrike">
              <a:solidFill>
                <a:srgbClr val="000000"/>
              </a:solidFill>
              <a:latin typeface="Arial"/>
            </a:endParaRPr>
          </a:p>
        </p:txBody>
      </p:sp>
      <p:sp>
        <p:nvSpPr>
          <p:cNvPr id="148" name="CustomShape 2"/>
          <p:cNvSpPr/>
          <p:nvPr/>
        </p:nvSpPr>
        <p:spPr>
          <a:xfrm>
            <a:off x="457200" y="2252520"/>
            <a:ext cx="8227080" cy="3975120"/>
          </a:xfrm>
          <a:prstGeom prst="rect">
            <a:avLst/>
          </a:prstGeom>
          <a:noFill/>
          <a:ln w="0">
            <a:noFill/>
          </a:ln>
        </p:spPr>
        <p:style>
          <a:lnRef idx="0"/>
          <a:fillRef idx="0"/>
          <a:effectRef idx="0"/>
          <a:fontRef idx="minor"/>
        </p:style>
        <p:txBody>
          <a:bodyPr lIns="0" rIns="0" tIns="0" bIns="0" anchor="t">
            <a:normAutofit/>
          </a:bodyPr>
          <a:p>
            <a:pPr marL="265680" indent="-2656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Will be meeting in 119</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Agenda</a:t>
            </a:r>
            <a:endParaRPr b="0" lang="en-US" sz="3200" spc="-1" strike="noStrike">
              <a:solidFill>
                <a:srgbClr val="000000"/>
              </a:solidFill>
              <a:latin typeface="Arial"/>
            </a:endParaRPr>
          </a:p>
          <a:p>
            <a:pPr marL="265680" indent="-2656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118</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2"/>
              </a:rPr>
              <a:t>Minutes</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3"/>
              </a:rPr>
              <a:t>Meetecho recording</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457200" y="777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6lo Work in progress</a:t>
            </a:r>
            <a:endParaRPr b="0" lang="en-US" sz="4400" spc="-1" strike="noStrike">
              <a:solidFill>
                <a:srgbClr val="000000"/>
              </a:solidFill>
              <a:latin typeface="Arial"/>
            </a:endParaRPr>
          </a:p>
        </p:txBody>
      </p:sp>
      <p:sp>
        <p:nvSpPr>
          <p:cNvPr id="150" name="CustomShape 2"/>
          <p:cNvSpPr/>
          <p:nvPr/>
        </p:nvSpPr>
        <p:spPr>
          <a:xfrm>
            <a:off x="457200" y="2252520"/>
            <a:ext cx="8457480" cy="3975120"/>
          </a:xfrm>
          <a:prstGeom prst="rect">
            <a:avLst/>
          </a:prstGeom>
          <a:noFill/>
          <a:ln w="0">
            <a:noFill/>
          </a:ln>
        </p:spPr>
        <p:style>
          <a:lnRef idx="0"/>
          <a:fillRef idx="0"/>
          <a:effectRef idx="0"/>
          <a:fontRef idx="minor"/>
        </p:style>
        <p:txBody>
          <a:bodyPr lIns="0" rIns="0" tIns="0" bIns="0" anchor="t">
            <a:normAutofit fontScale="91000"/>
          </a:bodyPr>
          <a:p>
            <a:pPr lvl="1" marL="393120" indent="-1965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Publication requested</a:t>
            </a:r>
            <a:endParaRPr b="0" lang="en-US" sz="2800" spc="-1" strike="noStrike">
              <a:solidFill>
                <a:srgbClr val="000000"/>
              </a:solidFill>
              <a:latin typeface="Arial"/>
            </a:endParaRPr>
          </a:p>
          <a:p>
            <a:pPr lvl="2" marL="589680" indent="-1965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IPv6 ND Multicast Address Listener Registration</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1"/>
              </a:rPr>
              <a:t>https://datatracker.ietf.org/doc/draft‐ietf‐6lo‐multicast‐registration/</a:t>
            </a:r>
            <a:endParaRPr b="0" lang="en-US" sz="2000" spc="-1" strike="noStrike">
              <a:solidFill>
                <a:srgbClr val="000000"/>
              </a:solidFill>
              <a:latin typeface="Arial"/>
            </a:endParaRPr>
          </a:p>
          <a:p>
            <a:pPr lvl="1" marL="393120" indent="-19656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a:solidFill>
                  <a:srgbClr val="000000"/>
                </a:solidFill>
                <a:latin typeface="Arial"/>
                <a:ea typeface="DejaVu Sans"/>
              </a:rPr>
              <a:t>Work in progress</a:t>
            </a:r>
            <a:endParaRPr b="0" lang="en-US" sz="2400" spc="-1" strike="noStrike">
              <a:solidFill>
                <a:srgbClr val="000000"/>
              </a:solidFill>
              <a:latin typeface="Arial"/>
            </a:endParaRPr>
          </a:p>
          <a:p>
            <a:pPr lvl="2" marL="589680" indent="-19656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Transmission of SCHC-compressed Packets over IEEE 802.15.4</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2"/>
              </a:rPr>
              <a:t>https://datatracker.ietf.org/doc//draft-gomez-6lo-schc-15dot4/</a:t>
            </a:r>
            <a:endParaRPr b="0" lang="en-US" sz="2000" spc="-1" strike="noStrike">
              <a:solidFill>
                <a:srgbClr val="000000"/>
              </a:solidFill>
              <a:latin typeface="Arial"/>
            </a:endParaRPr>
          </a:p>
          <a:p>
            <a:pPr lvl="2" marL="58968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Path-Aware Semantic Addressing (PASA) for Low power and Lossy Networks</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3"/>
              </a:rPr>
              <a:t>https://datatracker.ietf.org/doc/draft-ietf-6lo-path-aware-semantic-addressing/</a:t>
            </a:r>
            <a:endParaRPr b="0" lang="en-US" sz="2000" spc="-1" strike="noStrike">
              <a:solidFill>
                <a:srgbClr val="000000"/>
              </a:solidFill>
              <a:latin typeface="Arial"/>
            </a:endParaRPr>
          </a:p>
          <a:p>
            <a:pPr lvl="2" marL="58968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IPv6 Neighbor Discovery Prefix Registration</a:t>
            </a:r>
            <a:endParaRPr b="0" lang="en-US" sz="1800" spc="-1" strike="noStrike">
              <a:solidFill>
                <a:srgbClr val="000000"/>
              </a:solidFill>
              <a:latin typeface="Arial"/>
            </a:endParaRPr>
          </a:p>
          <a:p>
            <a:pPr lvl="3" marL="786240" indent="-196560">
              <a:lnSpc>
                <a:spcPct val="100000"/>
              </a:lnSpc>
              <a:buClr>
                <a:srgbClr val="000000"/>
              </a:buClr>
              <a:buSzPct val="45000"/>
              <a:buFont typeface="Wingdings" charset="2"/>
              <a:buChar char=""/>
              <a:tabLst>
                <a:tab algn="l" pos="182880"/>
                <a:tab algn="l" pos="365760"/>
                <a:tab algn="l" pos="548640"/>
                <a:tab algn="l" pos="731520"/>
              </a:tabLst>
            </a:pPr>
            <a:r>
              <a:rPr b="0" lang="en-US" sz="1800" spc="-1" strike="noStrike" u="sng">
                <a:solidFill>
                  <a:srgbClr val="0000ff"/>
                </a:solidFill>
                <a:uFillTx/>
                <a:latin typeface="Arial"/>
                <a:ea typeface="DejaVu Sans"/>
                <a:hlinkClick r:id="rId4"/>
              </a:rPr>
              <a:t>https://datatracker.ietf.org/doc/draft-ietf-6lo-prefix-registration/</a:t>
            </a:r>
            <a:endParaRPr b="0" lang="en-US" sz="1800" spc="-1" strike="noStrike">
              <a:solidFill>
                <a:srgbClr val="000000"/>
              </a:solidFill>
              <a:latin typeface="Arial"/>
            </a:endParaRPr>
          </a:p>
          <a:p>
            <a:pPr lvl="2" marL="589680" indent="-196560">
              <a:lnSpc>
                <a:spcPct val="100000"/>
              </a:lnSpc>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Transmission of IPv6 Packets over Short-Range OWC (expired)</a:t>
            </a:r>
            <a:endParaRPr b="0" lang="en-US" sz="1800" spc="-1" strike="noStrike">
              <a:solidFill>
                <a:srgbClr val="000000"/>
              </a:solidFill>
              <a:latin typeface="Arial"/>
            </a:endParaRPr>
          </a:p>
          <a:p>
            <a:pPr lvl="3" marL="786240" indent="-196560">
              <a:lnSpc>
                <a:spcPct val="100000"/>
              </a:lnSpc>
              <a:buClr>
                <a:srgbClr val="000000"/>
              </a:buClr>
              <a:buSzPct val="45000"/>
              <a:buFont typeface="Wingdings" charset="2"/>
              <a:buChar char=""/>
              <a:tabLst>
                <a:tab algn="l" pos="182880"/>
                <a:tab algn="l" pos="365760"/>
                <a:tab algn="l" pos="548640"/>
                <a:tab algn="l" pos="731520"/>
              </a:tabLst>
            </a:pPr>
            <a:r>
              <a:rPr b="0" lang="en-US" sz="1800" spc="-1" strike="noStrike" u="sng">
                <a:solidFill>
                  <a:srgbClr val="0000ff"/>
                </a:solidFill>
                <a:uFillTx/>
                <a:latin typeface="Arial"/>
                <a:ea typeface="DejaVu Sans"/>
                <a:hlinkClick r:id="rId5"/>
              </a:rPr>
              <a:t>https://datatracker.ietf.org/doc/html/draft-choi-6lo-owc-01</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457200" y="725040"/>
            <a:ext cx="8227080" cy="12481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Lake – Lightweight Authenticated Key Exchange</a:t>
            </a:r>
            <a:endParaRPr b="0" lang="en-US" sz="4400" spc="-1" strike="noStrike">
              <a:solidFill>
                <a:srgbClr val="000000"/>
              </a:solidFill>
              <a:latin typeface="Arial"/>
            </a:endParaRPr>
          </a:p>
        </p:txBody>
      </p:sp>
      <p:sp>
        <p:nvSpPr>
          <p:cNvPr id="152" name="CustomShape 2"/>
          <p:cNvSpPr/>
          <p:nvPr/>
        </p:nvSpPr>
        <p:spPr>
          <a:xfrm>
            <a:off x="457200" y="2252520"/>
            <a:ext cx="8227080" cy="3975120"/>
          </a:xfrm>
          <a:prstGeom prst="rect">
            <a:avLst/>
          </a:prstGeom>
          <a:noFill/>
          <a:ln w="0">
            <a:noFill/>
          </a:ln>
        </p:spPr>
        <p:style>
          <a:lnRef idx="0"/>
          <a:fillRef idx="0"/>
          <a:effectRef idx="0"/>
          <a:fontRef idx="minor"/>
        </p:style>
        <p:txBody>
          <a:bodyPr lIns="0" rIns="0" tIns="0" bIns="0" anchor="t">
            <a:normAutofit fontScale="92000"/>
          </a:bodyPr>
          <a:p>
            <a:pPr marL="243720" indent="-2437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Will be meeting in 119</a:t>
            </a:r>
            <a:endParaRPr b="0" lang="en-US" sz="3200" spc="-1" strike="noStrike">
              <a:solidFill>
                <a:srgbClr val="000000"/>
              </a:solidFill>
              <a:latin typeface="Arial"/>
            </a:endParaRPr>
          </a:p>
          <a:p>
            <a:pPr lvl="1" marL="397440" indent="-1987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Agenda</a:t>
            </a:r>
            <a:endParaRPr b="0" lang="en-US" sz="3200" spc="-1" strike="noStrike">
              <a:solidFill>
                <a:srgbClr val="000000"/>
              </a:solidFill>
              <a:latin typeface="Arial"/>
            </a:endParaRPr>
          </a:p>
          <a:p>
            <a:pPr marL="243720" indent="-2437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118</a:t>
            </a:r>
            <a:endParaRPr b="0" lang="en-US" sz="3200" spc="-1" strike="noStrike">
              <a:solidFill>
                <a:srgbClr val="000000"/>
              </a:solidFill>
              <a:latin typeface="Arial"/>
            </a:endParaRPr>
          </a:p>
          <a:p>
            <a:pPr lvl="1" marL="397440" indent="-1987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2"/>
              </a:rPr>
              <a:t>Minutes</a:t>
            </a:r>
            <a:endParaRPr b="0" lang="en-US" sz="3200" spc="-1" strike="noStrike">
              <a:solidFill>
                <a:srgbClr val="000000"/>
              </a:solidFill>
              <a:latin typeface="Arial"/>
            </a:endParaRPr>
          </a:p>
          <a:p>
            <a:pPr lvl="1" marL="397440" indent="-1987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3"/>
              </a:rPr>
              <a:t>Meetecho recording</a:t>
            </a:r>
            <a:endParaRPr b="0" lang="en-US" sz="3200" spc="-1" strike="noStrike">
              <a:solidFill>
                <a:srgbClr val="000000"/>
              </a:solidFill>
              <a:latin typeface="Arial"/>
            </a:endParaRPr>
          </a:p>
          <a:p>
            <a:pPr marL="243720" indent="-2437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Lake was rechartered July 2023 to include new work.</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3"/>
          <p:cNvSpPr/>
          <p:nvPr/>
        </p:nvSpPr>
        <p:spPr>
          <a:xfrm>
            <a:off x="457200" y="725040"/>
            <a:ext cx="8227080" cy="12481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Lake – Work in progress</a:t>
            </a:r>
            <a:endParaRPr b="0" lang="en-US" sz="4400" spc="-1" strike="noStrike">
              <a:solidFill>
                <a:srgbClr val="000000"/>
              </a:solidFill>
              <a:latin typeface="Arial"/>
            </a:endParaRPr>
          </a:p>
        </p:txBody>
      </p:sp>
      <p:sp>
        <p:nvSpPr>
          <p:cNvPr id="154" name="CustomShape 4"/>
          <p:cNvSpPr/>
          <p:nvPr/>
        </p:nvSpPr>
        <p:spPr>
          <a:xfrm>
            <a:off x="457200" y="2252520"/>
            <a:ext cx="8227080" cy="3975120"/>
          </a:xfrm>
          <a:prstGeom prst="rect">
            <a:avLst/>
          </a:prstGeom>
          <a:noFill/>
          <a:ln w="0">
            <a:noFill/>
          </a:ln>
        </p:spPr>
        <p:style>
          <a:lnRef idx="0"/>
          <a:fillRef idx="0"/>
          <a:effectRef idx="0"/>
          <a:fontRef idx="minor"/>
        </p:style>
        <p:txBody>
          <a:bodyPr lIns="0" rIns="0" tIns="0" bIns="0" anchor="t">
            <a:normAutofit/>
          </a:bodyPr>
          <a:p>
            <a:pPr marL="264960" indent="-2649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a:solidFill>
                  <a:srgbClr val="000000"/>
                </a:solidFill>
                <a:latin typeface="Arial"/>
                <a:ea typeface="DejaVu Sans"/>
              </a:rPr>
              <a:t>Documen</a:t>
            </a:r>
            <a:r>
              <a:rPr b="0" lang="en-US" sz="2600" spc="-1" strike="noStrike">
                <a:solidFill>
                  <a:srgbClr val="000000"/>
                </a:solidFill>
                <a:latin typeface="Arial"/>
                <a:ea typeface="DejaVu Sans"/>
              </a:rPr>
              <a:t>t status</a:t>
            </a:r>
            <a:endParaRPr b="0" lang="en-US" sz="2600" spc="-1" strike="noStrike">
              <a:solidFill>
                <a:srgbClr val="000000"/>
              </a:solidFill>
              <a:latin typeface="Arial"/>
            </a:endParaRPr>
          </a:p>
          <a:p>
            <a:pPr lvl="1" marL="457920" indent="-2282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a:solidFill>
                  <a:srgbClr val="000000"/>
                </a:solidFill>
                <a:latin typeface="Arial"/>
                <a:ea typeface="DejaVu Sans"/>
              </a:rPr>
              <a:t>In RFC </a:t>
            </a:r>
            <a:r>
              <a:rPr b="0" lang="en-US" sz="2600" spc="-1" strike="noStrike">
                <a:solidFill>
                  <a:srgbClr val="000000"/>
                </a:solidFill>
                <a:latin typeface="Arial"/>
                <a:ea typeface="DejaVu Sans"/>
              </a:rPr>
              <a:t>editor </a:t>
            </a:r>
            <a:r>
              <a:rPr b="0" lang="en-US" sz="2600" spc="-1" strike="noStrike">
                <a:solidFill>
                  <a:srgbClr val="000000"/>
                </a:solidFill>
                <a:latin typeface="Arial"/>
                <a:ea typeface="DejaVu Sans"/>
              </a:rPr>
              <a:t>queue</a:t>
            </a:r>
            <a:endParaRPr b="0" lang="en-US" sz="2600" spc="-1" strike="noStrike">
              <a:solidFill>
                <a:srgbClr val="000000"/>
              </a:solidFill>
              <a:latin typeface="Arial"/>
            </a:endParaRPr>
          </a:p>
          <a:p>
            <a:pPr lvl="2" marL="687600" indent="-2282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u="sng">
                <a:solidFill>
                  <a:srgbClr val="0000ff"/>
                </a:solidFill>
                <a:uFillTx/>
                <a:latin typeface="Arial"/>
                <a:ea typeface="DejaVu Sans"/>
                <a:hlinkClick r:id="rId1"/>
              </a:rPr>
              <a:t>https://datatracker.ietf.org/doc/draft-ietf-lake-edhoc/</a:t>
            </a:r>
            <a:endParaRPr b="0" lang="en-US" sz="2600" spc="-1" strike="noStrike">
              <a:solidFill>
                <a:srgbClr val="000000"/>
              </a:solidFill>
              <a:latin typeface="Arial"/>
            </a:endParaRPr>
          </a:p>
          <a:p>
            <a:pPr lvl="2" marL="687600" indent="-2282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u="sng">
                <a:solidFill>
                  <a:srgbClr val="0000ff"/>
                </a:solidFill>
                <a:uFillTx/>
                <a:latin typeface="Arial"/>
                <a:ea typeface="DejaVu Sans"/>
                <a:hlinkClick r:id="rId2"/>
              </a:rPr>
              <a:t>https://datatracker.ietf.org/doc/draft-ietf-lake-traces/</a:t>
            </a:r>
            <a:endParaRPr b="0" lang="en-US" sz="2600" spc="-1" strike="noStrike">
              <a:solidFill>
                <a:srgbClr val="000000"/>
              </a:solidFill>
              <a:latin typeface="Arial"/>
            </a:endParaRPr>
          </a:p>
          <a:p>
            <a:pPr lvl="1" marL="457920" indent="-2282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a:solidFill>
                  <a:srgbClr val="000000"/>
                </a:solidFill>
                <a:latin typeface="Arial"/>
                <a:ea typeface="DejaVu Sans"/>
              </a:rPr>
              <a:t>Working </a:t>
            </a:r>
            <a:r>
              <a:rPr b="0" lang="en-US" sz="2600" spc="-1" strike="noStrike">
                <a:solidFill>
                  <a:srgbClr val="000000"/>
                </a:solidFill>
                <a:latin typeface="Arial"/>
                <a:ea typeface="DejaVu Sans"/>
              </a:rPr>
              <a:t>docume</a:t>
            </a:r>
            <a:r>
              <a:rPr b="0" lang="en-US" sz="2600" spc="-1" strike="noStrike">
                <a:solidFill>
                  <a:srgbClr val="000000"/>
                </a:solidFill>
                <a:latin typeface="Arial"/>
                <a:ea typeface="DejaVu Sans"/>
              </a:rPr>
              <a:t>nts</a:t>
            </a:r>
            <a:endParaRPr b="0" lang="en-US" sz="2600" spc="-1" strike="noStrike">
              <a:solidFill>
                <a:srgbClr val="000000"/>
              </a:solidFill>
              <a:latin typeface="Arial"/>
            </a:endParaRPr>
          </a:p>
          <a:p>
            <a:pPr lvl="2" marL="687600" indent="-2282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u="sng">
                <a:solidFill>
                  <a:srgbClr val="0000ff"/>
                </a:solidFill>
                <a:uFillTx/>
                <a:latin typeface="Arial"/>
                <a:ea typeface="DejaVu Sans"/>
                <a:hlinkClick r:id="rId3"/>
              </a:rPr>
              <a:t>https://datatracker.ietf.org/doc/draft-ietf-lake-authz/</a:t>
            </a:r>
            <a:endParaRPr b="0" lang="en-US" sz="2600" spc="-1" strike="noStrike">
              <a:solidFill>
                <a:srgbClr val="000000"/>
              </a:solidFill>
              <a:latin typeface="Arial"/>
            </a:endParaRPr>
          </a:p>
          <a:p>
            <a:pPr>
              <a:lnSpc>
                <a:spcPct val="100000"/>
              </a:lnSpc>
              <a:spcBef>
                <a:spcPts val="1417"/>
              </a:spcBef>
              <a:tabLst>
                <a:tab algn="l" pos="182880"/>
                <a:tab algn="l" pos="365760"/>
                <a:tab algn="l" pos="548640"/>
                <a:tab algn="l" pos="73152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3844</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2024-03-12T16:40:38Z</dcterms:modified>
  <cp:revision>154</cp:revision>
  <dc:subject>SC IETF</dc:subject>
  <dc:title>Opening for September</dc:title>
</cp:coreProperties>
</file>

<file path=docProps/custom.xml><?xml version="1.0" encoding="utf-8"?>
<Properties xmlns="http://schemas.openxmlformats.org/officeDocument/2006/custom-properties" xmlns:vt="http://schemas.openxmlformats.org/officeDocument/2006/docPropsVTypes"/>
</file>