
<file path=[Content_Types].xml><?xml version="1.0" encoding="utf-8"?>
<Types xmlns="http://schemas.openxmlformats.org/package/2006/content-types">
  <Default Extension="doc" ContentType="application/msword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56" r:id="rId2"/>
    <p:sldId id="291" r:id="rId3"/>
    <p:sldId id="290" r:id="rId4"/>
    <p:sldId id="292" r:id="rId5"/>
    <p:sldId id="293" r:id="rId6"/>
    <p:sldId id="463" r:id="rId7"/>
    <p:sldId id="261" r:id="rId8"/>
    <p:sldId id="262" r:id="rId9"/>
    <p:sldId id="462" r:id="rId10"/>
    <p:sldId id="427" r:id="rId11"/>
    <p:sldId id="389" r:id="rId12"/>
    <p:sldId id="260" r:id="rId13"/>
    <p:sldId id="300" r:id="rId14"/>
    <p:sldId id="301" r:id="rId15"/>
    <p:sldId id="299" r:id="rId16"/>
    <p:sldId id="302" r:id="rId17"/>
    <p:sldId id="303" r:id="rId18"/>
    <p:sldId id="465" r:id="rId19"/>
    <p:sldId id="318" r:id="rId20"/>
    <p:sldId id="325" r:id="rId21"/>
    <p:sldId id="324" r:id="rId22"/>
    <p:sldId id="309" r:id="rId23"/>
    <p:sldId id="304" r:id="rId24"/>
    <p:sldId id="308" r:id="rId25"/>
    <p:sldId id="310" r:id="rId26"/>
    <p:sldId id="305" r:id="rId27"/>
    <p:sldId id="306" r:id="rId28"/>
    <p:sldId id="397" r:id="rId29"/>
    <p:sldId id="307" r:id="rId30"/>
    <p:sldId id="315" r:id="rId31"/>
    <p:sldId id="311" r:id="rId32"/>
    <p:sldId id="312" r:id="rId33"/>
    <p:sldId id="466" r:id="rId34"/>
    <p:sldId id="326" r:id="rId35"/>
    <p:sldId id="461" r:id="rId36"/>
    <p:sldId id="436" r:id="rId37"/>
    <p:sldId id="440" r:id="rId38"/>
    <p:sldId id="437" r:id="rId39"/>
  </p:sldIdLst>
  <p:sldSz cx="12192000" cy="6858000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8D9C666-8142-42C1-9EDA-3B312161E1AB}">
          <p14:sldIdLst>
            <p14:sldId id="256"/>
            <p14:sldId id="291"/>
            <p14:sldId id="290"/>
            <p14:sldId id="292"/>
            <p14:sldId id="293"/>
            <p14:sldId id="463"/>
            <p14:sldId id="261"/>
            <p14:sldId id="262"/>
            <p14:sldId id="462"/>
            <p14:sldId id="427"/>
            <p14:sldId id="389"/>
            <p14:sldId id="260"/>
            <p14:sldId id="300"/>
            <p14:sldId id="301"/>
            <p14:sldId id="299"/>
            <p14:sldId id="302"/>
            <p14:sldId id="303"/>
            <p14:sldId id="465"/>
            <p14:sldId id="318"/>
            <p14:sldId id="325"/>
            <p14:sldId id="324"/>
            <p14:sldId id="309"/>
            <p14:sldId id="304"/>
            <p14:sldId id="308"/>
            <p14:sldId id="310"/>
            <p14:sldId id="305"/>
            <p14:sldId id="306"/>
            <p14:sldId id="397"/>
            <p14:sldId id="307"/>
            <p14:sldId id="315"/>
            <p14:sldId id="311"/>
            <p14:sldId id="312"/>
            <p14:sldId id="466"/>
            <p14:sldId id="326"/>
            <p14:sldId id="461"/>
            <p14:sldId id="436"/>
            <p14:sldId id="440"/>
            <p14:sldId id="43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63C1"/>
    <a:srgbClr val="ED7D31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ABFCF23-3B69-468F-B69F-88F6DE6A72F2}"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332" autoAdjust="0"/>
    <p:restoredTop sz="87364" autoAdjust="0"/>
  </p:normalViewPr>
  <p:slideViewPr>
    <p:cSldViewPr>
      <p:cViewPr varScale="1">
        <p:scale>
          <a:sx n="72" d="100"/>
          <a:sy n="72" d="100"/>
        </p:scale>
        <p:origin x="1526" y="58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1848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doc.: IEEE 802.11-23/0003r38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dirty="0"/>
              <a:t>November 2023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Stephen McCann, Huawei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802.11-23/0003r38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November 2023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5763" y="701675"/>
            <a:ext cx="6161087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Stephen McCann, Huawei</a:t>
            </a:r>
            <a:endParaRPr lang="en-US" dirty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802.11-23/0003r38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dirty="0"/>
              <a:t>November 2023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Stephen McCann, Huawei</a:t>
            </a:r>
            <a:endParaRPr 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802.11-23/0003r38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November 2023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Stephen McCann, Huawei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8043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3D5688-580D-4712-A296-12F987D575F3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292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>
              <a:noFill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Copyright © Infineon Technologies AG 2020. All rights reserved.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restricted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 dirty="0"/>
              <a:t>2020-09-29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65D906-55BD-49C5-997D-27A40DB53D15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24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74790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</a:rPr>
              <a:t>throughput in [bits/cycle] and scaled area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3D5688-580D-4712-A296-12F987D575F3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5510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3D5688-580D-4712-A296-12F987D575F3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2615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3D5688-580D-4712-A296-12F987D575F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45453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3D5688-580D-4712-A296-12F987D575F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30486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3D5688-580D-4712-A296-12F987D575F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1602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https://unit42.paloaltonetworks.com/iot-threat-report-2020/ 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802.11-23/0003r38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November 2023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Stephen McCann, Huawei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9728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802.11-23/0003r38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November 2023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Stephen McCann, Huawei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6402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3D5688-580D-4712-A296-12F987D575F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2559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3D5688-580D-4712-A296-12F987D575F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3173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3D5688-580D-4712-A296-12F987D575F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0190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3D5688-580D-4712-A296-12F987D575F3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1513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3D5688-580D-4712-A296-12F987D575F3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9960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802.11-23/0003r38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November 2023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Stephen McCann, Huawei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996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84E5DA5E-EB93-4E61-89F7-DBD7B6087297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Florian Mendel, Infineon Technologies</a:t>
            </a:r>
            <a:endParaRPr lang="en-GB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3AC1EDDA-C8AB-4CEB-9439-04D075AD633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09C756B-EB39-4236-ADBB-73052B179AE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14E0C804-CE30-4E7C-AFBA-3E4A32D17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D48312AE-9318-445E-B050-72E9221F0AD1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 dirty="0"/>
              <a:t>March 2024</a:t>
            </a:r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685801"/>
            <a:ext cx="10361084" cy="838199"/>
          </a:xfrm>
        </p:spPr>
        <p:txBody>
          <a:bodyPr/>
          <a:lstStyle>
            <a:lvl1pPr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1" y="1676400"/>
            <a:ext cx="10361084" cy="4572000"/>
          </a:xfrm>
        </p:spPr>
        <p:txBody>
          <a:bodyPr/>
          <a:lstStyle>
            <a:lvl1pPr marL="252000" indent="-288000">
              <a:buFont typeface="Wingdings" panose="05000000000000000000" pitchFamily="2" charset="2"/>
              <a:buChar char="§"/>
              <a:defRPr sz="18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76000" indent="-288000">
              <a:buFont typeface="Wingdings" panose="05000000000000000000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64000" indent="-288000"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57350" indent="-285750">
              <a:buFont typeface="Wingdings" panose="05000000000000000000" pitchFamily="2" charset="2"/>
              <a:buChar char="§"/>
              <a:defRPr/>
            </a:lvl4pPr>
            <a:lvl5pPr marL="2114550" indent="-28575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E7D421-5965-4FC3-A2D3-B52B4E531078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Florian Mendel, Infineon Technologies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D40771-5BD7-4905-8807-414ED7012C1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09C756B-EB39-4236-ADBB-73052B179AE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1D30AEC4-64A1-4F43-ADD4-1B174B84A9EE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/>
              <a:t>March 2024</a:t>
            </a:r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685801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9812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outline text format</a:t>
            </a:r>
          </a:p>
          <a:p>
            <a:pPr lvl="1"/>
            <a:r>
              <a:rPr lang="en-GB" dirty="0"/>
              <a:t>Second Outline Level</a:t>
            </a:r>
          </a:p>
          <a:p>
            <a:pPr lvl="2"/>
            <a:r>
              <a:rPr lang="en-GB" dirty="0"/>
              <a:t>Third Outline Level</a:t>
            </a:r>
          </a:p>
          <a:p>
            <a:pPr lvl="3"/>
            <a:r>
              <a:rPr lang="en-GB" dirty="0"/>
              <a:t>Fourth Outline Level</a:t>
            </a:r>
          </a:p>
          <a:p>
            <a:pPr lvl="4"/>
            <a:r>
              <a:rPr lang="en-GB" dirty="0"/>
              <a:t>Fifth Outline Level</a:t>
            </a:r>
          </a:p>
          <a:p>
            <a:pPr lvl="4"/>
            <a:r>
              <a:rPr lang="en-GB" dirty="0"/>
              <a:t>Sixth Outline Level</a:t>
            </a:r>
          </a:p>
          <a:p>
            <a:pPr lvl="4"/>
            <a:r>
              <a:rPr lang="en-GB" dirty="0"/>
              <a:t>Seventh Outline Level</a:t>
            </a:r>
          </a:p>
          <a:p>
            <a:pPr lvl="4"/>
            <a:r>
              <a:rPr lang="en-GB" dirty="0"/>
              <a:t>Eighth Outline Level</a:t>
            </a:r>
          </a:p>
          <a:p>
            <a:pPr lvl="4"/>
            <a:r>
              <a:rPr lang="en-GB" dirty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March 2024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Florian Mendel, Infineon Technologies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793318" y="6475414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14400" y="609600"/>
            <a:ext cx="103632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12285" y="6475413"/>
            <a:ext cx="791883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477000"/>
            <a:ext cx="104648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6667504" y="357166"/>
            <a:ext cx="46672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Gothic" charset="-128"/>
                <a:cs typeface="Arial" panose="020B0604020202020204" pitchFamily="34" charset="0"/>
              </a:rPr>
              <a:t>doc.: IEEE 15-24-0168-00-wng0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.doc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eprint.iacr.org/2023/796" TargetMode="External"/><Relationship Id="rId2" Type="http://schemas.openxmlformats.org/officeDocument/2006/relationships/hyperlink" Target="https://eprint.iacr.org/2023/775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eprint.iacr.org/2023/92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8.sv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eprint.iacr.org/2021/049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lwc.las3.de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bench.cr.yp.to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eprint.iacr.org/2020/1083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eprint.iacr.org/2021/1574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src.nist.gov/projects/lightweight-cryptography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14400" y="815975"/>
            <a:ext cx="10363200" cy="1470025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dirty="0"/>
              <a:t>Ascon: The Lightweight Cryptography Standard for IoT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2266950"/>
            <a:ext cx="8534400" cy="476250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/>
              <a:t>Date:</a:t>
            </a:r>
            <a:r>
              <a:rPr lang="en-GB" sz="2000" b="0"/>
              <a:t> 2024-03-13</a:t>
            </a:r>
          </a:p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sz="2000" b="0" dirty="0"/>
          </a:p>
        </p:txBody>
      </p:sp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/>
              <a:t>March 2024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 smtClean="0"/>
              <a:pPr/>
              <a:t>1</a:t>
            </a:fld>
            <a:endParaRPr lang="en-GB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8065370"/>
              </p:ext>
            </p:extLst>
          </p:nvPr>
        </p:nvGraphicFramePr>
        <p:xfrm>
          <a:off x="920750" y="3400425"/>
          <a:ext cx="10217150" cy="2671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8068360" imgH="2112964" progId="Word.Document.8">
                  <p:embed/>
                </p:oleObj>
              </mc:Choice>
              <mc:Fallback>
                <p:oleObj name="Document" r:id="rId3" imgW="8068360" imgH="2112964" progId="Word.Documen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0750" y="3400425"/>
                        <a:ext cx="10217150" cy="26717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89571" y="3017837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Authors: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3DBE0923-EDF1-45FA-891B-45E6C163CAE0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en-GB" dirty="0"/>
              <a:t>Florian Mendel, Infineon Technologies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825E3EE-A85C-421E-A4CB-B2BE43794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Ascon family</a:t>
            </a:r>
          </a:p>
        </p:txBody>
      </p:sp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77BC9DDC-B670-44D7-A5E5-02AF4526B1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1" dirty="0"/>
              <a:t>Authenticated encryption </a:t>
            </a:r>
            <a:r>
              <a:rPr lang="en-US" sz="2000" dirty="0"/>
              <a:t>(CAESAR) </a:t>
            </a:r>
          </a:p>
          <a:p>
            <a:pPr lvl="1"/>
            <a:r>
              <a:rPr lang="en-US" sz="2000" dirty="0"/>
              <a:t>Ascon-128</a:t>
            </a:r>
          </a:p>
          <a:p>
            <a:pPr lvl="1"/>
            <a:r>
              <a:rPr lang="en-US" sz="2000" dirty="0"/>
              <a:t>Ascon-128a</a:t>
            </a:r>
          </a:p>
          <a:p>
            <a:pPr lvl="1"/>
            <a:endParaRPr lang="en-US" sz="2000" dirty="0"/>
          </a:p>
          <a:p>
            <a:r>
              <a:rPr lang="en-US" sz="2000" b="1" dirty="0"/>
              <a:t>Hashing</a:t>
            </a:r>
            <a:r>
              <a:rPr lang="en-US" sz="2000" dirty="0"/>
              <a:t> (NIST) </a:t>
            </a:r>
          </a:p>
          <a:p>
            <a:pPr lvl="1"/>
            <a:r>
              <a:rPr lang="en-US" sz="2000" dirty="0"/>
              <a:t>Ascon-Hash/</a:t>
            </a:r>
            <a:r>
              <a:rPr lang="en-US" sz="2000" dirty="0" err="1"/>
              <a:t>Xof</a:t>
            </a:r>
            <a:endParaRPr lang="en-US" sz="2000" dirty="0"/>
          </a:p>
          <a:p>
            <a:pPr lvl="1"/>
            <a:r>
              <a:rPr lang="en-US" sz="2000" dirty="0"/>
              <a:t>Ascon-</a:t>
            </a:r>
            <a:r>
              <a:rPr lang="en-US" sz="2000" dirty="0" err="1"/>
              <a:t>Hasha</a:t>
            </a:r>
            <a:r>
              <a:rPr lang="en-US" sz="2000" dirty="0"/>
              <a:t>/</a:t>
            </a:r>
            <a:r>
              <a:rPr lang="en-US" sz="2000" dirty="0" err="1"/>
              <a:t>Xofa</a:t>
            </a:r>
            <a:endParaRPr lang="en-US" sz="2000" dirty="0"/>
          </a:p>
          <a:p>
            <a:pPr lvl="1"/>
            <a:endParaRPr lang="en-US" sz="2000" dirty="0"/>
          </a:p>
          <a:p>
            <a:r>
              <a:rPr lang="en-US" sz="2000" b="1" dirty="0"/>
              <a:t>Extensions</a:t>
            </a:r>
            <a:r>
              <a:rPr lang="en-US" sz="2000" dirty="0"/>
              <a:t> (</a:t>
            </a:r>
            <a:r>
              <a:rPr lang="en-US" sz="2000" dirty="0" err="1"/>
              <a:t>ePrint</a:t>
            </a:r>
            <a:r>
              <a:rPr lang="en-US" sz="2000" dirty="0"/>
              <a:t>, CT-RSA)</a:t>
            </a:r>
          </a:p>
          <a:p>
            <a:pPr lvl="1"/>
            <a:r>
              <a:rPr lang="en-US" sz="2000" dirty="0"/>
              <a:t>Ascon-Mac/</a:t>
            </a:r>
            <a:r>
              <a:rPr lang="en-US" sz="2000" dirty="0" err="1"/>
              <a:t>Prf</a:t>
            </a:r>
            <a:endParaRPr lang="en-US" sz="2000" dirty="0"/>
          </a:p>
          <a:p>
            <a:pPr lvl="1"/>
            <a:r>
              <a:rPr lang="en-US" sz="2000" dirty="0"/>
              <a:t>Ascon-</a:t>
            </a:r>
            <a:r>
              <a:rPr lang="en-US" sz="2000" dirty="0" err="1"/>
              <a:t>PrfShort</a:t>
            </a:r>
            <a:endParaRPr lang="en-US" sz="2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2E4CD4-9AF1-4D57-97CA-0F26ED5F5F2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March 2024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984ED4-A29F-44A9-80A1-FFAE15B39404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Florian Mendel, Infineon Technologies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A2B034-E532-49A4-B0AA-7F521F070EC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09C756B-EB39-4236-ADBB-73052B179AE4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01543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FE5F41-1E4D-7666-A483-125532F37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Ascon design basics</a:t>
            </a: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8CE7BB3-DF70-D90A-04B3-F861200E7D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1" dirty="0"/>
              <a:t>Permutation based</a:t>
            </a:r>
          </a:p>
          <a:p>
            <a:pPr lvl="1"/>
            <a:r>
              <a:rPr lang="en-US" sz="2000" dirty="0"/>
              <a:t>Single 320-bit permutation (ALL)</a:t>
            </a:r>
          </a:p>
          <a:p>
            <a:endParaRPr lang="en-US" sz="2000" dirty="0"/>
          </a:p>
          <a:p>
            <a:r>
              <a:rPr lang="en-US" sz="2000" b="1" dirty="0"/>
              <a:t>Sponge based</a:t>
            </a:r>
          </a:p>
          <a:p>
            <a:pPr lvl="1"/>
            <a:r>
              <a:rPr lang="en-US" sz="2000" dirty="0"/>
              <a:t>Absorb/squeeze (HASH, XOF)</a:t>
            </a:r>
          </a:p>
          <a:p>
            <a:pPr lvl="1"/>
            <a:r>
              <a:rPr lang="en-US" sz="2000" dirty="0"/>
              <a:t>Duplex-mode (AEAD)</a:t>
            </a:r>
          </a:p>
          <a:p>
            <a:pPr lvl="1"/>
            <a:r>
              <a:rPr lang="en-US" sz="2000" dirty="0"/>
              <a:t>High-rate absorption (MAC, PRF)</a:t>
            </a:r>
          </a:p>
          <a:p>
            <a:endParaRPr lang="en-US" sz="2000" dirty="0"/>
          </a:p>
          <a:p>
            <a:r>
              <a:rPr lang="en-US" sz="2000" b="1" dirty="0"/>
              <a:t>Keyed initialization/finalization</a:t>
            </a:r>
          </a:p>
          <a:p>
            <a:pPr lvl="1"/>
            <a:r>
              <a:rPr lang="en-US" sz="2000" dirty="0"/>
              <a:t>Increases robustness (AEAD)</a:t>
            </a:r>
          </a:p>
          <a:p>
            <a:pPr lvl="1"/>
            <a:endParaRPr lang="en-US" sz="200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8FC60F-D25B-4B4B-9056-EF8D1ECD1C2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March 2024</a:t>
            </a:r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D39812-E5BB-47C0-BCA3-F7423D7A4A6C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Florian Mendel, Infineon Technologies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10EA43-07E5-4C8B-A521-FED9FA222EE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09C756B-EB39-4236-ADBB-73052B179AE4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63687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B00E5-F4DF-A883-963C-C98F915138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The design</a:t>
            </a:r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033D435-74EB-6306-F29A-072BBBF5CD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78542" y="3124200"/>
            <a:ext cx="8534400" cy="1752600"/>
          </a:xfrm>
        </p:spPr>
        <p:txBody>
          <a:bodyPr/>
          <a:lstStyle/>
          <a:p>
            <a:endParaRPr lang="en-US" sz="2000" b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0CD694-FD0C-4026-B522-296B9F019B79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March 2024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A28477-0C70-470F-B905-D8AF573119DC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Florian Mendel, Infineon Technologies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1A68F0-6C6D-461A-8A86-7319A8B9D3A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09C756B-EB39-4236-ADBB-73052B179AE4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59094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1D5EB-4B0F-425F-A1A6-22E3A1BF2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permutation: 6/8/12 rounds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C62A39-297E-4CFE-BC6B-9B144FBAEDC9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AFFA7B-34FA-40D5-B1A0-3F6D39A7813B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en-GB"/>
              <a:t>Florian Mendel, Infineon Technologies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236C914-1982-4C36-91B9-29A4A3CBBFB4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/>
              <a:t>March 2024</a:t>
            </a:r>
            <a:endParaRPr lang="en-GB" dirty="0"/>
          </a:p>
        </p:txBody>
      </p:sp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AF69B4F9-1CD5-4E96-9BF2-56D86BAAE755}"/>
              </a:ext>
            </a:extLst>
          </p:cNvPr>
          <p:cNvSpPr>
            <a:spLocks noGrp="1"/>
          </p:cNvSpPr>
          <p:nvPr/>
        </p:nvSpPr>
        <p:spPr>
          <a:xfrm>
            <a:off x="1013096" y="1600200"/>
            <a:ext cx="3990370" cy="629466"/>
          </a:xfrm>
          <a:prstGeom prst="rect">
            <a:avLst/>
          </a:prstGeom>
        </p:spPr>
        <p:txBody>
          <a:bodyPr>
            <a:normAutofit/>
          </a:bodyPr>
          <a:lstStyle>
            <a:lvl1pPr marL="205740" indent="-205740" algn="l" defTabSz="82296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722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870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18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5166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6314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7462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8610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9758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650138">
              <a:spcBef>
                <a:spcPts val="711"/>
              </a:spcBef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S-box layer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9">
            <a:extLst>
              <a:ext uri="{FF2B5EF4-FFF2-40B4-BE49-F238E27FC236}">
                <a16:creationId xmlns:a16="http://schemas.microsoft.com/office/drawing/2014/main" id="{F8DE2543-C665-4E2B-A01E-327988C65BA9}"/>
              </a:ext>
            </a:extLst>
          </p:cNvPr>
          <p:cNvSpPr txBox="1">
            <a:spLocks/>
          </p:cNvSpPr>
          <p:nvPr/>
        </p:nvSpPr>
        <p:spPr>
          <a:xfrm>
            <a:off x="6170827" y="1600201"/>
            <a:ext cx="4699639" cy="57833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650138">
              <a:spcBef>
                <a:spcPts val="711"/>
              </a:spcBef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Linear layer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9C6C62D5-845A-4EB6-9266-E3FC3D231C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111" r="7445"/>
          <a:stretch/>
        </p:blipFill>
        <p:spPr>
          <a:xfrm>
            <a:off x="1628362" y="3989240"/>
            <a:ext cx="3277135" cy="2182960"/>
          </a:xfrm>
          <a:prstGeom prst="rect">
            <a:avLst/>
          </a:prstGeom>
        </p:spPr>
      </p:pic>
      <p:grpSp>
        <p:nvGrpSpPr>
          <p:cNvPr id="10" name="Group 3">
            <a:extLst>
              <a:ext uri="{FF2B5EF4-FFF2-40B4-BE49-F238E27FC236}">
                <a16:creationId xmlns:a16="http://schemas.microsoft.com/office/drawing/2014/main" id="{F9097D7C-B865-4D3E-B40D-D4CAA19D052B}"/>
              </a:ext>
            </a:extLst>
          </p:cNvPr>
          <p:cNvGrpSpPr>
            <a:grpSpLocks noChangeAspect="1"/>
          </p:cNvGrpSpPr>
          <p:nvPr/>
        </p:nvGrpSpPr>
        <p:grpSpPr>
          <a:xfrm>
            <a:off x="6679630" y="3947127"/>
            <a:ext cx="3835970" cy="1989155"/>
            <a:chOff x="6695440" y="3139440"/>
            <a:chExt cx="2255520" cy="1249680"/>
          </a:xfrm>
        </p:grpSpPr>
        <p:pic>
          <p:nvPicPr>
            <p:cNvPr id="11" name="Picture 4">
              <a:extLst>
                <a:ext uri="{FF2B5EF4-FFF2-40B4-BE49-F238E27FC236}">
                  <a16:creationId xmlns:a16="http://schemas.microsoft.com/office/drawing/2014/main" id="{EAA4626F-BE75-42F5-B1F0-5FD394CF8E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9333" t="28401" r="51334" b="23007"/>
            <a:stretch/>
          </p:blipFill>
          <p:spPr>
            <a:xfrm>
              <a:off x="6695440" y="3139440"/>
              <a:ext cx="883920" cy="1249680"/>
            </a:xfrm>
            <a:prstGeom prst="rect">
              <a:avLst/>
            </a:prstGeom>
          </p:spPr>
        </p:pic>
        <p:pic>
          <p:nvPicPr>
            <p:cNvPr id="12" name="Picture 5">
              <a:extLst>
                <a:ext uri="{FF2B5EF4-FFF2-40B4-BE49-F238E27FC236}">
                  <a16:creationId xmlns:a16="http://schemas.microsoft.com/office/drawing/2014/main" id="{A46217B9-A94C-4392-AD60-9E38194830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8222" t="28401" r="8889" b="23007"/>
            <a:stretch/>
          </p:blipFill>
          <p:spPr>
            <a:xfrm>
              <a:off x="6990080" y="3139440"/>
              <a:ext cx="1960880" cy="1249680"/>
            </a:xfrm>
            <a:prstGeom prst="rect">
              <a:avLst/>
            </a:prstGeom>
          </p:spPr>
        </p:pic>
      </p:grpSp>
      <p:pic>
        <p:nvPicPr>
          <p:cNvPr id="13" name="Picture 1" descr="state_sans_vertical.pdf">
            <a:extLst>
              <a:ext uri="{FF2B5EF4-FFF2-40B4-BE49-F238E27FC236}">
                <a16:creationId xmlns:a16="http://schemas.microsoft.com/office/drawing/2014/main" id="{8AF10720-287A-4B14-9D02-1105EE4A8A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175077"/>
            <a:ext cx="3347802" cy="1360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state_sans_horizontal.pdf">
            <a:extLst>
              <a:ext uri="{FF2B5EF4-FFF2-40B4-BE49-F238E27FC236}">
                <a16:creationId xmlns:a16="http://schemas.microsoft.com/office/drawing/2014/main" id="{6C36D87E-CAB7-42A5-BE03-04FA746F3B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406" y="2238880"/>
            <a:ext cx="3449613" cy="1299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A6AE694-F8DE-4D49-A6C8-1607822080D3}"/>
              </a:ext>
            </a:extLst>
          </p:cNvPr>
          <p:cNvSpPr/>
          <p:nvPr/>
        </p:nvSpPr>
        <p:spPr bwMode="auto">
          <a:xfrm>
            <a:off x="2438400" y="3947127"/>
            <a:ext cx="1447800" cy="2301273"/>
          </a:xfrm>
          <a:prstGeom prst="rect">
            <a:avLst/>
          </a:prstGeom>
          <a:solidFill>
            <a:schemeClr val="bg1">
              <a:alpha val="30980"/>
            </a:schemeClr>
          </a:solidFill>
          <a:ln w="38100" cap="flat" cmpd="sng" algn="ctr">
            <a:solidFill>
              <a:srgbClr val="0563C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125090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1FAC7-8EB1-431B-9077-080022A98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Properties of the permutation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5654FA-2CF6-4BC1-8842-869B95BF2E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Strong security properties</a:t>
            </a:r>
          </a:p>
          <a:p>
            <a:pPr lvl="1"/>
            <a:r>
              <a:rPr lang="en-US" dirty="0"/>
              <a:t>High diffusion and proven bounds</a:t>
            </a:r>
          </a:p>
          <a:p>
            <a:pPr lvl="1"/>
            <a:endParaRPr lang="en-US" dirty="0"/>
          </a:p>
          <a:p>
            <a:r>
              <a:rPr lang="en-US" sz="2000" dirty="0"/>
              <a:t>Simplicity</a:t>
            </a:r>
            <a:endParaRPr lang="en-US" dirty="0"/>
          </a:p>
          <a:p>
            <a:pPr lvl="1"/>
            <a:r>
              <a:rPr lang="en-US" dirty="0"/>
              <a:t>Small 320-bit state size</a:t>
            </a:r>
          </a:p>
          <a:p>
            <a:pPr lvl="1"/>
            <a:r>
              <a:rPr lang="en-US" dirty="0"/>
              <a:t>Defined on five 64-bit words</a:t>
            </a:r>
          </a:p>
          <a:p>
            <a:pPr lvl="1"/>
            <a:r>
              <a:rPr lang="en-US" dirty="0"/>
              <a:t>Using bitwise Boolean functions</a:t>
            </a:r>
          </a:p>
          <a:p>
            <a:pPr lvl="1"/>
            <a:endParaRPr lang="en-US" dirty="0"/>
          </a:p>
          <a:p>
            <a:r>
              <a:rPr lang="en-US" sz="2000" dirty="0"/>
              <a:t>Flexible in hardware</a:t>
            </a:r>
          </a:p>
          <a:p>
            <a:pPr lvl="1"/>
            <a:r>
              <a:rPr lang="en-US" dirty="0"/>
              <a:t>Small area to high speed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A97E42-5A67-463D-A3A6-1DD2A73AF91C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ADD87F-82E9-4680-979B-C1022DF965B4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en-GB"/>
              <a:t>Florian Mendel, Infineon Technologies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82ADB8D-833C-4A6D-A3D3-A0F866E3FA3F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/>
              <a:t>March 2024</a:t>
            </a:r>
            <a:endParaRPr lang="en-GB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3D51D11-F604-4614-B293-1283C6820E83}"/>
              </a:ext>
            </a:extLst>
          </p:cNvPr>
          <p:cNvSpPr txBox="1">
            <a:spLocks/>
          </p:cNvSpPr>
          <p:nvPr/>
        </p:nvSpPr>
        <p:spPr bwMode="auto">
          <a:xfrm>
            <a:off x="6170085" y="1676400"/>
            <a:ext cx="5105400" cy="457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252000" indent="-2880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defRPr sz="1800" b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76000" indent="-28800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64000" indent="-2880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57350" indent="-28575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114550" indent="-28575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r>
              <a:rPr lang="en-US" sz="2000" dirty="0"/>
              <a:t>Fast in Software</a:t>
            </a:r>
          </a:p>
          <a:p>
            <a:pPr lvl="1"/>
            <a:r>
              <a:rPr lang="en-US" dirty="0"/>
              <a:t>Up to 5 instructions in parallel </a:t>
            </a:r>
          </a:p>
          <a:p>
            <a:pPr lvl="1"/>
            <a:r>
              <a:rPr lang="en-US" dirty="0"/>
              <a:t>Bit-sliced S-box (64 in parallel)</a:t>
            </a:r>
          </a:p>
          <a:p>
            <a:pPr lvl="1"/>
            <a:r>
              <a:rPr lang="en-US" dirty="0"/>
              <a:t>Bit-interleaving on 32-bit processors</a:t>
            </a:r>
          </a:p>
          <a:p>
            <a:pPr lvl="1"/>
            <a:endParaRPr lang="en-US" sz="2000" dirty="0"/>
          </a:p>
          <a:p>
            <a:r>
              <a:rPr lang="en-US" sz="2000" dirty="0"/>
              <a:t>Very efficient SCA countermeasures </a:t>
            </a:r>
          </a:p>
          <a:p>
            <a:pPr lvl="1"/>
            <a:r>
              <a:rPr lang="en-US" dirty="0"/>
              <a:t>No S-box table look-ups</a:t>
            </a:r>
          </a:p>
          <a:p>
            <a:pPr lvl="1"/>
            <a:r>
              <a:rPr lang="en-US" dirty="0"/>
              <a:t>Easy to mask in HW and SW</a:t>
            </a:r>
          </a:p>
          <a:p>
            <a:pPr lvl="1"/>
            <a:r>
              <a:rPr lang="en-US" dirty="0"/>
              <a:t>Lower randomness requirements</a:t>
            </a:r>
          </a:p>
          <a:p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41225862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C6B2959-C37C-42F5-B2E8-B91C3F637A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Ascon: Authenticated encryption</a:t>
            </a:r>
            <a:endParaRPr lang="en-US" dirty="0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2B893BC6-E1B8-4421-8E80-685D156CD1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3200400"/>
            <a:ext cx="8534400" cy="1752600"/>
          </a:xfrm>
        </p:spPr>
        <p:txBody>
          <a:bodyPr/>
          <a:lstStyle/>
          <a:p>
            <a:r>
              <a:rPr lang="en-US" sz="2000" b="0"/>
              <a:t>Ascon-128 and Ascon-128a</a:t>
            </a:r>
          </a:p>
          <a:p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883DE67-3CDF-4198-B93E-BB07285FAA9B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/>
              <a:t>March 2024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078D0E-231D-45B2-8947-A2B183849D4A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en-GB"/>
              <a:t>Florian Mendel, Infineon Technologies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350B4E-C7E2-446D-9253-8E3A1B2D5A03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20906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4F530-598C-4BFA-A004-AF0C38D74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Ascon-128: Authenticated encryption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ACBC80-F65C-4B55-BEDD-8590A0D61D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Encryption &amp; Authentication</a:t>
            </a:r>
          </a:p>
          <a:p>
            <a:pPr lvl="1"/>
            <a:r>
              <a:rPr lang="en-US" dirty="0"/>
              <a:t>(K, N, A, M) ⇒ (C, T)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AE4CE6-804A-4240-AD80-721E17A2431C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FBA6EB-C1FA-49F0-843B-CFC28E377372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en-GB"/>
              <a:t>Florian Mendel, Infineon Technologies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34EDF50-7ACD-4545-9430-41EE790AC0A5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/>
              <a:t>March 2024</a:t>
            </a:r>
            <a:endParaRPr lang="en-GB" dirty="0"/>
          </a:p>
        </p:txBody>
      </p:sp>
      <p:pic>
        <p:nvPicPr>
          <p:cNvPr id="18" name="Content Placeholder 9">
            <a:extLst>
              <a:ext uri="{FF2B5EF4-FFF2-40B4-BE49-F238E27FC236}">
                <a16:creationId xmlns:a16="http://schemas.microsoft.com/office/drawing/2014/main" id="{DA62DB1C-94FB-45A2-836C-5F23502769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05000" y="2759455"/>
            <a:ext cx="8756809" cy="2417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3057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3FC03-FD15-4E36-9B12-BE71709F8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Ascon-128: Authenticated decryption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CECE61-1580-48C4-9201-FCF47F1B65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Decryption &amp; Verification </a:t>
            </a:r>
          </a:p>
          <a:p>
            <a:pPr lvl="1"/>
            <a:r>
              <a:rPr lang="en-US" dirty="0"/>
              <a:t>(K, N, A, C, T) ⇒ {M, ⊥}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E1BB2C-CA97-4EF5-B085-2E61FAC34D3B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3A8B36-0BD8-4C99-B343-CE7F3722474E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en-GB"/>
              <a:t>Florian Mendel, Infineon Technologies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2F9CD8F-0639-4AE4-BF6B-EFDD8DC00126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/>
              <a:t>March 2024</a:t>
            </a:r>
            <a:endParaRPr lang="en-GB" dirty="0"/>
          </a:p>
        </p:txBody>
      </p:sp>
      <p:pic>
        <p:nvPicPr>
          <p:cNvPr id="7" name="Content Placeholder 9">
            <a:extLst>
              <a:ext uri="{FF2B5EF4-FFF2-40B4-BE49-F238E27FC236}">
                <a16:creationId xmlns:a16="http://schemas.microsoft.com/office/drawing/2014/main" id="{06D4A30C-CAA6-4AD2-A317-0248FC9988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905000" y="2764155"/>
            <a:ext cx="8756808" cy="2417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9843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8ACB3086-6627-47AF-B790-8E9A6E242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AEAD Instances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BE71332-1EEE-4015-BEE4-BBF296C9C3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/>
              <a:t>Nonce-based AEAD, duplex sponge-based with keyed initialization and finalization</a:t>
            </a:r>
          </a:p>
          <a:p>
            <a:endParaRPr lang="en-US"/>
          </a:p>
          <a:p>
            <a:endParaRPr lang="en-US" dirty="0"/>
          </a:p>
        </p:txBody>
      </p:sp>
      <p:graphicFrame>
        <p:nvGraphicFramePr>
          <p:cNvPr id="3" name="Table 12">
            <a:extLst>
              <a:ext uri="{FF2B5EF4-FFF2-40B4-BE49-F238E27FC236}">
                <a16:creationId xmlns:a16="http://schemas.microsoft.com/office/drawing/2014/main" id="{8C0B7B22-BF52-4B5C-8732-5CD437F6DA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8536682"/>
              </p:ext>
            </p:extLst>
          </p:nvPr>
        </p:nvGraphicFramePr>
        <p:xfrm>
          <a:off x="2971800" y="2590800"/>
          <a:ext cx="5986255" cy="2376000"/>
        </p:xfrm>
        <a:graphic>
          <a:graphicData uri="http://schemas.openxmlformats.org/drawingml/2006/table">
            <a:tbl>
              <a:tblPr firstRow="1" firstCol="1" bandRow="1">
                <a:tableStyleId>{FABFCF23-3B69-468F-B69F-88F6DE6A72F2}</a:tableStyleId>
              </a:tblPr>
              <a:tblGrid>
                <a:gridCol w="1987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1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77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Clr>
                          <a:schemeClr val="tx1"/>
                        </a:buClr>
                      </a:pPr>
                      <a:endParaRPr lang="en-US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Clr>
                          <a:schemeClr val="tx1"/>
                        </a:buClr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Ascon-128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Clr>
                          <a:schemeClr val="tx1"/>
                        </a:buClr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Ascon-128a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buClr>
                          <a:schemeClr val="tx1"/>
                        </a:buClr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Security [bits]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Clr>
                          <a:schemeClr val="tx1"/>
                        </a:buClr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128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Clr>
                          <a:schemeClr val="tx1"/>
                        </a:buClr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128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Key k [bits]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128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Clr>
                          <a:schemeClr val="tx1"/>
                        </a:buClr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128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77881835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Rate</a:t>
                      </a:r>
                      <a:r>
                        <a:rPr lang="en-US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 [bits]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64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Clr>
                          <a:schemeClr val="tx1"/>
                        </a:buClr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128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Capacity c [bits]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256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Clr>
                          <a:schemeClr val="tx1"/>
                        </a:buClr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192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Rounds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(12,6)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Clr>
                          <a:schemeClr val="tx1"/>
                        </a:buClr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(12,8)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90962719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F28D95-7F88-4899-907A-93C66AA6C38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March 2024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9311B8-1EEC-4203-8E62-EE7165674ABB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Florian Mendel, Infineon Technologies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61DFE7-A274-4216-8F97-0A99583FBD0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09C756B-EB39-4236-ADBB-73052B179AE4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25817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A9442-C9E4-4599-9EA5-A1633F732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Ascon-128 vs Ascon-128a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CA859D-C25E-47DA-BF94-3D38AAFD01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sz="2000" dirty="0"/>
              <a:t>Same security, different trade-off (block size vs. number of rounds)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Both scrutinized for years in cryptographic competitions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Most security analysis can be applied to both algorithms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Tight security proof for Ascon (</a:t>
            </a:r>
            <a:r>
              <a:rPr lang="en-US" sz="2000" dirty="0">
                <a:hlinkClick r:id="rId2"/>
              </a:rPr>
              <a:t>https://eprint.iacr.org/2023/775</a:t>
            </a:r>
            <a:r>
              <a:rPr lang="en-US" sz="2000" dirty="0"/>
              <a:t>)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Ascon-128a: 33% higher performance and more energy efficient 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Ascon-128: high robustness in case of state recovery (</a:t>
            </a:r>
            <a:r>
              <a:rPr lang="en-US" sz="2000" dirty="0">
                <a:hlinkClick r:id="rId3"/>
              </a:rPr>
              <a:t>https://eprint.iacr.org/2023/796</a:t>
            </a:r>
            <a:r>
              <a:rPr lang="en-US" sz="2000" dirty="0"/>
              <a:t>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653EF6-1F1C-44CB-900F-DB40907B36B8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3C8DE9-396B-4A12-9FE6-D0AC56FD8021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en-GB"/>
              <a:t>Florian Mendel, Infineon Technologies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73DE84D-C3DC-43D5-96BA-C480BDC128E9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/>
              <a:t>March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2091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C6B2959-C37C-42F5-B2E8-B91C3F637A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Motivation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883DE67-3CDF-4198-B93E-BB07285FAA9B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/>
              <a:t>March 2024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078D0E-231D-45B2-8947-A2B183849D4A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en-GB" dirty="0"/>
              <a:t>Florian Mendel, Infineon Technologies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350B4E-C7E2-446D-9253-8E3A1B2D5A03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9370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0CA21-0487-4D49-B90F-F54016B39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Larger nonce, shorter tags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DEBD64-FB90-4C87-92D0-9D0477B428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GB" sz="2000" dirty="0"/>
              <a:t>We think that support for shorter tags is useful, e.g. 64, 96 and 128 bits </a:t>
            </a:r>
          </a:p>
          <a:p>
            <a:pPr>
              <a:spcAft>
                <a:spcPts val="600"/>
              </a:spcAft>
            </a:pPr>
            <a:r>
              <a:rPr lang="en-GB" sz="2000" dirty="0">
                <a:solidFill>
                  <a:schemeClr val="tx1"/>
                </a:solidFill>
              </a:rPr>
              <a:t>We would recommend to encode the size of the tag in the IV </a:t>
            </a:r>
          </a:p>
          <a:p>
            <a:pPr marL="288000">
              <a:spcAft>
                <a:spcPts val="600"/>
              </a:spcAft>
            </a:pPr>
            <a:r>
              <a:rPr lang="en-US" sz="2000" dirty="0"/>
              <a:t>We do not see the immediate need to support larger nonce than 128 bits, considering the limit on messages that can be encrypted under a single key </a:t>
            </a:r>
          </a:p>
          <a:p>
            <a:pPr marL="288000">
              <a:spcAft>
                <a:spcPts val="600"/>
              </a:spcAft>
            </a:pPr>
            <a:r>
              <a:rPr lang="en-US" sz="2000" dirty="0"/>
              <a:t>In case someone would like to use a fixed prefix in the nonce, we suggest to put this prefix into the associated data</a:t>
            </a:r>
          </a:p>
          <a:p>
            <a:endParaRPr lang="en-GB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F76782-1865-4A8D-B908-2BF169A9D253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9A4D16-8773-426D-8EE4-FD0FC268DEF7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en-GB"/>
              <a:t>Florian Mendel, Infineon Technologies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EF938D-AB1F-4DE5-B94A-3038B485C168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/>
              <a:t>March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98160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FB22E-EF91-45A9-8F85-925B33094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Secret nonce, larger keys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6A3703-4DE6-44C0-BA85-EF44844BF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b"/>
          <a:lstStyle/>
          <a:p>
            <a:r>
              <a:rPr lang="en-US" sz="2000" dirty="0"/>
              <a:t>Also done for AES-GCM in TLS (RFC 8446)</a:t>
            </a:r>
          </a:p>
          <a:p>
            <a:r>
              <a:rPr lang="en-US" sz="2000" dirty="0"/>
              <a:t>Increases key size to 256 bits</a:t>
            </a:r>
          </a:p>
          <a:p>
            <a:r>
              <a:rPr lang="en-US" sz="2000" dirty="0"/>
              <a:t>Improves multi-user security (</a:t>
            </a:r>
            <a:r>
              <a:rPr lang="en-US" sz="2000" dirty="0">
                <a:solidFill>
                  <a:srgbClr val="E7E6E6">
                    <a:lumMod val="50000"/>
                  </a:srgbClr>
                </a:solidFill>
                <a:hlinkClick r:id="rId2"/>
              </a:rPr>
              <a:t>https://eprint.iacr.org/2023/924</a:t>
            </a:r>
            <a:r>
              <a:rPr lang="en-US" sz="2000" dirty="0">
                <a:solidFill>
                  <a:srgbClr val="E7E6E6">
                    <a:lumMod val="50000"/>
                  </a:srgbClr>
                </a:solidFill>
              </a:rPr>
              <a:t>)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2EFE7E-ABD4-46A4-A745-42F3949EDC3F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A3EB69-B170-4A75-BACB-001D77561D16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en-GB"/>
              <a:t>Florian Mendel, Infineon Technologies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B04C97A-04DA-4A87-ADFD-D195FE358570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/>
              <a:t>March 2024</a:t>
            </a:r>
            <a:endParaRPr lang="en-GB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2BCACDD-AE6B-4F19-A92C-6D3CC62E703B}"/>
              </a:ext>
            </a:extLst>
          </p:cNvPr>
          <p:cNvGrpSpPr/>
          <p:nvPr/>
        </p:nvGrpSpPr>
        <p:grpSpPr>
          <a:xfrm>
            <a:off x="1676400" y="1905000"/>
            <a:ext cx="9061609" cy="2417445"/>
            <a:chOff x="1600200" y="1846694"/>
            <a:chExt cx="9061609" cy="2417445"/>
          </a:xfrm>
        </p:grpSpPr>
        <p:pic>
          <p:nvPicPr>
            <p:cNvPr id="9" name="Content Placeholder 9">
              <a:extLst>
                <a:ext uri="{FF2B5EF4-FFF2-40B4-BE49-F238E27FC236}">
                  <a16:creationId xmlns:a16="http://schemas.microsoft.com/office/drawing/2014/main" id="{F1C29E0E-76DD-4026-8C87-77EA8718848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905000" y="1846694"/>
              <a:ext cx="8756809" cy="2417445"/>
            </a:xfrm>
            <a:prstGeom prst="rect">
              <a:avLst/>
            </a:prstGeom>
          </p:spPr>
        </p:pic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13561699-CF2F-4E70-80B7-03447300CAA6}"/>
                </a:ext>
              </a:extLst>
            </p:cNvPr>
            <p:cNvGrpSpPr/>
            <p:nvPr/>
          </p:nvGrpSpPr>
          <p:grpSpPr>
            <a:xfrm>
              <a:off x="1600200" y="3124200"/>
              <a:ext cx="667522" cy="273571"/>
              <a:chOff x="1600200" y="3124200"/>
              <a:chExt cx="667522" cy="273571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651AFCC6-EE47-4985-86D5-87BDB256C68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207" t="67147" r="87083" b="16067"/>
              <a:stretch/>
            </p:blipFill>
            <p:spPr>
              <a:xfrm>
                <a:off x="1600200" y="3124200"/>
                <a:ext cx="667522" cy="273571"/>
              </a:xfrm>
              <a:prstGeom prst="rect">
                <a:avLst/>
              </a:prstGeom>
              <a:ln w="28575">
                <a:solidFill>
                  <a:srgbClr val="0563C1"/>
                </a:solidFill>
              </a:ln>
            </p:spPr>
          </p:pic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2AE2A7F3-33F0-421F-8836-F3B2A9EE1387}"/>
                  </a:ext>
                </a:extLst>
              </p:cNvPr>
              <p:cNvSpPr/>
              <p:nvPr/>
            </p:nvSpPr>
            <p:spPr bwMode="auto">
              <a:xfrm>
                <a:off x="1981200" y="3124200"/>
                <a:ext cx="76200" cy="7620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131206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C6B2959-C37C-42F5-B2E8-B91C3F637A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Ascon: Hashing</a:t>
            </a:r>
            <a:br>
              <a:rPr lang="en-US"/>
            </a:br>
            <a:endParaRPr lang="en-US" dirty="0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2B893BC6-E1B8-4421-8E80-685D156CD1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2971800"/>
            <a:ext cx="8534400" cy="1752600"/>
          </a:xfrm>
        </p:spPr>
        <p:txBody>
          <a:bodyPr/>
          <a:lstStyle/>
          <a:p>
            <a:r>
              <a:rPr lang="en-US" sz="2000" b="0"/>
              <a:t>Ascon-Hash and Ascon-XOF</a:t>
            </a:r>
          </a:p>
          <a:p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883DE67-3CDF-4198-B93E-BB07285FAA9B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/>
              <a:t>March 2024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078D0E-231D-45B2-8947-A2B183849D4A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en-GB"/>
              <a:t>Florian Mendel, Infineon Technologies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350B4E-C7E2-446D-9253-8E3A1B2D5A03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20654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8D334AAE-6BF2-433C-950B-D0A445C51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Ascon Hash / XOF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4DF345-F951-4073-B614-77D42AEBDA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Ascon provides hashing at low overhead</a:t>
            </a:r>
          </a:p>
          <a:p>
            <a:r>
              <a:rPr lang="en-US" sz="2000" dirty="0"/>
              <a:t>Similar structure, same permutation as AEAD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2000" dirty="0"/>
              <a:t>Hash: Fixed output size (e.g. 256 bits)</a:t>
            </a:r>
          </a:p>
          <a:p>
            <a:r>
              <a:rPr lang="en-US" sz="2000" dirty="0"/>
              <a:t>XOF: Variable output size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0BFC9C-479E-4B9D-A4E2-497CC25C34D3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8AD611-C5F5-44A3-BCA3-FAEE17853755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en-GB"/>
              <a:t>Florian Mendel, Infineon Technologies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7FD201F-9FBC-4C39-A2D9-86C748D17BCF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/>
              <a:t>March 2024</a:t>
            </a:r>
            <a:endParaRPr lang="en-GB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A8D996E7-201B-44C5-BDE8-91246E4BB4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92428" y="2709698"/>
            <a:ext cx="7242701" cy="2548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3652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518ED10-9121-4FAF-A7EB-9E9329303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Hash / XOF Instances</a:t>
            </a: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72DF41F-F74B-4A11-9381-66B27B8A25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/>
              <a:t>Uses the sponge construction, variable number of rounds for init/final and absorb/squeeze</a:t>
            </a:r>
          </a:p>
          <a:p>
            <a:endParaRPr lang="en-US"/>
          </a:p>
          <a:p>
            <a:endParaRPr lang="en-US" dirty="0"/>
          </a:p>
        </p:txBody>
      </p:sp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7F8600D4-6F55-55FE-DFB7-980AC04026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6607684"/>
              </p:ext>
            </p:extLst>
          </p:nvPr>
        </p:nvGraphicFramePr>
        <p:xfrm>
          <a:off x="3235378" y="2890732"/>
          <a:ext cx="5718195" cy="1980000"/>
        </p:xfrm>
        <a:graphic>
          <a:graphicData uri="http://schemas.openxmlformats.org/drawingml/2006/table">
            <a:tbl>
              <a:tblPr firstRow="1" firstCol="1" bandRow="1">
                <a:tableStyleId>{FABFCF23-3B69-468F-B69F-88F6DE6A72F2}</a:tableStyleId>
              </a:tblPr>
              <a:tblGrid>
                <a:gridCol w="1898382">
                  <a:extLst>
                    <a:ext uri="{9D8B030D-6E8A-4147-A177-3AD203B41FA5}">
                      <a16:colId xmlns:a16="http://schemas.microsoft.com/office/drawing/2014/main" val="3982377782"/>
                    </a:ext>
                  </a:extLst>
                </a:gridCol>
                <a:gridCol w="1825557">
                  <a:extLst>
                    <a:ext uri="{9D8B030D-6E8A-4147-A177-3AD203B41FA5}">
                      <a16:colId xmlns:a16="http://schemas.microsoft.com/office/drawing/2014/main" val="997146048"/>
                    </a:ext>
                  </a:extLst>
                </a:gridCol>
                <a:gridCol w="1994256">
                  <a:extLst>
                    <a:ext uri="{9D8B030D-6E8A-4147-A177-3AD203B41FA5}">
                      <a16:colId xmlns:a16="http://schemas.microsoft.com/office/drawing/2014/main" val="3828715466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Clr>
                          <a:schemeClr val="tx1"/>
                        </a:buClr>
                      </a:pPr>
                      <a:endParaRPr lang="en-US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Clr>
                          <a:schemeClr val="tx1"/>
                        </a:buClr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Ascon-Hash/</a:t>
                      </a:r>
                      <a:r>
                        <a:rPr 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Xof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Clr>
                          <a:schemeClr val="tx1"/>
                        </a:buClr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Ascon-</a:t>
                      </a:r>
                      <a:r>
                        <a:rPr 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Hasha</a:t>
                      </a: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Xofa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68142115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Clr>
                          <a:schemeClr val="tx1"/>
                        </a:buClr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Security [bits]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Clr>
                          <a:schemeClr val="tx1"/>
                        </a:buClr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128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Clr>
                          <a:schemeClr val="tx1"/>
                        </a:buClr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128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1723858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Rate</a:t>
                      </a:r>
                      <a:r>
                        <a:rPr lang="en-US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 [bits]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64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64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81159074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Capacity c [bits]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256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256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52898356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Clr>
                          <a:schemeClr val="tx1"/>
                        </a:buClr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Rounds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(12,12)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(12,8)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43034081"/>
                  </a:ext>
                </a:extLst>
              </a:tr>
            </a:tbl>
          </a:graphicData>
        </a:graphic>
      </p:graphicFrame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88F0FA-10C0-4CD8-9F39-872ED40F9DE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March 2024</a:t>
            </a:r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731C878-4BC3-4D69-BB65-64AFF79E81A5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Florian Mendel, Infineon Technologies</a:t>
            </a:r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412ABEC-843A-462D-89A9-90F2C7E0C42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09C756B-EB39-4236-ADBB-73052B179AE4}" type="slidenum">
              <a:rPr lang="en-GB" smtClean="0"/>
              <a:pPr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37887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C6B2959-C37C-42F5-B2E8-B91C3F637A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Implementations</a:t>
            </a:r>
            <a:endParaRPr lang="en-US" dirty="0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2B893BC6-E1B8-4421-8E80-685D156CD1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3200400"/>
            <a:ext cx="8534400" cy="1752600"/>
          </a:xfrm>
        </p:spPr>
        <p:txBody>
          <a:bodyPr/>
          <a:lstStyle/>
          <a:p>
            <a:r>
              <a:rPr lang="en-US" sz="2000" b="0"/>
              <a:t>Fast and small</a:t>
            </a:r>
          </a:p>
          <a:p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883DE67-3CDF-4198-B93E-BB07285FAA9B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/>
              <a:t>March 2024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078D0E-231D-45B2-8947-A2B183849D4A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en-GB"/>
              <a:t>Florian Mendel, Infineon Technologies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350B4E-C7E2-446D-9253-8E3A1B2D5A03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90668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036D4-C10B-45AC-B038-9A30C0EF0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ASIC hardware benchmarks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6F4237-124B-4F67-9F4C-3B30B60532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Throughput in [bits/cycles]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171719-1ED7-46B4-AD86-F9522C3A075F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80F00C-9B2F-4057-A778-73F94ED00487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en-GB"/>
              <a:t>Florian Mendel, Infineon Technologies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302553D-DE4B-4851-872E-78F6044F2415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/>
              <a:t>March 2024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BD296A4-BE49-442F-8DD5-4C8EF0DB1DEB}"/>
              </a:ext>
            </a:extLst>
          </p:cNvPr>
          <p:cNvSpPr/>
          <p:nvPr/>
        </p:nvSpPr>
        <p:spPr>
          <a:xfrm>
            <a:off x="6856430" y="3751201"/>
            <a:ext cx="2410340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493776">
              <a:spcAft>
                <a:spcPts val="540"/>
              </a:spcAft>
            </a:pPr>
            <a:r>
              <a:rPr lang="en-US" sz="1260" dirty="0">
                <a:latin typeface="Arial" panose="020B0604020202020204" pitchFamily="34" charset="0"/>
                <a:hlinkClick r:id="rId2"/>
              </a:rPr>
              <a:t>https://eprint.iacr.org/2021/049</a:t>
            </a:r>
            <a:r>
              <a:rPr lang="en-US" sz="1260" dirty="0">
                <a:latin typeface="Arial" panose="020B0604020202020204" pitchFamily="34" charset="0"/>
              </a:rPr>
              <a:t> </a:t>
            </a:r>
          </a:p>
        </p:txBody>
      </p:sp>
      <p:graphicFrame>
        <p:nvGraphicFramePr>
          <p:cNvPr id="8" name="Table 9">
            <a:extLst>
              <a:ext uri="{FF2B5EF4-FFF2-40B4-BE49-F238E27FC236}">
                <a16:creationId xmlns:a16="http://schemas.microsoft.com/office/drawing/2014/main" id="{9F015DA7-E6C4-404B-A45F-8EC93475DA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1539663"/>
              </p:ext>
            </p:extLst>
          </p:nvPr>
        </p:nvGraphicFramePr>
        <p:xfrm>
          <a:off x="1303578" y="2196810"/>
          <a:ext cx="7840420" cy="1584000"/>
        </p:xfrm>
        <a:graphic>
          <a:graphicData uri="http://schemas.openxmlformats.org/drawingml/2006/table">
            <a:tbl>
              <a:tblPr firstRow="1" firstCol="1" bandRow="1">
                <a:tableStyleId>{FABFCF23-3B69-468F-B69F-88F6DE6A72F2}</a:tableStyleId>
              </a:tblPr>
              <a:tblGrid>
                <a:gridCol w="1960105">
                  <a:extLst>
                    <a:ext uri="{9D8B030D-6E8A-4147-A177-3AD203B41FA5}">
                      <a16:colId xmlns:a16="http://schemas.microsoft.com/office/drawing/2014/main" val="3933765806"/>
                    </a:ext>
                  </a:extLst>
                </a:gridCol>
                <a:gridCol w="1960105">
                  <a:extLst>
                    <a:ext uri="{9D8B030D-6E8A-4147-A177-3AD203B41FA5}">
                      <a16:colId xmlns:a16="http://schemas.microsoft.com/office/drawing/2014/main" val="3599591881"/>
                    </a:ext>
                  </a:extLst>
                </a:gridCol>
                <a:gridCol w="1960105">
                  <a:extLst>
                    <a:ext uri="{9D8B030D-6E8A-4147-A177-3AD203B41FA5}">
                      <a16:colId xmlns:a16="http://schemas.microsoft.com/office/drawing/2014/main" val="2945263999"/>
                    </a:ext>
                  </a:extLst>
                </a:gridCol>
                <a:gridCol w="1960105">
                  <a:extLst>
                    <a:ext uri="{9D8B030D-6E8A-4147-A177-3AD203B41FA5}">
                      <a16:colId xmlns:a16="http://schemas.microsoft.com/office/drawing/2014/main" val="673181512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Throughput</a:t>
                      </a:r>
                    </a:p>
                  </a:txBody>
                  <a:tcPr marL="66659" marR="66659" marT="33330" marB="3333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Area</a:t>
                      </a:r>
                    </a:p>
                  </a:txBody>
                  <a:tcPr marL="66659" marR="66659" marT="33330" marB="3333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Throughput / Area</a:t>
                      </a:r>
                    </a:p>
                  </a:txBody>
                  <a:tcPr marL="66659" marR="66659" marT="33330" marB="33330" anchor="ctr"/>
                </a:tc>
                <a:extLst>
                  <a:ext uri="{0D108BD9-81ED-4DB2-BD59-A6C34878D82A}">
                    <a16:rowId xmlns:a16="http://schemas.microsoft.com/office/drawing/2014/main" val="2171528992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marR="0" lvl="0" indent="0" algn="l" defTabSz="109728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Ascon-128a</a:t>
                      </a:r>
                    </a:p>
                  </a:txBody>
                  <a:tcPr marL="66659" marR="66659" marT="33330" marB="3333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25.60</a:t>
                      </a:r>
                    </a:p>
                  </a:txBody>
                  <a:tcPr marL="66659" marR="66659" marT="33330" marB="3333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1.49</a:t>
                      </a:r>
                    </a:p>
                  </a:txBody>
                  <a:tcPr marL="66659" marR="66659" marT="33330" marB="3333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17.18</a:t>
                      </a:r>
                    </a:p>
                  </a:txBody>
                  <a:tcPr marL="66659" marR="66659" marT="33330" marB="33330" anchor="ctr"/>
                </a:tc>
                <a:extLst>
                  <a:ext uri="{0D108BD9-81ED-4DB2-BD59-A6C34878D82A}">
                    <a16:rowId xmlns:a16="http://schemas.microsoft.com/office/drawing/2014/main" val="1642391493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marR="0" lvl="0" indent="0" algn="l" defTabSz="109728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Ascon-128</a:t>
                      </a:r>
                    </a:p>
                  </a:txBody>
                  <a:tcPr marL="66659" marR="66659" marT="33330" marB="3333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16.00</a:t>
                      </a:r>
                    </a:p>
                  </a:txBody>
                  <a:tcPr marL="66659" marR="66659" marT="33330" marB="3333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1.56</a:t>
                      </a:r>
                    </a:p>
                  </a:txBody>
                  <a:tcPr marL="66659" marR="66659" marT="33330" marB="3333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10.25</a:t>
                      </a:r>
                    </a:p>
                  </a:txBody>
                  <a:tcPr marL="66659" marR="66659" marT="33330" marB="33330" anchor="ctr"/>
                </a:tc>
                <a:extLst>
                  <a:ext uri="{0D108BD9-81ED-4DB2-BD59-A6C34878D82A}">
                    <a16:rowId xmlns:a16="http://schemas.microsoft.com/office/drawing/2014/main" val="2530151138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AES128-GCM</a:t>
                      </a:r>
                    </a:p>
                  </a:txBody>
                  <a:tcPr marL="66659" marR="66659" marT="33330" marB="3333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11.63</a:t>
                      </a:r>
                    </a:p>
                  </a:txBody>
                  <a:tcPr marL="66659" marR="66659" marT="33330" marB="3333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2.75</a:t>
                      </a:r>
                    </a:p>
                  </a:txBody>
                  <a:tcPr marL="66659" marR="66659" marT="33330" marB="3333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4.22</a:t>
                      </a:r>
                    </a:p>
                  </a:txBody>
                  <a:tcPr marL="66659" marR="66659" marT="33330" marB="33330" anchor="ctr"/>
                </a:tc>
                <a:extLst>
                  <a:ext uri="{0D108BD9-81ED-4DB2-BD59-A6C34878D82A}">
                    <a16:rowId xmlns:a16="http://schemas.microsoft.com/office/drawing/2014/main" val="9981473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72649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A3119-A075-4230-9C30-457994744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Embedded implementations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73061-03B2-4957-810E-43AE71CCE0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Time to process NIST </a:t>
            </a:r>
            <a:r>
              <a:rPr lang="en-US" sz="2000" dirty="0" err="1"/>
              <a:t>testvectors</a:t>
            </a:r>
            <a:r>
              <a:rPr lang="en-US" sz="2000" dirty="0"/>
              <a:t> in [µs]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1000" dirty="0"/>
          </a:p>
          <a:p>
            <a:r>
              <a:rPr lang="en-US" sz="2000" dirty="0"/>
              <a:t>Code size in [bytes]</a:t>
            </a:r>
            <a:endParaRPr lang="en-US" sz="2000" dirty="0">
              <a:hlinkClick r:id="" action="ppaction://noaction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CB402A-2CC2-4C89-AD2C-9658D12B1697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27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D7031E-904B-436A-B374-049000BBC8CF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en-GB"/>
              <a:t>Florian Mendel, Infineon Technologies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6F8EE27-7426-4344-89C4-33386EDCB39F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/>
              <a:t>March 2024</a:t>
            </a:r>
            <a:endParaRPr lang="en-GB" dirty="0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1F932517-1577-4F96-8C0A-A7EEE05675A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8305115"/>
              </p:ext>
            </p:extLst>
          </p:nvPr>
        </p:nvGraphicFramePr>
        <p:xfrm>
          <a:off x="1322401" y="2133600"/>
          <a:ext cx="7888277" cy="1631964"/>
        </p:xfrm>
        <a:graphic>
          <a:graphicData uri="http://schemas.openxmlformats.org/drawingml/2006/table">
            <a:tbl>
              <a:tblPr firstRow="1" firstCol="1" bandRow="1">
                <a:tableStyleId>{FABFCF23-3B69-468F-B69F-88F6DE6A72F2}</a:tableStyleId>
              </a:tblPr>
              <a:tblGrid>
                <a:gridCol w="1753132">
                  <a:extLst>
                    <a:ext uri="{9D8B030D-6E8A-4147-A177-3AD203B41FA5}">
                      <a16:colId xmlns:a16="http://schemas.microsoft.com/office/drawing/2014/main" val="2828328649"/>
                    </a:ext>
                  </a:extLst>
                </a:gridCol>
                <a:gridCol w="1227029">
                  <a:extLst>
                    <a:ext uri="{9D8B030D-6E8A-4147-A177-3AD203B41FA5}">
                      <a16:colId xmlns:a16="http://schemas.microsoft.com/office/drawing/2014/main" val="2442330095"/>
                    </a:ext>
                  </a:extLst>
                </a:gridCol>
                <a:gridCol w="1227029">
                  <a:extLst>
                    <a:ext uri="{9D8B030D-6E8A-4147-A177-3AD203B41FA5}">
                      <a16:colId xmlns:a16="http://schemas.microsoft.com/office/drawing/2014/main" val="956844108"/>
                    </a:ext>
                  </a:extLst>
                </a:gridCol>
                <a:gridCol w="1227029">
                  <a:extLst>
                    <a:ext uri="{9D8B030D-6E8A-4147-A177-3AD203B41FA5}">
                      <a16:colId xmlns:a16="http://schemas.microsoft.com/office/drawing/2014/main" val="370424201"/>
                    </a:ext>
                  </a:extLst>
                </a:gridCol>
                <a:gridCol w="1227029">
                  <a:extLst>
                    <a:ext uri="{9D8B030D-6E8A-4147-A177-3AD203B41FA5}">
                      <a16:colId xmlns:a16="http://schemas.microsoft.com/office/drawing/2014/main" val="2344305135"/>
                    </a:ext>
                  </a:extLst>
                </a:gridCol>
                <a:gridCol w="1227029">
                  <a:extLst>
                    <a:ext uri="{9D8B030D-6E8A-4147-A177-3AD203B41FA5}">
                      <a16:colId xmlns:a16="http://schemas.microsoft.com/office/drawing/2014/main" val="830401866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066" marR="74066" marT="37033" marB="370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Uno</a:t>
                      </a:r>
                    </a:p>
                  </a:txBody>
                  <a:tcPr marL="74066" marR="74066" marT="37033" marB="370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F1</a:t>
                      </a:r>
                    </a:p>
                  </a:txBody>
                  <a:tcPr marL="74066" marR="74066" marT="37033" marB="370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ESP</a:t>
                      </a:r>
                    </a:p>
                  </a:txBody>
                  <a:tcPr marL="74066" marR="74066" marT="37033" marB="370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F7</a:t>
                      </a:r>
                    </a:p>
                  </a:txBody>
                  <a:tcPr marL="74066" marR="74066" marT="37033" marB="370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R5</a:t>
                      </a:r>
                    </a:p>
                  </a:txBody>
                  <a:tcPr marL="74066" marR="74066" marT="37033" marB="37033" anchor="ctr"/>
                </a:tc>
                <a:extLst>
                  <a:ext uri="{0D108BD9-81ED-4DB2-BD59-A6C34878D82A}">
                    <a16:rowId xmlns:a16="http://schemas.microsoft.com/office/drawing/2014/main" val="3589144017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Ascon-128a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1981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66.4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18.4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11.8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7.3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637348865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Ascon-128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2337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76.7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22.3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13.8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8.5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741169038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AES128-GCM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332.8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67.2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35.8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23.7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865838499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66AA61D-0F21-45C2-9E2C-0AE3F339583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5468934"/>
              </p:ext>
            </p:extLst>
          </p:nvPr>
        </p:nvGraphicFramePr>
        <p:xfrm>
          <a:off x="1322401" y="4462524"/>
          <a:ext cx="7888277" cy="1584000"/>
        </p:xfrm>
        <a:graphic>
          <a:graphicData uri="http://schemas.openxmlformats.org/drawingml/2006/table">
            <a:tbl>
              <a:tblPr firstRow="1" firstCol="1" bandRow="1">
                <a:tableStyleId>{FABFCF23-3B69-468F-B69F-88F6DE6A72F2}</a:tableStyleId>
              </a:tblPr>
              <a:tblGrid>
                <a:gridCol w="1753132">
                  <a:extLst>
                    <a:ext uri="{9D8B030D-6E8A-4147-A177-3AD203B41FA5}">
                      <a16:colId xmlns:a16="http://schemas.microsoft.com/office/drawing/2014/main" val="2828328649"/>
                    </a:ext>
                  </a:extLst>
                </a:gridCol>
                <a:gridCol w="1227029">
                  <a:extLst>
                    <a:ext uri="{9D8B030D-6E8A-4147-A177-3AD203B41FA5}">
                      <a16:colId xmlns:a16="http://schemas.microsoft.com/office/drawing/2014/main" val="2711177942"/>
                    </a:ext>
                  </a:extLst>
                </a:gridCol>
                <a:gridCol w="1227029">
                  <a:extLst>
                    <a:ext uri="{9D8B030D-6E8A-4147-A177-3AD203B41FA5}">
                      <a16:colId xmlns:a16="http://schemas.microsoft.com/office/drawing/2014/main" val="2030093284"/>
                    </a:ext>
                  </a:extLst>
                </a:gridCol>
                <a:gridCol w="1227029">
                  <a:extLst>
                    <a:ext uri="{9D8B030D-6E8A-4147-A177-3AD203B41FA5}">
                      <a16:colId xmlns:a16="http://schemas.microsoft.com/office/drawing/2014/main" val="4080900362"/>
                    </a:ext>
                  </a:extLst>
                </a:gridCol>
                <a:gridCol w="1227029">
                  <a:extLst>
                    <a:ext uri="{9D8B030D-6E8A-4147-A177-3AD203B41FA5}">
                      <a16:colId xmlns:a16="http://schemas.microsoft.com/office/drawing/2014/main" val="1929221246"/>
                    </a:ext>
                  </a:extLst>
                </a:gridCol>
                <a:gridCol w="1227029">
                  <a:extLst>
                    <a:ext uri="{9D8B030D-6E8A-4147-A177-3AD203B41FA5}">
                      <a16:colId xmlns:a16="http://schemas.microsoft.com/office/drawing/2014/main" val="2548141441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066" marR="74066" marT="37033" marB="370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Uno</a:t>
                      </a:r>
                    </a:p>
                  </a:txBody>
                  <a:tcPr marL="74066" marR="74066" marT="37033" marB="370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F1</a:t>
                      </a:r>
                    </a:p>
                  </a:txBody>
                  <a:tcPr marL="74066" marR="74066" marT="37033" marB="370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ESP</a:t>
                      </a:r>
                    </a:p>
                  </a:txBody>
                  <a:tcPr marL="74066" marR="74066" marT="37033" marB="370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F7</a:t>
                      </a:r>
                    </a:p>
                  </a:txBody>
                  <a:tcPr marL="74066" marR="74066" marT="37033" marB="370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R5</a:t>
                      </a:r>
                    </a:p>
                  </a:txBody>
                  <a:tcPr marL="74066" marR="74066" marT="37033" marB="37033" anchor="ctr"/>
                </a:tc>
                <a:extLst>
                  <a:ext uri="{0D108BD9-81ED-4DB2-BD59-A6C34878D82A}">
                    <a16:rowId xmlns:a16="http://schemas.microsoft.com/office/drawing/2014/main" val="3589144017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Ascon-128a</a:t>
                      </a:r>
                    </a:p>
                  </a:txBody>
                  <a:tcPr marL="74066" marR="74066" marT="37033" marB="3703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2544</a:t>
                      </a:r>
                    </a:p>
                  </a:txBody>
                  <a:tcPr marL="74066" marR="74066" marT="37033" marB="3703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2252</a:t>
                      </a:r>
                    </a:p>
                  </a:txBody>
                  <a:tcPr marL="74066" marR="74066" marT="37033" marB="3703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1200</a:t>
                      </a:r>
                    </a:p>
                  </a:txBody>
                  <a:tcPr marL="74066" marR="74066" marT="37033" marB="3703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1240</a:t>
                      </a:r>
                    </a:p>
                  </a:txBody>
                  <a:tcPr marL="74066" marR="74066" marT="37033" marB="3703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1792</a:t>
                      </a:r>
                    </a:p>
                  </a:txBody>
                  <a:tcPr marL="74066" marR="74066" marT="37033" marB="37033" anchor="ctr"/>
                </a:tc>
                <a:extLst>
                  <a:ext uri="{0D108BD9-81ED-4DB2-BD59-A6C34878D82A}">
                    <a16:rowId xmlns:a16="http://schemas.microsoft.com/office/drawing/2014/main" val="637348865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Ascon-128</a:t>
                      </a:r>
                    </a:p>
                  </a:txBody>
                  <a:tcPr marL="74066" marR="74066" marT="37033" marB="3703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2552</a:t>
                      </a:r>
                    </a:p>
                  </a:txBody>
                  <a:tcPr marL="74066" marR="74066" marT="37033" marB="3703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2157</a:t>
                      </a:r>
                    </a:p>
                  </a:txBody>
                  <a:tcPr marL="74066" marR="74066" marT="37033" marB="3703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1120</a:t>
                      </a:r>
                    </a:p>
                  </a:txBody>
                  <a:tcPr marL="74066" marR="74066" marT="37033" marB="3703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1180</a:t>
                      </a:r>
                    </a:p>
                  </a:txBody>
                  <a:tcPr marL="74066" marR="74066" marT="37033" marB="3703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1792</a:t>
                      </a:r>
                    </a:p>
                  </a:txBody>
                  <a:tcPr marL="74066" marR="74066" marT="37033" marB="37033" anchor="ctr"/>
                </a:tc>
                <a:extLst>
                  <a:ext uri="{0D108BD9-81ED-4DB2-BD59-A6C34878D82A}">
                    <a16:rowId xmlns:a16="http://schemas.microsoft.com/office/drawing/2014/main" val="741169038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AES128-GCM</a:t>
                      </a:r>
                    </a:p>
                  </a:txBody>
                  <a:tcPr marL="74066" marR="74066" marT="37033" marB="3703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74066" marR="74066" marT="37033" marB="3703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9908</a:t>
                      </a:r>
                    </a:p>
                  </a:txBody>
                  <a:tcPr marL="74066" marR="74066" marT="37033" marB="3703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14832</a:t>
                      </a:r>
                    </a:p>
                  </a:txBody>
                  <a:tcPr marL="74066" marR="74066" marT="37033" marB="3703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9836</a:t>
                      </a:r>
                    </a:p>
                  </a:txBody>
                  <a:tcPr marL="74066" marR="74066" marT="37033" marB="3703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14272</a:t>
                      </a:r>
                    </a:p>
                  </a:txBody>
                  <a:tcPr marL="74066" marR="74066" marT="37033" marB="37033" anchor="ctr"/>
                </a:tc>
                <a:extLst>
                  <a:ext uri="{0D108BD9-81ED-4DB2-BD59-A6C34878D82A}">
                    <a16:rowId xmlns:a16="http://schemas.microsoft.com/office/drawing/2014/main" val="1865838499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F3962D9F-2971-46E9-AF07-23B9044BEB7C}"/>
              </a:ext>
            </a:extLst>
          </p:cNvPr>
          <p:cNvSpPr/>
          <p:nvPr/>
        </p:nvSpPr>
        <p:spPr>
          <a:xfrm>
            <a:off x="7752203" y="6004346"/>
            <a:ext cx="1555233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493776">
              <a:spcAft>
                <a:spcPts val="540"/>
              </a:spcAft>
            </a:pPr>
            <a:r>
              <a:rPr lang="en-US" sz="1260" dirty="0">
                <a:latin typeface="Arial" panose="020B0604020202020204" pitchFamily="34" charset="0"/>
                <a:hlinkClick r:id="rId2"/>
              </a:rPr>
              <a:t>https://lwc.las3.de/</a:t>
            </a:r>
            <a:r>
              <a:rPr lang="en-US" sz="1260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DF011B7-6328-47E7-8220-7611B73EE935}"/>
              </a:ext>
            </a:extLst>
          </p:cNvPr>
          <p:cNvSpPr/>
          <p:nvPr/>
        </p:nvSpPr>
        <p:spPr>
          <a:xfrm>
            <a:off x="7741167" y="3727956"/>
            <a:ext cx="1555233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493776">
              <a:spcAft>
                <a:spcPts val="540"/>
              </a:spcAft>
            </a:pPr>
            <a:r>
              <a:rPr lang="en-US" sz="1260" dirty="0">
                <a:latin typeface="Arial" panose="020B0604020202020204" pitchFamily="34" charset="0"/>
                <a:hlinkClick r:id="rId2"/>
              </a:rPr>
              <a:t>https://lwc.las3.de/</a:t>
            </a:r>
            <a:r>
              <a:rPr lang="en-US" sz="1260" dirty="0">
                <a:latin typeface="Arial" panose="020B0604020202020204" pitchFamily="34" charset="0"/>
              </a:rPr>
              <a:t> </a:t>
            </a:r>
            <a:endParaRPr lang="en-US" sz="252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2769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E41953C3-6D7A-4203-B22F-83E654B16327}"/>
              </a:ext>
            </a:extLst>
          </p:cNvPr>
          <p:cNvSpPr txBox="1">
            <a:spLocks/>
          </p:cNvSpPr>
          <p:nvPr/>
        </p:nvSpPr>
        <p:spPr bwMode="auto">
          <a:xfrm>
            <a:off x="1066801" y="1828800"/>
            <a:ext cx="10361084" cy="457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252000" indent="-2880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defRPr sz="1800" b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76000" indent="-28800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64000" indent="-2880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57350" indent="-28575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14550" indent="-28575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r>
              <a:rPr lang="en-US" sz="2000" kern="0" dirty="0"/>
              <a:t>Runtime in [cycles/byte]</a:t>
            </a:r>
          </a:p>
          <a:p>
            <a:endParaRPr lang="en-US" kern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2D56AEB-8D44-116C-1C29-8275DAB44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High-end SW performance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99BC43-2E63-A135-36B6-7FD327A7DC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14F3F678-2F56-09AD-54F5-AEA7D9C82C4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1709812"/>
              </p:ext>
            </p:extLst>
          </p:nvPr>
        </p:nvGraphicFramePr>
        <p:xfrm>
          <a:off x="1462498" y="2286000"/>
          <a:ext cx="7071900" cy="1584000"/>
        </p:xfrm>
        <a:graphic>
          <a:graphicData uri="http://schemas.openxmlformats.org/drawingml/2006/table">
            <a:tbl>
              <a:tblPr firstRow="1" firstCol="1" bandRow="1">
                <a:tableStyleId>{FABFCF23-3B69-468F-B69F-88F6DE6A72F2}</a:tableStyleId>
              </a:tblPr>
              <a:tblGrid>
                <a:gridCol w="2357300">
                  <a:extLst>
                    <a:ext uri="{9D8B030D-6E8A-4147-A177-3AD203B41FA5}">
                      <a16:colId xmlns:a16="http://schemas.microsoft.com/office/drawing/2014/main" val="3136794733"/>
                    </a:ext>
                  </a:extLst>
                </a:gridCol>
                <a:gridCol w="2357300">
                  <a:extLst>
                    <a:ext uri="{9D8B030D-6E8A-4147-A177-3AD203B41FA5}">
                      <a16:colId xmlns:a16="http://schemas.microsoft.com/office/drawing/2014/main" val="274518662"/>
                    </a:ext>
                  </a:extLst>
                </a:gridCol>
                <a:gridCol w="2357300">
                  <a:extLst>
                    <a:ext uri="{9D8B030D-6E8A-4147-A177-3AD203B41FA5}">
                      <a16:colId xmlns:a16="http://schemas.microsoft.com/office/drawing/2014/main" val="3405893066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296" marR="82296" marT="41148" marB="411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AMD Ryzen 9</a:t>
                      </a:r>
                    </a:p>
                  </a:txBody>
                  <a:tcPr marL="82296" marR="82296" marT="41148" marB="411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ARM Cortex-A72</a:t>
                      </a:r>
                    </a:p>
                  </a:txBody>
                  <a:tcPr marL="82296" marR="82296" marT="41148" marB="41148" anchor="ctr"/>
                </a:tc>
                <a:extLst>
                  <a:ext uri="{0D108BD9-81ED-4DB2-BD59-A6C34878D82A}">
                    <a16:rowId xmlns:a16="http://schemas.microsoft.com/office/drawing/2014/main" val="3702779336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Ascon-128a</a:t>
                      </a:r>
                    </a:p>
                  </a:txBody>
                  <a:tcPr marL="82296" marR="82296" marT="41148" marB="411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5.6</a:t>
                      </a:r>
                    </a:p>
                  </a:txBody>
                  <a:tcPr marL="82296" marR="82296" marT="41148" marB="411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7.0</a:t>
                      </a:r>
                    </a:p>
                  </a:txBody>
                  <a:tcPr marL="82296" marR="82296" marT="41148" marB="41148" anchor="ctr"/>
                </a:tc>
                <a:extLst>
                  <a:ext uri="{0D108BD9-81ED-4DB2-BD59-A6C34878D82A}">
                    <a16:rowId xmlns:a16="http://schemas.microsoft.com/office/drawing/2014/main" val="1834421156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Ascon-128</a:t>
                      </a:r>
                    </a:p>
                  </a:txBody>
                  <a:tcPr marL="82296" marR="82296" marT="41148" marB="411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8.1</a:t>
                      </a:r>
                    </a:p>
                  </a:txBody>
                  <a:tcPr marL="82296" marR="82296" marT="41148" marB="411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10.5</a:t>
                      </a:r>
                    </a:p>
                  </a:txBody>
                  <a:tcPr marL="82296" marR="82296" marT="41148" marB="41148" anchor="ctr"/>
                </a:tc>
                <a:extLst>
                  <a:ext uri="{0D108BD9-81ED-4DB2-BD59-A6C34878D82A}">
                    <a16:rowId xmlns:a16="http://schemas.microsoft.com/office/drawing/2014/main" val="483962077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AES128-GCM</a:t>
                      </a:r>
                    </a:p>
                  </a:txBody>
                  <a:tcPr marL="82296" marR="82296" marT="41148" marB="411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1.1*</a:t>
                      </a:r>
                    </a:p>
                  </a:txBody>
                  <a:tcPr marL="82296" marR="82296" marT="41148" marB="411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30.6</a:t>
                      </a:r>
                    </a:p>
                  </a:txBody>
                  <a:tcPr marL="82296" marR="82296" marT="41148" marB="41148" anchor="ctr"/>
                </a:tc>
                <a:extLst>
                  <a:ext uri="{0D108BD9-81ED-4DB2-BD59-A6C34878D82A}">
                    <a16:rowId xmlns:a16="http://schemas.microsoft.com/office/drawing/2014/main" val="1938164445"/>
                  </a:ext>
                </a:extLst>
              </a:tr>
            </a:tbl>
          </a:graphicData>
        </a:graphic>
      </p:graphicFrame>
      <p:sp>
        <p:nvSpPr>
          <p:cNvPr id="6" name="TextBox 6">
            <a:extLst>
              <a:ext uri="{FF2B5EF4-FFF2-40B4-BE49-F238E27FC236}">
                <a16:creationId xmlns:a16="http://schemas.microsoft.com/office/drawing/2014/main" id="{69B1BF9D-77A8-2E36-AB3F-E6FA1963CB18}"/>
              </a:ext>
            </a:extLst>
          </p:cNvPr>
          <p:cNvSpPr txBox="1"/>
          <p:nvPr/>
        </p:nvSpPr>
        <p:spPr bwMode="auto">
          <a:xfrm>
            <a:off x="1462499" y="3843761"/>
            <a:ext cx="972108" cy="194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defTabSz="518400" eaLnBrk="0" hangingPunct="0">
              <a:buClr>
                <a:schemeClr val="accent1"/>
              </a:buClr>
            </a:pPr>
            <a:r>
              <a:rPr lang="en-US" sz="1400" kern="0" dirty="0"/>
              <a:t>*with AES-NI</a:t>
            </a: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FAA2649D-52D3-6611-DDE3-02F6E59DE7A9}"/>
              </a:ext>
            </a:extLst>
          </p:cNvPr>
          <p:cNvSpPr/>
          <p:nvPr/>
        </p:nvSpPr>
        <p:spPr>
          <a:xfrm>
            <a:off x="6883843" y="3850270"/>
            <a:ext cx="1726755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60" kern="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https://bench.cr.yp.to/</a:t>
            </a:r>
            <a:endParaRPr lang="en-US" sz="126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6">
            <a:extLst>
              <a:ext uri="{FF2B5EF4-FFF2-40B4-BE49-F238E27FC236}">
                <a16:creationId xmlns:a16="http://schemas.microsoft.com/office/drawing/2014/main" id="{33C15B3A-E29A-4E8D-99CE-20853EAB473A}"/>
              </a:ext>
            </a:extLst>
          </p:cNvPr>
          <p:cNvSpPr txBox="1"/>
          <p:nvPr/>
        </p:nvSpPr>
        <p:spPr bwMode="auto">
          <a:xfrm>
            <a:off x="1462498" y="3896175"/>
            <a:ext cx="972108" cy="194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defTabSz="518400" eaLnBrk="0" hangingPunct="0">
              <a:buClr>
                <a:schemeClr val="accent1"/>
              </a:buClr>
            </a:pPr>
            <a:r>
              <a:rPr lang="en-US" sz="12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*with AES-NI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8D88B7-4D25-4986-A443-69ED2816F2B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March 2024</a:t>
            </a:r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3111CE7-9BDD-42C9-90AE-6C89E70C5A1A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Florian Mendel, Infineon Technologies</a:t>
            </a:r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0D91AE5-5292-4342-8781-8C8679C6E64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09C756B-EB39-4236-ADBB-73052B179AE4}" type="slidenum">
              <a:rPr lang="en-GB" smtClean="0"/>
              <a:pPr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47696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DBDED-293D-495C-9A6F-E09B03EE7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Ascon hardware extensions/instructions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56EEBD-6EA9-4068-ACA7-E17EE978AD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A Fast and Compact RISC-V Accelerator for RV32 (also ARM)</a:t>
            </a:r>
            <a:endParaRPr lang="en-US" dirty="0"/>
          </a:p>
          <a:p>
            <a:pPr lvl="1"/>
            <a:r>
              <a:rPr lang="en-US" dirty="0"/>
              <a:t>RI5CY Ascon with </a:t>
            </a:r>
            <a:r>
              <a:rPr lang="en-US" b="1" dirty="0"/>
              <a:t>4.7kGE</a:t>
            </a:r>
            <a:r>
              <a:rPr lang="en-US" dirty="0"/>
              <a:t>: speedup factor </a:t>
            </a:r>
            <a:r>
              <a:rPr lang="en-US" b="1" dirty="0"/>
              <a:t>50x</a:t>
            </a:r>
          </a:p>
          <a:p>
            <a:pPr lvl="1"/>
            <a:r>
              <a:rPr lang="en-US" dirty="0"/>
              <a:t>Reuse 10 registers of CPU register file</a:t>
            </a:r>
          </a:p>
          <a:p>
            <a:pPr lvl="1"/>
            <a:r>
              <a:rPr lang="en-US" dirty="0">
                <a:hlinkClick r:id="rId2"/>
              </a:rPr>
              <a:t>https://eprint.iacr.org/2020/1083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sz="2000" dirty="0"/>
              <a:t>ARM Custom Datapath Extension, RISC-V </a:t>
            </a:r>
            <a:r>
              <a:rPr lang="en-US" sz="2000" dirty="0" err="1"/>
              <a:t>Bitmanip</a:t>
            </a:r>
            <a:r>
              <a:rPr lang="en-US" sz="2000" dirty="0"/>
              <a:t> Extension, ...</a:t>
            </a:r>
          </a:p>
          <a:p>
            <a:pPr lvl="1"/>
            <a:r>
              <a:rPr lang="en-US" dirty="0"/>
              <a:t>32-bit funnel shift instructions				(RV32B: FSRI, ESP32: SRC)</a:t>
            </a:r>
          </a:p>
          <a:p>
            <a:pPr lvl="1"/>
            <a:r>
              <a:rPr lang="en-US" dirty="0"/>
              <a:t>32-bit interleaving instructions			(RV32B: ZIP/UNZIP, ARM CDE: CX3)</a:t>
            </a:r>
          </a:p>
          <a:p>
            <a:pPr lvl="1"/>
            <a:r>
              <a:rPr lang="en-US" dirty="0"/>
              <a:t>Fused AND/XOR, BIC/XOR instructions   	(ARM A64: BCAX, ARM CDE: CX3A)</a:t>
            </a:r>
          </a:p>
          <a:p>
            <a:pPr lvl="1"/>
            <a:r>
              <a:rPr lang="en-US" dirty="0"/>
              <a:t>SHA-2 like Sigma instructions				(ARM CDE: CX3DA)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3F2610-EEB9-4F1D-A65D-0BED3E51C0AE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9EF8B4-E225-4AAC-847D-1ED93CE0803E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en-GB"/>
              <a:t>Florian Mendel, Infineon Technologies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FB1E65C-1FD4-4806-B939-0CF271E0E863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/>
              <a:t>March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0538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2D735-1475-42AC-9C9B-BDFA03B4C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Internet of Things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85A6FD-19C5-46A7-9617-B4EA189DD5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There are over </a:t>
            </a:r>
            <a:r>
              <a:rPr lang="en-US" sz="2000" b="1" dirty="0"/>
              <a:t>15 billion connected </a:t>
            </a:r>
            <a:r>
              <a:rPr lang="en-US" sz="2000" dirty="0"/>
              <a:t>IoT devices worldwide</a:t>
            </a:r>
          </a:p>
          <a:p>
            <a:pPr lvl="1"/>
            <a:r>
              <a:rPr lang="en-US" dirty="0"/>
              <a:t>This number is expected to </a:t>
            </a:r>
            <a:r>
              <a:rPr lang="en-US" b="1" dirty="0"/>
              <a:t>double</a:t>
            </a:r>
            <a:r>
              <a:rPr lang="en-US" dirty="0"/>
              <a:t> by 2030</a:t>
            </a:r>
          </a:p>
          <a:p>
            <a:pPr lvl="1"/>
            <a:r>
              <a:rPr lang="en-US" dirty="0"/>
              <a:t>Increasing number of devices running on battery power</a:t>
            </a:r>
          </a:p>
          <a:p>
            <a:endParaRPr lang="en-US" sz="900" dirty="0"/>
          </a:p>
          <a:p>
            <a:r>
              <a:rPr lang="en-US" sz="2000" dirty="0"/>
              <a:t>Connected devices are subject to an </a:t>
            </a:r>
            <a:r>
              <a:rPr lang="en-US" sz="2000" b="1" dirty="0"/>
              <a:t>increased attack surface</a:t>
            </a:r>
          </a:p>
          <a:p>
            <a:pPr lvl="1"/>
            <a:r>
              <a:rPr lang="en-US" dirty="0"/>
              <a:t>Devices connected to the Internet can be attacked if not properly protected</a:t>
            </a:r>
          </a:p>
          <a:p>
            <a:pPr lvl="1"/>
            <a:r>
              <a:rPr lang="en-US" dirty="0"/>
              <a:t>Each connected device adds a doorway for attackers</a:t>
            </a:r>
          </a:p>
          <a:p>
            <a:endParaRPr lang="en-US" sz="900" dirty="0"/>
          </a:p>
          <a:p>
            <a:r>
              <a:rPr lang="en-US" sz="2000" dirty="0"/>
              <a:t>Strong need to </a:t>
            </a:r>
            <a:r>
              <a:rPr lang="en-US" sz="2000" b="1" dirty="0"/>
              <a:t>protect data</a:t>
            </a:r>
            <a:r>
              <a:rPr lang="en-US" sz="2000" dirty="0"/>
              <a:t> on IoT devices</a:t>
            </a:r>
          </a:p>
          <a:p>
            <a:pPr lvl="1"/>
            <a:r>
              <a:rPr lang="en-US" dirty="0"/>
              <a:t>Secured data storage</a:t>
            </a:r>
          </a:p>
          <a:p>
            <a:pPr lvl="1"/>
            <a:r>
              <a:rPr lang="en-US" dirty="0"/>
              <a:t>Secured communication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12EC11-5386-4313-9F39-44FF5552C108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5B2A63-61F1-48EB-9F06-413447F3EA7D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en-GB"/>
              <a:t>Florian Mendel, Infineon Technologies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E6A89C8-7D15-464F-BC14-6DC0CAA07049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/>
              <a:t>March 2024</a:t>
            </a:r>
            <a:endParaRPr lang="en-GB" dirty="0"/>
          </a:p>
        </p:txBody>
      </p:sp>
      <p:sp>
        <p:nvSpPr>
          <p:cNvPr id="20" name="13 Comment">
            <a:extLst>
              <a:ext uri="{FF2B5EF4-FFF2-40B4-BE49-F238E27FC236}">
                <a16:creationId xmlns:a16="http://schemas.microsoft.com/office/drawing/2014/main" id="{2018E76D-0082-48A0-A778-A871D2EA6D08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 flipH="1">
            <a:off x="8139091" y="4343400"/>
            <a:ext cx="3136394" cy="1488146"/>
          </a:xfrm>
          <a:prstGeom prst="wedgeRectCallout">
            <a:avLst>
              <a:gd name="adj1" fmla="val 33475"/>
              <a:gd name="adj2" fmla="val 73819"/>
            </a:avLst>
          </a:prstGeom>
          <a:solidFill>
            <a:srgbClr val="FFFFFF"/>
          </a:solidFill>
          <a:ln w="12700" cap="flat" cmpd="sng" algn="ctr">
            <a:solidFill>
              <a:srgbClr val="8D8786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72000" tIns="72000" rIns="72000" bIns="7200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Arial"/>
                <a:cs typeface="Arial"/>
              </a:rPr>
              <a:t>Palo Alto Networks 2020 </a:t>
            </a:r>
            <a:b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Arial"/>
                <a:cs typeface="Arial"/>
              </a:rPr>
            </a:b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Arial"/>
                <a:cs typeface="Arial"/>
              </a:rPr>
              <a:t>IoT Threat Report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Arial"/>
                <a:cs typeface="Arial"/>
              </a:rPr>
              <a:t>: </a:t>
            </a:r>
            <a:b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A8276"/>
                </a:solidFill>
                <a:effectLst/>
                <a:uLnTx/>
                <a:uFillTx/>
                <a:latin typeface="Arial"/>
                <a:cs typeface="Arial"/>
              </a:rPr>
            </a:b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Arial"/>
                <a:cs typeface="Arial"/>
              </a:rPr>
              <a:t>98%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Arial"/>
                <a:cs typeface="Arial"/>
              </a:rPr>
              <a:t> of all IoT device traffic is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Arial"/>
                <a:cs typeface="Arial"/>
              </a:rPr>
              <a:t>unencrypted!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1D1D1D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628650" marR="0" lvl="0" indent="-628650" defTabSz="5760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0" cap="none" spc="0" normalizeH="0" baseline="0" noProof="0" dirty="0">
              <a:ln>
                <a:noFill/>
              </a:ln>
              <a:solidFill>
                <a:srgbClr val="1D1D1D"/>
              </a:solidFill>
              <a:effectLst/>
              <a:uLnTx/>
              <a:uFillTx/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482855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C6B2959-C37C-42F5-B2E8-B91C3F637A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dirty="0"/>
              <a:t>Ascon Summary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883DE67-3CDF-4198-B93E-BB07285FAA9B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/>
              <a:t>March 2024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078D0E-231D-45B2-8947-A2B183849D4A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en-GB"/>
              <a:t>Florian Mendel, Infineon Technologies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350B4E-C7E2-446D-9253-8E3A1B2D5A03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78052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38295-49A7-4D6F-A837-2C39E302D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Ascon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6416C2-F81E-4CFD-98C1-F7D50387FC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1" dirty="0"/>
              <a:t>Security</a:t>
            </a:r>
            <a:r>
              <a:rPr lang="en-US" sz="2000" dirty="0"/>
              <a:t> </a:t>
            </a:r>
          </a:p>
          <a:p>
            <a:pPr lvl="1"/>
            <a:r>
              <a:rPr lang="en-GB" dirty="0"/>
              <a:t>Security level comparable as AES-128 and SHA-256</a:t>
            </a:r>
          </a:p>
          <a:p>
            <a:pPr lvl="1"/>
            <a:r>
              <a:rPr lang="en-US" dirty="0"/>
              <a:t>Well analyzed/understood, large security margin</a:t>
            </a:r>
          </a:p>
          <a:p>
            <a:pPr lvl="1"/>
            <a:r>
              <a:rPr lang="en-US" dirty="0"/>
              <a:t>High amount of external analysis</a:t>
            </a:r>
          </a:p>
          <a:p>
            <a:pPr lvl="1"/>
            <a:endParaRPr lang="en-US" dirty="0"/>
          </a:p>
          <a:p>
            <a:r>
              <a:rPr lang="en-US" sz="2000" b="1" dirty="0"/>
              <a:t>Efficiency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More efficient on constraint devices in HW and SW </a:t>
            </a:r>
          </a:p>
          <a:p>
            <a:pPr lvl="1"/>
            <a:r>
              <a:rPr lang="en-US" dirty="0"/>
              <a:t>Allows efficient side-channel protection </a:t>
            </a:r>
          </a:p>
          <a:p>
            <a:pPr lvl="1"/>
            <a:r>
              <a:rPr lang="en-US" dirty="0"/>
              <a:t>Fast on modern CPUs </a:t>
            </a:r>
          </a:p>
          <a:p>
            <a:pPr lvl="1"/>
            <a:endParaRPr lang="en-US" dirty="0"/>
          </a:p>
          <a:p>
            <a:r>
              <a:rPr lang="en-US" sz="2000" b="1" dirty="0"/>
              <a:t>Flexibility</a:t>
            </a:r>
            <a:endParaRPr lang="en-US" b="1" dirty="0"/>
          </a:p>
          <a:p>
            <a:pPr lvl="1"/>
            <a:r>
              <a:rPr lang="en-US" dirty="0"/>
              <a:t>Additional constructions like MAC, PRF, …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31187E-5AE3-4EA6-869F-FB3BB7B314DF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1C08D9-5644-4DF9-AF1E-61E2D2CE82D4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en-GB"/>
              <a:t>Florian Mendel, Infineon Technologies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0EB0101-212E-48FF-AF8C-89076E61E68E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/>
              <a:t>March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23863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AC47E-FD2C-497F-8BBE-0154F838D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What’s next?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9E2CA2-85CB-4D24-8BA6-441BA91A5D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/>
            <a:r>
              <a:rPr lang="en-US" sz="2000" b="1" dirty="0"/>
              <a:t>What’s next with NIST?</a:t>
            </a:r>
          </a:p>
          <a:p>
            <a:pPr marL="612000" lvl="1"/>
            <a:r>
              <a:rPr lang="en-GB" dirty="0"/>
              <a:t>NIST work with the Ascon designers to draft the new lightweight cryptography standard </a:t>
            </a:r>
          </a:p>
          <a:p>
            <a:pPr marL="612000" lvl="1"/>
            <a:r>
              <a:rPr lang="en-GB" dirty="0"/>
              <a:t>Draft will be available for public comments soon</a:t>
            </a:r>
          </a:p>
          <a:p>
            <a:pPr marL="612000" lvl="1"/>
            <a:r>
              <a:rPr lang="en-GB" dirty="0"/>
              <a:t>Ascon will be used in higher level standards, protocols and implementations</a:t>
            </a:r>
          </a:p>
          <a:p>
            <a:pPr marL="288000"/>
            <a:endParaRPr lang="en-GB" dirty="0"/>
          </a:p>
          <a:p>
            <a:pPr marL="342900" indent="-342900"/>
            <a:r>
              <a:rPr lang="en-US" sz="2000" b="1" dirty="0"/>
              <a:t>What’s next in IEEE 802?</a:t>
            </a:r>
            <a:endParaRPr lang="en-GB" sz="2000" b="1" dirty="0"/>
          </a:p>
          <a:p>
            <a:pPr marL="612000" lvl="1"/>
            <a:r>
              <a:rPr lang="en-GB" dirty="0"/>
              <a:t>802 Tutorial (Monday)</a:t>
            </a:r>
          </a:p>
          <a:p>
            <a:pPr marL="612000" lvl="1"/>
            <a:r>
              <a:rPr lang="en-GB" dirty="0"/>
              <a:t>Contributions to 802.11 and 802.15 for consideration of Ascon</a:t>
            </a:r>
          </a:p>
          <a:p>
            <a:pPr marL="288000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A8C490-07A4-44F7-A2BD-E49C7A9A6924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A6CA41-8D85-42CA-BDF4-8407555C85A7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en-GB"/>
              <a:t>Florian Mendel, Infineon Technologies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E9C86C6-6F60-44C2-85E6-66AC687314DC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/>
              <a:t>March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22911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CDCB7DE-EE52-4A83-9EFA-948CB11F40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Thank you!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268A7DB-60A4-49C1-A356-B9727CAF5A5C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/>
              <a:t>March 2024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0B9C69-4EB9-4C89-9418-DD7B35D3803B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en-GB"/>
              <a:t>Florian Mendel, Infineon Technologies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1083F4-C64E-4715-9AD7-2F6BC0E71468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00908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CDCB7DE-EE52-4A83-9EFA-948CB11F40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Backup slides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268A7DB-60A4-49C1-A356-B9727CAF5A5C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/>
              <a:t>March 2024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0B9C69-4EB9-4C89-9418-DD7B35D3803B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en-GB"/>
              <a:t>Florian Mendel, Infineon Technologies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1083F4-C64E-4715-9AD7-2F6BC0E71468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46530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B00E5-F4DF-A883-963C-C98F915138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Ascon: PRF and MAC</a:t>
            </a:r>
            <a:endParaRPr lang="en-US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ACFD465B-DB3C-4B84-924A-9E825C31F2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2600" y="3145996"/>
            <a:ext cx="8534400" cy="1752600"/>
          </a:xfrm>
        </p:spPr>
        <p:txBody>
          <a:bodyPr/>
          <a:lstStyle/>
          <a:p>
            <a:r>
              <a:rPr lang="en-US" sz="2000" b="0">
                <a:solidFill>
                  <a:schemeClr val="tx1"/>
                </a:solidFill>
              </a:rPr>
              <a:t>Ascon-PRF and Ascon-MAC</a:t>
            </a:r>
          </a:p>
          <a:p>
            <a:endParaRPr lang="en-US" dirty="0"/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D2A589C3-FB05-431B-B979-6934D28ACEA6}"/>
              </a:ext>
            </a:extLst>
          </p:cNvPr>
          <p:cNvSpPr>
            <a:spLocks noGrp="1"/>
          </p:cNvSpPr>
          <p:nvPr/>
        </p:nvSpPr>
        <p:spPr>
          <a:xfrm>
            <a:off x="840413" y="2802380"/>
            <a:ext cx="4571386" cy="684078"/>
          </a:xfrm>
          <a:prstGeom prst="rect">
            <a:avLst/>
          </a:prstGeom>
        </p:spPr>
        <p:txBody>
          <a:bodyPr vert="horz" lIns="82296" tIns="41148" rIns="82296" bIns="41148" rtlCol="0">
            <a:normAutofit/>
          </a:bodyPr>
          <a:lstStyle>
            <a:lvl1pPr marL="0" indent="0" algn="l" defTabSz="82296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None/>
              <a:defRPr sz="216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11480" indent="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None/>
              <a:defRPr sz="162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440" indent="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None/>
              <a:defRPr sz="144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45920" indent="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None/>
              <a:defRPr sz="144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7400" indent="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None/>
              <a:defRPr sz="144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468880" indent="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None/>
              <a:defRPr sz="144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880360" indent="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None/>
              <a:defRPr sz="144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291840" indent="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None/>
              <a:defRPr sz="144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FD9D25-543F-470B-B2D7-792379D688A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March 2024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40F72B-11EA-4E63-8E06-9E6424CC35A5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Florian Mendel, Infineon Technologies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F8CED9-E56F-40EC-9C8A-2D5A72A86F6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09C756B-EB39-4236-ADBB-73052B179AE4}" type="slidenum">
              <a:rPr lang="en-GB" smtClean="0"/>
              <a:pPr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93553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825E3EE-A85C-421E-A4CB-B2BE43794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Ascon PRF / MAC</a:t>
            </a:r>
            <a:endParaRPr lang="en-US" dirty="0"/>
          </a:p>
        </p:txBody>
      </p:sp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77BC9DDC-B670-44D7-A5E5-02AF4526B1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We see the requirement for having efficient PRFs that can be used as, e.g., MACs, KDFs, or stream ciphers from an industry point of view</a:t>
            </a:r>
          </a:p>
          <a:p>
            <a:endParaRPr lang="en-US" sz="2000" dirty="0"/>
          </a:p>
          <a:p>
            <a:r>
              <a:rPr lang="en-US" sz="2000" dirty="0"/>
              <a:t>Efficient constructions exists for Ascon with low implementation overhead </a:t>
            </a:r>
            <a:br>
              <a:rPr lang="en-US" sz="2000" dirty="0"/>
            </a:br>
            <a:r>
              <a:rPr lang="en-US" sz="2000" dirty="0"/>
              <a:t>(</a:t>
            </a:r>
            <a:r>
              <a:rPr lang="en-US" sz="2000" dirty="0">
                <a:hlinkClick r:id="rId3"/>
              </a:rPr>
              <a:t>https://eprint.iacr.org/2021/1574</a:t>
            </a:r>
            <a:r>
              <a:rPr lang="en-US" sz="2000" dirty="0"/>
              <a:t>)</a:t>
            </a:r>
          </a:p>
          <a:p>
            <a:endParaRPr lang="en-US" sz="2000" dirty="0"/>
          </a:p>
          <a:p>
            <a:r>
              <a:rPr lang="en-US" sz="2000" dirty="0"/>
              <a:t>Alternative constructions based on the Ascon-Hash (KMAC) or Ascon-AEAD might also be an option for some use cases, but are not as efficient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BB6836B-38AC-41CF-822E-7E388F8FB52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March 2024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B2A993-5797-4B5D-BB00-D59F42634EB2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Florian Mendel, Infineon Technologies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E6A6B8-38DB-4529-A6F9-B08FA6E6870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09C756B-EB39-4236-ADBB-73052B179AE4}" type="slidenum">
              <a:rPr lang="en-GB" smtClean="0"/>
              <a:pPr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29478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825E3EE-A85C-421E-A4CB-B2BE43794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Ascon PRF and MAC</a:t>
            </a:r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A53FAF1F-A3C0-2500-8CCF-08BF40A096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Initialization with key, 12 rounds </a:t>
            </a:r>
          </a:p>
          <a:p>
            <a:r>
              <a:rPr lang="en-US" sz="2000" dirty="0"/>
              <a:t>Absorb message in blocks of 256 bits (4x more efficient than Ascon-KMAC)</a:t>
            </a:r>
          </a:p>
          <a:p>
            <a:r>
              <a:rPr lang="en-US" sz="2000" dirty="0"/>
              <a:t>Squeeze tag in blocks of 128 bits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21D767-2F5B-4641-A9B5-7990FC31D6DA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March 2024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172943-492F-4ADF-B3EE-2BC0F5488F3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Florian Mendel, Infineon Technologies</a:t>
            </a:r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6168FF8-143E-4B8B-8177-179E71495F5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09C756B-EB39-4236-ADBB-73052B179AE4}" type="slidenum">
              <a:rPr lang="en-GB" smtClean="0"/>
              <a:pPr/>
              <a:t>37</a:t>
            </a:fld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CB10D4E-DA25-447F-A0C9-486252EC51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128" y="3200400"/>
            <a:ext cx="7172642" cy="2569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291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825E3EE-A85C-421E-A4CB-B2BE43794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Ascon PRF-Short</a:t>
            </a:r>
            <a:endParaRPr lang="en-US" dirty="0"/>
          </a:p>
        </p:txBody>
      </p:sp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77BC9DDC-B670-44D7-A5E5-02AF4526B1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828800"/>
            <a:ext cx="10361084" cy="4419600"/>
          </a:xfrm>
        </p:spPr>
        <p:txBody>
          <a:bodyPr/>
          <a:lstStyle/>
          <a:p>
            <a:endParaRPr lang="en-GB" sz="2000" dirty="0"/>
          </a:p>
          <a:p>
            <a:r>
              <a:rPr lang="en-GB" sz="2000" dirty="0"/>
              <a:t>Initialization of Ascon-128 (with different IV)</a:t>
            </a:r>
          </a:p>
          <a:p>
            <a:r>
              <a:rPr lang="en-GB" sz="2000" dirty="0"/>
              <a:t>Nonce replaced by message (m ≤ 128 bits)</a:t>
            </a:r>
          </a:p>
          <a:p>
            <a:r>
              <a:rPr lang="en-GB" sz="2000" dirty="0"/>
              <a:t>Generates tag (t ≤ 128 bits)</a:t>
            </a:r>
          </a:p>
          <a:p>
            <a:endParaRPr lang="en-GB" sz="2000" dirty="0"/>
          </a:p>
          <a:p>
            <a:endParaRPr lang="en-GB" sz="2000" dirty="0"/>
          </a:p>
          <a:p>
            <a:r>
              <a:rPr lang="en-GB" sz="2000" b="1" dirty="0"/>
              <a:t>Applications:</a:t>
            </a:r>
          </a:p>
          <a:p>
            <a:pPr lvl="1"/>
            <a:r>
              <a:rPr lang="en-GB" sz="2000" dirty="0"/>
              <a:t>Symmetric authentication (challenge-response) </a:t>
            </a:r>
          </a:p>
          <a:p>
            <a:pPr lvl="1"/>
            <a:r>
              <a:rPr lang="en-GB" sz="2000" dirty="0"/>
              <a:t>Efficient key derivation</a:t>
            </a:r>
          </a:p>
          <a:p>
            <a:pPr lvl="1"/>
            <a:r>
              <a:rPr lang="en-GB" sz="2000" dirty="0"/>
              <a:t>Pointer Authentication </a:t>
            </a:r>
          </a:p>
          <a:p>
            <a:pPr lvl="1"/>
            <a:r>
              <a:rPr lang="en-GB" sz="2000" dirty="0"/>
              <a:t>…</a:t>
            </a:r>
          </a:p>
          <a:p>
            <a:endParaRPr lang="en-US" sz="200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31C323-912E-4B31-894C-18379C7CB5C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March 2024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859CAC-771C-4B94-B33E-BA46191BCCA8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Florian Mendel, Infineon Technologies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41B740-BA82-4257-BFE0-7B038373701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09C756B-EB39-4236-ADBB-73052B179AE4}" type="slidenum">
              <a:rPr lang="en-GB" smtClean="0"/>
              <a:pPr/>
              <a:t>38</a:t>
            </a:fld>
            <a:endParaRPr lang="en-GB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FB06109-B665-4AD9-9ACC-1509EC5954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1751014"/>
            <a:ext cx="1875465" cy="2242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673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11530-B8DC-4734-A50F-A730443B5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2700"/>
              <a:t>NIST selects Ascon as the standard to protect small devices</a:t>
            </a:r>
            <a:endParaRPr lang="en-US" sz="27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6BBF34-7218-49CB-9876-D0743EA55E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/>
              <a:t>“The algorithms are designed to protect data created and transmitted</a:t>
            </a:r>
            <a:br>
              <a:rPr lang="en-GB" b="1"/>
            </a:br>
            <a:r>
              <a:rPr lang="en-GB" b="1"/>
              <a:t>  by the Internet of Things and other small electronics.”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CE0254-DA77-43B5-B832-6797B1DDE298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407043-6DA4-41C7-961B-05055833B427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en-GB"/>
              <a:t>Florian Mendel, Infineon Technologies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ED5D2EA-BB1B-4098-A1A9-0509D3C32146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/>
              <a:t>March 2024</a:t>
            </a:r>
            <a:endParaRPr lang="en-GB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8C8727B-1C33-4B3A-BD03-7442457670FF}"/>
              </a:ext>
            </a:extLst>
          </p:cNvPr>
          <p:cNvSpPr txBox="1">
            <a:spLocks/>
          </p:cNvSpPr>
          <p:nvPr/>
        </p:nvSpPr>
        <p:spPr bwMode="auto">
          <a:xfrm>
            <a:off x="6934199" y="2895600"/>
            <a:ext cx="4493685" cy="3505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252000" indent="-2880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defRPr sz="1800" b="1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76000" indent="-28800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64000" indent="-2880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57350" indent="-28575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114550" indent="-28575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en-US" u="sng" kern="0" dirty="0"/>
              <a:t>NIST LWC competition (2019-2023)</a:t>
            </a:r>
            <a:br>
              <a:rPr lang="en-US" b="0" u="sng" kern="0" dirty="0"/>
            </a:br>
            <a:r>
              <a:rPr lang="en-US" b="0" kern="0" dirty="0"/>
              <a:t>Authenticated encryption and hashing</a:t>
            </a:r>
            <a:br>
              <a:rPr lang="en-US" b="0" kern="0" dirty="0"/>
            </a:br>
            <a:r>
              <a:rPr lang="en-US" b="0" kern="0" dirty="0"/>
              <a:t>57 submissions, 3 rounds, 1 winner</a:t>
            </a:r>
            <a:br>
              <a:rPr lang="en-US" b="0" kern="0" dirty="0"/>
            </a:br>
            <a:r>
              <a:rPr lang="en-US" sz="1260" b="0" kern="0" dirty="0">
                <a:hlinkClick r:id="rId3"/>
              </a:rPr>
              <a:t>https://csrc.nist.gov/projects/lightweight-cryptography</a:t>
            </a:r>
            <a:endParaRPr lang="en-US" sz="1260" b="0" kern="0" dirty="0"/>
          </a:p>
          <a:p>
            <a:pPr marL="0" indent="0">
              <a:lnSpc>
                <a:spcPct val="110000"/>
              </a:lnSpc>
              <a:buFont typeface="Wingdings" panose="05000000000000000000" pitchFamily="2" charset="2"/>
              <a:buNone/>
            </a:pPr>
            <a:endParaRPr lang="en-US" sz="1100" b="0" kern="0" dirty="0"/>
          </a:p>
          <a:p>
            <a:pPr marL="0" indent="0"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en-US" b="0" kern="0" dirty="0"/>
              <a:t>Inspired by</a:t>
            </a:r>
            <a:br>
              <a:rPr lang="en-US" b="0" kern="0" dirty="0"/>
            </a:br>
            <a:r>
              <a:rPr lang="en-US" b="0" kern="0" dirty="0"/>
              <a:t>NIST AES, SHA-3, PQC competitions</a:t>
            </a:r>
          </a:p>
          <a:p>
            <a:endParaRPr lang="en-US" kern="0" dirty="0"/>
          </a:p>
        </p:txBody>
      </p:sp>
      <p:pic>
        <p:nvPicPr>
          <p:cNvPr id="8" name="Grafik 4">
            <a:extLst>
              <a:ext uri="{FF2B5EF4-FFF2-40B4-BE49-F238E27FC236}">
                <a16:creationId xmlns:a16="http://schemas.microsoft.com/office/drawing/2014/main" id="{74F3C717-682D-4755-903E-5D0A931384A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0822" r="33179"/>
          <a:stretch/>
        </p:blipFill>
        <p:spPr>
          <a:xfrm>
            <a:off x="948874" y="2402013"/>
            <a:ext cx="5985325" cy="378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4208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0951C-EA8B-4899-9525-3CD8BE912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Why Ascon? “We have AES and SHA!”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E19A11-7F5A-4FDE-BAF3-55FE6EA9BC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8000"/>
            <a:r>
              <a:rPr lang="en-US" sz="2000" dirty="0"/>
              <a:t>Ascon provides </a:t>
            </a:r>
            <a:r>
              <a:rPr lang="en-US" sz="2000" b="1" dirty="0"/>
              <a:t>authenticated encryption </a:t>
            </a:r>
            <a:r>
              <a:rPr lang="en-US" sz="2000" dirty="0"/>
              <a:t>and </a:t>
            </a:r>
            <a:r>
              <a:rPr lang="en-US" sz="2000" b="1" dirty="0"/>
              <a:t>hashing</a:t>
            </a:r>
            <a:r>
              <a:rPr lang="en-US" sz="2000" dirty="0"/>
              <a:t> with minimal overhead</a:t>
            </a:r>
          </a:p>
          <a:p>
            <a:endParaRPr lang="en-US" sz="1050" dirty="0"/>
          </a:p>
          <a:p>
            <a:r>
              <a:rPr lang="en-US" sz="2000" b="1" dirty="0"/>
              <a:t>Comparable security</a:t>
            </a:r>
            <a:r>
              <a:rPr lang="en-US" sz="2000" dirty="0"/>
              <a:t> level as AES-128, SHA-256 and SHAKE128</a:t>
            </a:r>
          </a:p>
          <a:p>
            <a:endParaRPr lang="en-US" sz="1050" dirty="0"/>
          </a:p>
          <a:p>
            <a:r>
              <a:rPr lang="en-US" sz="2000" dirty="0"/>
              <a:t>More </a:t>
            </a:r>
            <a:r>
              <a:rPr lang="en-US" sz="2000" b="1" dirty="0"/>
              <a:t>efficient</a:t>
            </a:r>
            <a:r>
              <a:rPr lang="en-US" sz="2000" dirty="0"/>
              <a:t> on low-end devices (Ascon-128 vs AES128-GCM)</a:t>
            </a:r>
          </a:p>
          <a:p>
            <a:pPr lvl="1"/>
            <a:r>
              <a:rPr lang="en-US" dirty="0"/>
              <a:t>Up to </a:t>
            </a:r>
            <a:r>
              <a:rPr lang="en-US" b="1" dirty="0"/>
              <a:t>3-5x speed </a:t>
            </a:r>
            <a:r>
              <a:rPr lang="en-US" dirty="0"/>
              <a:t>on microcontrollers</a:t>
            </a:r>
          </a:p>
          <a:p>
            <a:pPr lvl="1"/>
            <a:r>
              <a:rPr lang="en-US" dirty="0"/>
              <a:t>Up to </a:t>
            </a:r>
            <a:r>
              <a:rPr lang="en-US" b="1" dirty="0"/>
              <a:t>2x throughput </a:t>
            </a:r>
            <a:r>
              <a:rPr lang="en-US" dirty="0"/>
              <a:t>with </a:t>
            </a:r>
            <a:r>
              <a:rPr lang="en-US" b="1" dirty="0"/>
              <a:t>0.5x energy </a:t>
            </a:r>
            <a:r>
              <a:rPr lang="en-US" dirty="0"/>
              <a:t>in hardware</a:t>
            </a:r>
          </a:p>
          <a:p>
            <a:pPr lvl="1"/>
            <a:endParaRPr lang="en-US" sz="1000" dirty="0"/>
          </a:p>
          <a:p>
            <a:r>
              <a:rPr lang="en-US" sz="2000" dirty="0"/>
              <a:t>Very </a:t>
            </a:r>
            <a:r>
              <a:rPr lang="en-US" sz="2000" b="1" dirty="0"/>
              <a:t>efficient to protect </a:t>
            </a:r>
            <a:r>
              <a:rPr lang="en-US" sz="2000" dirty="0"/>
              <a:t>against physical attacks</a:t>
            </a:r>
            <a:endParaRPr lang="en-US" dirty="0"/>
          </a:p>
          <a:p>
            <a:pPr lvl="1"/>
            <a:r>
              <a:rPr lang="en-US" dirty="0"/>
              <a:t>No table lookups, easy to mask, key used less often</a:t>
            </a:r>
          </a:p>
          <a:p>
            <a:pPr lvl="1"/>
            <a:endParaRPr lang="en-US" sz="1050" dirty="0"/>
          </a:p>
          <a:p>
            <a:pPr marL="288000"/>
            <a:r>
              <a:rPr lang="en-US" sz="2000" dirty="0"/>
              <a:t>Ascon allows to </a:t>
            </a:r>
            <a:r>
              <a:rPr lang="en-US" sz="2000" b="1" dirty="0"/>
              <a:t>secure data</a:t>
            </a:r>
            <a:r>
              <a:rPr lang="en-US" sz="2000" dirty="0"/>
              <a:t>, where this was considered too costly before </a:t>
            </a:r>
            <a:br>
              <a:rPr lang="en-US" sz="2000" dirty="0"/>
            </a:br>
            <a:r>
              <a:rPr lang="en-US" sz="2000" dirty="0"/>
              <a:t>(energy, area, latency)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55CA38-C399-47B9-9D86-8066BF042EDD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64EC46-3E43-453D-AE49-1203D39096FF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en-GB"/>
              <a:t>Florian Mendel, Infineon Technologies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C48D1D4-6BE2-4E38-B7CA-6A7BBF0D80E4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/>
              <a:t>March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199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C6B2959-C37C-42F5-B2E8-B91C3F637A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Ascon History</a:t>
            </a:r>
            <a:endParaRPr lang="en-US" dirty="0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2B893BC6-E1B8-4421-8E80-685D156CD1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3124200"/>
            <a:ext cx="8534400" cy="1752600"/>
          </a:xfrm>
        </p:spPr>
        <p:txBody>
          <a:bodyPr/>
          <a:lstStyle/>
          <a:p>
            <a:r>
              <a:rPr lang="en-US" sz="2000" b="0"/>
              <a:t>Cryptographic Competitions</a:t>
            </a:r>
            <a:endParaRPr lang="en-US" sz="2000" b="0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883DE67-3CDF-4198-B93E-BB07285FAA9B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/>
              <a:t>March 2024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078D0E-231D-45B2-8947-A2B183849D4A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en-GB"/>
              <a:t>Florian Mendel, Infineon Technologies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350B4E-C7E2-446D-9253-8E3A1B2D5A03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60457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ABC4D-3655-2A6A-74FD-6D3E41981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685801"/>
            <a:ext cx="10361084" cy="838199"/>
          </a:xfrm>
        </p:spPr>
        <p:txBody>
          <a:bodyPr/>
          <a:lstStyle/>
          <a:p>
            <a:r>
              <a:rPr lang="en-US"/>
              <a:t>History I - CAESAR</a:t>
            </a:r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E90B1961-5B37-45A8-A52F-00707F4566BE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Florian Mendel, Infineon Technologies</a:t>
            </a:r>
            <a:endParaRPr lang="en-GB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999E3248-2B1D-450F-A429-4B68FF6D2FC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March 2024</a:t>
            </a:r>
            <a:endParaRPr lang="en-GB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D4262F9F-8FD4-D311-F024-B18B6245AB5D}"/>
              </a:ext>
            </a:extLst>
          </p:cNvPr>
          <p:cNvSpPr txBox="1">
            <a:spLocks/>
          </p:cNvSpPr>
          <p:nvPr/>
        </p:nvSpPr>
        <p:spPr>
          <a:xfrm>
            <a:off x="2486242" y="2446800"/>
            <a:ext cx="9273845" cy="30368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Ascon enters CAESAR together with 56 competitors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52F88F81-8EFE-5309-9AEC-FC3D4BE3E5F5}"/>
              </a:ext>
            </a:extLst>
          </p:cNvPr>
          <p:cNvSpPr txBox="1">
            <a:spLocks/>
          </p:cNvSpPr>
          <p:nvPr/>
        </p:nvSpPr>
        <p:spPr>
          <a:xfrm>
            <a:off x="2486242" y="3064800"/>
            <a:ext cx="9273845" cy="30368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Ascon moves to 2nd round of CAESAR together with 28 competitors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992E3B6C-AC07-CC1A-1CA1-8C23625B2136}"/>
              </a:ext>
            </a:extLst>
          </p:cNvPr>
          <p:cNvSpPr txBox="1">
            <a:spLocks/>
          </p:cNvSpPr>
          <p:nvPr/>
        </p:nvSpPr>
        <p:spPr>
          <a:xfrm>
            <a:off x="2486242" y="3682800"/>
            <a:ext cx="9273845" cy="30368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u="sng" dirty="0">
                <a:latin typeface="Arial" panose="020B0604020202020204" pitchFamily="34" charset="0"/>
                <a:cs typeface="Arial" panose="020B0604020202020204" pitchFamily="34" charset="0"/>
              </a:rPr>
              <a:t>Ascon-128a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added to the Ascon family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0DC1507A-AFA9-DD9E-8AE2-6803391E74BE}"/>
              </a:ext>
            </a:extLst>
          </p:cNvPr>
          <p:cNvSpPr txBox="1">
            <a:spLocks/>
          </p:cNvSpPr>
          <p:nvPr/>
        </p:nvSpPr>
        <p:spPr>
          <a:xfrm>
            <a:off x="2486242" y="4300800"/>
            <a:ext cx="9273845" cy="30368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Ascon moves to 3rd round of CAESAR together with 14 competitors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5F21C351-BB9A-4B16-3CFE-634AA85F354C}"/>
              </a:ext>
            </a:extLst>
          </p:cNvPr>
          <p:cNvSpPr txBox="1">
            <a:spLocks/>
          </p:cNvSpPr>
          <p:nvPr/>
        </p:nvSpPr>
        <p:spPr>
          <a:xfrm>
            <a:off x="2486242" y="4918800"/>
            <a:ext cx="9273845" cy="30368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Ascon becomes a finalist with 7 additional schemes</a:t>
            </a:r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01858DE8-D5F6-5EBC-9AD9-B112310B9042}"/>
              </a:ext>
            </a:extLst>
          </p:cNvPr>
          <p:cNvSpPr txBox="1">
            <a:spLocks/>
          </p:cNvSpPr>
          <p:nvPr/>
        </p:nvSpPr>
        <p:spPr>
          <a:xfrm>
            <a:off x="2486242" y="5536800"/>
            <a:ext cx="9273845" cy="30368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Ascon-128 and Ascon-128a selected as first choice for lightweight applications</a:t>
            </a:r>
          </a:p>
        </p:txBody>
      </p:sp>
      <p:cxnSp>
        <p:nvCxnSpPr>
          <p:cNvPr id="3" name="Straight Arrow Connector 8">
            <a:extLst>
              <a:ext uri="{FF2B5EF4-FFF2-40B4-BE49-F238E27FC236}">
                <a16:creationId xmlns:a16="http://schemas.microsoft.com/office/drawing/2014/main" id="{1F7F7772-132F-2D36-D50F-BAF629233FF2}"/>
              </a:ext>
            </a:extLst>
          </p:cNvPr>
          <p:cNvCxnSpPr>
            <a:cxnSpLocks/>
          </p:cNvCxnSpPr>
          <p:nvPr/>
        </p:nvCxnSpPr>
        <p:spPr>
          <a:xfrm>
            <a:off x="2112074" y="1981937"/>
            <a:ext cx="0" cy="4336438"/>
          </a:xfrm>
          <a:prstGeom prst="straightConnector1">
            <a:avLst/>
          </a:prstGeom>
          <a:ln w="38100">
            <a:solidFill>
              <a:srgbClr val="0563C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11">
            <a:extLst>
              <a:ext uri="{FF2B5EF4-FFF2-40B4-BE49-F238E27FC236}">
                <a16:creationId xmlns:a16="http://schemas.microsoft.com/office/drawing/2014/main" id="{CA9E3D68-C5AF-C2D9-6BE0-ACFA2D8D7309}"/>
              </a:ext>
            </a:extLst>
          </p:cNvPr>
          <p:cNvCxnSpPr>
            <a:cxnSpLocks/>
          </p:cNvCxnSpPr>
          <p:nvPr/>
        </p:nvCxnSpPr>
        <p:spPr>
          <a:xfrm>
            <a:off x="1962407" y="1975273"/>
            <a:ext cx="299333" cy="0"/>
          </a:xfrm>
          <a:prstGeom prst="line">
            <a:avLst/>
          </a:prstGeom>
          <a:ln w="38100">
            <a:solidFill>
              <a:srgbClr val="0563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13">
            <a:extLst>
              <a:ext uri="{FF2B5EF4-FFF2-40B4-BE49-F238E27FC236}">
                <a16:creationId xmlns:a16="http://schemas.microsoft.com/office/drawing/2014/main" id="{7E0006B2-6570-F91B-33CA-4B85D8A2C575}"/>
              </a:ext>
            </a:extLst>
          </p:cNvPr>
          <p:cNvCxnSpPr>
            <a:cxnSpLocks/>
          </p:cNvCxnSpPr>
          <p:nvPr/>
        </p:nvCxnSpPr>
        <p:spPr>
          <a:xfrm>
            <a:off x="1962407" y="2595074"/>
            <a:ext cx="299333" cy="0"/>
          </a:xfrm>
          <a:prstGeom prst="line">
            <a:avLst/>
          </a:prstGeom>
          <a:ln w="38100">
            <a:solidFill>
              <a:srgbClr val="0563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8C6B4BB-3795-0054-19C6-D91144EB9924}"/>
              </a:ext>
            </a:extLst>
          </p:cNvPr>
          <p:cNvSpPr txBox="1">
            <a:spLocks/>
          </p:cNvSpPr>
          <p:nvPr/>
        </p:nvSpPr>
        <p:spPr>
          <a:xfrm>
            <a:off x="914400" y="1828800"/>
            <a:ext cx="973174" cy="303685"/>
          </a:xfrm>
          <a:prstGeom prst="rect">
            <a:avLst/>
          </a:prstGeom>
        </p:spPr>
        <p:txBody>
          <a:bodyPr vert="horz" lIns="91440" tIns="45720" rIns="91440" bIns="45720" rtlCol="0" anchor="b" anchorCtr="1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02/2014</a:t>
            </a:r>
          </a:p>
        </p:txBody>
      </p:sp>
      <p:cxnSp>
        <p:nvCxnSpPr>
          <p:cNvPr id="7" name="Straight Connector 21">
            <a:extLst>
              <a:ext uri="{FF2B5EF4-FFF2-40B4-BE49-F238E27FC236}">
                <a16:creationId xmlns:a16="http://schemas.microsoft.com/office/drawing/2014/main" id="{4612C1E3-09CF-D2FC-8601-D2E27C264BA5}"/>
              </a:ext>
            </a:extLst>
          </p:cNvPr>
          <p:cNvCxnSpPr>
            <a:cxnSpLocks/>
          </p:cNvCxnSpPr>
          <p:nvPr/>
        </p:nvCxnSpPr>
        <p:spPr>
          <a:xfrm>
            <a:off x="1962407" y="3212312"/>
            <a:ext cx="299333" cy="0"/>
          </a:xfrm>
          <a:prstGeom prst="line">
            <a:avLst/>
          </a:prstGeom>
          <a:ln w="38100">
            <a:solidFill>
              <a:srgbClr val="0563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3AB350C-76A0-A6EF-6F39-5CF0CD5B9B3F}"/>
              </a:ext>
            </a:extLst>
          </p:cNvPr>
          <p:cNvSpPr txBox="1">
            <a:spLocks/>
          </p:cNvSpPr>
          <p:nvPr/>
        </p:nvSpPr>
        <p:spPr>
          <a:xfrm>
            <a:off x="914400" y="2446800"/>
            <a:ext cx="973174" cy="303685"/>
          </a:xfrm>
          <a:prstGeom prst="rect">
            <a:avLst/>
          </a:prstGeom>
        </p:spPr>
        <p:txBody>
          <a:bodyPr vert="horz" lIns="91440" tIns="45720" rIns="91440" bIns="45720" rtlCol="0" anchor="b" anchorCtr="1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03/2014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89FF481-AD6E-4289-9C3D-46746F2AC185}"/>
              </a:ext>
            </a:extLst>
          </p:cNvPr>
          <p:cNvSpPr txBox="1">
            <a:spLocks/>
          </p:cNvSpPr>
          <p:nvPr/>
        </p:nvSpPr>
        <p:spPr>
          <a:xfrm>
            <a:off x="914400" y="3064800"/>
            <a:ext cx="973174" cy="303685"/>
          </a:xfrm>
          <a:prstGeom prst="rect">
            <a:avLst/>
          </a:prstGeom>
        </p:spPr>
        <p:txBody>
          <a:bodyPr vert="horz" lIns="91440" tIns="45720" rIns="91440" bIns="45720" rtlCol="0" anchor="b" anchorCtr="1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07/2015</a:t>
            </a:r>
          </a:p>
        </p:txBody>
      </p:sp>
      <p:cxnSp>
        <p:nvCxnSpPr>
          <p:cNvPr id="17" name="Straight Connector 26">
            <a:extLst>
              <a:ext uri="{FF2B5EF4-FFF2-40B4-BE49-F238E27FC236}">
                <a16:creationId xmlns:a16="http://schemas.microsoft.com/office/drawing/2014/main" id="{4C8871AA-8B0D-7C4A-C47C-31F9F206383A}"/>
              </a:ext>
            </a:extLst>
          </p:cNvPr>
          <p:cNvCxnSpPr>
            <a:cxnSpLocks/>
          </p:cNvCxnSpPr>
          <p:nvPr/>
        </p:nvCxnSpPr>
        <p:spPr>
          <a:xfrm>
            <a:off x="1962407" y="3829550"/>
            <a:ext cx="299333" cy="0"/>
          </a:xfrm>
          <a:prstGeom prst="line">
            <a:avLst/>
          </a:prstGeom>
          <a:ln w="38100">
            <a:solidFill>
              <a:srgbClr val="0563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28">
            <a:extLst>
              <a:ext uri="{FF2B5EF4-FFF2-40B4-BE49-F238E27FC236}">
                <a16:creationId xmlns:a16="http://schemas.microsoft.com/office/drawing/2014/main" id="{2990A0C3-2E7B-0D77-4A75-746B2F3223F6}"/>
              </a:ext>
            </a:extLst>
          </p:cNvPr>
          <p:cNvCxnSpPr>
            <a:cxnSpLocks/>
          </p:cNvCxnSpPr>
          <p:nvPr/>
        </p:nvCxnSpPr>
        <p:spPr>
          <a:xfrm>
            <a:off x="1962407" y="4446788"/>
            <a:ext cx="299333" cy="0"/>
          </a:xfrm>
          <a:prstGeom prst="line">
            <a:avLst/>
          </a:prstGeom>
          <a:ln w="38100">
            <a:solidFill>
              <a:srgbClr val="0563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84B644EA-E472-4CDB-A310-379677F7FF2C}"/>
              </a:ext>
            </a:extLst>
          </p:cNvPr>
          <p:cNvSpPr txBox="1">
            <a:spLocks/>
          </p:cNvSpPr>
          <p:nvPr/>
        </p:nvSpPr>
        <p:spPr>
          <a:xfrm>
            <a:off x="914400" y="3682800"/>
            <a:ext cx="973174" cy="303685"/>
          </a:xfrm>
          <a:prstGeom prst="rect">
            <a:avLst/>
          </a:prstGeom>
        </p:spPr>
        <p:txBody>
          <a:bodyPr vert="horz" lIns="91440" tIns="45720" rIns="91440" bIns="45720" rtlCol="0" anchor="b" anchorCtr="1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08/2015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726490F4-23D9-30FC-6E49-04B8EB420E04}"/>
              </a:ext>
            </a:extLst>
          </p:cNvPr>
          <p:cNvSpPr txBox="1">
            <a:spLocks/>
          </p:cNvSpPr>
          <p:nvPr/>
        </p:nvSpPr>
        <p:spPr>
          <a:xfrm>
            <a:off x="914400" y="4300800"/>
            <a:ext cx="973174" cy="303685"/>
          </a:xfrm>
          <a:prstGeom prst="rect">
            <a:avLst/>
          </a:prstGeom>
        </p:spPr>
        <p:txBody>
          <a:bodyPr vert="horz" lIns="91440" tIns="45720" rIns="91440" bIns="45720" rtlCol="0" anchor="b" anchorCtr="1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08/2016</a:t>
            </a:r>
          </a:p>
        </p:txBody>
      </p:sp>
      <p:cxnSp>
        <p:nvCxnSpPr>
          <p:cNvPr id="21" name="Straight Connector 34">
            <a:extLst>
              <a:ext uri="{FF2B5EF4-FFF2-40B4-BE49-F238E27FC236}">
                <a16:creationId xmlns:a16="http://schemas.microsoft.com/office/drawing/2014/main" id="{5F8F1153-4696-A302-F13D-A7E3FEE12F9D}"/>
              </a:ext>
            </a:extLst>
          </p:cNvPr>
          <p:cNvCxnSpPr>
            <a:cxnSpLocks/>
          </p:cNvCxnSpPr>
          <p:nvPr/>
        </p:nvCxnSpPr>
        <p:spPr>
          <a:xfrm>
            <a:off x="1962407" y="5064026"/>
            <a:ext cx="299333" cy="0"/>
          </a:xfrm>
          <a:prstGeom prst="line">
            <a:avLst/>
          </a:prstGeom>
          <a:ln w="38100">
            <a:solidFill>
              <a:srgbClr val="0563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8CA08AA9-DE2D-4651-E833-A170B7C09040}"/>
              </a:ext>
            </a:extLst>
          </p:cNvPr>
          <p:cNvSpPr txBox="1">
            <a:spLocks/>
          </p:cNvSpPr>
          <p:nvPr/>
        </p:nvSpPr>
        <p:spPr>
          <a:xfrm>
            <a:off x="914400" y="4918800"/>
            <a:ext cx="973174" cy="303685"/>
          </a:xfrm>
          <a:prstGeom prst="rect">
            <a:avLst/>
          </a:prstGeom>
        </p:spPr>
        <p:txBody>
          <a:bodyPr vert="horz" lIns="91440" tIns="45720" rIns="91440" bIns="45720" rtlCol="0" anchor="b" anchorCtr="1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03/2018</a:t>
            </a:r>
          </a:p>
        </p:txBody>
      </p:sp>
      <p:cxnSp>
        <p:nvCxnSpPr>
          <p:cNvPr id="34" name="Straight Connector 34">
            <a:extLst>
              <a:ext uri="{FF2B5EF4-FFF2-40B4-BE49-F238E27FC236}">
                <a16:creationId xmlns:a16="http://schemas.microsoft.com/office/drawing/2014/main" id="{3E502504-5598-92A6-BDBE-C38DB9CA8C0C}"/>
              </a:ext>
            </a:extLst>
          </p:cNvPr>
          <p:cNvCxnSpPr>
            <a:cxnSpLocks/>
          </p:cNvCxnSpPr>
          <p:nvPr/>
        </p:nvCxnSpPr>
        <p:spPr>
          <a:xfrm>
            <a:off x="1962407" y="5681265"/>
            <a:ext cx="299333" cy="0"/>
          </a:xfrm>
          <a:prstGeom prst="line">
            <a:avLst/>
          </a:prstGeom>
          <a:ln w="38100">
            <a:solidFill>
              <a:srgbClr val="0563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0936CBB5-0436-38E3-C7DC-8EC5452E12D6}"/>
              </a:ext>
            </a:extLst>
          </p:cNvPr>
          <p:cNvSpPr txBox="1">
            <a:spLocks/>
          </p:cNvSpPr>
          <p:nvPr/>
        </p:nvSpPr>
        <p:spPr>
          <a:xfrm>
            <a:off x="914400" y="5536800"/>
            <a:ext cx="973174" cy="303685"/>
          </a:xfrm>
          <a:prstGeom prst="rect">
            <a:avLst/>
          </a:prstGeom>
        </p:spPr>
        <p:txBody>
          <a:bodyPr vert="horz" lIns="91440" tIns="45720" rIns="91440" bIns="45720" rtlCol="0" anchor="b" anchorCtr="1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02/2019</a:t>
            </a:r>
          </a:p>
        </p:txBody>
      </p: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5F36715A-4AD5-11E7-4C76-E3487DFC983A}"/>
              </a:ext>
            </a:extLst>
          </p:cNvPr>
          <p:cNvSpPr txBox="1">
            <a:spLocks/>
          </p:cNvSpPr>
          <p:nvPr/>
        </p:nvSpPr>
        <p:spPr>
          <a:xfrm>
            <a:off x="2486242" y="1828800"/>
            <a:ext cx="9273845" cy="30368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u="sng" dirty="0">
                <a:latin typeface="Arial" panose="020B0604020202020204" pitchFamily="34" charset="0"/>
                <a:cs typeface="Arial" panose="020B0604020202020204" pitchFamily="34" charset="0"/>
              </a:rPr>
              <a:t>Ascon-128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gets designed, based on well known principles and lots of experience</a:t>
            </a:r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7072E643-EA0F-4EEB-960F-76BB77612E0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09C756B-EB39-4236-ADBB-73052B179AE4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28411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ABC4D-3655-2A6A-74FD-6D3E41981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History II – NIST LWC</a:t>
            </a:r>
            <a:endParaRPr lang="en-US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AAD4E73-74EC-AC01-2DAF-97B97D900A1B}"/>
              </a:ext>
            </a:extLst>
          </p:cNvPr>
          <p:cNvCxnSpPr>
            <a:cxnSpLocks/>
          </p:cNvCxnSpPr>
          <p:nvPr/>
        </p:nvCxnSpPr>
        <p:spPr>
          <a:xfrm>
            <a:off x="2112074" y="1994673"/>
            <a:ext cx="0" cy="4336438"/>
          </a:xfrm>
          <a:prstGeom prst="straightConnector1">
            <a:avLst/>
          </a:prstGeom>
          <a:ln w="38100">
            <a:solidFill>
              <a:srgbClr val="0563C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8702917-9161-3855-08A6-5842DBC96B50}"/>
              </a:ext>
            </a:extLst>
          </p:cNvPr>
          <p:cNvCxnSpPr>
            <a:cxnSpLocks/>
          </p:cNvCxnSpPr>
          <p:nvPr/>
        </p:nvCxnSpPr>
        <p:spPr>
          <a:xfrm>
            <a:off x="1962407" y="1990572"/>
            <a:ext cx="299333" cy="0"/>
          </a:xfrm>
          <a:prstGeom prst="line">
            <a:avLst/>
          </a:prstGeom>
          <a:ln w="38100">
            <a:solidFill>
              <a:srgbClr val="0563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E2DF9F8-A482-51BA-B45A-24E4F030929C}"/>
              </a:ext>
            </a:extLst>
          </p:cNvPr>
          <p:cNvCxnSpPr>
            <a:cxnSpLocks/>
          </p:cNvCxnSpPr>
          <p:nvPr/>
        </p:nvCxnSpPr>
        <p:spPr>
          <a:xfrm>
            <a:off x="1962407" y="2607810"/>
            <a:ext cx="299333" cy="0"/>
          </a:xfrm>
          <a:prstGeom prst="line">
            <a:avLst/>
          </a:prstGeom>
          <a:ln w="38100">
            <a:solidFill>
              <a:srgbClr val="0563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D4262F9F-8FD4-D311-F024-B18B6245AB5D}"/>
              </a:ext>
            </a:extLst>
          </p:cNvPr>
          <p:cNvSpPr txBox="1">
            <a:spLocks/>
          </p:cNvSpPr>
          <p:nvPr/>
        </p:nvSpPr>
        <p:spPr>
          <a:xfrm>
            <a:off x="2486239" y="1842506"/>
            <a:ext cx="9273845" cy="30368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Ascon is submitted to NIST LWC standardization effort, </a:t>
            </a:r>
            <a:r>
              <a:rPr lang="en-US" sz="1600" u="sng" dirty="0">
                <a:latin typeface="Arial" panose="020B0604020202020204" pitchFamily="34" charset="0"/>
                <a:cs typeface="Arial" panose="020B0604020202020204" pitchFamily="34" charset="0"/>
              </a:rPr>
              <a:t>Ascon-Hash/Xof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added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6CE5F1E-9881-F741-BEEF-CA245BC3CE55}"/>
              </a:ext>
            </a:extLst>
          </p:cNvPr>
          <p:cNvCxnSpPr>
            <a:cxnSpLocks/>
          </p:cNvCxnSpPr>
          <p:nvPr/>
        </p:nvCxnSpPr>
        <p:spPr>
          <a:xfrm>
            <a:off x="1962407" y="3225048"/>
            <a:ext cx="299333" cy="0"/>
          </a:xfrm>
          <a:prstGeom prst="line">
            <a:avLst/>
          </a:prstGeom>
          <a:ln w="38100">
            <a:solidFill>
              <a:srgbClr val="0563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0B67E5B3-8088-1D0F-B3FF-53B20EDAC57D}"/>
              </a:ext>
            </a:extLst>
          </p:cNvPr>
          <p:cNvSpPr txBox="1">
            <a:spLocks/>
          </p:cNvSpPr>
          <p:nvPr/>
        </p:nvSpPr>
        <p:spPr>
          <a:xfrm>
            <a:off x="914400" y="2459536"/>
            <a:ext cx="973174" cy="303685"/>
          </a:xfrm>
          <a:prstGeom prst="rect">
            <a:avLst/>
          </a:prstGeom>
        </p:spPr>
        <p:txBody>
          <a:bodyPr vert="horz" lIns="91440" tIns="45720" rIns="91440" bIns="45720" rtlCol="0" anchor="b" anchorCtr="1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04/2019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52F88F81-8EFE-5309-9AEC-FC3D4BE3E5F5}"/>
              </a:ext>
            </a:extLst>
          </p:cNvPr>
          <p:cNvSpPr txBox="1">
            <a:spLocks/>
          </p:cNvSpPr>
          <p:nvPr/>
        </p:nvSpPr>
        <p:spPr>
          <a:xfrm>
            <a:off x="2486239" y="2460344"/>
            <a:ext cx="9273845" cy="30368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NIST announces the 56 Round 1 Candidates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9BC3B52D-630D-4AFB-1E09-5E11D2367D69}"/>
              </a:ext>
            </a:extLst>
          </p:cNvPr>
          <p:cNvSpPr txBox="1">
            <a:spLocks/>
          </p:cNvSpPr>
          <p:nvPr/>
        </p:nvSpPr>
        <p:spPr>
          <a:xfrm>
            <a:off x="914400" y="3077536"/>
            <a:ext cx="973174" cy="303685"/>
          </a:xfrm>
          <a:prstGeom prst="rect">
            <a:avLst/>
          </a:prstGeom>
        </p:spPr>
        <p:txBody>
          <a:bodyPr vert="horz" lIns="91440" tIns="45720" rIns="91440" bIns="45720" rtlCol="0" anchor="b" anchorCtr="1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08/2019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992E3B6C-AC07-CC1A-1CA1-8C23625B2136}"/>
              </a:ext>
            </a:extLst>
          </p:cNvPr>
          <p:cNvSpPr txBox="1">
            <a:spLocks/>
          </p:cNvSpPr>
          <p:nvPr/>
        </p:nvSpPr>
        <p:spPr>
          <a:xfrm>
            <a:off x="2486239" y="3078182"/>
            <a:ext cx="9273845" cy="30368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Ascon is selected as one of 32 Round 2 Candidates 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73D271B-7F1C-C102-5AE4-0750711E1216}"/>
              </a:ext>
            </a:extLst>
          </p:cNvPr>
          <p:cNvCxnSpPr>
            <a:cxnSpLocks/>
          </p:cNvCxnSpPr>
          <p:nvPr/>
        </p:nvCxnSpPr>
        <p:spPr>
          <a:xfrm>
            <a:off x="1962407" y="3842286"/>
            <a:ext cx="299333" cy="0"/>
          </a:xfrm>
          <a:prstGeom prst="line">
            <a:avLst/>
          </a:prstGeom>
          <a:ln w="38100">
            <a:solidFill>
              <a:srgbClr val="0563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BD76C29-4934-AB96-AF8B-FB00A642E46A}"/>
              </a:ext>
            </a:extLst>
          </p:cNvPr>
          <p:cNvCxnSpPr>
            <a:cxnSpLocks/>
          </p:cNvCxnSpPr>
          <p:nvPr/>
        </p:nvCxnSpPr>
        <p:spPr>
          <a:xfrm>
            <a:off x="1962407" y="4459524"/>
            <a:ext cx="299333" cy="0"/>
          </a:xfrm>
          <a:prstGeom prst="line">
            <a:avLst/>
          </a:prstGeom>
          <a:ln w="38100">
            <a:solidFill>
              <a:srgbClr val="0563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053C3B51-3D2D-4143-6B97-06D07FB219FD}"/>
              </a:ext>
            </a:extLst>
          </p:cNvPr>
          <p:cNvSpPr txBox="1">
            <a:spLocks/>
          </p:cNvSpPr>
          <p:nvPr/>
        </p:nvSpPr>
        <p:spPr>
          <a:xfrm>
            <a:off x="914400" y="3695536"/>
            <a:ext cx="973174" cy="303685"/>
          </a:xfrm>
          <a:prstGeom prst="rect">
            <a:avLst/>
          </a:prstGeom>
        </p:spPr>
        <p:txBody>
          <a:bodyPr vert="horz" lIns="91440" tIns="45720" rIns="91440" bIns="45720" rtlCol="0" anchor="b" anchorCtr="1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03/2021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0DC1507A-AFA9-DD9E-8AE2-6803391E74BE}"/>
              </a:ext>
            </a:extLst>
          </p:cNvPr>
          <p:cNvSpPr txBox="1">
            <a:spLocks/>
          </p:cNvSpPr>
          <p:nvPr/>
        </p:nvSpPr>
        <p:spPr>
          <a:xfrm>
            <a:off x="2486239" y="3696020"/>
            <a:ext cx="9273845" cy="30368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Ascon is selected as one of 10 Finalists 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3BA4EF7A-F885-4974-506D-C7A085F010C7}"/>
              </a:ext>
            </a:extLst>
          </p:cNvPr>
          <p:cNvSpPr txBox="1">
            <a:spLocks/>
          </p:cNvSpPr>
          <p:nvPr/>
        </p:nvSpPr>
        <p:spPr>
          <a:xfrm>
            <a:off x="914400" y="4313536"/>
            <a:ext cx="973174" cy="303685"/>
          </a:xfrm>
          <a:prstGeom prst="rect">
            <a:avLst/>
          </a:prstGeom>
        </p:spPr>
        <p:txBody>
          <a:bodyPr vert="horz" lIns="91440" tIns="45720" rIns="91440" bIns="45720" rtlCol="0" anchor="b" anchorCtr="1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05/2021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5F21C351-BB9A-4B16-3CFE-634AA85F354C}"/>
              </a:ext>
            </a:extLst>
          </p:cNvPr>
          <p:cNvSpPr txBox="1">
            <a:spLocks/>
          </p:cNvSpPr>
          <p:nvPr/>
        </p:nvSpPr>
        <p:spPr>
          <a:xfrm>
            <a:off x="2486239" y="4313858"/>
            <a:ext cx="9273845" cy="30368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u="sng" dirty="0">
                <a:latin typeface="Arial" panose="020B0604020202020204" pitchFamily="34" charset="0"/>
                <a:cs typeface="Arial" panose="020B0604020202020204" pitchFamily="34" charset="0"/>
              </a:rPr>
              <a:t>Ascon-</a:t>
            </a:r>
            <a:r>
              <a:rPr lang="en-US" sz="1600" u="sng" dirty="0" err="1">
                <a:latin typeface="Arial" panose="020B0604020202020204" pitchFamily="34" charset="0"/>
                <a:cs typeface="Arial" panose="020B0604020202020204" pitchFamily="34" charset="0"/>
              </a:rPr>
              <a:t>Hasha</a:t>
            </a:r>
            <a:r>
              <a:rPr lang="en-US" sz="1600" u="sng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600" u="sng" dirty="0" err="1">
                <a:latin typeface="Arial" panose="020B0604020202020204" pitchFamily="34" charset="0"/>
                <a:cs typeface="Arial" panose="020B0604020202020204" pitchFamily="34" charset="0"/>
              </a:rPr>
              <a:t>Xofa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are added to NIST LWC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1B1E42D2-A478-0FDC-CB8E-739CF4456A96}"/>
              </a:ext>
            </a:extLst>
          </p:cNvPr>
          <p:cNvCxnSpPr>
            <a:cxnSpLocks/>
          </p:cNvCxnSpPr>
          <p:nvPr/>
        </p:nvCxnSpPr>
        <p:spPr>
          <a:xfrm>
            <a:off x="1962407" y="5076762"/>
            <a:ext cx="299333" cy="0"/>
          </a:xfrm>
          <a:prstGeom prst="line">
            <a:avLst/>
          </a:prstGeom>
          <a:ln w="38100">
            <a:solidFill>
              <a:srgbClr val="0563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7CE3D69B-AB70-42CE-88E4-55A0BA33F9FF}"/>
              </a:ext>
            </a:extLst>
          </p:cNvPr>
          <p:cNvSpPr txBox="1">
            <a:spLocks/>
          </p:cNvSpPr>
          <p:nvPr/>
        </p:nvSpPr>
        <p:spPr>
          <a:xfrm>
            <a:off x="914400" y="4931536"/>
            <a:ext cx="973174" cy="303685"/>
          </a:xfrm>
          <a:prstGeom prst="rect">
            <a:avLst/>
          </a:prstGeom>
        </p:spPr>
        <p:txBody>
          <a:bodyPr vert="horz" lIns="91440" tIns="45720" rIns="91440" bIns="45720" rtlCol="0" anchor="b" anchorCtr="1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12/2021</a:t>
            </a:r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01858DE8-D5F6-5EBC-9AD9-B112310B9042}"/>
              </a:ext>
            </a:extLst>
          </p:cNvPr>
          <p:cNvSpPr txBox="1">
            <a:spLocks/>
          </p:cNvSpPr>
          <p:nvPr/>
        </p:nvSpPr>
        <p:spPr>
          <a:xfrm>
            <a:off x="2486239" y="5549536"/>
            <a:ext cx="9273845" cy="30368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NIST announces to standardize Ascon for lightweight applications </a:t>
            </a:r>
          </a:p>
        </p:txBody>
      </p:sp>
      <p:cxnSp>
        <p:nvCxnSpPr>
          <p:cNvPr id="6" name="Straight Connector 34">
            <a:extLst>
              <a:ext uri="{FF2B5EF4-FFF2-40B4-BE49-F238E27FC236}">
                <a16:creationId xmlns:a16="http://schemas.microsoft.com/office/drawing/2014/main" id="{A4503B6C-A404-91A4-0F52-144E493514E5}"/>
              </a:ext>
            </a:extLst>
          </p:cNvPr>
          <p:cNvCxnSpPr>
            <a:cxnSpLocks/>
          </p:cNvCxnSpPr>
          <p:nvPr/>
        </p:nvCxnSpPr>
        <p:spPr>
          <a:xfrm>
            <a:off x="1962407" y="5694001"/>
            <a:ext cx="299333" cy="0"/>
          </a:xfrm>
          <a:prstGeom prst="line">
            <a:avLst/>
          </a:prstGeom>
          <a:ln w="38100">
            <a:solidFill>
              <a:srgbClr val="0563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8FC6D15-E8EB-02A4-0886-C0FC9B4AF671}"/>
              </a:ext>
            </a:extLst>
          </p:cNvPr>
          <p:cNvSpPr txBox="1">
            <a:spLocks/>
          </p:cNvSpPr>
          <p:nvPr/>
        </p:nvSpPr>
        <p:spPr>
          <a:xfrm>
            <a:off x="914400" y="5549536"/>
            <a:ext cx="973174" cy="303685"/>
          </a:xfrm>
          <a:prstGeom prst="rect">
            <a:avLst/>
          </a:prstGeom>
        </p:spPr>
        <p:txBody>
          <a:bodyPr vert="horz" lIns="91440" tIns="45720" rIns="91440" bIns="45720" rtlCol="0" anchor="b" anchorCtr="1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02/2023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22C49A-3528-797D-8B5F-072B7471FD27}"/>
              </a:ext>
            </a:extLst>
          </p:cNvPr>
          <p:cNvSpPr txBox="1">
            <a:spLocks/>
          </p:cNvSpPr>
          <p:nvPr/>
        </p:nvSpPr>
        <p:spPr>
          <a:xfrm>
            <a:off x="2486239" y="4931696"/>
            <a:ext cx="9273845" cy="30368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u="sng" dirty="0">
                <a:latin typeface="Arial" panose="020B0604020202020204" pitchFamily="34" charset="0"/>
                <a:cs typeface="Arial" panose="020B0604020202020204" pitchFamily="34" charset="0"/>
              </a:rPr>
              <a:t>Ascon-Mac/</a:t>
            </a:r>
            <a:r>
              <a:rPr lang="en-US" sz="1600" u="sng" dirty="0" err="1">
                <a:latin typeface="Arial" panose="020B0604020202020204" pitchFamily="34" charset="0"/>
                <a:cs typeface="Arial" panose="020B0604020202020204" pitchFamily="34" charset="0"/>
              </a:rPr>
              <a:t>Prf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are added to the Ascon family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B5B44F6D-7AC6-4BC3-95A6-253F2C2195E0}"/>
              </a:ext>
            </a:extLst>
          </p:cNvPr>
          <p:cNvSpPr txBox="1">
            <a:spLocks/>
          </p:cNvSpPr>
          <p:nvPr/>
        </p:nvSpPr>
        <p:spPr>
          <a:xfrm>
            <a:off x="913703" y="1841536"/>
            <a:ext cx="973174" cy="303685"/>
          </a:xfrm>
          <a:prstGeom prst="rect">
            <a:avLst/>
          </a:prstGeom>
        </p:spPr>
        <p:txBody>
          <a:bodyPr vert="horz" lIns="91440" tIns="45720" rIns="91440" bIns="45720" rtlCol="0" anchor="b" anchorCtr="1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02/2019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63EE0-D652-4349-A0F8-A3639E7D8AEA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March 2024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08492E-5EB1-4B1E-8F0E-91E23E72F092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Florian Mendel, Infineon Technologies</a:t>
            </a:r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AA136EF-B656-4FD4-8372-876FAA42319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09C756B-EB39-4236-ADBB-73052B179AE4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7401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C6B2959-C37C-42F5-B2E8-B91C3F637A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The Ascon Family</a:t>
            </a:r>
            <a:endParaRPr lang="en-US" dirty="0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2B893BC6-E1B8-4421-8E80-685D156CD1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3200400"/>
            <a:ext cx="8534400" cy="1752600"/>
          </a:xfrm>
        </p:spPr>
        <p:txBody>
          <a:bodyPr/>
          <a:lstStyle/>
          <a:p>
            <a:endParaRPr lang="en-US" sz="2000" b="0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883DE67-3CDF-4198-B93E-BB07285FAA9B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/>
              <a:t>March 2024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078D0E-231D-45B2-8947-A2B183849D4A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en-GB"/>
              <a:t>Florian Mendel, Infineon Technologies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350B4E-C7E2-446D-9253-8E3A1B2D5A03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216887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EK" val="951"/>
  <p:tag name="MIO_GUID" val="7e34d5e0-72ca-439f-a157-e81a3f8c46f6"/>
  <p:tag name="MIO_EKGUID" val="bc519df6-c964-4a11-91e6-05f24d5762c8"/>
  <p:tag name="MIO_UPDATE" val="True"/>
  <p:tag name="MIO_VERSION" val="13.05.2023 07:38:17"/>
  <p:tag name="MIO_DBID" val="FDE84254-54DB-49E3-9A0E-CDE72035D530"/>
  <p:tag name="MIO_LASTDOWNLOADED" val="12.07.2023 17:12:52.336"/>
  <p:tag name="MIO_OBJECTNAME" val="13 Comment"/>
  <p:tag name="MIO_LASTEDITORNAME" val="Verena Kohl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lace presentation subject title text here].potx" id="{9F2EEA62-9711-4D79-A2F1-C9EE3C92C099}" vid="{BDB7B821-D8C8-422B-824F-241F074B2013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802.11 template widescreen</Template>
  <TotalTime>2350</TotalTime>
  <Words>2008</Words>
  <Application>Microsoft Office PowerPoint</Application>
  <PresentationFormat>Widescreen</PresentationFormat>
  <Paragraphs>501</Paragraphs>
  <Slides>38</Slides>
  <Notes>17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Arial</vt:lpstr>
      <vt:lpstr>Calibri</vt:lpstr>
      <vt:lpstr>Times New Roman</vt:lpstr>
      <vt:lpstr>Wingdings</vt:lpstr>
      <vt:lpstr>Office Theme</vt:lpstr>
      <vt:lpstr>Microsoft Word 97 - 2003 Document</vt:lpstr>
      <vt:lpstr>Ascon: The Lightweight Cryptography Standard for IoT</vt:lpstr>
      <vt:lpstr>Motivation</vt:lpstr>
      <vt:lpstr>Internet of Things</vt:lpstr>
      <vt:lpstr>NIST selects Ascon as the standard to protect small devices</vt:lpstr>
      <vt:lpstr>Why Ascon? “We have AES and SHA!”</vt:lpstr>
      <vt:lpstr>Ascon History</vt:lpstr>
      <vt:lpstr>History I - CAESAR</vt:lpstr>
      <vt:lpstr>History II – NIST LWC</vt:lpstr>
      <vt:lpstr>The Ascon Family</vt:lpstr>
      <vt:lpstr>The Ascon family</vt:lpstr>
      <vt:lpstr>The Ascon design basics</vt:lpstr>
      <vt:lpstr>The design</vt:lpstr>
      <vt:lpstr>The permutation: 6/8/12 rounds</vt:lpstr>
      <vt:lpstr>Properties of the permutation</vt:lpstr>
      <vt:lpstr>Ascon: Authenticated encryption</vt:lpstr>
      <vt:lpstr>Ascon-128: Authenticated encryption</vt:lpstr>
      <vt:lpstr>Ascon-128: Authenticated decryption</vt:lpstr>
      <vt:lpstr>AEAD Instances</vt:lpstr>
      <vt:lpstr>Ascon-128 vs Ascon-128a</vt:lpstr>
      <vt:lpstr>Larger nonce, shorter tags</vt:lpstr>
      <vt:lpstr>Secret nonce, larger keys</vt:lpstr>
      <vt:lpstr>Ascon: Hashing </vt:lpstr>
      <vt:lpstr>Ascon Hash / XOF</vt:lpstr>
      <vt:lpstr>Hash / XOF Instances</vt:lpstr>
      <vt:lpstr>Implementations</vt:lpstr>
      <vt:lpstr>ASIC hardware benchmarks </vt:lpstr>
      <vt:lpstr>Embedded implementations</vt:lpstr>
      <vt:lpstr>High-end SW performance</vt:lpstr>
      <vt:lpstr>Ascon hardware extensions/instructions</vt:lpstr>
      <vt:lpstr>Ascon Summary</vt:lpstr>
      <vt:lpstr>Ascon Summary</vt:lpstr>
      <vt:lpstr>What’s next?</vt:lpstr>
      <vt:lpstr>Thank you!</vt:lpstr>
      <vt:lpstr>Backup slides</vt:lpstr>
      <vt:lpstr>Ascon: PRF and MAC</vt:lpstr>
      <vt:lpstr>Ascon PRF / MAC</vt:lpstr>
      <vt:lpstr>Ascon PRF and MAC</vt:lpstr>
      <vt:lpstr>Ascon PRF-Short</vt:lpstr>
    </vt:vector>
  </TitlesOfParts>
  <Company>BlackBerry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802.11 Teleconference Information</dc:title>
  <dc:creator>Stephen McCann</dc:creator>
  <cp:keywords/>
  <cp:lastModifiedBy>Benjamin Rolfe</cp:lastModifiedBy>
  <cp:revision>1880</cp:revision>
  <cp:lastPrinted>1601-01-01T00:00:00Z</cp:lastPrinted>
  <dcterms:created xsi:type="dcterms:W3CDTF">2018-05-10T16:45:22Z</dcterms:created>
  <dcterms:modified xsi:type="dcterms:W3CDTF">2024-03-12T21:16:22Z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5026e841-fe76-4a06-a762-5d3aa4a6033b</vt:lpwstr>
  </property>
  <property fmtid="{D5CDD505-2E9C-101B-9397-08002B2CF9AE}" pid="3" name="CTP_TimeStamp">
    <vt:lpwstr>2020-01-17 18:33:44Z</vt:lpwstr>
  </property>
  <property fmtid="{D5CDD505-2E9C-101B-9397-08002B2CF9AE}" pid="4" name="CTP_BU">
    <vt:lpwstr>NA</vt:lpwstr>
  </property>
  <property fmtid="{D5CDD505-2E9C-101B-9397-08002B2CF9AE}" pid="5" name="CTP_IDSID">
    <vt:lpwstr>NA</vt:lpwstr>
  </property>
  <property fmtid="{D5CDD505-2E9C-101B-9397-08002B2CF9AE}" pid="6" name="CTP_WWID">
    <vt:lpwstr>NA</vt:lpwstr>
  </property>
  <property fmtid="{D5CDD505-2E9C-101B-9397-08002B2CF9AE}" pid="7" name="CTPClassification">
    <vt:lpwstr>CTP_NT</vt:lpwstr>
  </property>
  <property fmtid="{D5CDD505-2E9C-101B-9397-08002B2CF9AE}" pid="8" name="_readonly">
    <vt:lpwstr/>
  </property>
  <property fmtid="{D5CDD505-2E9C-101B-9397-08002B2CF9AE}" pid="9" name="_change">
    <vt:lpwstr/>
  </property>
  <property fmtid="{D5CDD505-2E9C-101B-9397-08002B2CF9AE}" pid="10" name="_full-control">
    <vt:lpwstr/>
  </property>
  <property fmtid="{D5CDD505-2E9C-101B-9397-08002B2CF9AE}" pid="11" name="sflag">
    <vt:lpwstr>1668744131</vt:lpwstr>
  </property>
  <property fmtid="{D5CDD505-2E9C-101B-9397-08002B2CF9AE}" pid="12" name="MSIP_Label_a15a25aa-e944-415d-b7a7-40f6b9180b6b_Enabled">
    <vt:lpwstr>true</vt:lpwstr>
  </property>
  <property fmtid="{D5CDD505-2E9C-101B-9397-08002B2CF9AE}" pid="13" name="MSIP_Label_a15a25aa-e944-415d-b7a7-40f6b9180b6b_SetDate">
    <vt:lpwstr>2023-11-10T16:16:14Z</vt:lpwstr>
  </property>
  <property fmtid="{D5CDD505-2E9C-101B-9397-08002B2CF9AE}" pid="14" name="MSIP_Label_a15a25aa-e944-415d-b7a7-40f6b9180b6b_Method">
    <vt:lpwstr>Standard</vt:lpwstr>
  </property>
  <property fmtid="{D5CDD505-2E9C-101B-9397-08002B2CF9AE}" pid="15" name="MSIP_Label_a15a25aa-e944-415d-b7a7-40f6b9180b6b_Name">
    <vt:lpwstr>a15a25aa-e944-415d-b7a7-40f6b9180b6b</vt:lpwstr>
  </property>
  <property fmtid="{D5CDD505-2E9C-101B-9397-08002B2CF9AE}" pid="16" name="MSIP_Label_a15a25aa-e944-415d-b7a7-40f6b9180b6b_SiteId">
    <vt:lpwstr>eeb8d0e8-3544-41d3-aac6-934c309faf5a</vt:lpwstr>
  </property>
  <property fmtid="{D5CDD505-2E9C-101B-9397-08002B2CF9AE}" pid="17" name="MSIP_Label_a15a25aa-e944-415d-b7a7-40f6b9180b6b_ActionId">
    <vt:lpwstr>bbcf7fd4-b9cf-4de5-a228-f6afc2b37aac</vt:lpwstr>
  </property>
  <property fmtid="{D5CDD505-2E9C-101B-9397-08002B2CF9AE}" pid="18" name="MSIP_Label_a15a25aa-e944-415d-b7a7-40f6b9180b6b_ContentBits">
    <vt:lpwstr>0</vt:lpwstr>
  </property>
</Properties>
</file>