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322" r:id="rId2"/>
    <p:sldId id="2425" r:id="rId3"/>
    <p:sldId id="2426" r:id="rId4"/>
    <p:sldId id="1033" r:id="rId5"/>
    <p:sldId id="2427" r:id="rId6"/>
    <p:sldId id="2428" r:id="rId7"/>
    <p:sldId id="2429" r:id="rId8"/>
  </p:sldIdLst>
  <p:sldSz cx="9144000" cy="6858000" type="screen4x3"/>
  <p:notesSz cx="6858000" cy="923766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Rolfe" initials="B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AEE98"/>
    <a:srgbClr val="C3EC8F"/>
    <a:srgbClr val="0000FF"/>
    <a:srgbClr val="EAEC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46" autoAdjust="0"/>
  </p:normalViewPr>
  <p:slideViewPr>
    <p:cSldViewPr>
      <p:cViewPr varScale="1">
        <p:scale>
          <a:sx n="157" d="100"/>
          <a:sy n="157" d="100"/>
        </p:scale>
        <p:origin x="1962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3612" y="33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>
            <a:extLst>
              <a:ext uri="{FF2B5EF4-FFF2-40B4-BE49-F238E27FC236}">
                <a16:creationId xmlns:a16="http://schemas.microsoft.com/office/drawing/2014/main" id="{1FAD8B0C-1BCA-4B4B-86AE-C637127452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075" name="AutoShape 2">
            <a:extLst>
              <a:ext uri="{FF2B5EF4-FFF2-40B4-BE49-F238E27FC236}">
                <a16:creationId xmlns:a16="http://schemas.microsoft.com/office/drawing/2014/main" id="{B58C36BB-FB5B-4752-861B-050CB2D21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076" name="AutoShape 3">
            <a:extLst>
              <a:ext uri="{FF2B5EF4-FFF2-40B4-BE49-F238E27FC236}">
                <a16:creationId xmlns:a16="http://schemas.microsoft.com/office/drawing/2014/main" id="{849DF383-6460-403D-AF77-5FFF96D9EF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077" name="AutoShape 4">
            <a:extLst>
              <a:ext uri="{FF2B5EF4-FFF2-40B4-BE49-F238E27FC236}">
                <a16:creationId xmlns:a16="http://schemas.microsoft.com/office/drawing/2014/main" id="{9E279C52-D4F4-4280-B302-F741933E01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078" name="AutoShape 5">
            <a:extLst>
              <a:ext uri="{FF2B5EF4-FFF2-40B4-BE49-F238E27FC236}">
                <a16:creationId xmlns:a16="http://schemas.microsoft.com/office/drawing/2014/main" id="{798152AC-16A6-47DC-A055-B74C14C5EC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079" name="Text Box 6">
            <a:extLst>
              <a:ext uri="{FF2B5EF4-FFF2-40B4-BE49-F238E27FC236}">
                <a16:creationId xmlns:a16="http://schemas.microsoft.com/office/drawing/2014/main" id="{7B12017D-B53A-4443-ACCE-293205F1A8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95250"/>
            <a:ext cx="27844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7FBA8C1C-E32A-4F14-9D1F-D7601E734A7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46113" y="85725"/>
            <a:ext cx="2700337" cy="211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b="1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07/12/10</a:t>
            </a:r>
          </a:p>
        </p:txBody>
      </p:sp>
      <p:sp>
        <p:nvSpPr>
          <p:cNvPr id="3081" name="Rectangle 8">
            <a:extLst>
              <a:ext uri="{FF2B5EF4-FFF2-40B4-BE49-F238E27FC236}">
                <a16:creationId xmlns:a16="http://schemas.microsoft.com/office/drawing/2014/main" id="{E122C960-2A54-40F5-A908-87971E0C7034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30300" y="698500"/>
            <a:ext cx="4594225" cy="34432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1234A300-5485-429F-944B-554FF57137B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87850"/>
            <a:ext cx="5021263" cy="4148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3083" name="Text Box 10">
            <a:extLst>
              <a:ext uri="{FF2B5EF4-FFF2-40B4-BE49-F238E27FC236}">
                <a16:creationId xmlns:a16="http://schemas.microsoft.com/office/drawing/2014/main" id="{1C68885A-041B-4C0A-8E83-F16A43DC57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0625" y="8942388"/>
            <a:ext cx="2482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41E70119-92F6-4621-AC57-B463517937D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2901950" y="8942388"/>
            <a:ext cx="784225" cy="730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5613" name="Rectangle 12">
            <a:extLst>
              <a:ext uri="{FF2B5EF4-FFF2-40B4-BE49-F238E27FC236}">
                <a16:creationId xmlns:a16="http://schemas.microsoft.com/office/drawing/2014/main" id="{A90C13E1-E327-4B98-B22B-780D71105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3" y="8942388"/>
            <a:ext cx="2255837" cy="1825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altLang="en-US" dirty="0">
                <a:solidFill>
                  <a:srgbClr val="000000"/>
                </a:solidFill>
              </a:rPr>
              <a:t>Tentative agenda Full WG</a:t>
            </a:r>
          </a:p>
        </p:txBody>
      </p:sp>
      <p:sp>
        <p:nvSpPr>
          <p:cNvPr id="3086" name="Line 13">
            <a:extLst>
              <a:ext uri="{FF2B5EF4-FFF2-40B4-BE49-F238E27FC236}">
                <a16:creationId xmlns:a16="http://schemas.microsoft.com/office/drawing/2014/main" id="{4458E013-756C-4026-9A0C-ED693EE20CB3}"/>
              </a:ext>
            </a:extLst>
          </p:cNvPr>
          <p:cNvSpPr>
            <a:spLocks noChangeShapeType="1"/>
          </p:cNvSpPr>
          <p:nvPr/>
        </p:nvSpPr>
        <p:spPr bwMode="auto">
          <a:xfrm>
            <a:off x="736600" y="8940800"/>
            <a:ext cx="5405438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7" name="Line 14">
            <a:extLst>
              <a:ext uri="{FF2B5EF4-FFF2-40B4-BE49-F238E27FC236}">
                <a16:creationId xmlns:a16="http://schemas.microsoft.com/office/drawing/2014/main" id="{A892DDF2-531F-4C1A-BB8E-FDD3F71D9892}"/>
              </a:ext>
            </a:extLst>
          </p:cNvPr>
          <p:cNvSpPr>
            <a:spLocks noChangeShapeType="1"/>
          </p:cNvSpPr>
          <p:nvPr/>
        </p:nvSpPr>
        <p:spPr bwMode="auto">
          <a:xfrm>
            <a:off x="661988" y="295275"/>
            <a:ext cx="5554662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D1C6B6-D26A-4D97-950A-E7CA718024F7}" type="slidenum">
              <a:rPr lang="en-US"/>
              <a:pPr/>
              <a:t>4</a:t>
            </a:fld>
            <a:endParaRPr lang="en-US"/>
          </a:p>
        </p:txBody>
      </p:sp>
      <p:sp>
        <p:nvSpPr>
          <p:cNvPr id="500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1888" y="698500"/>
            <a:ext cx="4591050" cy="3443288"/>
          </a:xfrm>
          <a:ln/>
        </p:spPr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D1C6B6-D26A-4D97-950A-E7CA718024F7}" type="slidenum">
              <a:rPr lang="en-US"/>
              <a:pPr/>
              <a:t>5</a:t>
            </a:fld>
            <a:endParaRPr lang="en-US"/>
          </a:p>
        </p:txBody>
      </p:sp>
      <p:sp>
        <p:nvSpPr>
          <p:cNvPr id="500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1888" y="698500"/>
            <a:ext cx="4591050" cy="3443288"/>
          </a:xfrm>
          <a:ln/>
        </p:spPr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5022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D1C6B6-D26A-4D97-950A-E7CA718024F7}" type="slidenum">
              <a:rPr lang="en-US"/>
              <a:pPr/>
              <a:t>6</a:t>
            </a:fld>
            <a:endParaRPr lang="en-US"/>
          </a:p>
        </p:txBody>
      </p:sp>
      <p:sp>
        <p:nvSpPr>
          <p:cNvPr id="500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1888" y="698500"/>
            <a:ext cx="4591050" cy="3443288"/>
          </a:xfrm>
          <a:ln/>
        </p:spPr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5155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D1C6B6-D26A-4D97-950A-E7CA718024F7}" type="slidenum">
              <a:rPr lang="en-US"/>
              <a:pPr/>
              <a:t>7</a:t>
            </a:fld>
            <a:endParaRPr lang="en-US"/>
          </a:p>
        </p:txBody>
      </p:sp>
      <p:sp>
        <p:nvSpPr>
          <p:cNvPr id="500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1888" y="698500"/>
            <a:ext cx="4591050" cy="3443288"/>
          </a:xfrm>
          <a:ln/>
        </p:spPr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272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CDECFD97-FF53-4387-BAF0-F12D463EB1E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AA2C270-03FA-43C7-AEFB-067184F3C06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735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920AD8A7-AF3A-45B5-A4AF-214DE59C8098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A68D7BD-EE7B-43EB-BA6B-D7A780E6E7A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2576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8438" y="685800"/>
            <a:ext cx="1978025" cy="5554663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85800"/>
            <a:ext cx="5786438" cy="555466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67540C22-21B0-475E-96ED-8FBF9E25E7D2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4FA0C20-D616-47F3-A135-1674C892116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68890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0"/>
            <a:ext cx="8458200" cy="11890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33375" y="1185863"/>
            <a:ext cx="4157663" cy="4692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4692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E8CF5-8FD1-44BF-B111-D1F5C233CC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971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3865CD11-6439-4324-AFE9-E89B987C693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D27314-9434-4B6F-80C2-AAC402118CD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828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F17094D-F91B-41DB-9A16-A7218645C9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D266AC6-DD33-448D-B445-2628016ADA7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7991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3805238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7238" y="1371600"/>
            <a:ext cx="3806825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F60F77CD-DD4D-4F42-85AE-C07B6997D23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F551F72-38F2-479C-990C-DF0D2C0B1F2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146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4906BD87-6C63-4BAE-BB78-2E037CDA80C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7143AE2-8961-49C4-80E3-5346A3EB4C4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8997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77CDBA8A-BE42-43E1-A3A6-A4B661E728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9DFBF5E-CB2C-45B5-BBB9-429FD974229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3254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DDB69A1-11BC-41B0-8884-BE90EB60263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xfrm>
            <a:off x="4244975" y="6538913"/>
            <a:ext cx="654050" cy="382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</a:t>
            </a:r>
            <a:fld id="{0F04E8E9-279B-42CA-B6E8-61A287E0027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4343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CC365BC2-592E-47FF-BFDD-D1B2E6BD5920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8BD2DDC-C4F9-4DA1-A63E-D3965D20584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102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1E37D6BB-C57E-46F3-9463-6F29DC2C04C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771F862-3EEA-4803-88C2-BE8D6DB460B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044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8AF5D4AB-E353-4EAB-9E5C-B82B00CB7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412234"/>
            <a:ext cx="3962400" cy="18466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spAutoFit/>
          </a:bodyPr>
          <a:lstStyle>
            <a:lvl1pPr marL="342900" indent="-342900"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428750"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18859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3431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28003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2575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indent="0" algn="r" eaLnBrk="1" hangingPunct="1">
              <a:buSzPct val="100000"/>
              <a:defRPr/>
            </a:pPr>
            <a:r>
              <a:rPr lang="en-GB" altLang="en-US" b="1" dirty="0">
                <a:solidFill>
                  <a:schemeClr val="tx1"/>
                </a:solidFill>
              </a:rPr>
              <a:t>doc. 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15-24-0165-01-04ad</a:t>
            </a:r>
            <a:endParaRPr lang="en-GB" altLang="en-US" b="1" dirty="0">
              <a:solidFill>
                <a:schemeClr val="tx1"/>
              </a:solidFill>
            </a:endParaRPr>
          </a:p>
        </p:txBody>
      </p:sp>
      <p:sp>
        <p:nvSpPr>
          <p:cNvPr id="1027" name="Line 2">
            <a:extLst>
              <a:ext uri="{FF2B5EF4-FFF2-40B4-BE49-F238E27FC236}">
                <a16:creationId xmlns:a16="http://schemas.microsoft.com/office/drawing/2014/main" id="{132CA22D-276C-45C8-B677-E5BCA761A59E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28" name="Line 4">
            <a:extLst>
              <a:ext uri="{FF2B5EF4-FFF2-40B4-BE49-F238E27FC236}">
                <a16:creationId xmlns:a16="http://schemas.microsoft.com/office/drawing/2014/main" id="{831B6CFB-2FA6-4CFA-9B69-4004A92F5FEE}"/>
              </a:ext>
            </a:extLst>
          </p:cNvPr>
          <p:cNvSpPr>
            <a:spLocks noChangeShapeType="1"/>
          </p:cNvSpPr>
          <p:nvPr/>
        </p:nvSpPr>
        <p:spPr bwMode="auto">
          <a:xfrm>
            <a:off x="706438" y="6477000"/>
            <a:ext cx="7827962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7274DC08-9B8C-464E-97F8-9AF419E7B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04800"/>
            <a:ext cx="1752600" cy="27940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>
              <a:buSzPct val="100000"/>
              <a:defRPr/>
            </a:pPr>
            <a:r>
              <a:rPr lang="en-GB" dirty="0"/>
              <a:t>March 2024</a:t>
            </a:r>
          </a:p>
        </p:txBody>
      </p:sp>
      <p:sp>
        <p:nvSpPr>
          <p:cNvPr id="1030" name="Text Box 6">
            <a:extLst>
              <a:ext uri="{FF2B5EF4-FFF2-40B4-BE49-F238E27FC236}">
                <a16:creationId xmlns:a16="http://schemas.microsoft.com/office/drawing/2014/main" id="{5C9A48D8-B217-4A04-8A4A-17E7990FB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8550" y="6478588"/>
            <a:ext cx="3746500" cy="27940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r" eaLnBrk="1" hangingPunct="1">
              <a:spcBef>
                <a:spcPts val="750"/>
              </a:spcBef>
              <a:buSzPct val="100000"/>
              <a:defRPr/>
            </a:pPr>
            <a:r>
              <a:rPr lang="en-GB" dirty="0"/>
              <a:t>T. Almholt (Texas Instruments, Inc)</a:t>
            </a:r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5D51B55C-069B-4D75-9B4D-246CDA0627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55576" y="685800"/>
            <a:ext cx="7764463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title text format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5CF464D6-905A-4259-BFB1-449C29AED4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7977" y="1371600"/>
            <a:ext cx="7764463" cy="486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outline text format</a:t>
            </a:r>
          </a:p>
          <a:p>
            <a:pPr lvl="1"/>
            <a:r>
              <a:rPr lang="en-GB" altLang="en-US" dirty="0"/>
              <a:t>Second Outline Level</a:t>
            </a:r>
          </a:p>
          <a:p>
            <a:pPr lvl="2"/>
            <a:r>
              <a:rPr lang="en-GB" altLang="en-US" dirty="0"/>
              <a:t>Third Outline Level</a:t>
            </a:r>
          </a:p>
          <a:p>
            <a:pPr lvl="3"/>
            <a:r>
              <a:rPr lang="en-GB" altLang="en-US" dirty="0"/>
              <a:t>Fourth Outline Level</a:t>
            </a:r>
          </a:p>
          <a:p>
            <a:pPr lvl="4"/>
            <a:r>
              <a:rPr lang="en-GB" altLang="en-US" dirty="0"/>
              <a:t>Fifth Outline Level</a:t>
            </a:r>
          </a:p>
          <a:p>
            <a:pPr lvl="4"/>
            <a:r>
              <a:rPr lang="en-GB" altLang="en-US" dirty="0"/>
              <a:t>Sixth Outline Level</a:t>
            </a:r>
          </a:p>
          <a:p>
            <a:pPr lvl="4"/>
            <a:r>
              <a:rPr lang="en-GB" altLang="en-US" dirty="0"/>
              <a:t>Seventh Outline Level</a:t>
            </a:r>
          </a:p>
          <a:p>
            <a:pPr lvl="4"/>
            <a:r>
              <a:rPr lang="en-GB" altLang="en-US" dirty="0"/>
              <a:t>Eighth Outline Level</a:t>
            </a:r>
          </a:p>
          <a:p>
            <a:pPr lvl="4"/>
            <a:r>
              <a:rPr lang="en-GB" altLang="en-US" dirty="0"/>
              <a:t>Ninth Outline Level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0B2EF45E-69B5-4D61-ACC6-817BA12ACDB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11638" y="6554788"/>
            <a:ext cx="655637" cy="239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945B3CD-E11D-4C08-80C1-5F9C37B0203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7" r:id="rId7"/>
    <p:sldLayoutId id="2147483823" r:id="rId8"/>
    <p:sldLayoutId id="2147483824" r:id="rId9"/>
    <p:sldLayoutId id="2147483825" r:id="rId10"/>
    <p:sldLayoutId id="2147483826" r:id="rId11"/>
    <p:sldLayoutId id="2147483828" r:id="rId12"/>
  </p:sldLayoutIdLst>
  <p:hf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A95BE7F-4CC3-4947-BB24-F6A697F063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463031"/>
            <a:ext cx="7772400" cy="147002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 dirty="0"/>
              <a:t>Study Group SUN PHY</a:t>
            </a:r>
            <a:br>
              <a:rPr lang="en-US" dirty="0"/>
            </a:br>
            <a:r>
              <a:rPr lang="en-US" sz="3600" dirty="0"/>
              <a:t>Next Generation SUN PHY’s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457DDDA-2EC7-4A5E-95DB-E9907484AF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124672"/>
            <a:ext cx="6400800" cy="1752600"/>
          </a:xfrm>
        </p:spPr>
        <p:txBody>
          <a:bodyPr/>
          <a:lstStyle/>
          <a:p>
            <a:r>
              <a:rPr lang="en-US" dirty="0"/>
              <a:t>Hybrid Meeting</a:t>
            </a:r>
          </a:p>
          <a:p>
            <a:r>
              <a:rPr lang="en-US" dirty="0"/>
              <a:t>March, 2024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51DFDBA-DA6E-4E3F-88E8-AA6588CDBB14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0F04E8E9-279B-42CA-B6E8-61A287E0027B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90557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DejaVu Sans" pitchFamily="34" charset="0"/>
              </a:rPr>
              <a:t>Existing LPWAN network interference model.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cs typeface="DejaVu Sans" pitchFamily="34" charset="0"/>
              </a:rPr>
              <a:t>Narrow band FSK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cs typeface="DejaVu Sans" pitchFamily="34" charset="0"/>
              </a:rPr>
              <a:t>Wi-SUN frequency hopping networks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cs typeface="DejaVu Sans" pitchFamily="34" charset="0"/>
              </a:rPr>
              <a:t>CSS Networks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 bwMode="auto">
          <a:xfrm>
            <a:off x="4207933" y="6525344"/>
            <a:ext cx="728133" cy="243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 kern="1200">
                <a:solidFill>
                  <a:srgbClr val="000000"/>
                </a:solidFill>
                <a:latin typeface="Calibri" panose="020F0502020204030204" pitchFamily="34" charset="0"/>
                <a:ea typeface="MS Gothic" charset="-128"/>
                <a:cs typeface="Arial Unicode MS" charset="0"/>
              </a:defRPr>
            </a:lvl1pPr>
            <a:lvl2pPr marL="785372" indent="-302066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208265" indent="-241653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91571" indent="-241653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174878" indent="-241653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416531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899837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383143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866449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200" dirty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Slide</a:t>
            </a:r>
            <a:r>
              <a:rPr lang="en-GB" dirty="0">
                <a:solidFill>
                  <a:schemeClr val="tx1"/>
                </a:solidFill>
              </a:rPr>
              <a:t> </a:t>
            </a:r>
            <a:fld id="{440F5867-744E-4AA6-B0ED-4C44D2DFBB7B}" type="slidenum">
              <a:rPr lang="en-GB" sz="120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eaLnBrk="1" hangingPunct="1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</a:t>
            </a:fld>
            <a:endParaRPr lang="en-GB" sz="1200" dirty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 kern="1200">
                <a:solidFill>
                  <a:srgbClr val="000000"/>
                </a:solidFill>
                <a:latin typeface="Calibri" panose="020F0502020204030204" pitchFamily="34" charset="0"/>
                <a:ea typeface="MS Gothic" charset="-128"/>
                <a:cs typeface="Arial Unicode MS" charset="0"/>
              </a:defRPr>
            </a:lvl1pPr>
            <a:lvl2pPr marL="785372" indent="-302066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208265" indent="-241653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91571" indent="-241653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174878" indent="-241653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416531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899837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383143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866449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Benjamin Rolfe BCA/MERL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9851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 bwMode="auto">
          <a:xfrm>
            <a:off x="4207933" y="6525344"/>
            <a:ext cx="728133" cy="243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 kern="1200">
                <a:solidFill>
                  <a:srgbClr val="000000"/>
                </a:solidFill>
                <a:latin typeface="Calibri" panose="020F0502020204030204" pitchFamily="34" charset="0"/>
                <a:ea typeface="MS Gothic" charset="-128"/>
                <a:cs typeface="Arial Unicode MS" charset="0"/>
              </a:defRPr>
            </a:lvl1pPr>
            <a:lvl2pPr marL="785372" indent="-302066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208265" indent="-241653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91571" indent="-241653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174878" indent="-241653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416531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899837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383143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866449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200" dirty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Slide</a:t>
            </a:r>
            <a:r>
              <a:rPr lang="en-GB" dirty="0">
                <a:solidFill>
                  <a:schemeClr val="tx1"/>
                </a:solidFill>
              </a:rPr>
              <a:t> </a:t>
            </a:r>
            <a:fld id="{440F5867-744E-4AA6-B0ED-4C44D2DFBB7B}" type="slidenum">
              <a:rPr lang="en-GB" sz="120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eaLnBrk="1" hangingPunct="1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</a:t>
            </a:fld>
            <a:endParaRPr lang="en-GB" sz="1200" dirty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 kern="1200">
                <a:solidFill>
                  <a:srgbClr val="000000"/>
                </a:solidFill>
                <a:latin typeface="Calibri" panose="020F0502020204030204" pitchFamily="34" charset="0"/>
                <a:ea typeface="MS Gothic" charset="-128"/>
                <a:cs typeface="Arial Unicode MS" charset="0"/>
              </a:defRPr>
            </a:lvl1pPr>
            <a:lvl2pPr marL="785372" indent="-302066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208265" indent="-241653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91571" indent="-241653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174878" indent="-241653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416531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899837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383143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866449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Benjamin Rolfe BCA/MERL</a:t>
            </a:r>
            <a:endParaRPr lang="en-GB" dirty="0"/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CE1944D5-39F5-431A-87DC-E0B5FB36FE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101" y="764704"/>
            <a:ext cx="2191668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+mn-lt"/>
                <a:ea typeface="MS PGothic" panose="020B0600070205080204" pitchFamily="34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 typeface="+mj-lt"/>
              <a:buAutoNum type="arabicPeriod"/>
            </a:pPr>
            <a:r>
              <a:rPr lang="en-US" sz="1400" kern="0" dirty="0"/>
              <a:t>Asynchronous transmissions using 50-300kbps frequency hopping network with CCA (Wi-SUN like)</a:t>
            </a:r>
          </a:p>
          <a:p>
            <a:pPr>
              <a:lnSpc>
                <a:spcPct val="90000"/>
              </a:lnSpc>
              <a:buFont typeface="+mj-lt"/>
              <a:buAutoNum type="arabicPeriod"/>
            </a:pPr>
            <a:r>
              <a:rPr lang="en-US" sz="1400" kern="0" dirty="0"/>
              <a:t>Asynchronous transmissions based on 10kbps FSK. These systems typically including frequency hopping, but there is no CCA.</a:t>
            </a:r>
          </a:p>
          <a:p>
            <a:pPr>
              <a:lnSpc>
                <a:spcPct val="90000"/>
              </a:lnSpc>
              <a:buFont typeface="+mj-lt"/>
              <a:buAutoNum type="arabicPeriod"/>
            </a:pPr>
            <a:r>
              <a:rPr lang="en-US" sz="1400" kern="0" dirty="0"/>
              <a:t>Asynchronous transmissions based wideband CSS. These systems do not use frequency hopping, but there is basic CCA.</a:t>
            </a:r>
          </a:p>
          <a:p>
            <a:pPr>
              <a:lnSpc>
                <a:spcPct val="90000"/>
              </a:lnSpc>
              <a:buFont typeface="+mj-lt"/>
              <a:buAutoNum type="arabicPeriod"/>
            </a:pPr>
            <a:endParaRPr lang="en-US" sz="1400" kern="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F2BB48F-1B55-4A00-990F-A067DB2959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764704"/>
            <a:ext cx="5951139" cy="5487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820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6" name="Rectangle 4"/>
          <p:cNvSpPr>
            <a:spLocks noChangeArrowheads="1"/>
          </p:cNvSpPr>
          <p:nvPr/>
        </p:nvSpPr>
        <p:spPr bwMode="auto">
          <a:xfrm>
            <a:off x="292100" y="846138"/>
            <a:ext cx="8489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sz="2000" b="1" dirty="0">
                <a:solidFill>
                  <a:schemeClr val="tx1"/>
                </a:solidFill>
              </a:rPr>
              <a:t>Narrow band FSK (10kbps), 200 </a:t>
            </a:r>
            <a:r>
              <a:rPr lang="en-US" sz="2000" b="1" dirty="0" err="1">
                <a:solidFill>
                  <a:schemeClr val="tx1"/>
                </a:solidFill>
              </a:rPr>
              <a:t>KHz</a:t>
            </a:r>
            <a:r>
              <a:rPr lang="en-US" sz="2000" b="1" dirty="0">
                <a:solidFill>
                  <a:schemeClr val="tx1"/>
                </a:solidFill>
              </a:rPr>
              <a:t> channel spacing</a:t>
            </a:r>
          </a:p>
          <a:p>
            <a:endParaRPr lang="en-US" sz="1400" b="1" dirty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033148A-E27E-4449-96CE-9C29378078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0075" y="1428750"/>
            <a:ext cx="5334000" cy="40005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6" name="Rectangle 4"/>
          <p:cNvSpPr>
            <a:spLocks noChangeArrowheads="1"/>
          </p:cNvSpPr>
          <p:nvPr/>
        </p:nvSpPr>
        <p:spPr bwMode="auto">
          <a:xfrm>
            <a:off x="292100" y="846138"/>
            <a:ext cx="8489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sz="2000" b="1" dirty="0">
                <a:solidFill>
                  <a:schemeClr val="tx1"/>
                </a:solidFill>
              </a:rPr>
              <a:t>Medium data rate FSK (100kbps), 200kHz channel spacing</a:t>
            </a:r>
          </a:p>
          <a:p>
            <a:endParaRPr lang="en-US" sz="1400" b="1" dirty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CBCD0F6-B073-4A79-9840-3C4BED4F4D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0" y="1428750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779276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6" name="Rectangle 4"/>
          <p:cNvSpPr>
            <a:spLocks noChangeArrowheads="1"/>
          </p:cNvSpPr>
          <p:nvPr/>
        </p:nvSpPr>
        <p:spPr bwMode="auto">
          <a:xfrm>
            <a:off x="292100" y="846138"/>
            <a:ext cx="8489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sz="2000" b="1" dirty="0">
                <a:solidFill>
                  <a:schemeClr val="tx1"/>
                </a:solidFill>
              </a:rPr>
              <a:t>Emulation of CSS signal (500kHz occupied BW)</a:t>
            </a:r>
            <a:endParaRPr lang="en-US" sz="1400" b="1" dirty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FDB56C2-D347-4608-A318-AF105AE44F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0" y="1428750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53801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6" name="Rectangle 4"/>
          <p:cNvSpPr>
            <a:spLocks noChangeArrowheads="1"/>
          </p:cNvSpPr>
          <p:nvPr/>
        </p:nvSpPr>
        <p:spPr bwMode="auto">
          <a:xfrm>
            <a:off x="292100" y="846138"/>
            <a:ext cx="8489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sz="2000" b="1" dirty="0">
                <a:solidFill>
                  <a:schemeClr val="tx1"/>
                </a:solidFill>
              </a:rPr>
              <a:t>Emulation of CSS signal (500kHz occupied BW) (400 kHz channel spacing)</a:t>
            </a:r>
            <a:endParaRPr lang="en-US" sz="1400" b="1" dirty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77BB8ED-DF2E-47F0-9F34-22F8D6EE02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0" y="1428750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39602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86819</TotalTime>
  <Words>147</Words>
  <Application>Microsoft Office PowerPoint</Application>
  <PresentationFormat>On-screen Show (4:3)</PresentationFormat>
  <Paragraphs>24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 Unicode MS</vt:lpstr>
      <vt:lpstr>MS Gothic</vt:lpstr>
      <vt:lpstr>MS PGothic</vt:lpstr>
      <vt:lpstr>MS PGothic</vt:lpstr>
      <vt:lpstr>Arial</vt:lpstr>
      <vt:lpstr>Calibri</vt:lpstr>
      <vt:lpstr>DejaVu Sans</vt:lpstr>
      <vt:lpstr>Times New Roman</vt:lpstr>
      <vt:lpstr>Office Theme</vt:lpstr>
      <vt:lpstr>Study Group SUN PHY Next Generation SUN PHY’s</vt:lpstr>
      <vt:lpstr>Agenda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Slides</dc:title>
  <dc:subject/>
  <dc:creator>ben@blindcreek.com</dc:creator>
  <cp:keywords/>
  <dc:description/>
  <cp:lastModifiedBy>Almholt, Thomas</cp:lastModifiedBy>
  <cp:revision>380</cp:revision>
  <cp:lastPrinted>2000-03-07T00:55:37Z</cp:lastPrinted>
  <dcterms:created xsi:type="dcterms:W3CDTF">2016-01-17T22:48:36Z</dcterms:created>
  <dcterms:modified xsi:type="dcterms:W3CDTF">2024-03-12T22:49:47Z</dcterms:modified>
  <cp:category/>
</cp:coreProperties>
</file>