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3"/>
  </p:sldMasterIdLst>
  <p:notesMasterIdLst>
    <p:notesMasterId r:id="rId20"/>
  </p:notesMasterIdLst>
  <p:handoutMasterIdLst>
    <p:handoutMasterId r:id="rId21"/>
  </p:handoutMasterIdLst>
  <p:sldIdLst>
    <p:sldId id="363" r:id="rId4"/>
    <p:sldId id="421" r:id="rId5"/>
    <p:sldId id="422" r:id="rId6"/>
    <p:sldId id="418" r:id="rId7"/>
    <p:sldId id="419" r:id="rId8"/>
    <p:sldId id="424" r:id="rId9"/>
    <p:sldId id="434" r:id="rId10"/>
    <p:sldId id="428" r:id="rId11"/>
    <p:sldId id="436" r:id="rId12"/>
    <p:sldId id="429" r:id="rId13"/>
    <p:sldId id="430" r:id="rId14"/>
    <p:sldId id="431" r:id="rId15"/>
    <p:sldId id="432" r:id="rId16"/>
    <p:sldId id="435" r:id="rId17"/>
    <p:sldId id="433" r:id="rId18"/>
    <p:sldId id="425"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C8DE3B-037B-4418-92FE-723C2C7B338D}" v="2" dt="2024-03-11T10:48:21.9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72" y="1544"/>
      </p:cViewPr>
      <p:guideLst>
        <p:guide orient="horz" pos="2160"/>
        <p:guide pos="2880"/>
      </p:guideLst>
    </p:cSldViewPr>
  </p:slideViewPr>
  <p:notesTextViewPr>
    <p:cViewPr>
      <p:scale>
        <a:sx n="1" d="1"/>
        <a:sy n="1" d="1"/>
      </p:scale>
      <p:origin x="0" y="0"/>
    </p:cViewPr>
  </p:notesTextViewPr>
  <p:notesViewPr>
    <p:cSldViewPr snapToGrid="0">
      <p:cViewPr varScale="1">
        <p:scale>
          <a:sx n="118" d="100"/>
          <a:sy n="118" d="100"/>
        </p:scale>
        <p:origin x="12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3/11/2024</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266611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1715773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3316185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8807122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267939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15</a:t>
            </a:fld>
            <a:endParaRPr lang="en-US" altLang="en-US"/>
          </a:p>
        </p:txBody>
      </p:sp>
    </p:spTree>
    <p:extLst>
      <p:ext uri="{BB962C8B-B14F-4D97-AF65-F5344CB8AC3E}">
        <p14:creationId xmlns:p14="http://schemas.microsoft.com/office/powerpoint/2010/main" val="2796110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16</a:t>
            </a:fld>
            <a:endParaRPr lang="en-US" altLang="en-US"/>
          </a:p>
        </p:txBody>
      </p:sp>
    </p:spTree>
    <p:extLst>
      <p:ext uri="{BB962C8B-B14F-4D97-AF65-F5344CB8AC3E}">
        <p14:creationId xmlns:p14="http://schemas.microsoft.com/office/powerpoint/2010/main" val="1389749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638608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3952224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531304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328587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825849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79800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3636970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4290292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dirty="0"/>
              <a:t>Click to edit Master title style</a:t>
            </a:r>
            <a:endParaRPr lang="en-IE"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15-24-0156-00-04ab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3701"/>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Carl Murray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475200"/>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Toward consensus before resolving MMS ranging CIDs </a:t>
            </a:r>
            <a:endParaRPr lang="en-US" alt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2024</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 Murray (Qorvo)</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Need agreement on MMS operation before related CIDs can be resolved</a:t>
            </a:r>
          </a:p>
          <a:p>
            <a:pPr eaLnBrk="1" hangingPunct="1">
              <a:spcBef>
                <a:spcPct val="0"/>
              </a:spcBef>
              <a:buClrTx/>
              <a:buFontTx/>
              <a:buNone/>
              <a:defRPr/>
            </a:pPr>
            <a:r>
              <a:rPr lang="en-US" altLang="en-US" sz="1600" dirty="0">
                <a:latin typeface="Times New Roman" panose="02020603050405020304" pitchFamily="18" charset="0"/>
              </a:rPr>
              <a:t>                  Follow-up on document 15-24-0120-00-04ab                  </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Q3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323987"/>
          </a:xfrm>
          <a:prstGeom prst="rect">
            <a:avLst/>
          </a:prstGeom>
          <a:noFill/>
        </p:spPr>
        <p:txBody>
          <a:bodyPr wrap="square" rtlCol="0">
            <a:spAutoFit/>
          </a:bodyPr>
          <a:lstStyle/>
          <a:p>
            <a:pPr marL="342900" indent="-342900">
              <a:buFont typeface="+mj-lt"/>
              <a:buAutoNum type="arabicPeriod" startAt="3"/>
            </a:pPr>
            <a:r>
              <a:rPr lang="en-IE" sz="1400" b="1" dirty="0">
                <a:solidFill>
                  <a:schemeClr val="tx1"/>
                </a:solidFill>
              </a:rPr>
              <a:t>TG4ab need to agree when the optional SYNC+SFD of the MMS packet is enabled</a:t>
            </a:r>
          </a:p>
          <a:p>
            <a:pPr marL="342900" indent="-342900">
              <a:buFont typeface="+mj-lt"/>
              <a:buAutoNum type="arabicPeriod" startAt="3"/>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In configuration A there is no SYNC+SFD in the MMS packet</a:t>
            </a: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rgbClr val="FF0000"/>
                </a:solidFill>
              </a:rPr>
              <a:t>In configuration E the use of the SYNC+SFD in the MMS packet is configurable at initialization &amp; setup and cannot be dynamically changed by short term parameters (i.e. within the ranging session)</a:t>
            </a:r>
          </a:p>
          <a:p>
            <a:pPr marL="285750" indent="-285750">
              <a:buFont typeface="Arial" panose="020B0604020202020204" pitchFamily="34" charset="0"/>
              <a:buChar char="•"/>
            </a:pPr>
            <a:endParaRPr lang="en-IE" sz="1400" dirty="0">
              <a:solidFill>
                <a:srgbClr val="FF0000"/>
              </a:solidFill>
            </a:endParaRPr>
          </a:p>
          <a:p>
            <a:pPr marL="285750" indent="-285750">
              <a:buFont typeface="Arial" panose="020B0604020202020204" pitchFamily="34" charset="0"/>
              <a:buChar char="•"/>
            </a:pPr>
            <a:r>
              <a:rPr lang="en-IE" sz="1400" dirty="0">
                <a:solidFill>
                  <a:srgbClr val="FF0000"/>
                </a:solidFill>
              </a:rPr>
              <a:t>In modes B, C, D and F … ?</a:t>
            </a:r>
          </a:p>
          <a:p>
            <a:pPr lvl="1" indent="0"/>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E42B3B46-9D24-C61E-5B07-15B7F4CB1A96}"/>
              </a:ext>
            </a:extLst>
          </p:cNvPr>
          <p:cNvCxnSpPr/>
          <p:nvPr/>
        </p:nvCxnSpPr>
        <p:spPr bwMode="auto">
          <a:xfrm>
            <a:off x="653143" y="2082372"/>
            <a:ext cx="7676349"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6962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Q4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570208"/>
          </a:xfrm>
          <a:prstGeom prst="rect">
            <a:avLst/>
          </a:prstGeom>
          <a:noFill/>
        </p:spPr>
        <p:txBody>
          <a:bodyPr wrap="square" rtlCol="0">
            <a:spAutoFit/>
          </a:bodyPr>
          <a:lstStyle/>
          <a:p>
            <a:pPr marL="342900" indent="-342900">
              <a:buFont typeface="+mj-lt"/>
              <a:buAutoNum type="arabicPeriod" startAt="4"/>
            </a:pPr>
            <a:r>
              <a:rPr lang="en-IE" sz="1400" b="1" dirty="0">
                <a:solidFill>
                  <a:schemeClr val="tx1"/>
                </a:solidFill>
              </a:rPr>
              <a:t>Need to agree if the configurations are static? (i.e. do not allow to dynamically switch between them)</a:t>
            </a:r>
          </a:p>
          <a:p>
            <a:pPr marL="1085850" lvl="1" indent="-342900">
              <a:buFont typeface="Arial" panose="020B0604020202020204" pitchFamily="34" charset="0"/>
              <a:buChar char="•"/>
            </a:pPr>
            <a:r>
              <a:rPr lang="en-IE" sz="1400" b="1" dirty="0">
                <a:solidFill>
                  <a:schemeClr val="tx1"/>
                </a:solidFill>
              </a:rPr>
              <a:t>This would impact the short-term parameters in some way</a:t>
            </a:r>
          </a:p>
          <a:p>
            <a:pPr marL="1485900" lvl="2" indent="-342900">
              <a:buFont typeface="Arial" panose="020B0604020202020204" pitchFamily="34" charset="0"/>
              <a:buChar char="•"/>
            </a:pPr>
            <a:r>
              <a:rPr lang="en-IE" b="1" dirty="0">
                <a:solidFill>
                  <a:schemeClr val="tx1"/>
                </a:solidFill>
              </a:rPr>
              <a:t>Currently short-term parameters in Management PHY config allows switching between various flavours of NBA</a:t>
            </a:r>
          </a:p>
          <a:p>
            <a:pPr marL="1485900" lvl="2" indent="-342900">
              <a:buFont typeface="Arial" panose="020B0604020202020204" pitchFamily="34" charset="0"/>
              <a:buChar char="•"/>
            </a:pPr>
            <a:endParaRPr lang="en-IE" b="1" dirty="0">
              <a:solidFill>
                <a:schemeClr val="tx1"/>
              </a:solidFill>
            </a:endParaRPr>
          </a:p>
          <a:p>
            <a:pPr marL="1485900" lvl="2" indent="-342900">
              <a:buFont typeface="Arial" panose="020B0604020202020204" pitchFamily="34" charset="0"/>
              <a:buChar char="•"/>
            </a:pPr>
            <a:r>
              <a:rPr lang="en-IE" b="1" dirty="0">
                <a:solidFill>
                  <a:schemeClr val="tx1"/>
                </a:solidFill>
              </a:rPr>
              <a:t>What happens if ADV-RESP signals a Management PHY Config that the Initiator does not support? Is there a single mandatory mode for NBA that the Initiator can insist on?</a:t>
            </a:r>
          </a:p>
          <a:p>
            <a:pPr marL="1485900" lvl="2" indent="-342900">
              <a:buFont typeface="Arial" panose="020B0604020202020204" pitchFamily="34" charset="0"/>
              <a:buChar char="•"/>
            </a:pPr>
            <a:endParaRPr lang="en-IE" dirty="0">
              <a:solidFill>
                <a:schemeClr val="tx1"/>
              </a:solidFill>
            </a:endParaRPr>
          </a:p>
          <a:p>
            <a:pPr marL="1085850" lvl="1" indent="-342900">
              <a:buFont typeface="+mj-lt"/>
              <a:buAutoNum type="arabicPeriod"/>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 that dynamic switching between configurations will not be done</a:t>
            </a: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BA89433E-BDA1-CE12-DB91-7E078BEAA9D7}"/>
              </a:ext>
            </a:extLst>
          </p:cNvPr>
          <p:cNvCxnSpPr/>
          <p:nvPr/>
        </p:nvCxnSpPr>
        <p:spPr bwMode="auto">
          <a:xfrm>
            <a:off x="653143" y="3436678"/>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129703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Q5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2462213"/>
          </a:xfrm>
          <a:prstGeom prst="rect">
            <a:avLst/>
          </a:prstGeom>
          <a:noFill/>
        </p:spPr>
        <p:txBody>
          <a:bodyPr wrap="square" rtlCol="0">
            <a:spAutoFit/>
          </a:bodyPr>
          <a:lstStyle/>
          <a:p>
            <a:pPr marL="342900" indent="-342900">
              <a:buFont typeface="+mj-lt"/>
              <a:buAutoNum type="arabicPeriod" startAt="5"/>
            </a:pPr>
            <a:r>
              <a:rPr lang="en-IE" sz="1400" b="1" dirty="0">
                <a:solidFill>
                  <a:schemeClr val="tx1"/>
                </a:solidFill>
              </a:rPr>
              <a:t>Is the same UWB channel used for all phases?</a:t>
            </a:r>
          </a:p>
          <a:p>
            <a:pPr marL="1085850" lvl="1" indent="-342900">
              <a:buFont typeface="Arial" panose="020B0604020202020204" pitchFamily="34" charset="0"/>
              <a:buChar char="•"/>
            </a:pPr>
            <a:r>
              <a:rPr lang="en-IE" sz="1400" b="1" dirty="0">
                <a:solidFill>
                  <a:schemeClr val="tx1"/>
                </a:solidFill>
              </a:rPr>
              <a:t>(e.g. do Report and Control use the same channel as ranging)?</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rgbClr val="FF0000"/>
                </a:solidFill>
              </a:rPr>
              <a:t>Propose that TG4ab agree that when UWB is being used in MMS ranging that all phases using UWB use the same UWB channel</a:t>
            </a: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C73FF213-6832-742F-B5BB-03CD88D89DF9}"/>
              </a:ext>
            </a:extLst>
          </p:cNvPr>
          <p:cNvCxnSpPr/>
          <p:nvPr/>
        </p:nvCxnSpPr>
        <p:spPr bwMode="auto">
          <a:xfrm>
            <a:off x="653143" y="2259104"/>
            <a:ext cx="7591825"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832438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Q6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4616648"/>
          </a:xfrm>
          <a:prstGeom prst="rect">
            <a:avLst/>
          </a:prstGeom>
          <a:noFill/>
        </p:spPr>
        <p:txBody>
          <a:bodyPr wrap="square" rtlCol="0">
            <a:spAutoFit/>
          </a:bodyPr>
          <a:lstStyle/>
          <a:p>
            <a:pPr marL="342900" indent="-342900">
              <a:buFont typeface="+mj-lt"/>
              <a:buAutoNum type="arabicPeriod" startAt="6"/>
            </a:pPr>
            <a:r>
              <a:rPr lang="en-IE" sz="1400" b="1" dirty="0">
                <a:solidFill>
                  <a:schemeClr val="tx1"/>
                </a:solidFill>
              </a:rPr>
              <a:t>What preamble code is used in the UWB SP0 packets?</a:t>
            </a:r>
          </a:p>
          <a:p>
            <a:pPr marL="1085850" lvl="1" indent="-342900">
              <a:buFont typeface="Arial" panose="020B0604020202020204" pitchFamily="34" charset="0"/>
              <a:buChar char="•"/>
            </a:pPr>
            <a:r>
              <a:rPr lang="en-IE" sz="1400" b="1" dirty="0">
                <a:solidFill>
                  <a:schemeClr val="tx1"/>
                </a:solidFill>
              </a:rPr>
              <a:t>Note that the preamble code for the control and report packet is currently defined as a function of the ‘Sequence Code Index’ field in the </a:t>
            </a:r>
            <a:r>
              <a:rPr lang="en-IE" sz="1400" b="1" i="1" dirty="0">
                <a:solidFill>
                  <a:schemeClr val="tx1"/>
                </a:solidFill>
              </a:rPr>
              <a:t>Ranging PHY Config</a:t>
            </a:r>
          </a:p>
          <a:p>
            <a:pPr marL="1085850" lvl="1"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This field can contain length-127 and length-91 ternary codes but SP0 is HPRF only</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does not take account of length-127 RSF codes</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imposes a hard link between SP0 and the RSF codes </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rgbClr val="FF0000"/>
                </a:solidFill>
              </a:rPr>
              <a:t>Propose extend the existing Sequence Code Index field mapping to map length-127 RSF codes to length-91 SP0 codes?</a:t>
            </a:r>
          </a:p>
          <a:p>
            <a:pPr lvl="1" indent="0"/>
            <a:endParaRPr lang="en-IE" sz="1400" dirty="0">
              <a:solidFill>
                <a:srgbClr val="FF0000"/>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9E5A7C92-9E5A-6462-AE1D-55EBBDFD7F98}"/>
              </a:ext>
            </a:extLst>
          </p:cNvPr>
          <p:cNvCxnSpPr/>
          <p:nvPr/>
        </p:nvCxnSpPr>
        <p:spPr bwMode="auto">
          <a:xfrm>
            <a:off x="780831" y="3972645"/>
            <a:ext cx="7671606"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2754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Draft C text related to Q6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pic>
        <p:nvPicPr>
          <p:cNvPr id="5" name="Picture 4">
            <a:extLst>
              <a:ext uri="{FF2B5EF4-FFF2-40B4-BE49-F238E27FC236}">
                <a16:creationId xmlns:a16="http://schemas.microsoft.com/office/drawing/2014/main" id="{574808FB-F143-3CAE-B1F9-56C1B2321CE4}"/>
              </a:ext>
            </a:extLst>
          </p:cNvPr>
          <p:cNvPicPr>
            <a:picLocks noChangeAspect="1"/>
          </p:cNvPicPr>
          <p:nvPr/>
        </p:nvPicPr>
        <p:blipFill>
          <a:blip r:embed="rId3"/>
          <a:stretch>
            <a:fillRect/>
          </a:stretch>
        </p:blipFill>
        <p:spPr>
          <a:xfrm>
            <a:off x="0" y="1455118"/>
            <a:ext cx="9144000" cy="2909455"/>
          </a:xfrm>
          <a:prstGeom prst="rect">
            <a:avLst/>
          </a:prstGeom>
        </p:spPr>
      </p:pic>
      <p:pic>
        <p:nvPicPr>
          <p:cNvPr id="6" name="Picture 5">
            <a:extLst>
              <a:ext uri="{FF2B5EF4-FFF2-40B4-BE49-F238E27FC236}">
                <a16:creationId xmlns:a16="http://schemas.microsoft.com/office/drawing/2014/main" id="{621512D2-7825-FE69-2AB2-63B6AED8D049}"/>
              </a:ext>
            </a:extLst>
          </p:cNvPr>
          <p:cNvPicPr>
            <a:picLocks noChangeAspect="1"/>
          </p:cNvPicPr>
          <p:nvPr/>
        </p:nvPicPr>
        <p:blipFill>
          <a:blip r:embed="rId4"/>
          <a:stretch>
            <a:fillRect/>
          </a:stretch>
        </p:blipFill>
        <p:spPr>
          <a:xfrm>
            <a:off x="-41295" y="4785113"/>
            <a:ext cx="9144000" cy="1535310"/>
          </a:xfrm>
          <a:prstGeom prst="rect">
            <a:avLst/>
          </a:prstGeom>
        </p:spPr>
      </p:pic>
      <p:sp>
        <p:nvSpPr>
          <p:cNvPr id="7" name="TextBox 6">
            <a:extLst>
              <a:ext uri="{FF2B5EF4-FFF2-40B4-BE49-F238E27FC236}">
                <a16:creationId xmlns:a16="http://schemas.microsoft.com/office/drawing/2014/main" id="{2DDB0B18-E871-5046-B3CA-7D76AB74384D}"/>
              </a:ext>
            </a:extLst>
          </p:cNvPr>
          <p:cNvSpPr txBox="1"/>
          <p:nvPr/>
        </p:nvSpPr>
        <p:spPr>
          <a:xfrm>
            <a:off x="98411" y="4550748"/>
            <a:ext cx="548548" cy="276999"/>
          </a:xfrm>
          <a:prstGeom prst="rect">
            <a:avLst/>
          </a:prstGeom>
          <a:noFill/>
        </p:spPr>
        <p:txBody>
          <a:bodyPr wrap="none" rtlCol="0">
            <a:spAutoFit/>
          </a:bodyPr>
          <a:lstStyle/>
          <a:p>
            <a:r>
              <a:rPr lang="en-IE" b="1" dirty="0">
                <a:solidFill>
                  <a:schemeClr val="tx1"/>
                </a:solidFill>
              </a:rPr>
              <a:t>Pg 70</a:t>
            </a:r>
            <a:endParaRPr lang="en-US" b="1" dirty="0">
              <a:solidFill>
                <a:schemeClr val="tx1"/>
              </a:solidFill>
            </a:endParaRPr>
          </a:p>
        </p:txBody>
      </p:sp>
      <p:sp>
        <p:nvSpPr>
          <p:cNvPr id="8" name="TextBox 7">
            <a:extLst>
              <a:ext uri="{FF2B5EF4-FFF2-40B4-BE49-F238E27FC236}">
                <a16:creationId xmlns:a16="http://schemas.microsoft.com/office/drawing/2014/main" id="{7B53F1FB-9A22-4DBC-E350-F43CE6C378ED}"/>
              </a:ext>
            </a:extLst>
          </p:cNvPr>
          <p:cNvSpPr txBox="1"/>
          <p:nvPr/>
        </p:nvSpPr>
        <p:spPr>
          <a:xfrm>
            <a:off x="84642" y="2720965"/>
            <a:ext cx="548548" cy="276999"/>
          </a:xfrm>
          <a:prstGeom prst="rect">
            <a:avLst/>
          </a:prstGeom>
          <a:noFill/>
        </p:spPr>
        <p:txBody>
          <a:bodyPr wrap="none" rtlCol="0">
            <a:spAutoFit/>
          </a:bodyPr>
          <a:lstStyle/>
          <a:p>
            <a:r>
              <a:rPr lang="en-IE" b="1" dirty="0">
                <a:solidFill>
                  <a:schemeClr val="tx1"/>
                </a:solidFill>
              </a:rPr>
              <a:t>Pg 67</a:t>
            </a:r>
            <a:endParaRPr lang="en-US" b="1" dirty="0">
              <a:solidFill>
                <a:schemeClr val="tx1"/>
              </a:solidFill>
            </a:endParaRPr>
          </a:p>
        </p:txBody>
      </p:sp>
    </p:spTree>
    <p:extLst>
      <p:ext uri="{BB962C8B-B14F-4D97-AF65-F5344CB8AC3E}">
        <p14:creationId xmlns:p14="http://schemas.microsoft.com/office/powerpoint/2010/main" val="1166288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Q7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5262979"/>
          </a:xfrm>
          <a:prstGeom prst="rect">
            <a:avLst/>
          </a:prstGeom>
          <a:noFill/>
        </p:spPr>
        <p:txBody>
          <a:bodyPr wrap="square" rtlCol="0">
            <a:spAutoFit/>
          </a:bodyPr>
          <a:lstStyle/>
          <a:p>
            <a:pPr marL="342900" indent="-342900">
              <a:buFont typeface="+mj-lt"/>
              <a:buAutoNum type="arabicPeriod" startAt="7"/>
            </a:pPr>
            <a:r>
              <a:rPr lang="en-IE" sz="1400" b="1" dirty="0">
                <a:solidFill>
                  <a:schemeClr val="tx1"/>
                </a:solidFill>
              </a:rPr>
              <a:t>What is the preamble code for the MMS Packet SYNC+SFD</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Currently this is not defined </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Note that the MMS Packet SYNC+SFD possibly should not ‘copy’ the SYNC and SFD of SP0 because SP0 is HPRF only whereas the RSF can be length-127 and length-91 codes</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This means that there could be a mix of ‘preamble’ codes in the MMS packet</a:t>
            </a: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rgbClr val="FF0000"/>
                </a:solidFill>
              </a:rPr>
              <a:t>Propose that the SYNC+SFD must have the same code as the RSF if the RSF is either length-127 or length-91 (i.e.  </a:t>
            </a:r>
            <a:r>
              <a:rPr lang="en-IE" sz="1400" dirty="0" err="1">
                <a:solidFill>
                  <a:srgbClr val="FF0000"/>
                </a:solidFill>
              </a:rPr>
              <a:t>Ipatov</a:t>
            </a:r>
            <a:r>
              <a:rPr lang="en-IE" sz="1400" dirty="0">
                <a:solidFill>
                  <a:srgbClr val="FF0000"/>
                </a:solidFill>
              </a:rPr>
              <a:t>)</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rgbClr val="FF0000"/>
                </a:solidFill>
              </a:rPr>
              <a:t>Propose that the SYNC+SFD should use the same formula as defined SP0 if the RSF is length-128 (i.e. complementary pairs)?</a:t>
            </a:r>
          </a:p>
          <a:p>
            <a:pPr marL="342900" indent="-342900">
              <a:buFont typeface="Arial" panose="020B0604020202020204" pitchFamily="34" charset="0"/>
              <a:buChar char="•"/>
            </a:pPr>
            <a:endParaRPr lang="en-IE" sz="1400" dirty="0">
              <a:solidFill>
                <a:srgbClr val="FF0000"/>
              </a:solidFill>
            </a:endParaRPr>
          </a:p>
          <a:p>
            <a:pPr lvl="1" indent="0"/>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143FF37B-FE63-D5B7-6C04-C03775C7D66F}"/>
              </a:ext>
            </a:extLst>
          </p:cNvPr>
          <p:cNvCxnSpPr/>
          <p:nvPr/>
        </p:nvCxnSpPr>
        <p:spPr bwMode="auto">
          <a:xfrm>
            <a:off x="653143" y="3680644"/>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0141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Backup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graphicFrame>
        <p:nvGraphicFramePr>
          <p:cNvPr id="3" name="Table 2">
            <a:extLst>
              <a:ext uri="{FF2B5EF4-FFF2-40B4-BE49-F238E27FC236}">
                <a16:creationId xmlns:a16="http://schemas.microsoft.com/office/drawing/2014/main" id="{DFBAC151-9807-A07E-AE09-05DA5CED7319}"/>
              </a:ext>
            </a:extLst>
          </p:cNvPr>
          <p:cNvGraphicFramePr>
            <a:graphicFrameLocks noGrp="1"/>
          </p:cNvGraphicFramePr>
          <p:nvPr>
            <p:extLst>
              <p:ext uri="{D42A27DB-BD31-4B8C-83A1-F6EECF244321}">
                <p14:modId xmlns:p14="http://schemas.microsoft.com/office/powerpoint/2010/main" val="2324451245"/>
              </p:ext>
            </p:extLst>
          </p:nvPr>
        </p:nvGraphicFramePr>
        <p:xfrm>
          <a:off x="1036250" y="1766030"/>
          <a:ext cx="7617555" cy="2692851"/>
        </p:xfrm>
        <a:graphic>
          <a:graphicData uri="http://schemas.openxmlformats.org/drawingml/2006/table">
            <a:tbl>
              <a:tblPr firstRow="1" bandRow="1">
                <a:tableStyleId>{21E4AEA4-8DFA-4A89-87EB-49C32662AFE0}</a:tableStyleId>
              </a:tblPr>
              <a:tblGrid>
                <a:gridCol w="2118266">
                  <a:extLst>
                    <a:ext uri="{9D8B030D-6E8A-4147-A177-3AD203B41FA5}">
                      <a16:colId xmlns:a16="http://schemas.microsoft.com/office/drawing/2014/main" val="2514765804"/>
                    </a:ext>
                  </a:extLst>
                </a:gridCol>
                <a:gridCol w="1690511">
                  <a:extLst>
                    <a:ext uri="{9D8B030D-6E8A-4147-A177-3AD203B41FA5}">
                      <a16:colId xmlns:a16="http://schemas.microsoft.com/office/drawing/2014/main" val="4084248225"/>
                    </a:ext>
                  </a:extLst>
                </a:gridCol>
                <a:gridCol w="1904389">
                  <a:extLst>
                    <a:ext uri="{9D8B030D-6E8A-4147-A177-3AD203B41FA5}">
                      <a16:colId xmlns:a16="http://schemas.microsoft.com/office/drawing/2014/main" val="2193409611"/>
                    </a:ext>
                  </a:extLst>
                </a:gridCol>
                <a:gridCol w="1904389">
                  <a:extLst>
                    <a:ext uri="{9D8B030D-6E8A-4147-A177-3AD203B41FA5}">
                      <a16:colId xmlns:a16="http://schemas.microsoft.com/office/drawing/2014/main" val="2739256369"/>
                    </a:ext>
                  </a:extLst>
                </a:gridCol>
              </a:tblGrid>
              <a:tr h="594525">
                <a:tc>
                  <a:txBody>
                    <a:bodyPr/>
                    <a:lstStyle/>
                    <a:p>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SP0</a:t>
                      </a:r>
                      <a:endParaRPr lang="en-US" sz="1400" dirty="0"/>
                    </a:p>
                    <a:p>
                      <a:pPr algn="ctr"/>
                      <a:endParaRPr lang="en-US" sz="1400" dirty="0"/>
                    </a:p>
                  </a:txBody>
                  <a:tcPr/>
                </a:tc>
                <a:tc>
                  <a:txBody>
                    <a:bodyPr/>
                    <a:lstStyle/>
                    <a:p>
                      <a:pPr algn="ctr"/>
                      <a:r>
                        <a:rPr lang="en-IE" sz="1400" dirty="0"/>
                        <a:t>MMS Packet</a:t>
                      </a:r>
                    </a:p>
                    <a:p>
                      <a:pPr algn="ctr"/>
                      <a:r>
                        <a:rPr lang="en-IE" sz="1400" dirty="0"/>
                        <a:t>SYNC+SFD</a:t>
                      </a:r>
                      <a:endParaRPr lang="en-US" sz="1400" dirty="0"/>
                    </a:p>
                  </a:txBody>
                  <a:tcPr/>
                </a:tc>
                <a:tc>
                  <a:txBody>
                    <a:bodyPr/>
                    <a:lstStyle/>
                    <a:p>
                      <a:pPr algn="ctr"/>
                      <a:r>
                        <a:rPr lang="en-IE" sz="1400" dirty="0"/>
                        <a:t>RSF</a:t>
                      </a:r>
                      <a:endParaRPr lang="en-US" sz="1400" dirty="0"/>
                    </a:p>
                  </a:txBody>
                  <a:tcPr/>
                </a:tc>
                <a:extLst>
                  <a:ext uri="{0D108BD9-81ED-4DB2-BD59-A6C34878D82A}">
                    <a16:rowId xmlns:a16="http://schemas.microsoft.com/office/drawing/2014/main" val="2657992280"/>
                  </a:ext>
                </a:extLst>
              </a:tr>
              <a:tr h="349721">
                <a:tc>
                  <a:txBody>
                    <a:bodyPr/>
                    <a:lstStyle/>
                    <a:p>
                      <a:r>
                        <a:rPr lang="en-IE" sz="1400" dirty="0"/>
                        <a:t>Channel</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undefined</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R-PHY Config</a:t>
                      </a:r>
                      <a:endParaRPr lang="en-US" sz="1400" dirty="0"/>
                    </a:p>
                  </a:txBody>
                  <a:tcPr/>
                </a:tc>
                <a:tc>
                  <a:txBody>
                    <a:bodyPr/>
                    <a:lstStyle/>
                    <a:p>
                      <a:pPr algn="ctr"/>
                      <a:r>
                        <a:rPr lang="en-IE" sz="1400" dirty="0"/>
                        <a:t>R-PHY Config</a:t>
                      </a:r>
                      <a:endParaRPr lang="en-US" sz="1400" dirty="0"/>
                    </a:p>
                  </a:txBody>
                  <a:tcPr/>
                </a:tc>
                <a:extLst>
                  <a:ext uri="{0D108BD9-81ED-4DB2-BD59-A6C34878D82A}">
                    <a16:rowId xmlns:a16="http://schemas.microsoft.com/office/drawing/2014/main" val="3992318173"/>
                  </a:ext>
                </a:extLst>
              </a:tr>
              <a:tr h="349721">
                <a:tc>
                  <a:txBody>
                    <a:bodyPr/>
                    <a:lstStyle/>
                    <a:p>
                      <a:r>
                        <a:rPr lang="en-IE" sz="1400" dirty="0"/>
                        <a:t>Preamble Code</a:t>
                      </a:r>
                      <a:endParaRPr lang="en-US" sz="1400" dirty="0"/>
                    </a:p>
                  </a:txBody>
                  <a:tcPr/>
                </a:tc>
                <a:tc>
                  <a:txBody>
                    <a:bodyPr/>
                    <a:lstStyle/>
                    <a:p>
                      <a:pPr algn="ctr"/>
                      <a:r>
                        <a:rPr lang="en-IE" sz="1400" dirty="0"/>
                        <a:t>undefined</a:t>
                      </a:r>
                      <a:endParaRPr lang="en-US" sz="1400" dirty="0"/>
                    </a:p>
                  </a:txBody>
                  <a:tcPr/>
                </a:tc>
                <a:tc>
                  <a:txBody>
                    <a:bodyPr/>
                    <a:lstStyle/>
                    <a:p>
                      <a:pPr algn="ctr"/>
                      <a:r>
                        <a:rPr lang="en-IE" sz="1400" dirty="0" err="1"/>
                        <a:t>fn</a:t>
                      </a:r>
                      <a:r>
                        <a:rPr lang="en-IE" sz="1400" dirty="0"/>
                        <a:t>(SCI)</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R-PHY Config</a:t>
                      </a:r>
                      <a:endParaRPr lang="en-US" sz="1400" dirty="0"/>
                    </a:p>
                  </a:txBody>
                  <a:tcPr/>
                </a:tc>
                <a:extLst>
                  <a:ext uri="{0D108BD9-81ED-4DB2-BD59-A6C34878D82A}">
                    <a16:rowId xmlns:a16="http://schemas.microsoft.com/office/drawing/2014/main" val="3293297669"/>
                  </a:ext>
                </a:extLst>
              </a:tr>
              <a:tr h="349721">
                <a:tc>
                  <a:txBody>
                    <a:bodyPr/>
                    <a:lstStyle/>
                    <a:p>
                      <a:r>
                        <a:rPr lang="en-IE" sz="1400" dirty="0"/>
                        <a:t>SYNC</a:t>
                      </a:r>
                      <a:endParaRPr lang="en-US" sz="1400" dirty="0"/>
                    </a:p>
                  </a:txBody>
                  <a:tcPr/>
                </a:tc>
                <a:tc>
                  <a:txBody>
                    <a:bodyPr/>
                    <a:lstStyle/>
                    <a:p>
                      <a:pPr algn="ctr"/>
                      <a:r>
                        <a:rPr lang="en-IE" sz="1400" dirty="0"/>
                        <a:t>M-PHY Config</a:t>
                      </a:r>
                      <a:endParaRPr lang="en-US" sz="1400" dirty="0"/>
                    </a:p>
                  </a:txBody>
                  <a:tcPr/>
                </a:tc>
                <a:tc>
                  <a:txBody>
                    <a:bodyPr/>
                    <a:lstStyle/>
                    <a:p>
                      <a:pPr algn="ctr"/>
                      <a:r>
                        <a:rPr lang="en-IE" sz="1400" dirty="0"/>
                        <a:t>undefined</a:t>
                      </a:r>
                      <a:endParaRPr lang="en-US" sz="1400" dirty="0"/>
                    </a:p>
                  </a:txBody>
                  <a:tcPr/>
                </a:tc>
                <a:tc>
                  <a:txBody>
                    <a:bodyPr/>
                    <a:lstStyle/>
                    <a:p>
                      <a:pPr algn="ctr"/>
                      <a:r>
                        <a:rPr lang="en-IE" sz="1400" dirty="0"/>
                        <a:t>N\A</a:t>
                      </a:r>
                      <a:endParaRPr lang="en-US" sz="1400" dirty="0"/>
                    </a:p>
                  </a:txBody>
                  <a:tcPr/>
                </a:tc>
                <a:extLst>
                  <a:ext uri="{0D108BD9-81ED-4DB2-BD59-A6C34878D82A}">
                    <a16:rowId xmlns:a16="http://schemas.microsoft.com/office/drawing/2014/main" val="3459242077"/>
                  </a:ext>
                </a:extLst>
              </a:tr>
              <a:tr h="349721">
                <a:tc>
                  <a:txBody>
                    <a:bodyPr/>
                    <a:lstStyle/>
                    <a:p>
                      <a:r>
                        <a:rPr lang="en-IE" sz="1400" dirty="0"/>
                        <a:t>SFD</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M-PHY Config</a:t>
                      </a:r>
                      <a:endParaRPr lang="en-US" sz="1400" dirty="0"/>
                    </a:p>
                  </a:txBody>
                  <a:tcPr/>
                </a:tc>
                <a:tc>
                  <a:txBody>
                    <a:bodyPr/>
                    <a:lstStyle/>
                    <a:p>
                      <a:pPr algn="ctr"/>
                      <a:r>
                        <a:rPr lang="en-IE" sz="1400" dirty="0"/>
                        <a:t>undefined</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extLst>
                  <a:ext uri="{0D108BD9-81ED-4DB2-BD59-A6C34878D82A}">
                    <a16:rowId xmlns:a16="http://schemas.microsoft.com/office/drawing/2014/main" val="1122451269"/>
                  </a:ext>
                </a:extLst>
              </a:tr>
              <a:tr h="349721">
                <a:tc>
                  <a:txBody>
                    <a:bodyPr/>
                    <a:lstStyle/>
                    <a:p>
                      <a:r>
                        <a:rPr lang="en-IE" sz="1400" dirty="0"/>
                        <a:t>Data Config0</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M-PHY Config</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extLst>
                  <a:ext uri="{0D108BD9-81ED-4DB2-BD59-A6C34878D82A}">
                    <a16:rowId xmlns:a16="http://schemas.microsoft.com/office/drawing/2014/main" val="2295422155"/>
                  </a:ext>
                </a:extLst>
              </a:tr>
              <a:tr h="349721">
                <a:tc>
                  <a:txBody>
                    <a:bodyPr/>
                    <a:lstStyle/>
                    <a:p>
                      <a:r>
                        <a:rPr lang="en-IE" sz="1400" dirty="0"/>
                        <a:t>Data Config1</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M-PHY Config</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E" sz="1400" dirty="0"/>
                        <a:t>N\A</a:t>
                      </a:r>
                      <a:endParaRPr lang="en-US" sz="1400" dirty="0"/>
                    </a:p>
                  </a:txBody>
                  <a:tcPr/>
                </a:tc>
                <a:extLst>
                  <a:ext uri="{0D108BD9-81ED-4DB2-BD59-A6C34878D82A}">
                    <a16:rowId xmlns:a16="http://schemas.microsoft.com/office/drawing/2014/main" val="3391153217"/>
                  </a:ext>
                </a:extLst>
              </a:tr>
            </a:tbl>
          </a:graphicData>
        </a:graphic>
      </p:graphicFrame>
      <p:sp>
        <p:nvSpPr>
          <p:cNvPr id="5" name="TextBox 4">
            <a:extLst>
              <a:ext uri="{FF2B5EF4-FFF2-40B4-BE49-F238E27FC236}">
                <a16:creationId xmlns:a16="http://schemas.microsoft.com/office/drawing/2014/main" id="{6233AFBA-D828-00C8-71B3-5C5994A1ED34}"/>
              </a:ext>
            </a:extLst>
          </p:cNvPr>
          <p:cNvSpPr txBox="1"/>
          <p:nvPr/>
        </p:nvSpPr>
        <p:spPr>
          <a:xfrm>
            <a:off x="1036250" y="4706411"/>
            <a:ext cx="5707929" cy="923330"/>
          </a:xfrm>
          <a:prstGeom prst="rect">
            <a:avLst/>
          </a:prstGeom>
          <a:noFill/>
        </p:spPr>
        <p:txBody>
          <a:bodyPr wrap="square" rtlCol="0">
            <a:spAutoFit/>
          </a:bodyPr>
          <a:lstStyle/>
          <a:p>
            <a:r>
              <a:rPr lang="en-IE" sz="1800" dirty="0">
                <a:solidFill>
                  <a:srgbClr val="002060"/>
                </a:solidFill>
              </a:rPr>
              <a:t>M-PHY = Management PHY</a:t>
            </a:r>
          </a:p>
          <a:p>
            <a:r>
              <a:rPr lang="en-IE" sz="1800" dirty="0">
                <a:solidFill>
                  <a:srgbClr val="002060"/>
                </a:solidFill>
              </a:rPr>
              <a:t>R-PHY = Ranging PHY</a:t>
            </a:r>
          </a:p>
          <a:p>
            <a:r>
              <a:rPr lang="en-IE" sz="1800" dirty="0">
                <a:solidFill>
                  <a:srgbClr val="002060"/>
                </a:solidFill>
              </a:rPr>
              <a:t>SCI = ‘Sequence Code Index’ field of the R-PHY Config</a:t>
            </a:r>
            <a:endParaRPr lang="en-US" sz="1800" dirty="0">
              <a:solidFill>
                <a:srgbClr val="002060"/>
              </a:solidFill>
            </a:endParaRPr>
          </a:p>
        </p:txBody>
      </p:sp>
    </p:spTree>
    <p:extLst>
      <p:ext uri="{BB962C8B-B14F-4D97-AF65-F5344CB8AC3E}">
        <p14:creationId xmlns:p14="http://schemas.microsoft.com/office/powerpoint/2010/main" val="250717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03227" y="675455"/>
            <a:ext cx="7764463" cy="754063"/>
          </a:xfrm>
        </p:spPr>
        <p:txBody>
          <a:bodyPr>
            <a:normAutofit/>
          </a:bodyPr>
          <a:lstStyle/>
          <a:p>
            <a:r>
              <a:rPr lang="en-IE" dirty="0"/>
              <a:t>Need for Consensus</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
        <p:nvSpPr>
          <p:cNvPr id="7" name="TextBox 6">
            <a:extLst>
              <a:ext uri="{FF2B5EF4-FFF2-40B4-BE49-F238E27FC236}">
                <a16:creationId xmlns:a16="http://schemas.microsoft.com/office/drawing/2014/main" id="{B266964F-5449-9912-6631-75324DBFA876}"/>
              </a:ext>
            </a:extLst>
          </p:cNvPr>
          <p:cNvSpPr txBox="1"/>
          <p:nvPr/>
        </p:nvSpPr>
        <p:spPr>
          <a:xfrm>
            <a:off x="647996" y="1429518"/>
            <a:ext cx="7919694" cy="4770537"/>
          </a:xfrm>
          <a:prstGeom prst="rect">
            <a:avLst/>
          </a:prstGeom>
          <a:noFill/>
        </p:spPr>
        <p:txBody>
          <a:bodyPr wrap="square" rtlCol="0">
            <a:spAutoFit/>
          </a:bodyPr>
          <a:lstStyle/>
          <a:p>
            <a:pPr marL="285750" indent="-285750">
              <a:buFont typeface="Arial" panose="020B0604020202020204" pitchFamily="34" charset="0"/>
              <a:buChar char="•"/>
            </a:pPr>
            <a:r>
              <a:rPr lang="en-IE" sz="1600" dirty="0">
                <a:solidFill>
                  <a:schemeClr val="tx1"/>
                </a:solidFill>
              </a:rPr>
              <a:t>There are several  inconsistencies currently in Draft C that need to be addressed through agreement on the requirements before the following CIDs can be resolved.</a:t>
            </a:r>
          </a:p>
          <a:p>
            <a:pPr marL="285750" indent="-285750">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The MMS CIDs listed below are a consequence of this but cannot be resolved individually because the text in inconsistent in some areas.</a:t>
            </a:r>
          </a:p>
          <a:p>
            <a:pPr marL="1028700" lvl="1">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CIDs in related groups and in page order</a:t>
            </a:r>
          </a:p>
          <a:p>
            <a:pPr marL="1428750" lvl="2">
              <a:buFont typeface="Arial" panose="020B0604020202020204" pitchFamily="34" charset="0"/>
              <a:buChar char="•"/>
            </a:pPr>
            <a:r>
              <a:rPr lang="en-IE" sz="1600" dirty="0">
                <a:solidFill>
                  <a:schemeClr val="tx1"/>
                </a:solidFill>
              </a:rPr>
              <a:t>Related to Figure 21 – UWB MMS ranging transmission</a:t>
            </a:r>
          </a:p>
          <a:p>
            <a:pPr marL="1885950" lvl="3">
              <a:buFont typeface="Arial" panose="020B0604020202020204" pitchFamily="34" charset="0"/>
              <a:buChar char="•"/>
            </a:pPr>
            <a:r>
              <a:rPr lang="en-IE" sz="1600" dirty="0">
                <a:solidFill>
                  <a:schemeClr val="tx1"/>
                </a:solidFill>
              </a:rPr>
              <a:t>318, 683, 894 and 52</a:t>
            </a:r>
          </a:p>
          <a:p>
            <a:pPr marL="1428750" lvl="2">
              <a:buFont typeface="Arial" panose="020B0604020202020204" pitchFamily="34" charset="0"/>
              <a:buChar char="•"/>
            </a:pPr>
            <a:r>
              <a:rPr lang="en-IE" sz="1600" dirty="0">
                <a:solidFill>
                  <a:schemeClr val="tx1"/>
                </a:solidFill>
              </a:rPr>
              <a:t>Distinction between NBA and ‘non’-NBA</a:t>
            </a:r>
          </a:p>
          <a:p>
            <a:pPr marL="1885950" lvl="3">
              <a:buFont typeface="Arial" panose="020B0604020202020204" pitchFamily="34" charset="0"/>
              <a:buChar char="•"/>
            </a:pPr>
            <a:r>
              <a:rPr lang="en-IE" sz="1600" dirty="0">
                <a:solidFill>
                  <a:schemeClr val="tx1"/>
                </a:solidFill>
              </a:rPr>
              <a:t>7</a:t>
            </a:r>
          </a:p>
          <a:p>
            <a:pPr marL="1428750" lvl="2">
              <a:buFont typeface="Arial" panose="020B0604020202020204" pitchFamily="34" charset="0"/>
              <a:buChar char="•"/>
            </a:pPr>
            <a:r>
              <a:rPr lang="en-IE" sz="1600" dirty="0">
                <a:solidFill>
                  <a:schemeClr val="tx1"/>
                </a:solidFill>
              </a:rPr>
              <a:t>MMS configurations</a:t>
            </a:r>
          </a:p>
          <a:p>
            <a:pPr marL="1885950" lvl="3">
              <a:buFont typeface="Arial" panose="020B0604020202020204" pitchFamily="34" charset="0"/>
              <a:buChar char="•"/>
            </a:pPr>
            <a:r>
              <a:rPr lang="en-IE" sz="1600" i="1" dirty="0">
                <a:solidFill>
                  <a:schemeClr val="tx1"/>
                </a:solidFill>
              </a:rPr>
              <a:t>684</a:t>
            </a:r>
            <a:r>
              <a:rPr lang="en-IE" sz="1600" dirty="0">
                <a:solidFill>
                  <a:schemeClr val="tx1"/>
                </a:solidFill>
              </a:rPr>
              <a:t>, 212, 901, 29, 80, 729, 81, 90, 91, 296</a:t>
            </a:r>
          </a:p>
          <a:p>
            <a:pPr marL="1428750" lvl="2">
              <a:buFont typeface="Arial" panose="020B0604020202020204" pitchFamily="34" charset="0"/>
              <a:buChar char="•"/>
            </a:pPr>
            <a:r>
              <a:rPr lang="en-IE" sz="1600" dirty="0">
                <a:solidFill>
                  <a:schemeClr val="tx1"/>
                </a:solidFill>
              </a:rPr>
              <a:t>Multiple transmissions</a:t>
            </a:r>
          </a:p>
          <a:p>
            <a:pPr marL="1885950" lvl="3">
              <a:buFont typeface="Arial" panose="020B0604020202020204" pitchFamily="34" charset="0"/>
              <a:buChar char="•"/>
            </a:pPr>
            <a:r>
              <a:rPr lang="en-IE" sz="1600" dirty="0">
                <a:solidFill>
                  <a:schemeClr val="tx1"/>
                </a:solidFill>
              </a:rPr>
              <a:t>624, 332</a:t>
            </a:r>
          </a:p>
          <a:p>
            <a:pPr marL="1428750" lvl="2">
              <a:buFont typeface="Arial" panose="020B0604020202020204" pitchFamily="34" charset="0"/>
              <a:buChar char="•"/>
            </a:pPr>
            <a:r>
              <a:rPr lang="en-IE" sz="1600" dirty="0">
                <a:solidFill>
                  <a:schemeClr val="tx1"/>
                </a:solidFill>
              </a:rPr>
              <a:t>Related docs of interest - 15-23-0509-04-4ab, 15-24-0025-01-04ab</a:t>
            </a:r>
          </a:p>
          <a:p>
            <a:pPr marL="1028700" lvl="1">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Answering the questions raised in the following slides will allow me to propose resolutions for the above CIDs. </a:t>
            </a:r>
          </a:p>
        </p:txBody>
      </p:sp>
    </p:spTree>
    <p:extLst>
      <p:ext uri="{BB962C8B-B14F-4D97-AF65-F5344CB8AC3E}">
        <p14:creationId xmlns:p14="http://schemas.microsoft.com/office/powerpoint/2010/main" val="162484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3C0ED0E-FBD0-50DA-DA51-687DEA027E14}"/>
              </a:ext>
            </a:extLst>
          </p:cNvPr>
          <p:cNvSpPr/>
          <p:nvPr/>
        </p:nvSpPr>
        <p:spPr bwMode="auto">
          <a:xfrm>
            <a:off x="1509080" y="1393980"/>
            <a:ext cx="6407194" cy="24618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2" y="716888"/>
            <a:ext cx="7764463" cy="754063"/>
          </a:xfrm>
        </p:spPr>
        <p:txBody>
          <a:bodyPr>
            <a:normAutofit/>
          </a:bodyPr>
          <a:lstStyle/>
          <a:p>
            <a:r>
              <a:rPr lang="en-IE" sz="4000" dirty="0"/>
              <a:t>The UWB MMS packet</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pic>
        <p:nvPicPr>
          <p:cNvPr id="5" name="Picture 4">
            <a:extLst>
              <a:ext uri="{FF2B5EF4-FFF2-40B4-BE49-F238E27FC236}">
                <a16:creationId xmlns:a16="http://schemas.microsoft.com/office/drawing/2014/main" id="{4352BD0B-9EFA-FF7F-E287-3A10575F1077}"/>
              </a:ext>
            </a:extLst>
          </p:cNvPr>
          <p:cNvPicPr>
            <a:picLocks noChangeAspect="1"/>
          </p:cNvPicPr>
          <p:nvPr/>
        </p:nvPicPr>
        <p:blipFill>
          <a:blip r:embed="rId3"/>
          <a:stretch>
            <a:fillRect/>
          </a:stretch>
        </p:blipFill>
        <p:spPr>
          <a:xfrm>
            <a:off x="1633096" y="1470951"/>
            <a:ext cx="6153433" cy="2282828"/>
          </a:xfrm>
          <a:prstGeom prst="rect">
            <a:avLst/>
          </a:prstGeom>
          <a:effectLst>
            <a:outerShdw blurRad="50800" dist="50800" dir="5400000" algn="ctr" rotWithShape="0">
              <a:schemeClr val="bg1"/>
            </a:outerShdw>
          </a:effectLst>
        </p:spPr>
      </p:pic>
      <p:sp>
        <p:nvSpPr>
          <p:cNvPr id="8" name="TextBox 7">
            <a:extLst>
              <a:ext uri="{FF2B5EF4-FFF2-40B4-BE49-F238E27FC236}">
                <a16:creationId xmlns:a16="http://schemas.microsoft.com/office/drawing/2014/main" id="{0CFDC103-7B7E-ABF9-C351-04BC5F9702B1}"/>
              </a:ext>
            </a:extLst>
          </p:cNvPr>
          <p:cNvSpPr txBox="1"/>
          <p:nvPr/>
        </p:nvSpPr>
        <p:spPr>
          <a:xfrm>
            <a:off x="530734" y="3945612"/>
            <a:ext cx="8061311" cy="3108543"/>
          </a:xfrm>
          <a:prstGeom prst="rect">
            <a:avLst/>
          </a:prstGeom>
          <a:noFill/>
        </p:spPr>
        <p:txBody>
          <a:bodyPr wrap="square" rtlCol="0">
            <a:spAutoFit/>
          </a:bodyPr>
          <a:lstStyle/>
          <a:p>
            <a:pPr marL="342900" indent="-342900">
              <a:buFont typeface="Arial" panose="020B0604020202020204" pitchFamily="34" charset="0"/>
              <a:buChar char="•"/>
            </a:pPr>
            <a:r>
              <a:rPr lang="en-IE" sz="1400" dirty="0">
                <a:solidFill>
                  <a:schemeClr val="tx1"/>
                </a:solidFill>
              </a:rPr>
              <a:t>Figure from Clause 16.2.11.1 (Draft C page 160)</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The UWB packet can be utilized by </a:t>
            </a:r>
            <a:r>
              <a:rPr lang="en-IE" sz="1400" b="1" i="1" dirty="0">
                <a:solidFill>
                  <a:schemeClr val="tx1"/>
                </a:solidFill>
              </a:rPr>
              <a:t>any</a:t>
            </a:r>
            <a:r>
              <a:rPr lang="en-IE" sz="1400" dirty="0">
                <a:solidFill>
                  <a:schemeClr val="tx1"/>
                </a:solidFill>
              </a:rPr>
              <a:t> protocol</a:t>
            </a:r>
          </a:p>
          <a:p>
            <a:pPr marL="1085850" lvl="1" indent="-342900">
              <a:buFont typeface="Arial" panose="020B0604020202020204" pitchFamily="34" charset="0"/>
              <a:buChar char="•"/>
            </a:pPr>
            <a:r>
              <a:rPr lang="en-IE" sz="1400" dirty="0">
                <a:solidFill>
                  <a:schemeClr val="tx1"/>
                </a:solidFill>
              </a:rPr>
              <a:t>It is currently used by the protocol defined in </a:t>
            </a:r>
            <a:r>
              <a:rPr lang="en-US" sz="1400" b="1" i="0" u="none" strike="noStrike" baseline="0" dirty="0">
                <a:solidFill>
                  <a:srgbClr val="000000"/>
                </a:solidFill>
                <a:latin typeface="Arial" panose="020B0604020202020204" pitchFamily="34" charset="0"/>
              </a:rPr>
              <a:t>10.38 UWB Multi-millisecond (MMS) operation</a:t>
            </a:r>
          </a:p>
          <a:p>
            <a:pPr marL="1485900" lvl="2" indent="-342900">
              <a:buFont typeface="Arial" panose="020B0604020202020204" pitchFamily="34" charset="0"/>
              <a:buChar char="•"/>
            </a:pPr>
            <a:r>
              <a:rPr lang="en-US" sz="1400" dirty="0">
                <a:solidFill>
                  <a:schemeClr val="tx1"/>
                </a:solidFill>
              </a:rPr>
              <a:t>The ranging PHY for this protocol is always UWB</a:t>
            </a:r>
          </a:p>
          <a:p>
            <a:pPr marL="1485900" lvl="2" indent="-342900">
              <a:buFont typeface="Arial" panose="020B0604020202020204" pitchFamily="34" charset="0"/>
              <a:buChar char="•"/>
            </a:pPr>
            <a:r>
              <a:rPr lang="en-US" sz="1400" dirty="0">
                <a:solidFill>
                  <a:schemeClr val="tx1"/>
                </a:solidFill>
              </a:rPr>
              <a:t>At least 2 of the 3 other phases (see next slide) of this protocol can be implemented by either NB and/or UWB</a:t>
            </a:r>
          </a:p>
          <a:p>
            <a:pPr marL="1485900" lvl="2" indent="-342900">
              <a:buFont typeface="Arial" panose="020B0604020202020204" pitchFamily="34" charset="0"/>
              <a:buChar char="•"/>
            </a:pPr>
            <a:endParaRPr lang="en-US" sz="1400" dirty="0">
              <a:solidFill>
                <a:schemeClr val="tx1"/>
              </a:solidFill>
            </a:endParaRPr>
          </a:p>
          <a:p>
            <a:pPr marL="1085850" lvl="1" indent="-342900">
              <a:buFont typeface="Arial" panose="020B0604020202020204" pitchFamily="34" charset="0"/>
              <a:buChar char="•"/>
            </a:pPr>
            <a:r>
              <a:rPr lang="en-IE" sz="1400" dirty="0">
                <a:solidFill>
                  <a:schemeClr val="tx1"/>
                </a:solidFill>
              </a:rPr>
              <a:t>The optional SYNC+SFD are necessary to enable protocol(s) to implement </a:t>
            </a:r>
            <a:r>
              <a:rPr lang="en-US" sz="1400" b="1" dirty="0">
                <a:solidFill>
                  <a:srgbClr val="000000"/>
                </a:solidFill>
                <a:latin typeface="Arial" panose="020B0604020202020204" pitchFamily="34" charset="0"/>
              </a:rPr>
              <a:t>10.38.12.5 UWB Only MMS Operating Parameter Sets. </a:t>
            </a:r>
          </a:p>
          <a:p>
            <a:pPr marL="342900" indent="-342900">
              <a:buAutoNum type="arabicPeriod"/>
            </a:pPr>
            <a:endParaRPr lang="en-IE" sz="1400" dirty="0">
              <a:solidFill>
                <a:schemeClr val="tx1"/>
              </a:solidFill>
            </a:endParaRPr>
          </a:p>
          <a:p>
            <a:pPr lvl="1" indent="0"/>
            <a:endParaRPr lang="en-IE" sz="1400" dirty="0">
              <a:solidFill>
                <a:schemeClr val="tx1"/>
              </a:solidFill>
            </a:endParaRPr>
          </a:p>
          <a:p>
            <a:endParaRPr lang="en-IE" sz="1400" dirty="0">
              <a:solidFill>
                <a:schemeClr val="tx1"/>
              </a:solidFill>
            </a:endParaRPr>
          </a:p>
        </p:txBody>
      </p:sp>
    </p:spTree>
    <p:extLst>
      <p:ext uri="{BB962C8B-B14F-4D97-AF65-F5344CB8AC3E}">
        <p14:creationId xmlns:p14="http://schemas.microsoft.com/office/powerpoint/2010/main" val="883586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sz="3100" dirty="0"/>
              <a:t>(Simplified) MMS Ranging Phases in 10.38</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pic>
        <p:nvPicPr>
          <p:cNvPr id="9" name="Picture 8">
            <a:extLst>
              <a:ext uri="{FF2B5EF4-FFF2-40B4-BE49-F238E27FC236}">
                <a16:creationId xmlns:a16="http://schemas.microsoft.com/office/drawing/2014/main" id="{12D62B82-C992-8F44-E7EA-098E16096164}"/>
              </a:ext>
            </a:extLst>
          </p:cNvPr>
          <p:cNvPicPr>
            <a:picLocks noChangeAspect="1"/>
          </p:cNvPicPr>
          <p:nvPr/>
        </p:nvPicPr>
        <p:blipFill>
          <a:blip r:embed="rId3"/>
          <a:stretch>
            <a:fillRect/>
          </a:stretch>
        </p:blipFill>
        <p:spPr>
          <a:xfrm>
            <a:off x="-605354" y="2148634"/>
            <a:ext cx="7882852" cy="2091672"/>
          </a:xfrm>
          <a:prstGeom prst="rect">
            <a:avLst/>
          </a:prstGeom>
        </p:spPr>
      </p:pic>
      <p:cxnSp>
        <p:nvCxnSpPr>
          <p:cNvPr id="17" name="Straight Arrow Connector 16">
            <a:extLst>
              <a:ext uri="{FF2B5EF4-FFF2-40B4-BE49-F238E27FC236}">
                <a16:creationId xmlns:a16="http://schemas.microsoft.com/office/drawing/2014/main" id="{DCDF2ED0-9FBE-1AF3-4D4E-F83FE1D4F4E8}"/>
              </a:ext>
            </a:extLst>
          </p:cNvPr>
          <p:cNvCxnSpPr/>
          <p:nvPr/>
        </p:nvCxnSpPr>
        <p:spPr bwMode="auto">
          <a:xfrm>
            <a:off x="5245461" y="5369853"/>
            <a:ext cx="591670"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769E9F1E-729E-73BE-DD8B-DAB5ADA8CE84}"/>
              </a:ext>
            </a:extLst>
          </p:cNvPr>
          <p:cNvCxnSpPr>
            <a:cxnSpLocks/>
          </p:cNvCxnSpPr>
          <p:nvPr/>
        </p:nvCxnSpPr>
        <p:spPr bwMode="auto">
          <a:xfrm>
            <a:off x="5837131" y="5360888"/>
            <a:ext cx="825443"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100F50BD-7BD0-BCC2-6888-A6062441B2BB}"/>
              </a:ext>
            </a:extLst>
          </p:cNvPr>
          <p:cNvCxnSpPr>
            <a:cxnSpLocks/>
          </p:cNvCxnSpPr>
          <p:nvPr/>
        </p:nvCxnSpPr>
        <p:spPr bwMode="auto">
          <a:xfrm>
            <a:off x="6662574" y="5366404"/>
            <a:ext cx="61492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id="{7AD39FFC-00B1-351E-A076-47E645F85AA6}"/>
              </a:ext>
            </a:extLst>
          </p:cNvPr>
          <p:cNvCxnSpPr>
            <a:cxnSpLocks/>
          </p:cNvCxnSpPr>
          <p:nvPr/>
        </p:nvCxnSpPr>
        <p:spPr bwMode="auto">
          <a:xfrm>
            <a:off x="2270084" y="4729916"/>
            <a:ext cx="297223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39" name="TextBox 38">
            <a:extLst>
              <a:ext uri="{FF2B5EF4-FFF2-40B4-BE49-F238E27FC236}">
                <a16:creationId xmlns:a16="http://schemas.microsoft.com/office/drawing/2014/main" id="{A55C7ADE-ED7D-EB16-F5A5-F34A5E999F60}"/>
              </a:ext>
            </a:extLst>
          </p:cNvPr>
          <p:cNvSpPr txBox="1"/>
          <p:nvPr/>
        </p:nvSpPr>
        <p:spPr>
          <a:xfrm>
            <a:off x="2839116" y="4803899"/>
            <a:ext cx="1947453" cy="276999"/>
          </a:xfrm>
          <a:prstGeom prst="rect">
            <a:avLst/>
          </a:prstGeom>
          <a:noFill/>
        </p:spPr>
        <p:txBody>
          <a:bodyPr wrap="square" rtlCol="0">
            <a:spAutoFit/>
          </a:bodyPr>
          <a:lstStyle/>
          <a:p>
            <a:r>
              <a:rPr lang="en-IE" b="1" dirty="0">
                <a:solidFill>
                  <a:srgbClr val="0070C0"/>
                </a:solidFill>
              </a:rPr>
              <a:t>Initialization and Setup</a:t>
            </a:r>
          </a:p>
        </p:txBody>
      </p:sp>
      <p:sp>
        <p:nvSpPr>
          <p:cNvPr id="43" name="TextBox 42">
            <a:extLst>
              <a:ext uri="{FF2B5EF4-FFF2-40B4-BE49-F238E27FC236}">
                <a16:creationId xmlns:a16="http://schemas.microsoft.com/office/drawing/2014/main" id="{CC4F5A0C-671B-1062-6656-C6EA25A841AD}"/>
              </a:ext>
            </a:extLst>
          </p:cNvPr>
          <p:cNvSpPr txBox="1"/>
          <p:nvPr/>
        </p:nvSpPr>
        <p:spPr>
          <a:xfrm>
            <a:off x="5242318" y="5468303"/>
            <a:ext cx="853421" cy="276999"/>
          </a:xfrm>
          <a:prstGeom prst="rect">
            <a:avLst/>
          </a:prstGeom>
          <a:noFill/>
        </p:spPr>
        <p:txBody>
          <a:bodyPr wrap="square" rtlCol="0">
            <a:spAutoFit/>
          </a:bodyPr>
          <a:lstStyle/>
          <a:p>
            <a:r>
              <a:rPr lang="en-IE" b="1" dirty="0">
                <a:solidFill>
                  <a:srgbClr val="0070C0"/>
                </a:solidFill>
              </a:rPr>
              <a:t>Control</a:t>
            </a:r>
          </a:p>
        </p:txBody>
      </p:sp>
      <p:sp>
        <p:nvSpPr>
          <p:cNvPr id="46" name="TextBox 45">
            <a:extLst>
              <a:ext uri="{FF2B5EF4-FFF2-40B4-BE49-F238E27FC236}">
                <a16:creationId xmlns:a16="http://schemas.microsoft.com/office/drawing/2014/main" id="{41CCB4A7-432C-25E1-F271-DDCBC30AB73C}"/>
              </a:ext>
            </a:extLst>
          </p:cNvPr>
          <p:cNvSpPr txBox="1"/>
          <p:nvPr/>
        </p:nvSpPr>
        <p:spPr>
          <a:xfrm>
            <a:off x="5889551" y="5468303"/>
            <a:ext cx="853421" cy="276999"/>
          </a:xfrm>
          <a:prstGeom prst="rect">
            <a:avLst/>
          </a:prstGeom>
          <a:noFill/>
        </p:spPr>
        <p:txBody>
          <a:bodyPr wrap="square" rtlCol="0">
            <a:spAutoFit/>
          </a:bodyPr>
          <a:lstStyle/>
          <a:p>
            <a:r>
              <a:rPr lang="en-IE" b="1" dirty="0">
                <a:solidFill>
                  <a:srgbClr val="0070C0"/>
                </a:solidFill>
              </a:rPr>
              <a:t>Ranging</a:t>
            </a:r>
          </a:p>
        </p:txBody>
      </p:sp>
      <p:sp>
        <p:nvSpPr>
          <p:cNvPr id="49" name="TextBox 48">
            <a:extLst>
              <a:ext uri="{FF2B5EF4-FFF2-40B4-BE49-F238E27FC236}">
                <a16:creationId xmlns:a16="http://schemas.microsoft.com/office/drawing/2014/main" id="{03C1C2EF-396A-01BF-4C21-C4221A88E15A}"/>
              </a:ext>
            </a:extLst>
          </p:cNvPr>
          <p:cNvSpPr txBox="1"/>
          <p:nvPr/>
        </p:nvSpPr>
        <p:spPr>
          <a:xfrm>
            <a:off x="6663969" y="5468303"/>
            <a:ext cx="853421" cy="276999"/>
          </a:xfrm>
          <a:prstGeom prst="rect">
            <a:avLst/>
          </a:prstGeom>
          <a:noFill/>
        </p:spPr>
        <p:txBody>
          <a:bodyPr wrap="square" rtlCol="0">
            <a:spAutoFit/>
          </a:bodyPr>
          <a:lstStyle/>
          <a:p>
            <a:r>
              <a:rPr lang="en-IE" b="1" dirty="0">
                <a:solidFill>
                  <a:srgbClr val="0070C0"/>
                </a:solidFill>
              </a:rPr>
              <a:t>Report</a:t>
            </a:r>
          </a:p>
        </p:txBody>
      </p:sp>
      <p:cxnSp>
        <p:nvCxnSpPr>
          <p:cNvPr id="197" name="Straight Arrow Connector 196">
            <a:extLst>
              <a:ext uri="{FF2B5EF4-FFF2-40B4-BE49-F238E27FC236}">
                <a16:creationId xmlns:a16="http://schemas.microsoft.com/office/drawing/2014/main" id="{B3756BA3-CE68-8B60-90ED-A4CDBE4BFC96}"/>
              </a:ext>
            </a:extLst>
          </p:cNvPr>
          <p:cNvCxnSpPr>
            <a:cxnSpLocks/>
          </p:cNvCxnSpPr>
          <p:nvPr/>
        </p:nvCxnSpPr>
        <p:spPr bwMode="auto">
          <a:xfrm>
            <a:off x="5242318" y="4729919"/>
            <a:ext cx="204527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200" name="TextBox 199">
            <a:extLst>
              <a:ext uri="{FF2B5EF4-FFF2-40B4-BE49-F238E27FC236}">
                <a16:creationId xmlns:a16="http://schemas.microsoft.com/office/drawing/2014/main" id="{222E153E-F773-DBEC-C351-F835553A17FD}"/>
              </a:ext>
            </a:extLst>
          </p:cNvPr>
          <p:cNvSpPr txBox="1"/>
          <p:nvPr/>
        </p:nvSpPr>
        <p:spPr>
          <a:xfrm>
            <a:off x="5779956" y="4796036"/>
            <a:ext cx="1190080" cy="276999"/>
          </a:xfrm>
          <a:prstGeom prst="rect">
            <a:avLst/>
          </a:prstGeom>
          <a:noFill/>
        </p:spPr>
        <p:txBody>
          <a:bodyPr wrap="square" rtlCol="0">
            <a:spAutoFit/>
          </a:bodyPr>
          <a:lstStyle/>
          <a:p>
            <a:r>
              <a:rPr lang="en-IE" b="1" dirty="0">
                <a:solidFill>
                  <a:srgbClr val="0070C0"/>
                </a:solidFill>
              </a:rPr>
              <a:t>Ranging Cycle</a:t>
            </a:r>
          </a:p>
        </p:txBody>
      </p:sp>
    </p:spTree>
    <p:extLst>
      <p:ext uri="{BB962C8B-B14F-4D97-AF65-F5344CB8AC3E}">
        <p14:creationId xmlns:p14="http://schemas.microsoft.com/office/powerpoint/2010/main" val="399300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60404" y="646550"/>
            <a:ext cx="7764463" cy="754063"/>
          </a:xfrm>
        </p:spPr>
        <p:txBody>
          <a:bodyPr>
            <a:noAutofit/>
          </a:bodyPr>
          <a:lstStyle/>
          <a:p>
            <a:r>
              <a:rPr lang="en-IE" sz="2000" dirty="0"/>
              <a:t>MMS Ranging Mechanisms currently allowed by Draft C Text </a:t>
            </a:r>
            <a:br>
              <a:rPr lang="en-IE" sz="2000" dirty="0"/>
            </a:br>
            <a:r>
              <a:rPr lang="en-IE" sz="2000" dirty="0"/>
              <a:t>(but with gaps and inconsistencies)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graphicFrame>
        <p:nvGraphicFramePr>
          <p:cNvPr id="6" name="Table 6">
            <a:extLst>
              <a:ext uri="{FF2B5EF4-FFF2-40B4-BE49-F238E27FC236}">
                <a16:creationId xmlns:a16="http://schemas.microsoft.com/office/drawing/2014/main" id="{2759CA3B-ABAC-EFE8-72D4-A219EEF9A2BA}"/>
              </a:ext>
            </a:extLst>
          </p:cNvPr>
          <p:cNvGraphicFramePr>
            <a:graphicFrameLocks noGrp="1"/>
          </p:cNvGraphicFramePr>
          <p:nvPr>
            <p:extLst>
              <p:ext uri="{D42A27DB-BD31-4B8C-83A1-F6EECF244321}">
                <p14:modId xmlns:p14="http://schemas.microsoft.com/office/powerpoint/2010/main" val="386922773"/>
              </p:ext>
            </p:extLst>
          </p:nvPr>
        </p:nvGraphicFramePr>
        <p:xfrm>
          <a:off x="515223" y="2063452"/>
          <a:ext cx="7764461" cy="3403600"/>
        </p:xfrm>
        <a:graphic>
          <a:graphicData uri="http://schemas.openxmlformats.org/drawingml/2006/table">
            <a:tbl>
              <a:tblPr firstRow="1" bandRow="1">
                <a:tableStyleId>{E8B1032C-EA38-4F05-BA0D-38AFFFC7BED3}</a:tableStyleId>
              </a:tblPr>
              <a:tblGrid>
                <a:gridCol w="624349">
                  <a:extLst>
                    <a:ext uri="{9D8B030D-6E8A-4147-A177-3AD203B41FA5}">
                      <a16:colId xmlns:a16="http://schemas.microsoft.com/office/drawing/2014/main" val="622877139"/>
                    </a:ext>
                  </a:extLst>
                </a:gridCol>
                <a:gridCol w="2364645">
                  <a:extLst>
                    <a:ext uri="{9D8B030D-6E8A-4147-A177-3AD203B41FA5}">
                      <a16:colId xmlns:a16="http://schemas.microsoft.com/office/drawing/2014/main" val="2491047605"/>
                    </a:ext>
                  </a:extLst>
                </a:gridCol>
                <a:gridCol w="1427644">
                  <a:extLst>
                    <a:ext uri="{9D8B030D-6E8A-4147-A177-3AD203B41FA5}">
                      <a16:colId xmlns:a16="http://schemas.microsoft.com/office/drawing/2014/main" val="2150756656"/>
                    </a:ext>
                  </a:extLst>
                </a:gridCol>
                <a:gridCol w="1085481">
                  <a:extLst>
                    <a:ext uri="{9D8B030D-6E8A-4147-A177-3AD203B41FA5}">
                      <a16:colId xmlns:a16="http://schemas.microsoft.com/office/drawing/2014/main" val="1194408721"/>
                    </a:ext>
                  </a:extLst>
                </a:gridCol>
                <a:gridCol w="1103179">
                  <a:extLst>
                    <a:ext uri="{9D8B030D-6E8A-4147-A177-3AD203B41FA5}">
                      <a16:colId xmlns:a16="http://schemas.microsoft.com/office/drawing/2014/main" val="285908844"/>
                    </a:ext>
                  </a:extLst>
                </a:gridCol>
                <a:gridCol w="1159163">
                  <a:extLst>
                    <a:ext uri="{9D8B030D-6E8A-4147-A177-3AD203B41FA5}">
                      <a16:colId xmlns:a16="http://schemas.microsoft.com/office/drawing/2014/main" val="805939589"/>
                    </a:ext>
                  </a:extLst>
                </a:gridCol>
              </a:tblGrid>
              <a:tr h="370840">
                <a:tc>
                  <a:txBody>
                    <a:bodyPr/>
                    <a:lstStyle/>
                    <a:p>
                      <a:endParaRPr lang="en-IE" dirty="0"/>
                    </a:p>
                  </a:txBody>
                  <a:tcPr/>
                </a:tc>
                <a:tc>
                  <a:txBody>
                    <a:bodyPr/>
                    <a:lstStyle/>
                    <a:p>
                      <a:endParaRPr lang="en-IE" dirty="0"/>
                    </a:p>
                  </a:txBody>
                  <a:tcPr/>
                </a:tc>
                <a:tc>
                  <a:txBody>
                    <a:bodyPr/>
                    <a:lstStyle/>
                    <a:p>
                      <a:r>
                        <a:rPr lang="en-IE" dirty="0"/>
                        <a:t>Init &amp; Setup</a:t>
                      </a:r>
                    </a:p>
                  </a:txBody>
                  <a:tcPr/>
                </a:tc>
                <a:tc>
                  <a:txBody>
                    <a:bodyPr/>
                    <a:lstStyle/>
                    <a:p>
                      <a:r>
                        <a:rPr lang="en-IE" dirty="0"/>
                        <a:t>Control</a:t>
                      </a:r>
                    </a:p>
                  </a:txBody>
                  <a:tcPr/>
                </a:tc>
                <a:tc>
                  <a:txBody>
                    <a:bodyPr/>
                    <a:lstStyle/>
                    <a:p>
                      <a:r>
                        <a:rPr lang="en-IE" dirty="0"/>
                        <a:t>Ranging</a:t>
                      </a:r>
                    </a:p>
                  </a:txBody>
                  <a:tcPr/>
                </a:tc>
                <a:tc>
                  <a:txBody>
                    <a:bodyPr/>
                    <a:lstStyle/>
                    <a:p>
                      <a:r>
                        <a:rPr lang="en-IE" dirty="0"/>
                        <a:t>Report</a:t>
                      </a:r>
                    </a:p>
                  </a:txBody>
                  <a:tcPr/>
                </a:tc>
                <a:extLst>
                  <a:ext uri="{0D108BD9-81ED-4DB2-BD59-A6C34878D82A}">
                    <a16:rowId xmlns:a16="http://schemas.microsoft.com/office/drawing/2014/main" val="1709619207"/>
                  </a:ext>
                </a:extLst>
              </a:tr>
              <a:tr h="370840">
                <a:tc>
                  <a:txBody>
                    <a:bodyPr/>
                    <a:lstStyle/>
                    <a:p>
                      <a:r>
                        <a:rPr lang="en-IE" dirty="0"/>
                        <a:t>A</a:t>
                      </a:r>
                    </a:p>
                  </a:txBody>
                  <a:tcPr/>
                </a:tc>
                <a:tc>
                  <a:txBody>
                    <a:bodyPr/>
                    <a:lstStyle/>
                    <a:p>
                      <a:r>
                        <a:rPr lang="en-IE" dirty="0"/>
                        <a:t>NBA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sz="1800" kern="1200" dirty="0">
                          <a:solidFill>
                            <a:schemeClr val="tx1"/>
                          </a:solidFill>
                        </a:rPr>
                        <a:t>UWB</a:t>
                      </a:r>
                      <a:endParaRPr lang="en-IE" sz="1800" kern="1200" baseline="30000" dirty="0">
                        <a:solidFill>
                          <a:schemeClr val="tx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3270684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B</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report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36872709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control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113457857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D</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a:t>
                      </a:r>
                      <a:r>
                        <a:rPr lang="en-IE" dirty="0" err="1"/>
                        <a:t>init</a:t>
                      </a:r>
                      <a:r>
                        <a:rPr lang="en-IE" dirty="0"/>
                        <a:t> only</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434668583"/>
                  </a:ext>
                </a:extLst>
              </a:tr>
              <a:tr h="370840">
                <a:tc>
                  <a:txBody>
                    <a:bodyPr/>
                    <a:lstStyle/>
                    <a:p>
                      <a:r>
                        <a:rPr lang="en-IE" sz="1800" kern="1200" dirty="0">
                          <a:solidFill>
                            <a:schemeClr val="tx1"/>
                          </a:solidFill>
                          <a:latin typeface="+mn-lt"/>
                          <a:ea typeface="+mn-ea"/>
                          <a:cs typeface="+mn-cs"/>
                        </a:rPr>
                        <a:t>E</a:t>
                      </a:r>
                    </a:p>
                  </a:txBody>
                  <a:tcPr/>
                </a:tc>
                <a:tc>
                  <a:txBody>
                    <a:bodyPr/>
                    <a:lstStyle/>
                    <a:p>
                      <a:r>
                        <a:rPr lang="en-IE" dirty="0">
                          <a:solidFill>
                            <a:schemeClr val="tx1"/>
                          </a:solidFill>
                        </a:rPr>
                        <a:t>UWB-driven</a:t>
                      </a:r>
                      <a:endParaRPr lang="en-IE" baseline="30000" dirty="0">
                        <a:solidFill>
                          <a:schemeClr val="tx1"/>
                        </a:solidFill>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extLst>
                  <a:ext uri="{0D108BD9-81ED-4DB2-BD59-A6C34878D82A}">
                    <a16:rowId xmlns:a16="http://schemas.microsoft.com/office/drawing/2014/main" val="2631726332"/>
                  </a:ext>
                </a:extLst>
              </a:tr>
              <a:tr h="370840">
                <a:tc>
                  <a:txBody>
                    <a:bodyPr/>
                    <a:lstStyle/>
                    <a:p>
                      <a:pPr marL="0" algn="l" defTabSz="457200" rtl="0" eaLnBrk="1" latinLnBrk="0" hangingPunct="1"/>
                      <a:r>
                        <a:rPr lang="en-IE" sz="1800" kern="1200" dirty="0">
                          <a:solidFill>
                            <a:schemeClr val="tx1"/>
                          </a:solidFill>
                          <a:latin typeface="+mn-lt"/>
                          <a:ea typeface="+mn-ea"/>
                          <a:cs typeface="+mn-cs"/>
                        </a:rPr>
                        <a:t>F</a:t>
                      </a:r>
                    </a:p>
                  </a:txBody>
                  <a:tcPr/>
                </a:tc>
                <a:tc>
                  <a:txBody>
                    <a:bodyPr/>
                    <a:lstStyle/>
                    <a:p>
                      <a:pPr marL="0" algn="l" defTabSz="457200" rtl="0" eaLnBrk="1" latinLnBrk="0" hangingPunct="1"/>
                      <a:r>
                        <a:rPr lang="en-IE" sz="1800" kern="1200" dirty="0">
                          <a:solidFill>
                            <a:schemeClr val="tx1"/>
                          </a:solidFill>
                        </a:rPr>
                        <a:t>OOB mechanism</a:t>
                      </a:r>
                      <a:endParaRPr lang="en-IE" sz="1800" kern="1200" dirty="0">
                        <a:solidFill>
                          <a:schemeClr val="tx1"/>
                        </a:solidFill>
                        <a:latin typeface="+mn-lt"/>
                        <a:ea typeface="+mn-ea"/>
                        <a:cs typeface="+mn-cs"/>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extLst>
                  <a:ext uri="{0D108BD9-81ED-4DB2-BD59-A6C34878D82A}">
                    <a16:rowId xmlns:a16="http://schemas.microsoft.com/office/drawing/2014/main" val="2833150176"/>
                  </a:ext>
                </a:extLst>
              </a:tr>
            </a:tbl>
          </a:graphicData>
        </a:graphic>
      </p:graphicFrame>
      <p:sp>
        <p:nvSpPr>
          <p:cNvPr id="7" name="TextBox 6">
            <a:extLst>
              <a:ext uri="{FF2B5EF4-FFF2-40B4-BE49-F238E27FC236}">
                <a16:creationId xmlns:a16="http://schemas.microsoft.com/office/drawing/2014/main" id="{A424A38C-B687-733C-A3C9-4E84E9E4EB61}"/>
              </a:ext>
            </a:extLst>
          </p:cNvPr>
          <p:cNvSpPr txBox="1"/>
          <p:nvPr/>
        </p:nvSpPr>
        <p:spPr>
          <a:xfrm>
            <a:off x="7195206" y="5595421"/>
            <a:ext cx="1227567" cy="276999"/>
          </a:xfrm>
          <a:prstGeom prst="rect">
            <a:avLst/>
          </a:prstGeom>
          <a:noFill/>
        </p:spPr>
        <p:txBody>
          <a:bodyPr wrap="square" rtlCol="0">
            <a:spAutoFit/>
          </a:bodyPr>
          <a:lstStyle/>
          <a:p>
            <a:r>
              <a:rPr lang="en-IE" dirty="0">
                <a:solidFill>
                  <a:schemeClr val="tx1"/>
                </a:solidFill>
              </a:rPr>
              <a:t>* Not Specified</a:t>
            </a:r>
            <a:endParaRPr lang="en-US" dirty="0">
              <a:solidFill>
                <a:schemeClr val="tx1"/>
              </a:solidFill>
            </a:endParaRPr>
          </a:p>
        </p:txBody>
      </p:sp>
    </p:spTree>
    <p:extLst>
      <p:ext uri="{BB962C8B-B14F-4D97-AF65-F5344CB8AC3E}">
        <p14:creationId xmlns:p14="http://schemas.microsoft.com/office/powerpoint/2010/main" val="2376787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Q1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4616648"/>
          </a:xfrm>
          <a:prstGeom prst="rect">
            <a:avLst/>
          </a:prstGeom>
          <a:noFill/>
        </p:spPr>
        <p:txBody>
          <a:bodyPr wrap="square" rtlCol="0">
            <a:spAutoFit/>
          </a:bodyPr>
          <a:lstStyle/>
          <a:p>
            <a:pPr marL="342900" indent="-342900">
              <a:buFont typeface="+mj-lt"/>
              <a:buAutoNum type="arabicPeriod"/>
            </a:pPr>
            <a:r>
              <a:rPr lang="en-IE" sz="1400" b="1" dirty="0">
                <a:solidFill>
                  <a:schemeClr val="tx1"/>
                </a:solidFill>
              </a:rPr>
              <a:t>TG4ab needs to agree on the configurations that the standard will support in the text.</a:t>
            </a:r>
          </a:p>
          <a:p>
            <a:pPr marL="342900" indent="-342900">
              <a:buFont typeface="+mj-lt"/>
              <a:buAutoNum type="arabicPeriod"/>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agrees that the standard will support the following configurations</a:t>
            </a:r>
          </a:p>
          <a:p>
            <a:pPr marL="1085850" lvl="1" indent="-342900">
              <a:buFont typeface="Arial" panose="020B0604020202020204" pitchFamily="34" charset="0"/>
              <a:buChar char="•"/>
            </a:pPr>
            <a:r>
              <a:rPr lang="en-IE" sz="1400" dirty="0">
                <a:solidFill>
                  <a:schemeClr val="tx1"/>
                </a:solidFill>
              </a:rPr>
              <a:t>A </a:t>
            </a:r>
          </a:p>
          <a:p>
            <a:pPr marL="1085850" lvl="1" indent="-342900">
              <a:buFont typeface="Arial" panose="020B0604020202020204" pitchFamily="34" charset="0"/>
              <a:buChar char="•"/>
            </a:pPr>
            <a:r>
              <a:rPr lang="en-IE" sz="1400" dirty="0">
                <a:solidFill>
                  <a:schemeClr val="tx1"/>
                </a:solidFill>
              </a:rPr>
              <a:t>B  </a:t>
            </a:r>
            <a:r>
              <a:rPr lang="en-IE" sz="1400" b="1" dirty="0">
                <a:solidFill>
                  <a:srgbClr val="FF0000"/>
                </a:solidFill>
              </a:rPr>
              <a:t>?</a:t>
            </a:r>
          </a:p>
          <a:p>
            <a:pPr marL="1085850" lvl="1" indent="-342900">
              <a:buFont typeface="Arial" panose="020B0604020202020204" pitchFamily="34" charset="0"/>
              <a:buChar char="•"/>
            </a:pPr>
            <a:r>
              <a:rPr lang="en-IE" sz="1400" dirty="0">
                <a:solidFill>
                  <a:schemeClr val="tx1"/>
                </a:solidFill>
              </a:rPr>
              <a:t>C  </a:t>
            </a:r>
            <a:r>
              <a:rPr lang="en-IE" sz="1400" b="1" dirty="0">
                <a:solidFill>
                  <a:srgbClr val="FF0000"/>
                </a:solidFill>
              </a:rPr>
              <a:t>?</a:t>
            </a:r>
            <a:endParaRPr lang="en-IE" sz="1400" dirty="0">
              <a:solidFill>
                <a:schemeClr val="tx1"/>
              </a:solidFill>
            </a:endParaRPr>
          </a:p>
          <a:p>
            <a:pPr marL="1085850" lvl="1" indent="-342900">
              <a:buFont typeface="Arial" panose="020B0604020202020204" pitchFamily="34" charset="0"/>
              <a:buChar char="•"/>
            </a:pPr>
            <a:r>
              <a:rPr lang="en-IE" sz="1400" dirty="0">
                <a:solidFill>
                  <a:schemeClr val="tx1"/>
                </a:solidFill>
              </a:rPr>
              <a:t>D  </a:t>
            </a:r>
            <a:r>
              <a:rPr lang="en-IE" sz="1400" b="1" dirty="0">
                <a:solidFill>
                  <a:srgbClr val="FF0000"/>
                </a:solidFill>
              </a:rPr>
              <a:t>?</a:t>
            </a:r>
            <a:endParaRPr lang="en-IE" sz="1400" dirty="0">
              <a:solidFill>
                <a:schemeClr val="tx1"/>
              </a:solidFill>
            </a:endParaRPr>
          </a:p>
          <a:p>
            <a:pPr marL="1085850" lvl="1" indent="-342900">
              <a:buFont typeface="Arial" panose="020B0604020202020204" pitchFamily="34" charset="0"/>
              <a:buChar char="•"/>
            </a:pPr>
            <a:r>
              <a:rPr lang="en-IE" sz="1400" dirty="0">
                <a:solidFill>
                  <a:schemeClr val="tx1"/>
                </a:solidFill>
              </a:rPr>
              <a:t>E</a:t>
            </a:r>
          </a:p>
          <a:p>
            <a:pPr marL="1085850" lvl="1" indent="-342900">
              <a:buFont typeface="Arial" panose="020B0604020202020204" pitchFamily="34" charset="0"/>
              <a:buChar char="•"/>
            </a:pPr>
            <a:r>
              <a:rPr lang="en-IE" sz="1400" dirty="0">
                <a:solidFill>
                  <a:schemeClr val="tx1"/>
                </a:solidFill>
              </a:rPr>
              <a:t>F  </a:t>
            </a:r>
            <a:r>
              <a:rPr lang="en-IE" sz="1400" b="1" dirty="0">
                <a:solidFill>
                  <a:srgbClr val="FF0000"/>
                </a:solidFill>
              </a:rPr>
              <a:t>?</a:t>
            </a:r>
          </a:p>
          <a:p>
            <a:pPr marL="1085850" lvl="1" indent="-342900">
              <a:buFont typeface="Arial" panose="020B0604020202020204" pitchFamily="34" charset="0"/>
              <a:buChar char="•"/>
            </a:pPr>
            <a:endParaRPr lang="en-IE" sz="1400" b="1" dirty="0">
              <a:solidFill>
                <a:srgbClr val="FF0000"/>
              </a:solidFill>
            </a:endParaRPr>
          </a:p>
          <a:p>
            <a:pPr marL="342900" indent="-342900">
              <a:buFont typeface="Arial" panose="020B0604020202020204" pitchFamily="34" charset="0"/>
              <a:buChar char="•"/>
            </a:pPr>
            <a:r>
              <a:rPr lang="en-IE" sz="1400" dirty="0">
                <a:solidFill>
                  <a:srgbClr val="FF0000"/>
                </a:solidFill>
              </a:rPr>
              <a:t>What category do configurations B, C and D belong (section 10.38.1, </a:t>
            </a:r>
            <a:r>
              <a:rPr lang="en-IE" sz="1400" dirty="0" err="1">
                <a:solidFill>
                  <a:srgbClr val="FF0000"/>
                </a:solidFill>
              </a:rPr>
              <a:t>pg</a:t>
            </a:r>
            <a:r>
              <a:rPr lang="en-IE" sz="1400" dirty="0">
                <a:solidFill>
                  <a:srgbClr val="FF0000"/>
                </a:solidFill>
              </a:rPr>
              <a:t> 42 – see next slide)?</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rgbClr val="FF0000"/>
                </a:solidFill>
              </a:rPr>
              <a:t>TG4ab agree that the following configurations qualify as an HRP-ARDEV</a:t>
            </a:r>
          </a:p>
          <a:p>
            <a:pPr marL="1085850" lvl="1" indent="-342900">
              <a:buFont typeface="Arial" panose="020B0604020202020204" pitchFamily="34" charset="0"/>
              <a:buChar char="•"/>
            </a:pPr>
            <a:r>
              <a:rPr lang="en-IE" sz="1400" dirty="0">
                <a:solidFill>
                  <a:srgbClr val="FF0000"/>
                </a:solidFill>
              </a:rPr>
              <a:t>A, E, … any others ?</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7" name="Graphic 6" descr="Checkbox Checked with solid fill">
            <a:extLst>
              <a:ext uri="{FF2B5EF4-FFF2-40B4-BE49-F238E27FC236}">
                <a16:creationId xmlns:a16="http://schemas.microsoft.com/office/drawing/2014/main" id="{0B5A789C-356E-94FE-8A1C-CEAC112186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0741" y="2880040"/>
            <a:ext cx="396731" cy="396731"/>
          </a:xfrm>
          <a:prstGeom prst="rect">
            <a:avLst/>
          </a:prstGeom>
        </p:spPr>
      </p:pic>
      <p:pic>
        <p:nvPicPr>
          <p:cNvPr id="11" name="Graphic 10" descr="Checkbox Checked with solid fill">
            <a:extLst>
              <a:ext uri="{FF2B5EF4-FFF2-40B4-BE49-F238E27FC236}">
                <a16:creationId xmlns:a16="http://schemas.microsoft.com/office/drawing/2014/main" id="{A1564BA9-452B-3122-C565-9E8A3D0F0A7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80459" y="3698644"/>
            <a:ext cx="396731" cy="396731"/>
          </a:xfrm>
          <a:prstGeom prst="rect">
            <a:avLst/>
          </a:prstGeom>
        </p:spPr>
      </p:pic>
      <p:cxnSp>
        <p:nvCxnSpPr>
          <p:cNvPr id="5" name="Straight Connector 4">
            <a:extLst>
              <a:ext uri="{FF2B5EF4-FFF2-40B4-BE49-F238E27FC236}">
                <a16:creationId xmlns:a16="http://schemas.microsoft.com/office/drawing/2014/main" id="{49D4017B-28F4-0446-2B22-D4A606EEDDEF}"/>
              </a:ext>
            </a:extLst>
          </p:cNvPr>
          <p:cNvCxnSpPr/>
          <p:nvPr/>
        </p:nvCxnSpPr>
        <p:spPr bwMode="auto">
          <a:xfrm>
            <a:off x="653143" y="2166896"/>
            <a:ext cx="7753190"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350600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45724" y="959215"/>
            <a:ext cx="7764463" cy="754063"/>
          </a:xfrm>
        </p:spPr>
        <p:txBody>
          <a:bodyPr>
            <a:noAutofit/>
          </a:bodyPr>
          <a:lstStyle/>
          <a:p>
            <a:r>
              <a:rPr lang="en-IE" sz="2800" dirty="0"/>
              <a:t>Draft C text related to Q1</a:t>
            </a:r>
            <a:br>
              <a:rPr lang="en-IE" sz="2800" dirty="0"/>
            </a:br>
            <a:r>
              <a:rPr lang="en-IE" sz="1400" dirty="0">
                <a:solidFill>
                  <a:schemeClr val="tx1"/>
                </a:solidFill>
              </a:rPr>
              <a:t>The following text is from clause 10.38.1 referenced in the previous slide</a:t>
            </a:r>
            <a:br>
              <a:rPr lang="en-IE" sz="2800" dirty="0">
                <a:solidFill>
                  <a:schemeClr val="tx1"/>
                </a:solidFill>
              </a:rPr>
            </a:br>
            <a:endParaRPr lang="en-IE" sz="28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5" name="Picture 4">
            <a:extLst>
              <a:ext uri="{FF2B5EF4-FFF2-40B4-BE49-F238E27FC236}">
                <a16:creationId xmlns:a16="http://schemas.microsoft.com/office/drawing/2014/main" id="{F8291F58-4146-0969-8D8A-637ECE9CC6E1}"/>
              </a:ext>
            </a:extLst>
          </p:cNvPr>
          <p:cNvPicPr>
            <a:picLocks noChangeAspect="1"/>
          </p:cNvPicPr>
          <p:nvPr/>
        </p:nvPicPr>
        <p:blipFill>
          <a:blip r:embed="rId3"/>
          <a:stretch>
            <a:fillRect/>
          </a:stretch>
        </p:blipFill>
        <p:spPr>
          <a:xfrm>
            <a:off x="-9226" y="1851458"/>
            <a:ext cx="9144000" cy="3898409"/>
          </a:xfrm>
          <a:prstGeom prst="rect">
            <a:avLst/>
          </a:prstGeom>
        </p:spPr>
      </p:pic>
      <p:sp>
        <p:nvSpPr>
          <p:cNvPr id="6" name="TextBox 5">
            <a:extLst>
              <a:ext uri="{FF2B5EF4-FFF2-40B4-BE49-F238E27FC236}">
                <a16:creationId xmlns:a16="http://schemas.microsoft.com/office/drawing/2014/main" id="{A9DE6AAA-BA46-662F-BC3C-5ABA935FD19E}"/>
              </a:ext>
            </a:extLst>
          </p:cNvPr>
          <p:cNvSpPr txBox="1"/>
          <p:nvPr/>
        </p:nvSpPr>
        <p:spPr>
          <a:xfrm>
            <a:off x="9226" y="1574459"/>
            <a:ext cx="548548" cy="276999"/>
          </a:xfrm>
          <a:prstGeom prst="rect">
            <a:avLst/>
          </a:prstGeom>
          <a:noFill/>
        </p:spPr>
        <p:txBody>
          <a:bodyPr wrap="none" rtlCol="0">
            <a:spAutoFit/>
          </a:bodyPr>
          <a:lstStyle/>
          <a:p>
            <a:r>
              <a:rPr lang="en-IE" b="1" dirty="0">
                <a:solidFill>
                  <a:schemeClr val="tx1"/>
                </a:solidFill>
              </a:rPr>
              <a:t>Pg 42</a:t>
            </a:r>
            <a:endParaRPr lang="en-US" b="1" dirty="0">
              <a:solidFill>
                <a:schemeClr val="tx1"/>
              </a:solidFill>
            </a:endParaRPr>
          </a:p>
        </p:txBody>
      </p:sp>
    </p:spTree>
    <p:extLst>
      <p:ext uri="{BB962C8B-B14F-4D97-AF65-F5344CB8AC3E}">
        <p14:creationId xmlns:p14="http://schemas.microsoft.com/office/powerpoint/2010/main" val="3665047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1815882"/>
          </a:xfrm>
          <a:prstGeom prst="rect">
            <a:avLst/>
          </a:prstGeom>
          <a:noFill/>
        </p:spPr>
        <p:txBody>
          <a:bodyPr wrap="square" rtlCol="0">
            <a:spAutoFit/>
          </a:bodyPr>
          <a:lstStyle/>
          <a:p>
            <a:pPr marL="342900" indent="-342900">
              <a:buFont typeface="+mj-lt"/>
              <a:buAutoNum type="arabicPeriod" startAt="2"/>
            </a:pPr>
            <a:r>
              <a:rPr lang="en-IE" sz="1400" b="1" dirty="0">
                <a:solidFill>
                  <a:schemeClr val="tx1"/>
                </a:solidFill>
              </a:rPr>
              <a:t>TG4ab need to agree the UWB packet format in the Control phase</a:t>
            </a:r>
          </a:p>
          <a:p>
            <a:pPr marL="1085850" lvl="1" indent="-342900">
              <a:buFont typeface="Arial" panose="020B0604020202020204" pitchFamily="34" charset="0"/>
              <a:buChar char="•"/>
            </a:pPr>
            <a:r>
              <a:rPr lang="en-IE" sz="1400" b="1" dirty="0">
                <a:solidFill>
                  <a:schemeClr val="tx1"/>
                </a:solidFill>
              </a:rPr>
              <a:t>Are these HPRF SP0 only packets?</a:t>
            </a:r>
          </a:p>
          <a:p>
            <a:pPr marL="1085850" lvl="1" indent="-342900">
              <a:buFont typeface="Arial" panose="020B0604020202020204" pitchFamily="34" charset="0"/>
              <a:buChar char="•"/>
            </a:pPr>
            <a:r>
              <a:rPr lang="en-IE" sz="1400" b="1" dirty="0">
                <a:solidFill>
                  <a:schemeClr val="tx1"/>
                </a:solidFill>
              </a:rPr>
              <a:t>Note that there is no such thing as a SYNC+SFD only packet in clause 16</a:t>
            </a:r>
          </a:p>
          <a:p>
            <a:pPr marL="1085850" lvl="1" indent="-342900">
              <a:buFont typeface="Arial" panose="020B0604020202020204" pitchFamily="34" charset="0"/>
              <a:buChar char="•"/>
            </a:pPr>
            <a:r>
              <a:rPr lang="en-IE" sz="1400" b="1" dirty="0">
                <a:solidFill>
                  <a:schemeClr val="tx1"/>
                </a:solidFill>
              </a:rPr>
              <a:t>See 15-24-0133-00-04ab for discussion on options (images below taken from this)</a:t>
            </a:r>
          </a:p>
          <a:p>
            <a:pPr marL="342900" indent="-342900">
              <a:buFont typeface="+mj-lt"/>
              <a:buAutoNum type="arabicPeriod" startAt="2"/>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7" name="Picture 6">
            <a:extLst>
              <a:ext uri="{FF2B5EF4-FFF2-40B4-BE49-F238E27FC236}">
                <a16:creationId xmlns:a16="http://schemas.microsoft.com/office/drawing/2014/main" id="{0E002116-7173-5169-279A-B698C2D4C5EB}"/>
              </a:ext>
            </a:extLst>
          </p:cNvPr>
          <p:cNvPicPr>
            <a:picLocks noChangeAspect="1"/>
          </p:cNvPicPr>
          <p:nvPr/>
        </p:nvPicPr>
        <p:blipFill>
          <a:blip r:embed="rId3"/>
          <a:stretch>
            <a:fillRect/>
          </a:stretch>
        </p:blipFill>
        <p:spPr>
          <a:xfrm>
            <a:off x="243523" y="2463969"/>
            <a:ext cx="3528060" cy="1211580"/>
          </a:xfrm>
          <a:prstGeom prst="rect">
            <a:avLst/>
          </a:prstGeom>
        </p:spPr>
      </p:pic>
      <p:pic>
        <p:nvPicPr>
          <p:cNvPr id="9" name="Picture 8">
            <a:extLst>
              <a:ext uri="{FF2B5EF4-FFF2-40B4-BE49-F238E27FC236}">
                <a16:creationId xmlns:a16="http://schemas.microsoft.com/office/drawing/2014/main" id="{76A2991B-9884-34EF-D4F0-082C4851E6BD}"/>
              </a:ext>
            </a:extLst>
          </p:cNvPr>
          <p:cNvPicPr>
            <a:picLocks noChangeAspect="1"/>
          </p:cNvPicPr>
          <p:nvPr/>
        </p:nvPicPr>
        <p:blipFill>
          <a:blip r:embed="rId4"/>
          <a:stretch>
            <a:fillRect/>
          </a:stretch>
        </p:blipFill>
        <p:spPr>
          <a:xfrm>
            <a:off x="243523" y="3675549"/>
            <a:ext cx="3520440" cy="1272540"/>
          </a:xfrm>
          <a:prstGeom prst="rect">
            <a:avLst/>
          </a:prstGeom>
        </p:spPr>
      </p:pic>
      <p:pic>
        <p:nvPicPr>
          <p:cNvPr id="11" name="Picture 10">
            <a:extLst>
              <a:ext uri="{FF2B5EF4-FFF2-40B4-BE49-F238E27FC236}">
                <a16:creationId xmlns:a16="http://schemas.microsoft.com/office/drawing/2014/main" id="{D70B2424-CEA4-C092-67F5-8E595C6A1151}"/>
              </a:ext>
            </a:extLst>
          </p:cNvPr>
          <p:cNvPicPr>
            <a:picLocks noChangeAspect="1"/>
          </p:cNvPicPr>
          <p:nvPr/>
        </p:nvPicPr>
        <p:blipFill>
          <a:blip r:embed="rId5"/>
          <a:stretch>
            <a:fillRect/>
          </a:stretch>
        </p:blipFill>
        <p:spPr>
          <a:xfrm>
            <a:off x="243523" y="5018215"/>
            <a:ext cx="3543300" cy="1287780"/>
          </a:xfrm>
          <a:prstGeom prst="rect">
            <a:avLst/>
          </a:prstGeom>
        </p:spPr>
      </p:pic>
      <p:sp>
        <p:nvSpPr>
          <p:cNvPr id="12" name="TextBox 11">
            <a:extLst>
              <a:ext uri="{FF2B5EF4-FFF2-40B4-BE49-F238E27FC236}">
                <a16:creationId xmlns:a16="http://schemas.microsoft.com/office/drawing/2014/main" id="{D030CED0-95EB-52EF-0A43-9C9F7B945FF5}"/>
              </a:ext>
            </a:extLst>
          </p:cNvPr>
          <p:cNvSpPr txBox="1"/>
          <p:nvPr/>
        </p:nvSpPr>
        <p:spPr>
          <a:xfrm>
            <a:off x="3885515" y="2399849"/>
            <a:ext cx="4986859" cy="954107"/>
          </a:xfrm>
          <a:prstGeom prst="rect">
            <a:avLst/>
          </a:prstGeom>
          <a:noFill/>
        </p:spPr>
        <p:txBody>
          <a:bodyPr wrap="square" rtlCol="0">
            <a:spAutoFit/>
          </a:bodyPr>
          <a:lstStyle/>
          <a:p>
            <a:r>
              <a:rPr lang="en-IE" sz="1400" dirty="0">
                <a:solidFill>
                  <a:schemeClr val="tx1"/>
                </a:solidFill>
              </a:rPr>
              <a:t>There is a one-to-one mapping between NBA and UWB-only. The NB protocols will map simply to UWB-only. </a:t>
            </a:r>
          </a:p>
          <a:p>
            <a:r>
              <a:rPr lang="en-IE" sz="1400" dirty="0">
                <a:solidFill>
                  <a:srgbClr val="FF0000"/>
                </a:solidFill>
              </a:rPr>
              <a:t>Currently not supported by Draft C as the text currently says that UWB-only must have SHR in ranging packet.</a:t>
            </a:r>
            <a:endParaRPr lang="en-US" sz="1400" dirty="0">
              <a:solidFill>
                <a:srgbClr val="FF0000"/>
              </a:solidFill>
            </a:endParaRPr>
          </a:p>
        </p:txBody>
      </p:sp>
      <p:sp>
        <p:nvSpPr>
          <p:cNvPr id="14" name="TextBox 13">
            <a:extLst>
              <a:ext uri="{FF2B5EF4-FFF2-40B4-BE49-F238E27FC236}">
                <a16:creationId xmlns:a16="http://schemas.microsoft.com/office/drawing/2014/main" id="{5207BAEA-4260-E838-5695-42779F094E3F}"/>
              </a:ext>
            </a:extLst>
          </p:cNvPr>
          <p:cNvSpPr txBox="1"/>
          <p:nvPr/>
        </p:nvSpPr>
        <p:spPr>
          <a:xfrm>
            <a:off x="3913618" y="3633292"/>
            <a:ext cx="4986859" cy="1169551"/>
          </a:xfrm>
          <a:prstGeom prst="rect">
            <a:avLst/>
          </a:prstGeom>
          <a:noFill/>
        </p:spPr>
        <p:txBody>
          <a:bodyPr wrap="square" rtlCol="0">
            <a:spAutoFit/>
          </a:bodyPr>
          <a:lstStyle/>
          <a:p>
            <a:r>
              <a:rPr lang="en-IE" sz="1400" dirty="0">
                <a:solidFill>
                  <a:schemeClr val="tx1"/>
                </a:solidFill>
              </a:rPr>
              <a:t>There is no clean mapping between NBA and UWB-only. The NB protocols will not map simply to UWB-only. </a:t>
            </a:r>
          </a:p>
          <a:p>
            <a:r>
              <a:rPr lang="en-IE" sz="1400" dirty="0">
                <a:solidFill>
                  <a:srgbClr val="FF0000"/>
                </a:solidFill>
              </a:rPr>
              <a:t>Currently not supported by Draft C as there is no SHR-only packet and there is no protocol/text supporting 2 packets per device in the control phase.</a:t>
            </a:r>
            <a:endParaRPr lang="en-US" sz="1400" dirty="0">
              <a:solidFill>
                <a:srgbClr val="FF0000"/>
              </a:solidFill>
            </a:endParaRPr>
          </a:p>
        </p:txBody>
      </p:sp>
      <p:sp>
        <p:nvSpPr>
          <p:cNvPr id="15" name="TextBox 14">
            <a:extLst>
              <a:ext uri="{FF2B5EF4-FFF2-40B4-BE49-F238E27FC236}">
                <a16:creationId xmlns:a16="http://schemas.microsoft.com/office/drawing/2014/main" id="{B8194564-8F37-45A7-398A-E6749061BB28}"/>
              </a:ext>
            </a:extLst>
          </p:cNvPr>
          <p:cNvSpPr txBox="1"/>
          <p:nvPr/>
        </p:nvSpPr>
        <p:spPr>
          <a:xfrm>
            <a:off x="3885515" y="4940054"/>
            <a:ext cx="5230383" cy="1600438"/>
          </a:xfrm>
          <a:prstGeom prst="rect">
            <a:avLst/>
          </a:prstGeom>
          <a:noFill/>
        </p:spPr>
        <p:txBody>
          <a:bodyPr wrap="square" rtlCol="0">
            <a:spAutoFit/>
          </a:bodyPr>
          <a:lstStyle/>
          <a:p>
            <a:r>
              <a:rPr lang="en-IE" sz="1400" dirty="0">
                <a:solidFill>
                  <a:schemeClr val="tx1"/>
                </a:solidFill>
              </a:rPr>
              <a:t>There is a one-to-one mapping between NBA and UWB-only. The NB protocols can map to UWB. </a:t>
            </a:r>
          </a:p>
          <a:p>
            <a:r>
              <a:rPr lang="en-IE" sz="1400" dirty="0">
                <a:solidFill>
                  <a:srgbClr val="FF0000"/>
                </a:solidFill>
              </a:rPr>
              <a:t>This configuration can be supported by Draft C with modifications</a:t>
            </a:r>
          </a:p>
          <a:p>
            <a:pPr marL="285750" indent="-285750">
              <a:buFont typeface="Arial" panose="020B0604020202020204" pitchFamily="34" charset="0"/>
              <a:buChar char="•"/>
            </a:pPr>
            <a:r>
              <a:rPr lang="en-IE" sz="1400" dirty="0">
                <a:solidFill>
                  <a:srgbClr val="FF0000"/>
                </a:solidFill>
              </a:rPr>
              <a:t>Are ranging SHRs interleaved like RSFs/RIFs?</a:t>
            </a:r>
          </a:p>
          <a:p>
            <a:pPr marL="285750" indent="-285750">
              <a:buFont typeface="Arial" panose="020B0604020202020204" pitchFamily="34" charset="0"/>
              <a:buChar char="•"/>
            </a:pPr>
            <a:r>
              <a:rPr lang="en-IE" sz="1400" dirty="0">
                <a:solidFill>
                  <a:srgbClr val="FF0000"/>
                </a:solidFill>
              </a:rPr>
              <a:t>Is the ranging SHR optional (configured statically)?</a:t>
            </a:r>
          </a:p>
          <a:p>
            <a:pPr marL="285750" indent="-285750">
              <a:buFont typeface="Arial" panose="020B0604020202020204" pitchFamily="34" charset="0"/>
              <a:buChar char="•"/>
            </a:pPr>
            <a:r>
              <a:rPr lang="en-IE" sz="1400" dirty="0">
                <a:solidFill>
                  <a:srgbClr val="FF0000"/>
                </a:solidFill>
              </a:rPr>
              <a:t>Does TG4ab want to allow the control phase packet to be either an SP0 packet or an SHR-only packet?</a:t>
            </a:r>
            <a:endParaRPr lang="en-US" sz="1400" dirty="0">
              <a:solidFill>
                <a:schemeClr val="tx1"/>
              </a:solidFill>
            </a:endParaRPr>
          </a:p>
        </p:txBody>
      </p:sp>
      <p:cxnSp>
        <p:nvCxnSpPr>
          <p:cNvPr id="3" name="Straight Connector 2">
            <a:extLst>
              <a:ext uri="{FF2B5EF4-FFF2-40B4-BE49-F238E27FC236}">
                <a16:creationId xmlns:a16="http://schemas.microsoft.com/office/drawing/2014/main" id="{F16EB61A-2890-4468-34CC-A2663E83E198}"/>
              </a:ext>
            </a:extLst>
          </p:cNvPr>
          <p:cNvCxnSpPr/>
          <p:nvPr/>
        </p:nvCxnSpPr>
        <p:spPr bwMode="auto">
          <a:xfrm>
            <a:off x="653143" y="2366680"/>
            <a:ext cx="7676349"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92852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026" name="Picture 1">
            <a:extLst>
              <a:ext uri="{FF2B5EF4-FFF2-40B4-BE49-F238E27FC236}">
                <a16:creationId xmlns:a16="http://schemas.microsoft.com/office/drawing/2014/main" id="{6414CB50-23AA-B378-661A-8B92D7CFA2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783" y="1871663"/>
            <a:ext cx="7788820" cy="32565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4792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yLzAyLzIwMjQgMDg6NTQ6MjQ8L0RhdGVUaW1lPjxMYWJlbFN0cmluZz5VTlJFU1RSSUNURUQ8L0xhYmVsU3RyaW5nPjwvaXRlbT48L2xhYmVsSGlzdG9yeT4=</Value>
</WrappedLabelHistory>
</file>

<file path=customXml/item2.xml><?xml version="1.0" encoding="utf-8"?>
<sisl xmlns:xsi="http://www.w3.org/2001/XMLSchema-instance" xmlns:xsd="http://www.w3.org/2001/XMLSchema"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5A554895-D1FA-423E-825B-229299026B2E}">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C169260F-F5F8-46FF-9AB3-BF2D4A25C34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1447</Words>
  <Application>Microsoft Office PowerPoint</Application>
  <PresentationFormat>On-screen Show (4:3)</PresentationFormat>
  <Paragraphs>282</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Arial Unicode MS</vt:lpstr>
      <vt:lpstr>Times New Roman</vt:lpstr>
      <vt:lpstr>Office Theme</vt:lpstr>
      <vt:lpstr>PowerPoint Presentation</vt:lpstr>
      <vt:lpstr>Need for Consensus</vt:lpstr>
      <vt:lpstr>The UWB MMS packet</vt:lpstr>
      <vt:lpstr>(Simplified) MMS Ranging Phases in 10.38</vt:lpstr>
      <vt:lpstr>MMS Ranging Mechanisms currently allowed by Draft C Text  (but with gaps and inconsistencies) </vt:lpstr>
      <vt:lpstr>Areas that need Consensus - Q1 </vt:lpstr>
      <vt:lpstr>Draft C text related to Q1 The following text is from clause 10.38.1 referenced in the previous slide </vt:lpstr>
      <vt:lpstr>Areas that need Consensus - Q2 </vt:lpstr>
      <vt:lpstr>Draft C text related to Q2 </vt:lpstr>
      <vt:lpstr>Areas that need Consensus - Q3 </vt:lpstr>
      <vt:lpstr>Areas that need Consensus - Q4 </vt:lpstr>
      <vt:lpstr>Areas that need Consensus - Q5 </vt:lpstr>
      <vt:lpstr>Areas that need Consensus - Q6 </vt:lpstr>
      <vt:lpstr>Draft C text related to Q6 </vt:lpstr>
      <vt:lpstr>Areas that need Consensus - Q7 </vt:lpstr>
      <vt:lpstr>Backup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2024-03-11T21:15:55Z</dcterms:created>
  <dcterms:modified xsi:type="dcterms:W3CDTF">2024-03-11T21:16:14Z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xmlns:xsi="http://www.w3.org/2001/XMLSchema-instance" xmlns:xsd="http://www.w3.org/2001/XMLSchema"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ies>
</file>