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85" r:id="rId6"/>
    <p:sldId id="389" r:id="rId7"/>
    <p:sldId id="365"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showGuides="1">
      <p:cViewPr varScale="1">
        <p:scale>
          <a:sx n="88" d="100"/>
          <a:sy n="88" d="100"/>
        </p:scale>
        <p:origin x="924" y="7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3/11/2024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3/11/2024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3/11/2024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March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altLang="ko-KR" sz="1800" b="0" i="0" kern="1200" dirty="0" smtClean="0">
                <a:solidFill>
                  <a:schemeClr val="tx1"/>
                </a:solidFill>
                <a:effectLst/>
                <a:latin typeface="+mn-lt"/>
                <a:ea typeface="+mn-ea"/>
                <a:cs typeface="+mn-cs"/>
              </a:rPr>
              <a:t>DCN </a:t>
            </a:r>
            <a:r>
              <a:rPr lang="en-US" altLang="ko-KR" sz="1800" b="1" i="0" kern="1200" dirty="0" smtClean="0">
                <a:solidFill>
                  <a:schemeClr val="tx1"/>
                </a:solidFill>
                <a:effectLst/>
                <a:latin typeface="+mn-lt"/>
                <a:ea typeface="+mn-ea"/>
                <a:cs typeface="+mn-cs"/>
              </a:rPr>
              <a:t>15-24-0154-00-07ma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3/11/2024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3/11/2024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3/11/2024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3/11/2024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3/11/2024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3/11/2024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3/11/2024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293757"/>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OCC Enabled Software Defined Vehicular Networks for NG-OCC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March </a:t>
            </a:r>
            <a:r>
              <a:rPr lang="en-US" altLang="ja-JP" sz="1600" dirty="0" smtClean="0">
                <a:latin typeface="Times New Roman" panose="02020603050405020304" pitchFamily="18" charset="0"/>
                <a:ea typeface="MS PGothic" panose="020B0600070205080204" charset="-128"/>
                <a:cs typeface="Times New Roman" panose="02020603050405020304" pitchFamily="18" charset="0"/>
              </a:rPr>
              <a:t>11, </a:t>
            </a:r>
            <a:r>
              <a:rPr lang="en-US" altLang="ja-JP" sz="1600" dirty="0">
                <a:latin typeface="Times New Roman" panose="02020603050405020304" pitchFamily="18" charset="0"/>
                <a:ea typeface="MS PGothic" panose="020B0600070205080204" charset="-128"/>
                <a:cs typeface="Times New Roman" panose="02020603050405020304" pitchFamily="18" charset="0"/>
              </a:rPr>
              <a:t>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Muhammad Adnan</a:t>
            </a:r>
            <a:r>
              <a:rPr lang="en-US" altLang="zh-CN" sz="1600" dirty="0">
                <a:latin typeface="Times New Roman" panose="02020603050405020304" pitchFamily="18" charset="0"/>
                <a:cs typeface="Times New Roman" panose="02020603050405020304" pitchFamily="18" charset="0"/>
              </a:rPr>
              <a:t>, Nguyen Ngoc Huy, Yeong Min </a:t>
            </a:r>
            <a:r>
              <a:rPr lang="en-US" altLang="zh-CN" sz="1600" dirty="0" smtClean="0">
                <a:latin typeface="Times New Roman" panose="02020603050405020304" pitchFamily="18" charset="0"/>
                <a:cs typeface="Times New Roman" panose="02020603050405020304" pitchFamily="18" charset="0"/>
              </a:rPr>
              <a:t>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ko-KR" sz="1600" dirty="0" err="1" smtClean="0">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smtClean="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OCC Enabled Software Defined Vehicular Networks for NG-OCC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OCC </a:t>
            </a:r>
            <a:r>
              <a:rPr lang="en-US" altLang="ja-JP" b="1" dirty="0">
                <a:ea typeface="MS PGothic" panose="020B0600070205080204" charset="-128"/>
                <a:sym typeface="+mn-ea"/>
              </a:rPr>
              <a:t>Enabled Software Defined Vehicular Networks </a:t>
            </a:r>
            <a:r>
              <a:rPr lang="en-US" altLang="ja-JP" b="1" dirty="0">
                <a:ea typeface="MS PGothic" panose="020B0600070205080204" charset="-128"/>
              </a:rPr>
              <a:t>for NG-OCC</a:t>
            </a:r>
            <a:br>
              <a:rPr lang="en-US" altLang="ja-JP" b="1" dirty="0">
                <a:ea typeface="MS PGothic" panose="020B0600070205080204" charset="-128"/>
              </a:rPr>
            </a:br>
            <a:r>
              <a:rPr lang="en-US" altLang="ja-JP" dirty="0">
                <a:ea typeface="MS PGothic" panose="020B0600070205080204" charset="-128"/>
              </a:rPr>
              <a:t/>
            </a:r>
            <a:br>
              <a:rPr lang="en-US" altLang="ja-JP" dirty="0">
                <a:ea typeface="MS PGothic" panose="020B0600070205080204" charset="-128"/>
              </a:rPr>
            </a:br>
            <a:r>
              <a:rPr lang="en-US" altLang="ja-JP" dirty="0">
                <a:ea typeface="MS PGothic" panose="020B0600070205080204" charset="-128"/>
              </a:rPr>
              <a:t/>
            </a: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March </a:t>
            </a:r>
            <a:r>
              <a:rPr lang="en-US" altLang="ja-JP" dirty="0" smtClean="0">
                <a:ea typeface="MS PGothic" panose="020B0600070205080204" charset="-128"/>
              </a:rPr>
              <a:t>11, </a:t>
            </a:r>
            <a:r>
              <a:rPr lang="en-US" altLang="ja-JP" dirty="0">
                <a:ea typeface="MS PGothic" panose="020B0600070205080204" charset="-128"/>
              </a:rPr>
              <a:t>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lvl="2" algn="just"/>
            <a:r>
              <a:rPr lang="en-US" altLang="ja-JP" sz="2100" dirty="0">
                <a:latin typeface="Times New Roman" panose="02020603050405020304" pitchFamily="18" charset="0"/>
                <a:cs typeface="Times New Roman" panose="02020603050405020304" pitchFamily="18" charset="0"/>
                <a:sym typeface="+mn-ea"/>
              </a:rPr>
              <a:t>OCC Based IoV</a:t>
            </a:r>
            <a:endParaRPr lang="en-US" altLang="ja-JP" sz="21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sym typeface="+mn-ea"/>
              </a:rPr>
              <a:t>OCC Enabled Software Defined Vehicular Networks for NG-OCC</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 </a:t>
            </a:r>
            <a:r>
              <a:rPr lang="en-US" altLang="ja-JP" sz="4000" dirty="0">
                <a:latin typeface="Times New Roman" panose="02020603050405020304" pitchFamily="18" charset="0"/>
                <a:cs typeface="Times New Roman" panose="02020603050405020304" pitchFamily="18" charset="0"/>
                <a:sym typeface="+mn-ea"/>
              </a:rPr>
              <a:t>OCC Based IoV</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955"/>
            <a:ext cx="3884295" cy="4918710"/>
          </a:xfrm>
        </p:spPr>
        <p:txBody>
          <a:bodyPr>
            <a:normAutofit fontScale="67500" lnSpcReduction="20000"/>
          </a:bodyPr>
          <a:lstStyle/>
          <a:p>
            <a:pPr lvl="0" algn="just"/>
            <a:r>
              <a:rPr lang="en-US" altLang="ja-JP" sz="2000" dirty="0">
                <a:latin typeface="Times New Roman" panose="02020603050405020304" pitchFamily="18" charset="0"/>
                <a:cs typeface="Times New Roman" panose="02020603050405020304" pitchFamily="18" charset="0"/>
              </a:rPr>
              <a:t>An overview of OCC-based IoV architecture is proposed in [1], where the combination of the cloud and the vehicular communication system uses OCC for V2V and V2I communication to exchange information about the fundamental status of the vehicle and event-triggered notifications of emergencies to distribute the necessary information in a real-time environment. </a:t>
            </a:r>
          </a:p>
          <a:p>
            <a:pPr lvl="0" algn="just"/>
            <a:r>
              <a:rPr lang="en-US" altLang="ja-JP" sz="2000" dirty="0">
                <a:latin typeface="Times New Roman" panose="02020603050405020304" pitchFamily="18" charset="0"/>
                <a:cs typeface="Times New Roman" panose="02020603050405020304" pitchFamily="18" charset="0"/>
              </a:rPr>
              <a:t>Four different forms of communication are included in their proposed architecture: OCC-based V2V and V2I communication and Wi-Fi or cellular-based V2C and I2C communication. </a:t>
            </a:r>
          </a:p>
          <a:p>
            <a:pPr lvl="0" algn="just"/>
            <a:r>
              <a:rPr lang="en-US" altLang="ja-JP" sz="2000" dirty="0">
                <a:latin typeface="Times New Roman" panose="02020603050405020304" pitchFamily="18" charset="0"/>
                <a:cs typeface="Times New Roman" panose="02020603050405020304" pitchFamily="18" charset="0"/>
              </a:rPr>
              <a:t>The bottom layer of Fig. 1 shows the vehicular communication mechanism using OCC for V2V and V2I communication uses vehicle backlight LED lights (Tx) and a camera (webcam or high-speed camera) as Rx. </a:t>
            </a:r>
          </a:p>
          <a:p>
            <a:pPr lvl="0" algn="just"/>
            <a:r>
              <a:rPr lang="en-US" altLang="ja-JP" sz="2000" dirty="0">
                <a:latin typeface="Times New Roman" panose="02020603050405020304" pitchFamily="18" charset="0"/>
                <a:cs typeface="Times New Roman" panose="02020603050405020304" pitchFamily="18" charset="0"/>
              </a:rPr>
              <a:t>Tx transmits vehicle status or traffic conditions, while Rx receives information from image sensors. Forward vehicles transmit information through LEDs, while following vehicles receive it using a camera. Traffic lights also transmit data.</a:t>
            </a:r>
          </a:p>
          <a:p>
            <a:pPr lvl="0" algn="just"/>
            <a:endParaRPr lang="en-US" altLang="ja-JP" sz="2000" dirty="0">
              <a:latin typeface="Times New Roman" panose="02020603050405020304" pitchFamily="18" charset="0"/>
              <a:cs typeface="Times New Roman" panose="02020603050405020304" pitchFamily="18" charset="0"/>
            </a:endParaRPr>
          </a:p>
        </p:txBody>
      </p:sp>
      <p:pic>
        <p:nvPicPr>
          <p:cNvPr id="629911178" name="Picture 3" descr="A diagram of a car connected to a cloud&#10;&#10;Description automatically generat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395470" y="1447800"/>
            <a:ext cx="4291330" cy="4122420"/>
          </a:xfrm>
          <a:prstGeom prst="rect">
            <a:avLst/>
          </a:prstGeom>
          <a:noFill/>
          <a:ln>
            <a:noFill/>
          </a:ln>
        </p:spPr>
      </p:pic>
      <p:sp>
        <p:nvSpPr>
          <p:cNvPr id="4" name="Text Box 3"/>
          <p:cNvSpPr txBox="1"/>
          <p:nvPr/>
        </p:nvSpPr>
        <p:spPr>
          <a:xfrm>
            <a:off x="5483860" y="5575935"/>
            <a:ext cx="2239010" cy="245110"/>
          </a:xfrm>
          <a:prstGeom prst="rect">
            <a:avLst/>
          </a:prstGeom>
          <a:noFill/>
        </p:spPr>
        <p:txBody>
          <a:bodyPr wrap="square" rtlCol="0">
            <a:spAutoFit/>
          </a:bodyPr>
          <a:lstStyle/>
          <a:p>
            <a:r>
              <a:rPr lang="en-US" altLang="ja-JP" sz="1000" dirty="0">
                <a:latin typeface="Times New Roman" panose="02020603050405020304" pitchFamily="18" charset="0"/>
                <a:cs typeface="Times New Roman" panose="02020603050405020304" pitchFamily="18" charset="0"/>
              </a:rPr>
              <a:t>Fig.1:</a:t>
            </a:r>
            <a:r>
              <a:rPr lang="en-US" altLang="ja-JP" sz="1000" dirty="0">
                <a:latin typeface="Times New Roman" panose="02020603050405020304" pitchFamily="18" charset="0"/>
                <a:cs typeface="Times New Roman" panose="02020603050405020304" pitchFamily="18" charset="0"/>
                <a:sym typeface="+mn-ea"/>
              </a:rPr>
              <a:t>OCC-based IoV architecture</a:t>
            </a:r>
            <a:endParaRPr lang="en-US" altLang="ja-JP" sz="1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1323"/>
            <a:ext cx="8229600" cy="1143000"/>
          </a:xfrm>
        </p:spPr>
        <p:txBody>
          <a:bodyPr>
            <a:normAutofit fontScale="90000"/>
          </a:bodyPr>
          <a:lstStyle/>
          <a:p>
            <a:r>
              <a:rPr lang="en-US" altLang="ja-JP" sz="4000" dirty="0">
                <a:latin typeface="Times New Roman" panose="02020603050405020304" pitchFamily="18" charset="0"/>
                <a:cs typeface="Times New Roman" panose="02020603050405020304" pitchFamily="18" charset="0"/>
                <a:sym typeface="+mn-ea"/>
              </a:rPr>
              <a:t>OCC Enabled Software Defined Vehicular Networks for NG-OCC</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600835"/>
            <a:ext cx="4275455" cy="4782820"/>
          </a:xfrm>
        </p:spPr>
        <p:txBody>
          <a:bodyPr>
            <a:noAutofit/>
          </a:bodyPr>
          <a:lstStyle/>
          <a:p>
            <a:pPr marL="0" lvl="0" indent="0" algn="just">
              <a:buNone/>
            </a:pPr>
            <a:r>
              <a:rPr lang="en-US" altLang="ja-JP" sz="1200" dirty="0">
                <a:latin typeface="Times New Roman" panose="02020603050405020304" pitchFamily="18" charset="0"/>
                <a:cs typeface="Times New Roman" panose="02020603050405020304" pitchFamily="18" charset="0"/>
              </a:rPr>
              <a:t>Designing a next-generation OCC-based SDVN architecture involves integrating OCC technology with v</a:t>
            </a:r>
            <a:r>
              <a:rPr lang="en-US" altLang="ja-JP" sz="1200" dirty="0">
                <a:latin typeface="Times New Roman" panose="02020603050405020304" pitchFamily="18" charset="0"/>
                <a:cs typeface="Times New Roman" panose="02020603050405020304" pitchFamily="18" charset="0"/>
                <a:sym typeface="+mn-ea"/>
              </a:rPr>
              <a:t>ehicular ad-hoc network </a:t>
            </a:r>
            <a:r>
              <a:rPr lang="en-US" altLang="ja-JP" sz="1200" dirty="0">
                <a:latin typeface="Times New Roman" panose="02020603050405020304" pitchFamily="18" charset="0"/>
                <a:cs typeface="Times New Roman" panose="02020603050405020304" pitchFamily="18" charset="0"/>
              </a:rPr>
              <a:t>concepts and leveraging software-defined principles for efficient resource management. </a:t>
            </a:r>
          </a:p>
          <a:p>
            <a:pPr lvl="0" algn="just">
              <a:buFont typeface="Wingdings" panose="05000000000000000000" charset="0"/>
              <a:buChar char="Ø"/>
            </a:pPr>
            <a:r>
              <a:rPr lang="en-US" altLang="ja-JP" sz="1200" b="1" dirty="0">
                <a:latin typeface="Times New Roman" panose="02020603050405020304" pitchFamily="18" charset="0"/>
                <a:cs typeface="Times New Roman" panose="02020603050405020304" pitchFamily="18" charset="0"/>
              </a:rPr>
              <a:t>Architecture Components:</a:t>
            </a:r>
          </a:p>
          <a:p>
            <a:pPr lvl="0" algn="just"/>
            <a:r>
              <a:rPr lang="en-US" altLang="ja-JP" sz="1200" dirty="0">
                <a:latin typeface="Times New Roman" panose="02020603050405020304" pitchFamily="18" charset="0"/>
                <a:cs typeface="Times New Roman" panose="02020603050405020304" pitchFamily="18" charset="0"/>
              </a:rPr>
              <a:t>OCC Infrastructure: This includes LED lights installed on vehicles or roadside infrastructure for data transmission.</a:t>
            </a:r>
          </a:p>
          <a:p>
            <a:pPr lvl="0" algn="just"/>
            <a:r>
              <a:rPr lang="en-US" altLang="ja-JP" sz="1200" dirty="0">
                <a:latin typeface="Times New Roman" panose="02020603050405020304" pitchFamily="18" charset="0"/>
                <a:cs typeface="Times New Roman" panose="02020603050405020304" pitchFamily="18" charset="0"/>
              </a:rPr>
              <a:t>Vehicle Cameras: Vehiclea are equipped with cameras capable of capturing optical signals from other vehicles or infrastructure.</a:t>
            </a:r>
          </a:p>
          <a:p>
            <a:pPr lvl="0" algn="just"/>
            <a:r>
              <a:rPr lang="en-US" altLang="ja-JP" sz="1200" dirty="0">
                <a:latin typeface="Times New Roman" panose="02020603050405020304" pitchFamily="18" charset="0"/>
                <a:cs typeface="Times New Roman" panose="02020603050405020304" pitchFamily="18" charset="0"/>
              </a:rPr>
              <a:t>Software-Defined IoV Module: The SDN controller is responsible for managing communication resources, routing, and optimizing data transmission.</a:t>
            </a:r>
          </a:p>
          <a:p>
            <a:pPr lvl="0" algn="just"/>
            <a:r>
              <a:rPr lang="en-US" altLang="ja-JP" sz="1200" dirty="0">
                <a:latin typeface="Times New Roman" panose="02020603050405020304" pitchFamily="18" charset="0"/>
                <a:cs typeface="Times New Roman" panose="02020603050405020304" pitchFamily="18" charset="0"/>
              </a:rPr>
              <a:t>Cloud or Edge Computing: Processing and analyzing data collected from OCC-enabled vehicles to provide actionable insights and services.</a:t>
            </a:r>
          </a:p>
          <a:p>
            <a:pPr lvl="0" algn="just">
              <a:buFont typeface="Wingdings" panose="05000000000000000000" charset="0"/>
              <a:buChar char="Ø"/>
            </a:pPr>
            <a:r>
              <a:rPr lang="en-US" altLang="ja-JP" sz="1200" b="1" dirty="0">
                <a:latin typeface="Times New Roman" panose="02020603050405020304" pitchFamily="18" charset="0"/>
                <a:cs typeface="Times New Roman" panose="02020603050405020304" pitchFamily="18" charset="0"/>
              </a:rPr>
              <a:t>Design Considerations:</a:t>
            </a:r>
          </a:p>
          <a:p>
            <a:pPr lvl="0" algn="just"/>
            <a:r>
              <a:rPr lang="en-US" altLang="ja-JP" sz="1200" dirty="0">
                <a:latin typeface="Times New Roman" panose="02020603050405020304" pitchFamily="18" charset="0"/>
                <a:cs typeface="Times New Roman" panose="02020603050405020304" pitchFamily="18" charset="0"/>
              </a:rPr>
              <a:t>Inter-Vehicle Communication: </a:t>
            </a:r>
            <a:r>
              <a:rPr lang="en-US" altLang="ja-JP" sz="1200" dirty="0">
                <a:latin typeface="Times New Roman" panose="02020603050405020304" pitchFamily="18" charset="0"/>
                <a:cs typeface="Times New Roman" panose="02020603050405020304" pitchFamily="18" charset="0"/>
                <a:sym typeface="+mn-ea"/>
              </a:rPr>
              <a:t>OCC uses vehicle backlight LED lights or traffic lights as Tx and camera (webcam or high-speed camera) as Rx. The Tx (traffic light or vehicles rear LEDs) transmit the vehicles status or the traffic condition. Then, the receiver can be a single or pair of image sensor which receives the transmitted information from the Tx.</a:t>
            </a:r>
            <a:endParaRPr lang="en-US" altLang="ja-JP" sz="1200" dirty="0">
              <a:latin typeface="Times New Roman" panose="02020603050405020304" pitchFamily="18" charset="0"/>
              <a:cs typeface="Times New Roman" panose="02020603050405020304" pitchFamily="18" charset="0"/>
            </a:endParaRPr>
          </a:p>
          <a:p>
            <a:pPr marL="0" lvl="0" indent="0" algn="just">
              <a:buNone/>
            </a:pPr>
            <a:endParaRPr lang="en-US" altLang="ja-JP" sz="1200" b="1" dirty="0">
              <a:latin typeface="Times New Roman" panose="02020603050405020304" pitchFamily="18" charset="0"/>
              <a:cs typeface="Times New Roman" panose="02020603050405020304" pitchFamily="18" charset="0"/>
              <a:sym typeface="+mn-ea"/>
            </a:endParaRPr>
          </a:p>
        </p:txBody>
      </p:sp>
      <p:sp>
        <p:nvSpPr>
          <p:cNvPr id="4" name="Text Box 3"/>
          <p:cNvSpPr txBox="1"/>
          <p:nvPr/>
        </p:nvSpPr>
        <p:spPr>
          <a:xfrm>
            <a:off x="5562600" y="6019800"/>
            <a:ext cx="2239010" cy="245110"/>
          </a:xfrm>
          <a:prstGeom prst="rect">
            <a:avLst/>
          </a:prstGeom>
          <a:noFill/>
        </p:spPr>
        <p:txBody>
          <a:bodyPr wrap="square" rtlCol="0">
            <a:spAutoFit/>
          </a:bodyPr>
          <a:lstStyle/>
          <a:p>
            <a:r>
              <a:rPr lang="en-US" altLang="ja-JP" sz="1000" dirty="0">
                <a:latin typeface="Times New Roman" panose="02020603050405020304" pitchFamily="18" charset="0"/>
                <a:cs typeface="Times New Roman" panose="02020603050405020304" pitchFamily="18" charset="0"/>
              </a:rPr>
              <a:t>Fig.1:</a:t>
            </a:r>
            <a:r>
              <a:rPr lang="en-US" altLang="ja-JP" sz="1000" dirty="0">
                <a:latin typeface="Times New Roman" panose="02020603050405020304" pitchFamily="18" charset="0"/>
                <a:cs typeface="Times New Roman" panose="02020603050405020304" pitchFamily="18" charset="0"/>
                <a:sym typeface="+mn-ea"/>
              </a:rPr>
              <a:t>OCC-based IoV architecture</a:t>
            </a:r>
            <a:endParaRPr lang="en-US" altLang="ja-JP" sz="1000" dirty="0">
              <a:latin typeface="Times New Roman" panose="02020603050405020304" pitchFamily="18" charset="0"/>
              <a:cs typeface="Times New Roman" panose="02020603050405020304" pitchFamily="18" charset="0"/>
            </a:endParaRPr>
          </a:p>
        </p:txBody>
      </p:sp>
      <p:pic>
        <p:nvPicPr>
          <p:cNvPr id="3" name="Picture 1" descr="WhatsApp Image 2024-03-10 at 5.28.33 PM"/>
          <p:cNvPicPr>
            <a:picLocks noChangeAspect="1"/>
          </p:cNvPicPr>
          <p:nvPr/>
        </p:nvPicPr>
        <p:blipFill>
          <a:blip r:embed="rId2"/>
          <a:stretch>
            <a:fillRect/>
          </a:stretch>
        </p:blipFill>
        <p:spPr>
          <a:xfrm>
            <a:off x="4755515" y="1679575"/>
            <a:ext cx="4026535" cy="417703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Continue...</a:t>
            </a:r>
          </a:p>
        </p:txBody>
      </p:sp>
      <p:sp>
        <p:nvSpPr>
          <p:cNvPr id="3" name="Content Placeholder 2"/>
          <p:cNvSpPr>
            <a:spLocks noGrp="1"/>
          </p:cNvSpPr>
          <p:nvPr>
            <p:ph idx="1"/>
          </p:nvPr>
        </p:nvSpPr>
        <p:spPr/>
        <p:txBody>
          <a:bodyPr>
            <a:normAutofit/>
          </a:bodyPr>
          <a:lstStyle/>
          <a:p>
            <a:pPr lvl="0" algn="just">
              <a:buFont typeface="Wingdings" panose="05000000000000000000" charset="0"/>
              <a:buChar char="Ø"/>
            </a:pPr>
            <a:r>
              <a:rPr lang="en-US" altLang="ja-JP" sz="1400" b="1" dirty="0">
                <a:latin typeface="Times New Roman" panose="02020603050405020304" pitchFamily="18" charset="0"/>
                <a:cs typeface="Times New Roman" panose="02020603050405020304" pitchFamily="18" charset="0"/>
                <a:sym typeface="+mn-ea"/>
              </a:rPr>
              <a:t>Design Considerations:</a:t>
            </a:r>
            <a:endParaRPr lang="en-US" altLang="ja-JP" sz="1400" b="1" dirty="0">
              <a:latin typeface="Times New Roman" panose="02020603050405020304" pitchFamily="18" charset="0"/>
              <a:cs typeface="Times New Roman" panose="02020603050405020304" pitchFamily="18" charset="0"/>
            </a:endParaRPr>
          </a:p>
          <a:p>
            <a:pPr lvl="0" algn="just"/>
            <a:r>
              <a:rPr lang="en-US" altLang="ja-JP" sz="1400" dirty="0">
                <a:latin typeface="Times New Roman" panose="02020603050405020304" pitchFamily="18" charset="0"/>
                <a:cs typeface="Times New Roman" panose="02020603050405020304" pitchFamily="18" charset="0"/>
                <a:sym typeface="+mn-ea"/>
              </a:rPr>
              <a:t>Infrastructure Integration: In Vehicle to Infrastructure (V2I) communications, messages from the networks to the vehicles are transported over the links between traffic lights and cameras mounted on the vehicles, while data is transmitted from the headlights and taillights of vehicles to roadside networking infrastructures through traffic cameras intended to monitor such light sources. </a:t>
            </a:r>
          </a:p>
          <a:p>
            <a:pPr lvl="0" algn="just"/>
            <a:r>
              <a:rPr lang="en-US" altLang="ja-JP" sz="1400" dirty="0">
                <a:latin typeface="Times New Roman" panose="02020603050405020304" pitchFamily="18" charset="0"/>
                <a:cs typeface="Times New Roman" panose="02020603050405020304" pitchFamily="18" charset="0"/>
                <a:sym typeface="+mn-ea"/>
              </a:rPr>
              <a:t>Through the use of cellular technology, Vehicle to Cloud (V2C) allows both forwarding and following vehicles to exchange information with a cloud server.</a:t>
            </a:r>
          </a:p>
          <a:p>
            <a:pPr lvl="0" algn="just"/>
            <a:r>
              <a:rPr lang="en-US" altLang="ja-JP" sz="1400" dirty="0">
                <a:latin typeface="Times New Roman" panose="02020603050405020304" pitchFamily="18" charset="0"/>
                <a:cs typeface="Times New Roman" panose="02020603050405020304" pitchFamily="18" charset="0"/>
                <a:sym typeface="+mn-ea"/>
              </a:rPr>
              <a:t>Software-Defined Management: The SDN controller enable dynamic allocation and optimization of communication resources, ensuring efficient IoV operations.</a:t>
            </a:r>
            <a:endParaRPr lang="en-US" altLang="ja-JP" sz="1400" dirty="0">
              <a:latin typeface="Times New Roman" panose="02020603050405020304" pitchFamily="18" charset="0"/>
              <a:cs typeface="Times New Roman" panose="02020603050405020304" pitchFamily="18" charset="0"/>
            </a:endParaRPr>
          </a:p>
          <a:p>
            <a:pPr marL="0" indent="0">
              <a:buNone/>
            </a:pPr>
            <a:endParaRPr lang="en-US"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p:cNvSpPr>
            <a:spLocks noGrp="1" noChangeArrowheads="1"/>
          </p:cNvSpPr>
          <p:nvPr>
            <p:ph idx="1"/>
          </p:nvPr>
        </p:nvSpPr>
        <p:spPr>
          <a:xfrm>
            <a:off x="457200" y="1417638"/>
            <a:ext cx="8229600" cy="4918464"/>
          </a:xfrm>
        </p:spPr>
        <p:txBody>
          <a:bodyPr>
            <a:normAutofit/>
          </a:bodyPr>
          <a:lstStyle/>
          <a:p>
            <a:pPr algn="just"/>
            <a:r>
              <a:rPr lang="en-US" altLang="ja-JP" sz="1400" dirty="0">
                <a:latin typeface="Times New Roman" panose="02020603050405020304" pitchFamily="18" charset="0"/>
                <a:cs typeface="Times New Roman" panose="02020603050405020304" pitchFamily="18" charset="0"/>
              </a:rPr>
              <a:t>The main features of SDN, like flexibility, programmability, and centralized control, make the network’s design and deployment scalable and straightforward. </a:t>
            </a:r>
          </a:p>
          <a:p>
            <a:pPr algn="just"/>
            <a:r>
              <a:rPr lang="en-US" altLang="ja-JP" sz="1400" dirty="0">
                <a:latin typeface="Times New Roman" panose="02020603050405020304" pitchFamily="18" charset="0"/>
                <a:cs typeface="Times New Roman" panose="02020603050405020304" pitchFamily="18" charset="0"/>
              </a:rPr>
              <a:t>The SDN controller builds a global view of the communication infrastructure and distributes its policy rules.</a:t>
            </a:r>
          </a:p>
          <a:p>
            <a:pPr algn="just"/>
            <a:r>
              <a:rPr lang="en-US" altLang="ja-JP" sz="1400" dirty="0">
                <a:latin typeface="Times New Roman" panose="02020603050405020304" pitchFamily="18" charset="0"/>
                <a:cs typeface="Times New Roman" panose="02020603050405020304" pitchFamily="18" charset="0"/>
              </a:rPr>
              <a:t>The SDN controller has a clear scope for the state of the entire network. </a:t>
            </a:r>
          </a:p>
          <a:p>
            <a:pPr algn="just"/>
            <a:r>
              <a:rPr lang="en-US" altLang="ja-JP" sz="1400" dirty="0">
                <a:latin typeface="Times New Roman" panose="02020603050405020304" pitchFamily="18" charset="0"/>
                <a:cs typeface="Times New Roman" panose="02020603050405020304" pitchFamily="18" charset="0"/>
              </a:rPr>
              <a:t>The next-generation OCC-based Software-Defined Vehicular Network (SDVN) architecture offers significant benefits in terms of QoS in traffic management, efficiency, connectivity, safety and data-driven insights.</a:t>
            </a:r>
          </a:p>
          <a:p>
            <a:pPr algn="just"/>
            <a:r>
              <a:rPr lang="en-US" altLang="ja-JP" sz="1400" dirty="0">
                <a:latin typeface="Times New Roman" panose="02020603050405020304" pitchFamily="18" charset="0"/>
                <a:cs typeface="Times New Roman" panose="02020603050405020304" pitchFamily="18" charset="0"/>
              </a:rPr>
              <a:t>By integrating OCC technology with IoV concepts and leveraging software-defined principles, we can enable innovative applications and services that enhance the overall transportation ecosystem.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 Box 1"/>
          <p:cNvSpPr txBox="1"/>
          <p:nvPr/>
        </p:nvSpPr>
        <p:spPr>
          <a:xfrm>
            <a:off x="539750" y="1417320"/>
            <a:ext cx="8299450" cy="1922780"/>
          </a:xfrm>
          <a:prstGeom prst="rect">
            <a:avLst/>
          </a:prstGeom>
          <a:noFill/>
        </p:spPr>
        <p:txBody>
          <a:bodyPr wrap="square" rtlCol="0">
            <a:noAutofit/>
          </a:bodyPr>
          <a:lstStyle/>
          <a:p>
            <a:r>
              <a:rPr lang="en-US" sz="1200">
                <a:latin typeface="Times New Roman" panose="02020603050405020304" pitchFamily="18" charset="0"/>
                <a:cs typeface="Times New Roman" panose="02020603050405020304" pitchFamily="18" charset="0"/>
              </a:rPr>
              <a:t>[1] Hasan, M. K., Ali, M. O., Rahman, M. H., Chowdhury, M. Z., &amp; Jang, Y. M. (2021). Optical camera communication in vehicular applications: A review. IEEE transactions on intelligent transportation systems, 23(7), 6260-6281.</a:t>
            </a:r>
          </a:p>
          <a:p>
            <a:endParaRPr lang="en-US" sz="120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687</Words>
  <Application>Microsoft Office PowerPoint</Application>
  <PresentationFormat>화면 슬라이드 쇼(4:3)</PresentationFormat>
  <Paragraphs>49</Paragraphs>
  <Slides>8</Slides>
  <Notes>0</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8</vt:i4>
      </vt:variant>
    </vt:vector>
  </HeadingPairs>
  <TitlesOfParts>
    <vt:vector size="18" baseType="lpstr">
      <vt:lpstr>MS PGothic</vt:lpstr>
      <vt:lpstr>MS PGothic</vt:lpstr>
      <vt:lpstr>宋体</vt:lpstr>
      <vt:lpstr>굴림</vt:lpstr>
      <vt:lpstr>맑은 고딕</vt:lpstr>
      <vt:lpstr>Arial</vt:lpstr>
      <vt:lpstr>Calibri</vt:lpstr>
      <vt:lpstr>Times New Roman</vt:lpstr>
      <vt:lpstr>Wingdings</vt:lpstr>
      <vt:lpstr>Office Theme</vt:lpstr>
      <vt:lpstr>PowerPoint 프레젠테이션</vt:lpstr>
      <vt:lpstr>PowerPoint 프레젠테이션</vt:lpstr>
      <vt:lpstr>Contents</vt:lpstr>
      <vt:lpstr>Background: OCC Based IoV</vt:lpstr>
      <vt:lpstr>OCC Enabled Software Defined Vehicular Networks for NG-OCC</vt:lpstr>
      <vt:lpstr>Continue...</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975</cp:revision>
  <cp:lastPrinted>2017-05-07T15:48:00Z</cp:lastPrinted>
  <dcterms:created xsi:type="dcterms:W3CDTF">2010-05-15T17:50:00Z</dcterms:created>
  <dcterms:modified xsi:type="dcterms:W3CDTF">2024-03-11T12:53:55Z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5971D9B5D60A458D8213A28618C5BAA5_12</vt:lpwstr>
  </property>
  <property fmtid="{D5CDD505-2E9C-101B-9397-08002B2CF9AE}" pid="3" name="KSOProductBuildVer">
    <vt:lpwstr>1033-12.2.0.13489</vt:lpwstr>
  </property>
</Properties>
</file>