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76" r:id="rId3"/>
    <p:sldId id="266" r:id="rId4"/>
    <p:sldId id="264" r:id="rId5"/>
    <p:sldId id="268" r:id="rId6"/>
    <p:sldId id="269" r:id="rId7"/>
    <p:sldId id="270" r:id="rId8"/>
    <p:sldId id="267" r:id="rId9"/>
    <p:sldId id="282" r:id="rId10"/>
    <p:sldId id="271" r:id="rId11"/>
    <p:sldId id="272"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87" autoAdjust="0"/>
    <p:restoredTop sz="94660"/>
  </p:normalViewPr>
  <p:slideViewPr>
    <p:cSldViewPr showGuides="1">
      <p:cViewPr>
        <p:scale>
          <a:sx n="140" d="100"/>
          <a:sy n="140" d="100"/>
        </p:scale>
        <p:origin x="1410" y="-6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881B14EA-270D-4300-B4CA-79D6F769A51E}" type="slidenum">
              <a:rPr lang="en-US" altLang="de-DE"/>
              <a:pPr/>
              <a:t>‹Nr.›</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7902E1F6-31E1-4E79-BFB1-0F792825E57C}" type="slidenum">
              <a:rPr lang="en-US" altLang="de-DE"/>
              <a:pPr/>
              <a:t>‹Nr.›</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3</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365792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4</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75247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smtClean="0"/>
              <a:t>Titelmasterformat durch Klicken bearbeiten</a:t>
            </a:r>
            <a:endParaRPr lang="en-US"/>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9D53074-4639-4BF4-A755-3CA2A8186AA8}" type="slidenum">
              <a:rPr lang="en-US" altLang="de-DE"/>
              <a:pPr/>
              <a:t>‹Nr.›</a:t>
            </a:fld>
            <a:endParaRPr lang="en-US" altLang="de-DE"/>
          </a:p>
        </p:txBody>
      </p:sp>
    </p:spTree>
    <p:extLst>
      <p:ext uri="{BB962C8B-B14F-4D97-AF65-F5344CB8AC3E}">
        <p14:creationId xmlns:p14="http://schemas.microsoft.com/office/powerpoint/2010/main" val="3726400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486835A7-2F06-4108-A6DB-A5F5A4A7DE63}" type="slidenum">
              <a:rPr lang="en-US" altLang="de-DE"/>
              <a:pPr/>
              <a:t>‹Nr.›</a:t>
            </a:fld>
            <a:endParaRPr lang="en-US" altLang="de-DE"/>
          </a:p>
        </p:txBody>
      </p:sp>
    </p:spTree>
    <p:extLst>
      <p:ext uri="{BB962C8B-B14F-4D97-AF65-F5344CB8AC3E}">
        <p14:creationId xmlns:p14="http://schemas.microsoft.com/office/powerpoint/2010/main" val="3926335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98625F7B-87E7-40C3-A63F-8E6049FF7ABE}" type="slidenum">
              <a:rPr lang="en-US" altLang="de-DE"/>
              <a:pPr/>
              <a:t>‹Nr.›</a:t>
            </a:fld>
            <a:endParaRPr lang="en-US" altLang="de-DE"/>
          </a:p>
        </p:txBody>
      </p:sp>
    </p:spTree>
    <p:extLst>
      <p:ext uri="{BB962C8B-B14F-4D97-AF65-F5344CB8AC3E}">
        <p14:creationId xmlns:p14="http://schemas.microsoft.com/office/powerpoint/2010/main" val="170149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72577B56-0E94-428B-83F9-43FA3D48814B}" type="slidenum">
              <a:rPr lang="en-US" altLang="de-DE"/>
              <a:pPr/>
              <a:t>‹Nr.›</a:t>
            </a:fld>
            <a:endParaRPr lang="en-US" altLang="de-DE"/>
          </a:p>
        </p:txBody>
      </p:sp>
    </p:spTree>
    <p:extLst>
      <p:ext uri="{BB962C8B-B14F-4D97-AF65-F5344CB8AC3E}">
        <p14:creationId xmlns:p14="http://schemas.microsoft.com/office/powerpoint/2010/main" val="32137576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smtClean="0"/>
              <a:t>Titelmasterformat durch Klicken bearbeiten</a:t>
            </a:r>
            <a:endParaRPr lang="en-US"/>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68332D2-655A-44E9-B05F-A33559FE2100}" type="slidenum">
              <a:rPr lang="en-US" altLang="de-DE"/>
              <a:pPr/>
              <a:t>‹Nr.›</a:t>
            </a:fld>
            <a:endParaRPr lang="en-US" altLang="de-DE"/>
          </a:p>
        </p:txBody>
      </p:sp>
    </p:spTree>
    <p:extLst>
      <p:ext uri="{BB962C8B-B14F-4D97-AF65-F5344CB8AC3E}">
        <p14:creationId xmlns:p14="http://schemas.microsoft.com/office/powerpoint/2010/main" val="3377374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lvl1pPr>
              <a:defRPr/>
            </a:lvl1pPr>
          </a:lstStyle>
          <a:p>
            <a:r>
              <a:rPr lang="de-DE" altLang="de-DE" smtClean="0"/>
              <a:t>Mar.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09BEB22E-B696-4782-AA41-95B1CE728106}" type="slidenum">
              <a:rPr lang="en-US" altLang="de-DE"/>
              <a:pPr/>
              <a:t>‹Nr.›</a:t>
            </a:fld>
            <a:endParaRPr lang="en-US" altLang="de-DE"/>
          </a:p>
        </p:txBody>
      </p:sp>
    </p:spTree>
    <p:extLst>
      <p:ext uri="{BB962C8B-B14F-4D97-AF65-F5344CB8AC3E}">
        <p14:creationId xmlns:p14="http://schemas.microsoft.com/office/powerpoint/2010/main" val="1501070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en-US"/>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lvl1pPr>
              <a:defRPr/>
            </a:lvl1pPr>
          </a:lstStyle>
          <a:p>
            <a:r>
              <a:rPr lang="de-DE" altLang="de-DE" smtClean="0"/>
              <a:t>Mar. 2024</a:t>
            </a:r>
            <a:endParaRPr lang="en-US" altLang="de-DE"/>
          </a:p>
        </p:txBody>
      </p:sp>
      <p:sp>
        <p:nvSpPr>
          <p:cNvPr id="8" name="Fußzeilenplatzhalter 7"/>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9" name="Foliennummernplatzhalter 8"/>
          <p:cNvSpPr>
            <a:spLocks noGrp="1"/>
          </p:cNvSpPr>
          <p:nvPr>
            <p:ph type="sldNum" sz="quarter" idx="12"/>
          </p:nvPr>
        </p:nvSpPr>
        <p:spPr/>
        <p:txBody>
          <a:bodyPr/>
          <a:lstStyle>
            <a:lvl1pPr>
              <a:defRPr/>
            </a:lvl1pPr>
          </a:lstStyle>
          <a:p>
            <a:r>
              <a:rPr lang="en-US" altLang="de-DE"/>
              <a:t>Slide </a:t>
            </a:r>
            <a:fld id="{88EF5866-BBC1-4A44-A73C-600F79509C09}" type="slidenum">
              <a:rPr lang="en-US" altLang="de-DE"/>
              <a:pPr/>
              <a:t>‹Nr.›</a:t>
            </a:fld>
            <a:endParaRPr lang="en-US" altLang="de-DE"/>
          </a:p>
        </p:txBody>
      </p:sp>
    </p:spTree>
    <p:extLst>
      <p:ext uri="{BB962C8B-B14F-4D97-AF65-F5344CB8AC3E}">
        <p14:creationId xmlns:p14="http://schemas.microsoft.com/office/powerpoint/2010/main" val="3832037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lvl1pPr>
              <a:defRPr/>
            </a:lvl1pPr>
          </a:lstStyle>
          <a:p>
            <a:r>
              <a:rPr lang="de-DE" altLang="de-DE" smtClean="0"/>
              <a:t>Mar. 2024</a:t>
            </a:r>
            <a:endParaRPr lang="en-US" altLang="de-DE"/>
          </a:p>
        </p:txBody>
      </p:sp>
      <p:sp>
        <p:nvSpPr>
          <p:cNvPr id="4" name="Fußzeilenplatzhalter 3"/>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5" name="Foliennummernplatzhalter 4"/>
          <p:cNvSpPr>
            <a:spLocks noGrp="1"/>
          </p:cNvSpPr>
          <p:nvPr>
            <p:ph type="sldNum" sz="quarter" idx="12"/>
          </p:nvPr>
        </p:nvSpPr>
        <p:spPr/>
        <p:txBody>
          <a:bodyPr/>
          <a:lstStyle>
            <a:lvl1pPr>
              <a:defRPr/>
            </a:lvl1pPr>
          </a:lstStyle>
          <a:p>
            <a:r>
              <a:rPr lang="en-US" altLang="de-DE"/>
              <a:t>Slide </a:t>
            </a:r>
            <a:fld id="{5D34C043-3C4C-4A63-A88E-97331599C3DF}" type="slidenum">
              <a:rPr lang="en-US" altLang="de-DE"/>
              <a:pPr/>
              <a:t>‹Nr.›</a:t>
            </a:fld>
            <a:endParaRPr lang="en-US" altLang="de-DE"/>
          </a:p>
        </p:txBody>
      </p:sp>
    </p:spTree>
    <p:extLst>
      <p:ext uri="{BB962C8B-B14F-4D97-AF65-F5344CB8AC3E}">
        <p14:creationId xmlns:p14="http://schemas.microsoft.com/office/powerpoint/2010/main" val="2982686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altLang="de-DE" smtClean="0"/>
              <a:t>Mar. 2024</a:t>
            </a:r>
            <a:endParaRPr lang="en-US" altLang="de-DE"/>
          </a:p>
        </p:txBody>
      </p:sp>
      <p:sp>
        <p:nvSpPr>
          <p:cNvPr id="3" name="Fußzeilenplatzhalter 2"/>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lvl1pPr>
              <a:defRPr/>
            </a:lvl1pPr>
          </a:lstStyle>
          <a:p>
            <a:r>
              <a:rPr lang="en-US" altLang="de-DE"/>
              <a:t>Slide </a:t>
            </a:r>
            <a:fld id="{2BE500F6-1AA5-4912-AC26-1D22585C983D}" type="slidenum">
              <a:rPr lang="en-US" altLang="de-DE"/>
              <a:pPr/>
              <a:t>‹Nr.›</a:t>
            </a:fld>
            <a:endParaRPr lang="en-US" altLang="de-DE"/>
          </a:p>
        </p:txBody>
      </p:sp>
    </p:spTree>
    <p:extLst>
      <p:ext uri="{BB962C8B-B14F-4D97-AF65-F5344CB8AC3E}">
        <p14:creationId xmlns:p14="http://schemas.microsoft.com/office/powerpoint/2010/main" val="6661334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Mar.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602EE368-63F8-4D4B-9350-E123487E6BAA}" type="slidenum">
              <a:rPr lang="en-US" altLang="de-DE"/>
              <a:pPr/>
              <a:t>‹Nr.›</a:t>
            </a:fld>
            <a:endParaRPr lang="en-US" altLang="de-DE"/>
          </a:p>
        </p:txBody>
      </p:sp>
    </p:spTree>
    <p:extLst>
      <p:ext uri="{BB962C8B-B14F-4D97-AF65-F5344CB8AC3E}">
        <p14:creationId xmlns:p14="http://schemas.microsoft.com/office/powerpoint/2010/main" val="395704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Mar.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25B48816-1849-44BD-9A67-56BDF2C825AD}" type="slidenum">
              <a:rPr lang="en-US" altLang="de-DE"/>
              <a:pPr/>
              <a:t>‹Nr.›</a:t>
            </a:fld>
            <a:endParaRPr lang="en-US" altLang="de-DE"/>
          </a:p>
        </p:txBody>
      </p:sp>
    </p:spTree>
    <p:extLst>
      <p:ext uri="{BB962C8B-B14F-4D97-AF65-F5344CB8AC3E}">
        <p14:creationId xmlns:p14="http://schemas.microsoft.com/office/powerpoint/2010/main" val="4051072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smtClean="0"/>
              <a:t>Titelmasterformat durch Klicken bearbeiten</a:t>
            </a:r>
            <a:endParaRPr lang="en-US" altLang="de-DE"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smtClean="0"/>
              <a:t>Formatvorlagen des Textmasters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endParaRPr lang="en-US" altLang="de-DE"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de-DE" smtClean="0"/>
              <a:t>Mar. 2024</a:t>
            </a:r>
            <a:endParaRPr lang="en-US" altLang="de-DE"/>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smtClean="0"/>
              <a:t>Joerg ROBERT, TU Ilmenau/Fraunhofer IIS</a:t>
            </a:r>
            <a:endParaRPr lang="en-US" altLang="de-DE"/>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6C95EF25-5BF0-4856-A71E-422C835C71F2}" type="slidenum">
              <a:rPr lang="en-US" altLang="de-DE"/>
              <a:pPr/>
              <a:t>‹Nr.›</a:t>
            </a:fld>
            <a:endParaRPr lang="en-US" altLang="de-DE"/>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a:t>
            </a:r>
            <a:r>
              <a:rPr lang="en-US" altLang="de-DE" sz="1400" b="1" dirty="0" smtClean="0"/>
              <a:t>802. </a:t>
            </a:r>
            <a:r>
              <a:rPr lang="en-US" altLang="de-DE" sz="1400" b="1" dirty="0" smtClean="0"/>
              <a:t>15-24-0151-01-04 </a:t>
            </a:r>
            <a:r>
              <a:rPr lang="en-US" altLang="de-DE" sz="1400" b="1" dirty="0" smtClean="0"/>
              <a:t>ad</a:t>
            </a:r>
            <a:endParaRPr lang="en-US" altLang="de-DE"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cn/24/15-24-0119-00-04ad-minutes-of-the-sg-next-gen-sun-phy-teleco-on-feb-7-2024.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5/dcn/23/15-23-0625-06-04ad-collection-of-use-cases-for-next-gen-sun-phy.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myproject/Public/mytools/mob/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wp-content/uploads/2022/02/ieee-sa-copyright-policy.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standards.ieee.org/wp-content/uploads/import/documents/other/Participant-Behavior-Individual-Method.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5/dcn/24/15-24-0083-00-04ad-sg-next-gen-sun-phy-january-2024-meeting-minute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p:txBody>
          <a:bodyPr/>
          <a:lstStyle/>
          <a:p>
            <a:r>
              <a:rPr lang="de-DE" altLang="de-DE" smtClean="0"/>
              <a:t>Mar. 2024</a:t>
            </a:r>
            <a:endParaRPr lang="en-US" altLang="de-DE"/>
          </a:p>
        </p:txBody>
      </p:sp>
      <p:sp>
        <p:nvSpPr>
          <p:cNvPr id="5"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3"/>
          <p:cNvSpPr>
            <a:spLocks noGrp="1"/>
          </p:cNvSpPr>
          <p:nvPr>
            <p:ph type="sldNum" sz="quarter" idx="12"/>
          </p:nvPr>
        </p:nvSpPr>
        <p:spPr/>
        <p:txBody>
          <a:bodyPr/>
          <a:lstStyle/>
          <a:p>
            <a:r>
              <a:rPr lang="en-US" altLang="de-DE"/>
              <a:t>Slide </a:t>
            </a:r>
            <a:fld id="{8787AA53-7DA1-4FFB-8053-323DA5835B68}" type="slidenum">
              <a:rPr lang="en-US" altLang="de-DE"/>
              <a:pPr/>
              <a:t>1</a:t>
            </a:fld>
            <a:endParaRPr lang="en-US" altLang="de-DE"/>
          </a:p>
        </p:txBody>
      </p:sp>
      <p:sp>
        <p:nvSpPr>
          <p:cNvPr id="27651" name="Rectangle 3"/>
          <p:cNvSpPr>
            <a:spLocks noChangeArrowheads="1"/>
          </p:cNvSpPr>
          <p:nvPr/>
        </p:nvSpPr>
        <p:spPr bwMode="auto">
          <a:xfrm>
            <a:off x="152400" y="609600"/>
            <a:ext cx="8991600" cy="4334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b="1" dirty="0" smtClean="0">
                <a:solidFill>
                  <a:schemeClr val="tx2"/>
                </a:solidFill>
              </a:rPr>
              <a:t>:</a:t>
            </a:r>
            <a:r>
              <a:rPr lang="en-US" altLang="de-DE" sz="1600" dirty="0" smtClean="0">
                <a:solidFill>
                  <a:schemeClr val="tx2"/>
                </a:solidFill>
              </a:rPr>
              <a:t> [March 2024 SG Next Gen SUN PHY Plenary </a:t>
            </a:r>
            <a:r>
              <a:rPr lang="en-US" altLang="de-DE" sz="1600" dirty="0">
                <a:solidFill>
                  <a:schemeClr val="tx2"/>
                </a:solidFill>
              </a:rPr>
              <a:t>Agenda</a:t>
            </a:r>
            <a:r>
              <a:rPr lang="en-US" altLang="de-DE" sz="1600" dirty="0" smtClean="0">
                <a:solidFill>
                  <a:schemeClr val="tx2"/>
                </a:solidFill>
              </a:rPr>
              <a:t>]</a:t>
            </a:r>
            <a:r>
              <a:rPr lang="en-US" altLang="de-DE" sz="1600" dirty="0">
                <a:solidFill>
                  <a:schemeClr val="tx2"/>
                </a:solidFill>
              </a:rPr>
              <a:t>	</a:t>
            </a:r>
          </a:p>
          <a:p>
            <a:r>
              <a:rPr lang="en-US" altLang="de-DE" sz="1600" b="1" dirty="0">
                <a:solidFill>
                  <a:schemeClr val="tx2"/>
                </a:solidFill>
              </a:rPr>
              <a:t>Date Submitted: </a:t>
            </a:r>
            <a:r>
              <a:rPr lang="en-US" altLang="de-DE" sz="1600" dirty="0" smtClean="0">
                <a:solidFill>
                  <a:schemeClr val="tx2"/>
                </a:solidFill>
              </a:rPr>
              <a:t>[11 March, 2024]</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smtClean="0">
                <a:solidFill>
                  <a:schemeClr val="tx2"/>
                </a:solidFill>
              </a:rPr>
              <a:t>[Joerg ROBERT] </a:t>
            </a:r>
            <a:r>
              <a:rPr lang="en-US" altLang="de-DE" sz="1600" dirty="0">
                <a:solidFill>
                  <a:schemeClr val="tx2"/>
                </a:solidFill>
              </a:rPr>
              <a:t>Company </a:t>
            </a:r>
            <a:r>
              <a:rPr lang="en-US" altLang="de-DE" sz="1600" dirty="0" smtClean="0"/>
              <a:t>[TU Ilmenau/Fraunhofer IIS]</a:t>
            </a:r>
            <a:endParaRPr lang="en-US" altLang="de-DE" sz="1600" dirty="0"/>
          </a:p>
          <a:p>
            <a:r>
              <a:rPr lang="en-US" altLang="de-DE" sz="1600" dirty="0">
                <a:solidFill>
                  <a:schemeClr val="tx2"/>
                </a:solidFill>
              </a:rPr>
              <a:t>Address </a:t>
            </a:r>
            <a:r>
              <a:rPr lang="en-US" altLang="de-DE" sz="1600" dirty="0" smtClean="0">
                <a:solidFill>
                  <a:schemeClr val="tx2"/>
                </a:solidFill>
              </a:rPr>
              <a:t>[Helmholtzplatz 2, Ilmenau, 98693, Germany]</a:t>
            </a:r>
            <a:endParaRPr lang="en-US" altLang="de-DE" sz="1600" dirty="0">
              <a:solidFill>
                <a:schemeClr val="tx2"/>
              </a:solidFill>
            </a:endParaRPr>
          </a:p>
          <a:p>
            <a:r>
              <a:rPr lang="en-US" altLang="de-DE" sz="1600" dirty="0" smtClean="0">
                <a:solidFill>
                  <a:schemeClr val="tx2"/>
                </a:solidFill>
              </a:rPr>
              <a:t>E-Mail:[</a:t>
            </a:r>
            <a:r>
              <a:rPr lang="en-US" altLang="de-DE" sz="1600" dirty="0" smtClean="0"/>
              <a:t>joerg.robert@ieee.org</a:t>
            </a:r>
            <a:r>
              <a:rPr lang="en-US" altLang="de-DE" sz="1600" dirty="0" smtClean="0">
                <a:solidFill>
                  <a:schemeClr val="tx2"/>
                </a:solidFill>
              </a:rPr>
              <a:t>]</a:t>
            </a:r>
            <a:r>
              <a:rPr lang="en-US" altLang="de-DE" sz="1600" dirty="0">
                <a:solidFill>
                  <a:schemeClr val="tx2"/>
                </a:solidFill>
              </a:rPr>
              <a:t>	</a:t>
            </a:r>
          </a:p>
          <a:p>
            <a:pPr>
              <a:spcBef>
                <a:spcPts val="100"/>
              </a:spcBef>
              <a:spcAft>
                <a:spcPts val="100"/>
              </a:spcAft>
            </a:pPr>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smtClean="0">
                <a:solidFill>
                  <a:schemeClr val="tx2"/>
                </a:solidFill>
              </a:rPr>
              <a:t>[]</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smtClean="0">
                <a:solidFill>
                  <a:schemeClr val="tx2"/>
                </a:solidFill>
              </a:rPr>
              <a:t>[</a:t>
            </a:r>
            <a:r>
              <a:rPr lang="en-US" altLang="de-DE" sz="1600" dirty="0" smtClean="0"/>
              <a:t>Draft agenda of the March 2024 Plenary</a:t>
            </a:r>
            <a:r>
              <a:rPr lang="en-US" altLang="de-DE" sz="1600" dirty="0" smtClean="0">
                <a:solidFill>
                  <a:schemeClr val="tx2"/>
                </a:solidFill>
              </a:rPr>
              <a:t>]</a:t>
            </a:r>
            <a:endParaRPr lang="en-US" altLang="de-DE" sz="1600" dirty="0">
              <a:solidFill>
                <a:schemeClr val="tx2"/>
              </a:solidFill>
            </a:endParaRP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Telco Minutes</a:t>
            </a:r>
            <a:endParaRPr lang="en-US" dirty="0"/>
          </a:p>
        </p:txBody>
      </p:sp>
      <p:sp>
        <p:nvSpPr>
          <p:cNvPr id="3" name="Inhaltsplatzhalter 2"/>
          <p:cNvSpPr>
            <a:spLocks noGrp="1"/>
          </p:cNvSpPr>
          <p:nvPr>
            <p:ph idx="1"/>
          </p:nvPr>
        </p:nvSpPr>
        <p:spPr/>
        <p:txBody>
          <a:bodyPr/>
          <a:lstStyle/>
          <a:p>
            <a:r>
              <a:rPr lang="en-US" sz="2000" dirty="0" smtClean="0"/>
              <a:t>Motion to approve the February 7</a:t>
            </a:r>
            <a:r>
              <a:rPr lang="en-US" sz="2000" baseline="30000" dirty="0" smtClean="0"/>
              <a:t>th</a:t>
            </a:r>
            <a:r>
              <a:rPr lang="en-US" sz="2000" dirty="0" smtClean="0"/>
              <a:t>, 2024 telephone conference meeting </a:t>
            </a:r>
            <a:r>
              <a:rPr lang="en-US" sz="2000" dirty="0"/>
              <a:t>minutes included in </a:t>
            </a:r>
            <a:r>
              <a:rPr lang="en-US" sz="2000" dirty="0" smtClean="0"/>
              <a:t>document 15-24-119/r0</a:t>
            </a:r>
            <a:br>
              <a:rPr lang="en-US" sz="2000" dirty="0" smtClean="0"/>
            </a:br>
            <a:r>
              <a:rPr lang="en-US" sz="2000" dirty="0" smtClean="0">
                <a:hlinkClick r:id="rId2"/>
              </a:rPr>
              <a:t>https</a:t>
            </a:r>
            <a:r>
              <a:rPr lang="en-US" sz="2000" dirty="0">
                <a:hlinkClick r:id="rId2"/>
              </a:rPr>
              <a:t>://</a:t>
            </a:r>
            <a:r>
              <a:rPr lang="en-US" sz="2000" dirty="0" smtClean="0">
                <a:hlinkClick r:id="rId2"/>
              </a:rPr>
              <a:t>mentor.ieee.org/802.15/dcn/24/15-24-0119-00-04ad-minutes-of-the-sg-next-gen-sun-phy-teleco-on-feb-7-2024.docx</a:t>
            </a:r>
            <a:endParaRPr lang="en-US" sz="2000" dirty="0" smtClean="0"/>
          </a:p>
          <a:p>
            <a:endParaRPr lang="en-US" sz="2000" dirty="0" smtClean="0"/>
          </a:p>
          <a:p>
            <a:r>
              <a:rPr lang="en-US" sz="2000" dirty="0" smtClean="0"/>
              <a:t>Moved</a:t>
            </a:r>
            <a:r>
              <a:rPr lang="en-US" sz="2000" dirty="0" smtClean="0"/>
              <a:t>: Thomas</a:t>
            </a:r>
            <a:endParaRPr lang="en-US" sz="2000" dirty="0" smtClean="0"/>
          </a:p>
          <a:p>
            <a:r>
              <a:rPr lang="en-US" sz="2000" dirty="0" smtClean="0"/>
              <a:t>Seconded</a:t>
            </a:r>
            <a:r>
              <a:rPr lang="en-US" sz="2000" dirty="0" smtClean="0"/>
              <a:t>: Jim</a:t>
            </a:r>
            <a:endParaRPr lang="en-US" sz="2000" dirty="0" smtClean="0"/>
          </a:p>
          <a:p>
            <a:endParaRPr lang="en-US" sz="2000" dirty="0"/>
          </a:p>
          <a:p>
            <a:r>
              <a:rPr lang="en-US" sz="2000" dirty="0" smtClean="0"/>
              <a:t>Result: unanimous consent</a:t>
            </a:r>
            <a:endParaRPr lang="en-US" sz="2000"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10</a:t>
            </a:fld>
            <a:endParaRPr lang="en-US" altLang="de-DE"/>
          </a:p>
        </p:txBody>
      </p:sp>
    </p:spTree>
    <p:extLst>
      <p:ext uri="{BB962C8B-B14F-4D97-AF65-F5344CB8AC3E}">
        <p14:creationId xmlns:p14="http://schemas.microsoft.com/office/powerpoint/2010/main" val="25700514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Discussion of Use-Cases and Requirements</a:t>
            </a:r>
            <a:endParaRPr lang="en-US" dirty="0"/>
          </a:p>
        </p:txBody>
      </p:sp>
      <p:sp>
        <p:nvSpPr>
          <p:cNvPr id="3" name="Inhaltsplatzhalter 2"/>
          <p:cNvSpPr>
            <a:spLocks noGrp="1"/>
          </p:cNvSpPr>
          <p:nvPr>
            <p:ph idx="1"/>
          </p:nvPr>
        </p:nvSpPr>
        <p:spPr/>
        <p:txBody>
          <a:bodyPr/>
          <a:lstStyle/>
          <a:p>
            <a:r>
              <a:rPr lang="en-US" sz="2000" dirty="0" smtClean="0"/>
              <a:t>Discussion </a:t>
            </a:r>
            <a:r>
              <a:rPr lang="en-US" sz="2000" dirty="0"/>
              <a:t>of document </a:t>
            </a:r>
            <a:r>
              <a:rPr lang="en-US" sz="2000" dirty="0" smtClean="0"/>
              <a:t>15-23-625/r6 </a:t>
            </a:r>
            <a:r>
              <a:rPr lang="en-US" sz="2000" dirty="0" smtClean="0">
                <a:hlinkClick r:id="rId2"/>
              </a:rPr>
              <a:t>https</a:t>
            </a:r>
            <a:r>
              <a:rPr lang="en-US" sz="2000" dirty="0">
                <a:hlinkClick r:id="rId2"/>
              </a:rPr>
              <a:t>://</a:t>
            </a:r>
            <a:r>
              <a:rPr lang="en-US" sz="2000" dirty="0" smtClean="0">
                <a:hlinkClick r:id="rId2"/>
              </a:rPr>
              <a:t>mentor.ieee.org/802.15/dcn/23/15-23-0625-06-04ad-collection-of-use-cases-for-next-gen-sun-phy.xlsx</a:t>
            </a:r>
            <a:endParaRPr lang="en-US" sz="2000" dirty="0" smtClean="0"/>
          </a:p>
          <a:p>
            <a:endParaRPr lang="en-US"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11</a:t>
            </a:fld>
            <a:endParaRPr lang="en-US" altLang="de-DE"/>
          </a:p>
        </p:txBody>
      </p:sp>
    </p:spTree>
    <p:extLst>
      <p:ext uri="{BB962C8B-B14F-4D97-AF65-F5344CB8AC3E}">
        <p14:creationId xmlns:p14="http://schemas.microsoft.com/office/powerpoint/2010/main" val="24084805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sz="4400" dirty="0" smtClean="0"/>
              <a:t>SG Next GEN SUN PHY</a:t>
            </a:r>
            <a:br>
              <a:rPr lang="en-US" sz="4400" dirty="0" smtClean="0"/>
            </a:br>
            <a:r>
              <a:rPr lang="en-US" sz="4400" dirty="0" smtClean="0"/>
              <a:t>March 2024 Draft Agenda</a:t>
            </a:r>
            <a:endParaRPr lang="en-US" sz="4400" dirty="0"/>
          </a:p>
        </p:txBody>
      </p:sp>
      <p:sp>
        <p:nvSpPr>
          <p:cNvPr id="6" name="Untertitel 5"/>
          <p:cNvSpPr>
            <a:spLocks noGrp="1"/>
          </p:cNvSpPr>
          <p:nvPr>
            <p:ph type="subTitle" idx="1"/>
          </p:nvPr>
        </p:nvSpPr>
        <p:spPr/>
        <p:txBody>
          <a:bodyPr/>
          <a:lstStyle/>
          <a:p>
            <a:r>
              <a:rPr lang="en-US" dirty="0" smtClean="0"/>
              <a:t>Joerg Robert (TU Ilmenau/Fraunhofer IIS)</a:t>
            </a:r>
            <a:endParaRPr lang="en-US" dirty="0"/>
          </a:p>
        </p:txBody>
      </p:sp>
      <p:sp>
        <p:nvSpPr>
          <p:cNvPr id="2" name="Datumsplatzhalter 1"/>
          <p:cNvSpPr>
            <a:spLocks noGrp="1"/>
          </p:cNvSpPr>
          <p:nvPr>
            <p:ph type="dt" sz="half" idx="10"/>
          </p:nvPr>
        </p:nvSpPr>
        <p:spPr/>
        <p:txBody>
          <a:bodyPr/>
          <a:lstStyle/>
          <a:p>
            <a:r>
              <a:rPr lang="de-DE" altLang="de-DE" smtClean="0"/>
              <a:t>Mar. 2024</a:t>
            </a:r>
            <a:endParaRPr lang="en-US" altLang="de-DE"/>
          </a:p>
        </p:txBody>
      </p:sp>
      <p:sp>
        <p:nvSpPr>
          <p:cNvPr id="3"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p>
            <a:r>
              <a:rPr lang="en-US" altLang="de-DE" smtClean="0"/>
              <a:t>Slide </a:t>
            </a:r>
            <a:fld id="{2BE500F6-1AA5-4912-AC26-1D22585C983D}" type="slidenum">
              <a:rPr lang="en-US" altLang="de-DE" smtClean="0"/>
              <a:pPr/>
              <a:t>2</a:t>
            </a:fld>
            <a:endParaRPr lang="en-US" altLang="de-DE"/>
          </a:p>
        </p:txBody>
      </p:sp>
    </p:spTree>
    <p:extLst>
      <p:ext uri="{BB962C8B-B14F-4D97-AF65-F5344CB8AC3E}">
        <p14:creationId xmlns:p14="http://schemas.microsoft.com/office/powerpoint/2010/main" val="15232566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3</a:t>
            </a:fld>
            <a:endParaRPr lang="en-US" altLang="de-DE"/>
          </a:p>
        </p:txBody>
      </p:sp>
      <p:sp>
        <p:nvSpPr>
          <p:cNvPr id="4098" name="Rectangle 2"/>
          <p:cNvSpPr>
            <a:spLocks noGrp="1" noChangeArrowheads="1"/>
          </p:cNvSpPr>
          <p:nvPr>
            <p:ph type="title"/>
          </p:nvPr>
        </p:nvSpPr>
        <p:spPr>
          <a:ln/>
        </p:spPr>
        <p:txBody>
          <a:bodyPr/>
          <a:lstStyle/>
          <a:p>
            <a:r>
              <a:rPr lang="de-DE" altLang="de-DE" sz="3200" dirty="0" smtClean="0"/>
              <a:t>Meeting Slots</a:t>
            </a:r>
            <a:endParaRPr lang="de-DE" altLang="de-DE" sz="3200" dirty="0"/>
          </a:p>
        </p:txBody>
      </p:sp>
      <p:sp>
        <p:nvSpPr>
          <p:cNvPr id="4099" name="Rectangle 3"/>
          <p:cNvSpPr>
            <a:spLocks noGrp="1" noChangeArrowheads="1"/>
          </p:cNvSpPr>
          <p:nvPr>
            <p:ph type="body" idx="1"/>
          </p:nvPr>
        </p:nvSpPr>
        <p:spPr>
          <a:ln/>
        </p:spPr>
        <p:txBody>
          <a:bodyPr/>
          <a:lstStyle/>
          <a:p>
            <a:r>
              <a:rPr lang="en-US" altLang="de-DE" sz="2000" dirty="0" smtClean="0"/>
              <a:t>Monday </a:t>
            </a:r>
            <a:r>
              <a:rPr lang="en-US" altLang="de-DE" sz="2000" dirty="0" smtClean="0"/>
              <a:t>PM1</a:t>
            </a:r>
            <a:endParaRPr lang="en-US" altLang="de-DE" sz="2000" dirty="0" smtClean="0"/>
          </a:p>
          <a:p>
            <a:r>
              <a:rPr lang="en-US" altLang="de-DE" sz="2000" dirty="0" smtClean="0"/>
              <a:t>Tuesday PM2</a:t>
            </a:r>
          </a:p>
          <a:p>
            <a:r>
              <a:rPr lang="en-US" altLang="de-DE" sz="2000" dirty="0" smtClean="0"/>
              <a:t>Wednesday PM1</a:t>
            </a:r>
          </a:p>
          <a:p>
            <a:r>
              <a:rPr lang="en-US" altLang="de-DE" sz="2000" dirty="0" smtClean="0"/>
              <a:t>Thursday PM1</a:t>
            </a:r>
          </a:p>
          <a:p>
            <a:endParaRPr lang="en-US" altLang="de-DE" sz="2000" dirty="0" smtClean="0"/>
          </a:p>
          <a:p>
            <a:endParaRPr lang="en-US" altLang="de-DE" sz="2000" dirty="0"/>
          </a:p>
        </p:txBody>
      </p:sp>
    </p:spTree>
    <p:extLst>
      <p:ext uri="{BB962C8B-B14F-4D97-AF65-F5344CB8AC3E}">
        <p14:creationId xmlns:p14="http://schemas.microsoft.com/office/powerpoint/2010/main" val="2878983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4</a:t>
            </a:fld>
            <a:endParaRPr lang="en-US" altLang="de-DE"/>
          </a:p>
        </p:txBody>
      </p:sp>
      <p:sp>
        <p:nvSpPr>
          <p:cNvPr id="4098" name="Rectangle 2"/>
          <p:cNvSpPr>
            <a:spLocks noGrp="1" noChangeArrowheads="1"/>
          </p:cNvSpPr>
          <p:nvPr>
            <p:ph type="title"/>
          </p:nvPr>
        </p:nvSpPr>
        <p:spPr>
          <a:ln/>
        </p:spPr>
        <p:txBody>
          <a:bodyPr/>
          <a:lstStyle/>
          <a:p>
            <a:r>
              <a:rPr lang="de-DE" altLang="de-DE" sz="3200" dirty="0" err="1" smtClean="0"/>
              <a:t>Draft</a:t>
            </a:r>
            <a:r>
              <a:rPr lang="de-DE" altLang="de-DE" sz="3200" dirty="0" smtClean="0"/>
              <a:t> Agenda</a:t>
            </a:r>
            <a:endParaRPr lang="de-DE" altLang="de-DE" sz="3200" dirty="0"/>
          </a:p>
        </p:txBody>
      </p:sp>
      <p:sp>
        <p:nvSpPr>
          <p:cNvPr id="4099" name="Rectangle 3"/>
          <p:cNvSpPr>
            <a:spLocks noGrp="1" noChangeArrowheads="1"/>
          </p:cNvSpPr>
          <p:nvPr>
            <p:ph type="body" idx="1"/>
          </p:nvPr>
        </p:nvSpPr>
        <p:spPr>
          <a:xfrm>
            <a:off x="685800" y="1981200"/>
            <a:ext cx="3886200" cy="4114800"/>
          </a:xfrm>
          <a:ln/>
        </p:spPr>
        <p:txBody>
          <a:bodyPr/>
          <a:lstStyle/>
          <a:p>
            <a:pPr marL="0" indent="0">
              <a:buNone/>
            </a:pPr>
            <a:r>
              <a:rPr lang="en-US" altLang="de-DE" sz="1600" dirty="0" smtClean="0"/>
              <a:t>Monday </a:t>
            </a:r>
            <a:r>
              <a:rPr lang="en-US" altLang="de-DE" sz="1600" dirty="0" smtClean="0"/>
              <a:t>PM1:</a:t>
            </a:r>
            <a:endParaRPr lang="en-US" altLang="de-DE" sz="1600" dirty="0" smtClean="0"/>
          </a:p>
          <a:p>
            <a:pPr marL="514350" indent="-514350">
              <a:buFont typeface="+mj-lt"/>
              <a:buAutoNum type="arabicPeriod"/>
            </a:pPr>
            <a:r>
              <a:rPr lang="en-US" altLang="de-DE" sz="1600" dirty="0" smtClean="0"/>
              <a:t>Policies and guidelines</a:t>
            </a:r>
          </a:p>
          <a:p>
            <a:pPr marL="514350" indent="-514350">
              <a:buFont typeface="+mj-lt"/>
              <a:buAutoNum type="arabicPeriod"/>
            </a:pPr>
            <a:r>
              <a:rPr lang="en-US" altLang="de-DE" sz="1600" dirty="0" smtClean="0"/>
              <a:t>Approval of the agenda</a:t>
            </a:r>
          </a:p>
          <a:p>
            <a:pPr marL="514350" indent="-514350">
              <a:buFont typeface="+mj-lt"/>
              <a:buAutoNum type="arabicPeriod"/>
            </a:pPr>
            <a:r>
              <a:rPr lang="en-US" altLang="de-DE" sz="1600" dirty="0" smtClean="0"/>
              <a:t>Meeting Minutes</a:t>
            </a:r>
          </a:p>
          <a:p>
            <a:pPr marL="514350" indent="-514350">
              <a:buFont typeface="+mj-lt"/>
              <a:buAutoNum type="arabicPeriod"/>
            </a:pPr>
            <a:r>
              <a:rPr lang="en-US" altLang="de-DE" sz="1600" dirty="0" smtClean="0"/>
              <a:t>Use-cases and requirements</a:t>
            </a:r>
          </a:p>
          <a:p>
            <a:pPr marL="514350" indent="-514350">
              <a:buFont typeface="+mj-lt"/>
              <a:buAutoNum type="arabicPeriod"/>
            </a:pPr>
            <a:r>
              <a:rPr lang="en-US" altLang="de-DE" sz="1600" dirty="0" smtClean="0"/>
              <a:t>Recess</a:t>
            </a:r>
          </a:p>
          <a:p>
            <a:pPr marL="514350" indent="-514350">
              <a:buFont typeface="+mj-lt"/>
              <a:buAutoNum type="arabicPeriod"/>
            </a:pPr>
            <a:endParaRPr lang="en-US" altLang="de-DE" sz="1600" dirty="0"/>
          </a:p>
          <a:p>
            <a:pPr marL="0" indent="0">
              <a:buNone/>
            </a:pPr>
            <a:r>
              <a:rPr lang="en-US" altLang="de-DE" sz="1600" dirty="0" smtClean="0"/>
              <a:t>Tuesday PM2:</a:t>
            </a:r>
          </a:p>
          <a:p>
            <a:pPr marL="514350" indent="-514350">
              <a:buFont typeface="+mj-lt"/>
              <a:buAutoNum type="arabicPeriod"/>
            </a:pPr>
            <a:r>
              <a:rPr lang="en-US" altLang="de-DE" sz="1600" dirty="0"/>
              <a:t>Use-cases and requirements</a:t>
            </a:r>
          </a:p>
          <a:p>
            <a:pPr marL="514350" indent="-514350">
              <a:buFont typeface="+mj-lt"/>
              <a:buAutoNum type="arabicPeriod"/>
            </a:pPr>
            <a:r>
              <a:rPr lang="en-US" altLang="de-DE" sz="1600" dirty="0" smtClean="0"/>
              <a:t>Channel Models</a:t>
            </a:r>
          </a:p>
          <a:p>
            <a:pPr marL="514350" indent="-514350">
              <a:buFont typeface="+mj-lt"/>
              <a:buAutoNum type="arabicPeriod"/>
            </a:pPr>
            <a:r>
              <a:rPr lang="en-US" altLang="de-DE" sz="1600" dirty="0" smtClean="0"/>
              <a:t>Recess</a:t>
            </a:r>
          </a:p>
          <a:p>
            <a:pPr marL="514350" indent="-514350">
              <a:buFont typeface="+mj-lt"/>
              <a:buAutoNum type="arabicPeriod"/>
            </a:pPr>
            <a:endParaRPr lang="en-US" altLang="de-DE" sz="2000" dirty="0"/>
          </a:p>
        </p:txBody>
      </p:sp>
      <p:sp>
        <p:nvSpPr>
          <p:cNvPr id="7" name="Rectangle 3"/>
          <p:cNvSpPr txBox="1">
            <a:spLocks noChangeArrowheads="1"/>
          </p:cNvSpPr>
          <p:nvPr/>
        </p:nvSpPr>
        <p:spPr bwMode="auto">
          <a:xfrm>
            <a:off x="4589532" y="1981200"/>
            <a:ext cx="3886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Tx/>
              <a:buNone/>
            </a:pPr>
            <a:r>
              <a:rPr lang="en-US" altLang="de-DE" sz="1600" dirty="0" smtClean="0"/>
              <a:t>Wednesday PM1:</a:t>
            </a:r>
          </a:p>
          <a:p>
            <a:pPr marL="514350" indent="-514350">
              <a:buFont typeface="+mj-lt"/>
              <a:buAutoNum type="arabicPeriod"/>
            </a:pPr>
            <a:r>
              <a:rPr lang="en-US" altLang="de-DE" sz="1600" dirty="0" smtClean="0"/>
              <a:t>Channel </a:t>
            </a:r>
            <a:r>
              <a:rPr lang="en-US" altLang="de-DE" sz="1600" dirty="0"/>
              <a:t>Models</a:t>
            </a:r>
          </a:p>
          <a:p>
            <a:pPr marL="514350" indent="-514350">
              <a:buFont typeface="+mj-lt"/>
              <a:buAutoNum type="arabicPeriod"/>
            </a:pPr>
            <a:r>
              <a:rPr lang="en-US" altLang="de-DE" sz="1600" dirty="0" smtClean="0"/>
              <a:t>Technical Guidance Document</a:t>
            </a:r>
          </a:p>
          <a:p>
            <a:pPr marL="514350" indent="-514350">
              <a:buFont typeface="+mj-lt"/>
              <a:buAutoNum type="arabicPeriod"/>
            </a:pPr>
            <a:r>
              <a:rPr lang="en-US" altLang="de-DE" sz="1600" dirty="0" smtClean="0"/>
              <a:t>Call for Contributions</a:t>
            </a:r>
            <a:endParaRPr lang="en-US" altLang="de-DE" sz="1600" dirty="0"/>
          </a:p>
          <a:p>
            <a:pPr marL="514350" indent="-514350">
              <a:buFont typeface="+mj-lt"/>
              <a:buAutoNum type="arabicPeriod"/>
            </a:pPr>
            <a:r>
              <a:rPr lang="en-US" altLang="de-DE" sz="1600" dirty="0" smtClean="0"/>
              <a:t>Recess</a:t>
            </a:r>
          </a:p>
          <a:p>
            <a:pPr marL="514350" indent="-514350">
              <a:buFont typeface="+mj-lt"/>
              <a:buAutoNum type="arabicPeriod"/>
            </a:pPr>
            <a:endParaRPr lang="en-US" altLang="de-DE" sz="1600" dirty="0" smtClean="0"/>
          </a:p>
          <a:p>
            <a:pPr marL="0" indent="0">
              <a:buFontTx/>
              <a:buNone/>
            </a:pPr>
            <a:r>
              <a:rPr lang="en-US" altLang="de-DE" sz="1600" dirty="0" smtClean="0"/>
              <a:t>Thursday </a:t>
            </a:r>
            <a:r>
              <a:rPr lang="en-US" altLang="de-DE" sz="1600" dirty="0" smtClean="0"/>
              <a:t>PM1:</a:t>
            </a:r>
            <a:endParaRPr lang="en-US" altLang="de-DE" sz="1600" dirty="0" smtClean="0"/>
          </a:p>
          <a:p>
            <a:pPr marL="514350" indent="-514350">
              <a:buFont typeface="+mj-lt"/>
              <a:buAutoNum type="arabicPeriod"/>
            </a:pPr>
            <a:r>
              <a:rPr lang="en-US" altLang="de-DE" sz="1600" dirty="0"/>
              <a:t>Technical Guidance Document</a:t>
            </a:r>
          </a:p>
          <a:p>
            <a:pPr marL="514350" indent="-514350">
              <a:buFont typeface="+mj-lt"/>
              <a:buAutoNum type="arabicPeriod"/>
            </a:pPr>
            <a:r>
              <a:rPr lang="en-US" altLang="de-DE" sz="1600" dirty="0" smtClean="0"/>
              <a:t>Timeline</a:t>
            </a:r>
          </a:p>
          <a:p>
            <a:pPr marL="514350" indent="-514350">
              <a:buFont typeface="+mj-lt"/>
              <a:buAutoNum type="arabicPeriod"/>
            </a:pPr>
            <a:r>
              <a:rPr lang="en-US" altLang="de-DE" sz="1600" dirty="0" smtClean="0"/>
              <a:t>Call for Contributions</a:t>
            </a:r>
          </a:p>
          <a:p>
            <a:pPr marL="514350" indent="-514350">
              <a:buFont typeface="+mj-lt"/>
              <a:buAutoNum type="arabicPeriod"/>
            </a:pPr>
            <a:r>
              <a:rPr lang="en-US" altLang="de-DE" sz="1600" dirty="0" smtClean="0"/>
              <a:t>Next Steps</a:t>
            </a:r>
          </a:p>
          <a:p>
            <a:pPr marL="514350" indent="-514350">
              <a:buFont typeface="+mj-lt"/>
              <a:buAutoNum type="arabicPeriod"/>
            </a:pPr>
            <a:r>
              <a:rPr lang="en-US" altLang="de-DE" sz="1600" dirty="0" err="1" smtClean="0"/>
              <a:t>AoB</a:t>
            </a:r>
            <a:endParaRPr lang="en-US" altLang="de-DE" sz="1600" dirty="0" smtClean="0"/>
          </a:p>
          <a:p>
            <a:pPr marL="514350" indent="-514350">
              <a:buFont typeface="+mj-lt"/>
              <a:buAutoNum type="arabicPeriod"/>
            </a:pPr>
            <a:r>
              <a:rPr lang="en-US" altLang="de-DE" sz="1600" dirty="0" smtClean="0"/>
              <a:t>Adjourn</a:t>
            </a:r>
          </a:p>
          <a:p>
            <a:pPr marL="514350" indent="-514350">
              <a:buFont typeface="+mj-lt"/>
              <a:buAutoNum type="arabicPeriod"/>
            </a:pPr>
            <a:endParaRPr lang="en-US" altLang="de-DE" sz="2000" dirty="0"/>
          </a:p>
        </p:txBody>
      </p:sp>
    </p:spTree>
    <p:extLst>
      <p:ext uri="{BB962C8B-B14F-4D97-AF65-F5344CB8AC3E}">
        <p14:creationId xmlns:p14="http://schemas.microsoft.com/office/powerpoint/2010/main" val="23280466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IEEE Patent Policy</a:t>
            </a:r>
            <a:endParaRPr lang="en-US" dirty="0"/>
          </a:p>
        </p:txBody>
      </p:sp>
      <p:sp>
        <p:nvSpPr>
          <p:cNvPr id="3" name="Inhaltsplatzhalter 2"/>
          <p:cNvSpPr>
            <a:spLocks noGrp="1"/>
          </p:cNvSpPr>
          <p:nvPr>
            <p:ph idx="1"/>
          </p:nvPr>
        </p:nvSpPr>
        <p:spPr/>
        <p:txBody>
          <a:bodyPr/>
          <a:lstStyle/>
          <a:p>
            <a:r>
              <a:rPr lang="en-US" sz="2000" dirty="0">
                <a:hlinkClick r:id="rId2"/>
              </a:rPr>
              <a:t>https://</a:t>
            </a:r>
            <a:r>
              <a:rPr lang="en-US" sz="2000" dirty="0" smtClean="0">
                <a:hlinkClick r:id="rId2"/>
              </a:rPr>
              <a:t>mentor.ieee.org/myproject/Public/mytools/mob/slideset.pdf</a:t>
            </a:r>
            <a:endParaRPr lang="en-US" sz="2000" dirty="0" smtClean="0"/>
          </a:p>
          <a:p>
            <a:endParaRPr lang="en-US" sz="2000" dirty="0" smtClean="0"/>
          </a:p>
          <a:p>
            <a:r>
              <a:rPr lang="en-US" sz="2000" dirty="0" smtClean="0"/>
              <a:t>Call </a:t>
            </a:r>
            <a:r>
              <a:rPr lang="en-US" sz="2000" dirty="0"/>
              <a:t>for potentially essential patents</a:t>
            </a:r>
          </a:p>
          <a:p>
            <a:endParaRPr lang="en-US" sz="2000" dirty="0" smtClean="0"/>
          </a:p>
          <a:p>
            <a:endParaRPr lang="en-US" dirty="0" smtClean="0"/>
          </a:p>
          <a:p>
            <a:endParaRPr lang="en-US"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5</a:t>
            </a:fld>
            <a:endParaRPr lang="en-US" altLang="de-DE"/>
          </a:p>
        </p:txBody>
      </p:sp>
    </p:spTree>
    <p:extLst>
      <p:ext uri="{BB962C8B-B14F-4D97-AF65-F5344CB8AC3E}">
        <p14:creationId xmlns:p14="http://schemas.microsoft.com/office/powerpoint/2010/main" val="3142454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IEEE Copyright Policy</a:t>
            </a:r>
            <a:endParaRPr lang="en-US" dirty="0"/>
          </a:p>
        </p:txBody>
      </p:sp>
      <p:sp>
        <p:nvSpPr>
          <p:cNvPr id="3" name="Inhaltsplatzhalter 2"/>
          <p:cNvSpPr>
            <a:spLocks noGrp="1"/>
          </p:cNvSpPr>
          <p:nvPr>
            <p:ph idx="1"/>
          </p:nvPr>
        </p:nvSpPr>
        <p:spPr/>
        <p:txBody>
          <a:bodyPr/>
          <a:lstStyle/>
          <a:p>
            <a:r>
              <a:rPr lang="en-US" sz="2000" dirty="0">
                <a:hlinkClick r:id="rId2"/>
              </a:rPr>
              <a:t>https://</a:t>
            </a:r>
            <a:r>
              <a:rPr lang="en-US" sz="2000" dirty="0" smtClean="0">
                <a:hlinkClick r:id="rId2"/>
              </a:rPr>
              <a:t>standards.ieee.org/wp-content/uploads/2022/02/ieee-sa-copyright-policy.pdf</a:t>
            </a:r>
            <a:endParaRPr lang="en-US" sz="2000" dirty="0" smtClean="0"/>
          </a:p>
          <a:p>
            <a:endParaRPr lang="en-US"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6</a:t>
            </a:fld>
            <a:endParaRPr lang="en-US" altLang="de-DE"/>
          </a:p>
        </p:txBody>
      </p:sp>
    </p:spTree>
    <p:extLst>
      <p:ext uri="{BB962C8B-B14F-4D97-AF65-F5344CB8AC3E}">
        <p14:creationId xmlns:p14="http://schemas.microsoft.com/office/powerpoint/2010/main" val="2026985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IEEE </a:t>
            </a:r>
            <a:r>
              <a:rPr lang="en-US" dirty="0" smtClean="0"/>
              <a:t>Participant Behavior</a:t>
            </a:r>
            <a:endParaRPr lang="en-US" dirty="0"/>
          </a:p>
        </p:txBody>
      </p:sp>
      <p:sp>
        <p:nvSpPr>
          <p:cNvPr id="3" name="Inhaltsplatzhalter 2"/>
          <p:cNvSpPr>
            <a:spLocks noGrp="1"/>
          </p:cNvSpPr>
          <p:nvPr>
            <p:ph idx="1"/>
          </p:nvPr>
        </p:nvSpPr>
        <p:spPr/>
        <p:txBody>
          <a:bodyPr/>
          <a:lstStyle/>
          <a:p>
            <a:r>
              <a:rPr lang="en-US" sz="2000" dirty="0">
                <a:hlinkClick r:id="rId2"/>
              </a:rPr>
              <a:t>https://</a:t>
            </a:r>
            <a:r>
              <a:rPr lang="en-US" sz="2000" dirty="0" smtClean="0">
                <a:hlinkClick r:id="rId2"/>
              </a:rPr>
              <a:t>standards.ieee.org/wp-content/uploads/import/documents/other/Participant-Behavior-Individual-Method.pdf</a:t>
            </a:r>
            <a:endParaRPr lang="en-US" sz="2000" dirty="0" smtClean="0"/>
          </a:p>
          <a:p>
            <a:endParaRPr lang="en-US"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7</a:t>
            </a:fld>
            <a:endParaRPr lang="en-US" altLang="de-DE"/>
          </a:p>
        </p:txBody>
      </p:sp>
    </p:spTree>
    <p:extLst>
      <p:ext uri="{BB962C8B-B14F-4D97-AF65-F5344CB8AC3E}">
        <p14:creationId xmlns:p14="http://schemas.microsoft.com/office/powerpoint/2010/main" val="4459121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the Agenda</a:t>
            </a:r>
            <a:endParaRPr lang="en-US" dirty="0"/>
          </a:p>
        </p:txBody>
      </p:sp>
      <p:sp>
        <p:nvSpPr>
          <p:cNvPr id="3" name="Inhaltsplatzhalter 2"/>
          <p:cNvSpPr>
            <a:spLocks noGrp="1"/>
          </p:cNvSpPr>
          <p:nvPr>
            <p:ph idx="1"/>
          </p:nvPr>
        </p:nvSpPr>
        <p:spPr/>
        <p:txBody>
          <a:bodyPr/>
          <a:lstStyle/>
          <a:p>
            <a:r>
              <a:rPr lang="en-US" sz="2000" dirty="0" smtClean="0"/>
              <a:t>Motion to approve the proposed draft agenda</a:t>
            </a:r>
          </a:p>
          <a:p>
            <a:endParaRPr lang="en-US" sz="2000" dirty="0"/>
          </a:p>
          <a:p>
            <a:r>
              <a:rPr lang="en-US" sz="2000" dirty="0" smtClean="0"/>
              <a:t>Moved: </a:t>
            </a:r>
            <a:r>
              <a:rPr lang="en-US" sz="2000" dirty="0" smtClean="0"/>
              <a:t>Thomas</a:t>
            </a:r>
            <a:endParaRPr lang="en-US" sz="2000" dirty="0" smtClean="0"/>
          </a:p>
          <a:p>
            <a:r>
              <a:rPr lang="en-US" sz="2000" dirty="0" smtClean="0"/>
              <a:t>Seconded</a:t>
            </a:r>
            <a:r>
              <a:rPr lang="en-US" sz="2000" dirty="0" smtClean="0"/>
              <a:t>: Jim</a:t>
            </a:r>
            <a:endParaRPr lang="en-US" sz="2000" dirty="0" smtClean="0"/>
          </a:p>
          <a:p>
            <a:endParaRPr lang="en-US" sz="2000" dirty="0"/>
          </a:p>
          <a:p>
            <a:endParaRPr lang="en-US" sz="2000" dirty="0" smtClean="0"/>
          </a:p>
          <a:p>
            <a:r>
              <a:rPr lang="en-US" sz="2000" dirty="0"/>
              <a:t>Result: unanimous consent</a:t>
            </a:r>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8</a:t>
            </a:fld>
            <a:endParaRPr lang="en-US" altLang="de-DE"/>
          </a:p>
        </p:txBody>
      </p:sp>
    </p:spTree>
    <p:extLst>
      <p:ext uri="{BB962C8B-B14F-4D97-AF65-F5344CB8AC3E}">
        <p14:creationId xmlns:p14="http://schemas.microsoft.com/office/powerpoint/2010/main" val="24841093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January 2024 Minutes</a:t>
            </a:r>
            <a:endParaRPr lang="en-US" dirty="0"/>
          </a:p>
        </p:txBody>
      </p:sp>
      <p:sp>
        <p:nvSpPr>
          <p:cNvPr id="3" name="Inhaltsplatzhalter 2"/>
          <p:cNvSpPr>
            <a:spLocks noGrp="1"/>
          </p:cNvSpPr>
          <p:nvPr>
            <p:ph idx="1"/>
          </p:nvPr>
        </p:nvSpPr>
        <p:spPr/>
        <p:txBody>
          <a:bodyPr/>
          <a:lstStyle/>
          <a:p>
            <a:r>
              <a:rPr lang="en-US" sz="2000" dirty="0" smtClean="0"/>
              <a:t>Motion to approve the January 2024 Interim meeting minutes </a:t>
            </a:r>
            <a:r>
              <a:rPr lang="en-US" sz="2000" dirty="0"/>
              <a:t>included in </a:t>
            </a:r>
            <a:r>
              <a:rPr lang="en-US" sz="2000" dirty="0" smtClean="0"/>
              <a:t>document 15-24-83/r0</a:t>
            </a:r>
            <a:br>
              <a:rPr lang="en-US" sz="2000" dirty="0" smtClean="0"/>
            </a:br>
            <a:r>
              <a:rPr lang="en-US" sz="2000" dirty="0">
                <a:hlinkClick r:id="rId2"/>
              </a:rPr>
              <a:t>https://</a:t>
            </a:r>
            <a:r>
              <a:rPr lang="en-US" sz="2000" dirty="0" smtClean="0">
                <a:hlinkClick r:id="rId2"/>
              </a:rPr>
              <a:t>mentor.ieee.org/802.15/dcn/24/15-24-0083-00-04ad-sg-next-gen-sun-phy-january-2024-meeting-minutes.docx</a:t>
            </a:r>
            <a:endParaRPr lang="en-US" sz="2000" dirty="0" smtClean="0"/>
          </a:p>
          <a:p>
            <a:endParaRPr lang="en-US" sz="2000" dirty="0" smtClean="0"/>
          </a:p>
          <a:p>
            <a:r>
              <a:rPr lang="en-US" sz="2000" dirty="0" smtClean="0"/>
              <a:t>Moved</a:t>
            </a:r>
            <a:r>
              <a:rPr lang="en-US" sz="2000" dirty="0" smtClean="0"/>
              <a:t>: Thomas</a:t>
            </a:r>
            <a:endParaRPr lang="en-US" sz="2000" dirty="0" smtClean="0"/>
          </a:p>
          <a:p>
            <a:r>
              <a:rPr lang="en-US" sz="2000" dirty="0" smtClean="0"/>
              <a:t>Seconded</a:t>
            </a:r>
            <a:r>
              <a:rPr lang="en-US" sz="2000" dirty="0" smtClean="0"/>
              <a:t>: Jim</a:t>
            </a:r>
            <a:endParaRPr lang="en-US" sz="2000" dirty="0" smtClean="0"/>
          </a:p>
          <a:p>
            <a:endParaRPr lang="en-US" sz="2000" dirty="0"/>
          </a:p>
          <a:p>
            <a:r>
              <a:rPr lang="en-US" sz="2000" dirty="0" smtClean="0"/>
              <a:t>Result: unanimous consent</a:t>
            </a:r>
            <a:endParaRPr lang="en-US" sz="2000"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9</a:t>
            </a:fld>
            <a:endParaRPr lang="en-US" altLang="de-DE"/>
          </a:p>
        </p:txBody>
      </p:sp>
    </p:spTree>
    <p:extLst>
      <p:ext uri="{BB962C8B-B14F-4D97-AF65-F5344CB8AC3E}">
        <p14:creationId xmlns:p14="http://schemas.microsoft.com/office/powerpoint/2010/main" val="16481976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IEEE-P802_15(3)</Template>
  <TotalTime>0</TotalTime>
  <Words>539</Words>
  <Application>Microsoft Office PowerPoint</Application>
  <PresentationFormat>Bildschirmpräsentation (4:3)</PresentationFormat>
  <Paragraphs>118</Paragraphs>
  <Slides>11</Slides>
  <Notes>2</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11</vt:i4>
      </vt:variant>
    </vt:vector>
  </HeadingPairs>
  <TitlesOfParts>
    <vt:vector size="14" baseType="lpstr">
      <vt:lpstr>Arial</vt:lpstr>
      <vt:lpstr>Times New Roman</vt:lpstr>
      <vt:lpstr>Office</vt:lpstr>
      <vt:lpstr>PowerPoint-Präsentation</vt:lpstr>
      <vt:lpstr>SG Next GEN SUN PHY March 2024 Draft Agenda</vt:lpstr>
      <vt:lpstr>Meeting Slots</vt:lpstr>
      <vt:lpstr>Draft Agenda</vt:lpstr>
      <vt:lpstr>IEEE Patent Policy</vt:lpstr>
      <vt:lpstr>IEEE Copyright Policy</vt:lpstr>
      <vt:lpstr>IEEE Participant Behavior</vt:lpstr>
      <vt:lpstr>Approval of the Agenda</vt:lpstr>
      <vt:lpstr>Approval of January 2024 Minutes</vt:lpstr>
      <vt:lpstr>Approval of Telco Minutes</vt:lpstr>
      <vt:lpstr>Discussion of Use-Cases and Requirements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cp:keywords/>
  <dc:description>&lt;doc#&gt;</dc:description>
  <cp:lastModifiedBy>Robert, Jörg</cp:lastModifiedBy>
  <cp:revision>78</cp:revision>
  <cp:lastPrinted>1998-02-10T13:28:06Z</cp:lastPrinted>
  <dcterms:created xsi:type="dcterms:W3CDTF">2023-12-01T17:38:14Z</dcterms:created>
  <dcterms:modified xsi:type="dcterms:W3CDTF">2024-03-11T22:02:41Z</dcterms:modified>
</cp:coreProperties>
</file>