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59" r:id="rId2"/>
    <p:sldId id="258" r:id="rId3"/>
    <p:sldId id="271" r:id="rId4"/>
    <p:sldId id="327" r:id="rId5"/>
    <p:sldId id="318" r:id="rId6"/>
    <p:sldId id="334" r:id="rId7"/>
    <p:sldId id="335" r:id="rId8"/>
    <p:sldId id="337" r:id="rId9"/>
    <p:sldId id="336" r:id="rId10"/>
    <p:sldId id="338" r:id="rId11"/>
    <p:sldId id="339" r:id="rId12"/>
    <p:sldId id="331" r:id="rId13"/>
    <p:sldId id="333"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258"/>
            <p14:sldId id="271"/>
            <p14:sldId id="327"/>
            <p14:sldId id="318"/>
            <p14:sldId id="334"/>
            <p14:sldId id="335"/>
            <p14:sldId id="337"/>
            <p14:sldId id="336"/>
            <p14:sldId id="338"/>
            <p14:sldId id="339"/>
            <p14:sldId id="331"/>
            <p14:sldId id="33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8398CAF-13C3-92FA-FEE6-F473351F0454}" name="Robert Golshan" initials="" userId="S::rgolshan@apple.com::5ff815de-8f29-4282-b1e1-6ebaf4d1f08f" providerId="AD"/>
  <p188:author id="{7B7181B9-84A8-DDA6-ADBD-47AA4D788E10}" name="Alexander Krebs" initials="AK" userId="S::a_krebs@apple.com::f8a49c0f-11ff-450e-9187-1cd14508a1ae"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04"/>
    <p:restoredTop sz="95915"/>
  </p:normalViewPr>
  <p:slideViewPr>
    <p:cSldViewPr>
      <p:cViewPr varScale="1">
        <p:scale>
          <a:sx n="111" d="100"/>
          <a:sy n="111" d="100"/>
        </p:scale>
        <p:origin x="2010" y="96"/>
      </p:cViewPr>
      <p:guideLst>
        <p:guide orient="horz" pos="2160"/>
        <p:guide pos="2880"/>
      </p:guideLst>
    </p:cSldViewPr>
  </p:slideViewPr>
  <p:notesTextViewPr>
    <p:cViewPr>
      <p:scale>
        <a:sx n="1" d="1"/>
        <a:sy n="1" d="1"/>
      </p:scale>
      <p:origin x="0" y="0"/>
    </p:cViewPr>
  </p:notesTextViewPr>
  <p:notesViewPr>
    <p:cSldViewPr>
      <p:cViewPr varScale="1">
        <p:scale>
          <a:sx n="84" d="100"/>
          <a:sy n="84" d="100"/>
        </p:scale>
        <p:origin x="3786"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0684230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de-DE" altLang="en-US" dirty="0"/>
              <a:t>Mar 2023</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de-DE" altLang="en-US" dirty="0"/>
              <a:t>Mar 2023</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de-DE" altLang="en-US" dirty="0"/>
              <a:t>Mar 2023</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de-DE" altLang="en-US" dirty="0"/>
              <a:t>Mar 2023</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de-DE" altLang="en-US" dirty="0"/>
              <a:t>Mar 2023</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de-DE" altLang="en-US" dirty="0"/>
              <a:t>Mar 2023</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dirty="0" err="1"/>
              <a:t>Hongwon</a:t>
            </a:r>
            <a:r>
              <a:rPr lang="en-US" altLang="en-US" dirty="0"/>
              <a:t> Lee et al. (LG Electronics)</a:t>
            </a:r>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de-DE" altLang="en-US" dirty="0"/>
              <a:t>Mar 2023</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dirty="0" err="1"/>
              <a:t>Hongwon</a:t>
            </a:r>
            <a:r>
              <a:rPr lang="en-US" altLang="en-US" dirty="0"/>
              <a:t> Lee et al. (LG Electronics)</a:t>
            </a:r>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de-DE" altLang="en-US" dirty="0"/>
              <a:t>Mar 2023</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dirty="0" err="1"/>
              <a:t>Hongwon</a:t>
            </a:r>
            <a:r>
              <a:rPr lang="en-US" altLang="en-US" dirty="0"/>
              <a:t> Lee et al. (LG Electronics)</a:t>
            </a:r>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de-DE" altLang="en-US" dirty="0"/>
              <a:t>Mar 2023</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err="1"/>
              <a:t>Hongwon</a:t>
            </a:r>
            <a:r>
              <a:rPr lang="en-US" altLang="en-US" dirty="0"/>
              <a:t> Lee et al. (LG Electronics)</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dirty="0"/>
              <a:t>Slide </a:t>
            </a:r>
            <a:fld id="{D63F0650-F2B3-6741-A45C-FCE309717EFE}" type="slidenum">
              <a:rPr lang="en-US" altLang="en-US"/>
              <a:pPr/>
              <a:t>‹#›</a:t>
            </a:fld>
            <a:endParaRPr lang="en-US" altLang="en-US" dirty="0"/>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de-DE" altLang="en-US" dirty="0"/>
              <a:t>Mar 2023</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dirty="0" err="1"/>
              <a:t>Hongwon</a:t>
            </a:r>
            <a:r>
              <a:rPr lang="en-US" altLang="en-US" dirty="0"/>
              <a:t> Lee et al. (LG Electronics)</a:t>
            </a:r>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de-DE" altLang="en-US" dirty="0"/>
              <a:t>Mar 2023</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dirty="0" err="1"/>
              <a:t>Hongwon</a:t>
            </a:r>
            <a:r>
              <a:rPr lang="en-US" altLang="en-US" dirty="0"/>
              <a:t> Lee et al. (LG Electronics)</a:t>
            </a:r>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en-US" dirty="0"/>
              <a:t>Mar 2024</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a:t>Hongwon</a:t>
            </a:r>
            <a:r>
              <a:rPr lang="en-US" altLang="en-US" dirty="0"/>
              <a:t> Lee et al. (LG Electronics)</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15-24-0146-00-04ab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33528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RR IE signaling rule for hyper block mode</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Mar </a:t>
            </a:r>
            <a:r>
              <a:rPr lang="de-DE" altLang="en-US" dirty="0"/>
              <a:t>2024</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a:t>Hongwon</a:t>
            </a:r>
            <a:r>
              <a:rPr lang="en-US" altLang="en-US" dirty="0"/>
              <a:t> Lee et al. (LG Electronics)</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[RR IE signaling rule for hyper block mode]	</a:t>
            </a:r>
          </a:p>
          <a:p>
            <a:r>
              <a:rPr lang="en-US" altLang="en-US" sz="1600" b="1" dirty="0"/>
              <a:t>Date Submitted: </a:t>
            </a:r>
            <a:r>
              <a:rPr lang="en-US" altLang="en-US" sz="1600" dirty="0"/>
              <a:t>[Mar, 2024]	</a:t>
            </a:r>
          </a:p>
          <a:p>
            <a:r>
              <a:rPr lang="en-US" altLang="en-US" sz="1600" b="1" dirty="0"/>
              <a:t>Source:</a:t>
            </a:r>
            <a:r>
              <a:rPr lang="en-US" altLang="en-US" sz="1600" dirty="0"/>
              <a:t> [</a:t>
            </a:r>
            <a:r>
              <a:rPr lang="en-US" altLang="en-US" sz="1600" dirty="0" err="1"/>
              <a:t>Hongwon</a:t>
            </a:r>
            <a:r>
              <a:rPr lang="en-US" altLang="en-US" sz="1600" dirty="0"/>
              <a:t> Lee, </a:t>
            </a:r>
            <a:r>
              <a:rPr lang="en-US" altLang="en-US" sz="1600" dirty="0" err="1"/>
              <a:t>Insun</a:t>
            </a:r>
            <a:r>
              <a:rPr lang="en-US" altLang="en-US" sz="1600" dirty="0"/>
              <a:t> Jang, </a:t>
            </a:r>
            <a:r>
              <a:rPr lang="en-US" altLang="en-US" sz="1600" dirty="0" err="1"/>
              <a:t>Jinsoo</a:t>
            </a:r>
            <a:r>
              <a:rPr lang="en-US" altLang="en-US" sz="1600" dirty="0"/>
              <a:t> Choi, </a:t>
            </a:r>
            <a:r>
              <a:rPr lang="en-US" altLang="en-US" sz="1600" dirty="0" err="1"/>
              <a:t>Hangyu</a:t>
            </a:r>
            <a:r>
              <a:rPr lang="en-US" altLang="en-US" sz="1600" dirty="0"/>
              <a:t> Cho(</a:t>
            </a:r>
            <a:r>
              <a:rPr lang="en-US" altLang="ko-KR" sz="1600" dirty="0">
                <a:solidFill>
                  <a:srgbClr val="000000"/>
                </a:solidFill>
                <a:ea typeface="굴림" charset="-127"/>
                <a:cs typeface="Times New Roman" pitchFamily="18" charset="0"/>
              </a:rPr>
              <a:t>LG Electronics</a:t>
            </a:r>
            <a:r>
              <a:rPr lang="en-US" altLang="en-US" sz="1600" dirty="0"/>
              <a:t>)]</a:t>
            </a:r>
          </a:p>
          <a:p>
            <a:r>
              <a:rPr lang="en-US" altLang="en-US" sz="1600" b="1" dirty="0"/>
              <a:t>Email: </a:t>
            </a:r>
            <a:r>
              <a:rPr lang="en-US" altLang="en-US" sz="1600" dirty="0"/>
              <a:t>hongwon.lee@</a:t>
            </a:r>
            <a:r>
              <a:rPr lang="en-US" altLang="en-US" sz="100" dirty="0"/>
              <a:t> </a:t>
            </a:r>
            <a:r>
              <a:rPr lang="en-US" altLang="en-US" sz="1600" dirty="0"/>
              <a:t>lge.com</a:t>
            </a:r>
          </a:p>
          <a:p>
            <a:endParaRPr lang="en-US" altLang="en-US" sz="1600" dirty="0"/>
          </a:p>
          <a:p>
            <a:pPr>
              <a:spcBef>
                <a:spcPts val="600"/>
              </a:spcBef>
              <a:spcAft>
                <a:spcPts val="600"/>
              </a:spcAft>
            </a:pPr>
            <a:r>
              <a:rPr lang="en-US" altLang="en-US" sz="1600" b="1" dirty="0"/>
              <a:t>Re:</a:t>
            </a:r>
            <a:r>
              <a:rPr lang="en-US" altLang="en-US" sz="1600" dirty="0"/>
              <a:t> []</a:t>
            </a:r>
            <a:endParaRPr lang="en-US" altLang="en-US" dirty="0"/>
          </a:p>
          <a:p>
            <a:pPr>
              <a:spcBef>
                <a:spcPts val="600"/>
              </a:spcBef>
              <a:spcAft>
                <a:spcPts val="600"/>
              </a:spcAft>
            </a:pPr>
            <a:r>
              <a:rPr lang="en-US" altLang="en-US" sz="1600" b="1" dirty="0"/>
              <a:t>Abstract:</a:t>
            </a:r>
            <a:r>
              <a:rPr lang="en-US" altLang="en-US" sz="1600" dirty="0"/>
              <a:t>	[Explaining why RR IE signaling rule is added for hyper block mode]</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685800"/>
            <a:ext cx="7772400" cy="533400"/>
          </a:xfrm>
        </p:spPr>
        <p:txBody>
          <a:bodyPr/>
          <a:lstStyle/>
          <a:p>
            <a:r>
              <a:rPr lang="en-US" sz="2800" dirty="0"/>
              <a:t>RR IE Rule for Hyper block mode(2/2) </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dirty="0"/>
              <a:t>Mar </a:t>
            </a:r>
            <a:r>
              <a:rPr lang="de-DE" altLang="en-US" dirty="0"/>
              <a:t>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10</a:t>
            </a:fld>
            <a:endParaRPr lang="en-US" altLang="en-US" dirty="0"/>
          </a:p>
        </p:txBody>
      </p:sp>
      <p:sp>
        <p:nvSpPr>
          <p:cNvPr id="10" name="Espace réservé du contenu 2">
            <a:extLst>
              <a:ext uri="{FF2B5EF4-FFF2-40B4-BE49-F238E27FC236}">
                <a16:creationId xmlns:a16="http://schemas.microsoft.com/office/drawing/2014/main" id="{C7E7FC76-5DD6-4A74-F445-B28F8A6ED591}"/>
              </a:ext>
            </a:extLst>
          </p:cNvPr>
          <p:cNvSpPr>
            <a:spLocks noGrp="1" noChangeArrowheads="1"/>
          </p:cNvSpPr>
          <p:nvPr>
            <p:ph idx="1"/>
          </p:nvPr>
        </p:nvSpPr>
        <p:spPr>
          <a:xfrm>
            <a:off x="457200" y="1295400"/>
            <a:ext cx="8115300" cy="4833938"/>
          </a:xfrm>
        </p:spPr>
        <p:txBody>
          <a:bodyPr/>
          <a:lstStyle/>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marL="342900" lvl="1" indent="-342900">
              <a:buFont typeface="Arial" panose="020B0604020202020204" pitchFamily="34" charset="0"/>
              <a:buChar char="•"/>
            </a:pPr>
            <a:endParaRPr lang="en-US" altLang="" sz="1800" dirty="0">
              <a:ea typeface="굴림" panose="020B0600000101010101" pitchFamily="50" charset="-127"/>
            </a:endParaRPr>
          </a:p>
        </p:txBody>
      </p:sp>
      <p:pic>
        <p:nvPicPr>
          <p:cNvPr id="7" name="그림 6">
            <a:extLst>
              <a:ext uri="{FF2B5EF4-FFF2-40B4-BE49-F238E27FC236}">
                <a16:creationId xmlns:a16="http://schemas.microsoft.com/office/drawing/2014/main" id="{6FD80B27-9559-F3EF-9A7A-E780435B52A3}"/>
              </a:ext>
            </a:extLst>
          </p:cNvPr>
          <p:cNvPicPr>
            <a:picLocks noChangeAspect="1"/>
          </p:cNvPicPr>
          <p:nvPr/>
        </p:nvPicPr>
        <p:blipFill>
          <a:blip r:embed="rId2"/>
          <a:stretch>
            <a:fillRect/>
          </a:stretch>
        </p:blipFill>
        <p:spPr>
          <a:xfrm>
            <a:off x="1300964" y="1398907"/>
            <a:ext cx="6511019" cy="4833938"/>
          </a:xfrm>
          <a:prstGeom prst="rect">
            <a:avLst/>
          </a:prstGeom>
        </p:spPr>
      </p:pic>
    </p:spTree>
    <p:extLst>
      <p:ext uri="{BB962C8B-B14F-4D97-AF65-F5344CB8AC3E}">
        <p14:creationId xmlns:p14="http://schemas.microsoft.com/office/powerpoint/2010/main" val="1750943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685800"/>
            <a:ext cx="7772400" cy="533400"/>
          </a:xfrm>
        </p:spPr>
        <p:txBody>
          <a:bodyPr/>
          <a:lstStyle/>
          <a:p>
            <a:r>
              <a:rPr lang="en-US" sz="2800" dirty="0"/>
              <a:t>Resolution</a:t>
            </a:r>
            <a:r>
              <a:rPr lang="ko-KR" altLang="en-US" sz="2800" dirty="0"/>
              <a:t> </a:t>
            </a:r>
            <a:r>
              <a:rPr lang="en-US" altLang="ko-KR" sz="2800" dirty="0"/>
              <a:t>Proposal</a:t>
            </a:r>
            <a:endParaRPr lang="en-US" sz="28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dirty="0"/>
              <a:t>Mar </a:t>
            </a:r>
            <a:r>
              <a:rPr lang="de-DE" altLang="en-US" dirty="0"/>
              <a:t>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11</a:t>
            </a:fld>
            <a:endParaRPr lang="en-US" altLang="en-US" dirty="0"/>
          </a:p>
        </p:txBody>
      </p:sp>
      <p:sp>
        <p:nvSpPr>
          <p:cNvPr id="10" name="Espace réservé du contenu 2">
            <a:extLst>
              <a:ext uri="{FF2B5EF4-FFF2-40B4-BE49-F238E27FC236}">
                <a16:creationId xmlns:a16="http://schemas.microsoft.com/office/drawing/2014/main" id="{C7E7FC76-5DD6-4A74-F445-B28F8A6ED591}"/>
              </a:ext>
            </a:extLst>
          </p:cNvPr>
          <p:cNvSpPr>
            <a:spLocks noGrp="1" noChangeArrowheads="1"/>
          </p:cNvSpPr>
          <p:nvPr>
            <p:ph idx="1"/>
          </p:nvPr>
        </p:nvSpPr>
        <p:spPr>
          <a:xfrm>
            <a:off x="457200" y="1295400"/>
            <a:ext cx="8115300" cy="4833938"/>
          </a:xfrm>
        </p:spPr>
        <p:txBody>
          <a:bodyPr/>
          <a:lstStyle/>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marL="342900" lvl="1" indent="-342900">
              <a:buFont typeface="Arial" panose="020B0604020202020204" pitchFamily="34" charset="0"/>
              <a:buChar char="•"/>
            </a:pPr>
            <a:endParaRPr lang="en-US" altLang="" sz="1800" dirty="0">
              <a:ea typeface="굴림" panose="020B0600000101010101" pitchFamily="50" charset="-127"/>
            </a:endParaRPr>
          </a:p>
        </p:txBody>
      </p:sp>
      <p:pic>
        <p:nvPicPr>
          <p:cNvPr id="3" name="그림 2">
            <a:extLst>
              <a:ext uri="{FF2B5EF4-FFF2-40B4-BE49-F238E27FC236}">
                <a16:creationId xmlns:a16="http://schemas.microsoft.com/office/drawing/2014/main" id="{AB0EEE60-5277-A27C-A86B-DE11B124BCB6}"/>
              </a:ext>
            </a:extLst>
          </p:cNvPr>
          <p:cNvPicPr>
            <a:picLocks noChangeAspect="1"/>
          </p:cNvPicPr>
          <p:nvPr/>
        </p:nvPicPr>
        <p:blipFill>
          <a:blip r:embed="rId2"/>
          <a:stretch>
            <a:fillRect/>
          </a:stretch>
        </p:blipFill>
        <p:spPr>
          <a:xfrm>
            <a:off x="367690" y="1493429"/>
            <a:ext cx="4507523" cy="4635909"/>
          </a:xfrm>
          <a:prstGeom prst="rect">
            <a:avLst/>
          </a:prstGeom>
        </p:spPr>
      </p:pic>
      <p:sp>
        <p:nvSpPr>
          <p:cNvPr id="9" name="TextBox 8">
            <a:extLst>
              <a:ext uri="{FF2B5EF4-FFF2-40B4-BE49-F238E27FC236}">
                <a16:creationId xmlns:a16="http://schemas.microsoft.com/office/drawing/2014/main" id="{5B7BFFCB-22BC-0725-D642-3282EF3CF84E}"/>
              </a:ext>
            </a:extLst>
          </p:cNvPr>
          <p:cNvSpPr txBox="1"/>
          <p:nvPr/>
        </p:nvSpPr>
        <p:spPr>
          <a:xfrm>
            <a:off x="5105400" y="4005680"/>
            <a:ext cx="3924300" cy="2308324"/>
          </a:xfrm>
          <a:prstGeom prst="rect">
            <a:avLst/>
          </a:prstGeom>
          <a:noFill/>
        </p:spPr>
        <p:txBody>
          <a:bodyPr wrap="square">
            <a:spAutoFit/>
          </a:bodyPr>
          <a:lstStyle/>
          <a:p>
            <a:r>
              <a:rPr lang="en-US" altLang="ko-KR" sz="1200" dirty="0">
                <a:effectLst/>
                <a:latin typeface="Arial" panose="020B0604020202020204" pitchFamily="34" charset="0"/>
                <a:ea typeface="Times New Roman" panose="02020603050405020304" pitchFamily="18" charset="0"/>
                <a:cs typeface="Times New Roman" panose="02020603050405020304" pitchFamily="18" charset="0"/>
              </a:rPr>
              <a:t>The RR IE may be used to signal ranging round information for the current ranging round or ranging round information for the next ranging round</a:t>
            </a:r>
            <a:r>
              <a:rPr lang="en-US" altLang="ko-KR" sz="120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 in both block-based mode and hyper block mode </a:t>
            </a:r>
            <a:r>
              <a:rPr lang="en-US" altLang="ko-KR" sz="1200" dirty="0">
                <a:effectLst/>
                <a:latin typeface="Arial" panose="020B0604020202020204" pitchFamily="34" charset="0"/>
                <a:ea typeface="Times New Roman" panose="02020603050405020304" pitchFamily="18" charset="0"/>
                <a:cs typeface="Times New Roman" panose="02020603050405020304" pitchFamily="18" charset="0"/>
              </a:rPr>
              <a:t>according to the description in section 6.9.7.3.3. </a:t>
            </a:r>
            <a:r>
              <a:rPr lang="en-US" altLang="ko-KR" sz="120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However, in case of hyper block mode, the "next ranging block" or “ranging block i+1” mentioned in section 6.9.7.3.3 does not specify the next ranging block in the current hyper block (k), but rather specifies the ranging block in the next hyper block with the same block index as the current ranging block (i.e., ranging block </a:t>
            </a:r>
            <a:r>
              <a:rPr lang="en-US" altLang="ko-KR" sz="1200" dirty="0" err="1">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i</a:t>
            </a:r>
            <a:r>
              <a:rPr lang="en-US" altLang="ko-KR" sz="120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rPr>
              <a:t> in hyper block k+1).</a:t>
            </a:r>
            <a:endParaRPr lang="ko-KR" altLang="en-US" dirty="0">
              <a:highlight>
                <a:srgbClr val="FFFF00"/>
              </a:highlight>
            </a:endParaRPr>
          </a:p>
        </p:txBody>
      </p:sp>
    </p:spTree>
    <p:extLst>
      <p:ext uri="{BB962C8B-B14F-4D97-AF65-F5344CB8AC3E}">
        <p14:creationId xmlns:p14="http://schemas.microsoft.com/office/powerpoint/2010/main" val="1652167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dirty="0"/>
              <a:t>Mar </a:t>
            </a:r>
            <a:r>
              <a:rPr lang="de-DE" altLang="en-US" dirty="0"/>
              <a:t>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12</a:t>
            </a:fld>
            <a:endParaRPr lang="en-US" altLang="en-US" dirty="0"/>
          </a:p>
        </p:txBody>
      </p:sp>
      <p:sp>
        <p:nvSpPr>
          <p:cNvPr id="7" name="Title 1">
            <a:extLst>
              <a:ext uri="{FF2B5EF4-FFF2-40B4-BE49-F238E27FC236}">
                <a16:creationId xmlns:a16="http://schemas.microsoft.com/office/drawing/2014/main"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800" dirty="0"/>
              <a:t>Summary</a:t>
            </a:r>
          </a:p>
        </p:txBody>
      </p:sp>
      <p:sp>
        <p:nvSpPr>
          <p:cNvPr id="9"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219200"/>
            <a:ext cx="8001000" cy="4953000"/>
          </a:xfrm>
        </p:spPr>
        <p:txBody>
          <a:bodyPr/>
          <a:lstStyle/>
          <a:p>
            <a:pPr marL="0" lvl="1" indent="0">
              <a:spcBef>
                <a:spcPts val="600"/>
              </a:spcBef>
              <a:spcAft>
                <a:spcPts val="600"/>
              </a:spcAft>
              <a:buNone/>
            </a:pPr>
            <a:r>
              <a:rPr lang="en-US" altLang="ko-KR" sz="1800" dirty="0"/>
              <a:t>In Hyper block mode, it is necessary to introduce a new RR IE signaling rule for indicating ranging round information. The RR IE signaling rule from 4z supports only block-based mode</a:t>
            </a:r>
          </a:p>
          <a:p>
            <a:pPr marL="0" lvl="1" indent="0">
              <a:spcBef>
                <a:spcPts val="600"/>
              </a:spcBef>
              <a:spcAft>
                <a:spcPts val="600"/>
              </a:spcAft>
              <a:buNone/>
            </a:pPr>
            <a:r>
              <a:rPr lang="en-US" altLang="ko-KR" sz="1800" dirty="0"/>
              <a:t>If the RR IE signaling rule from 4z is followed in Hyper block mode, there is a risk of incorrectly indicating ranging round information</a:t>
            </a:r>
          </a:p>
          <a:p>
            <a:pPr marL="0" lvl="1" indent="0">
              <a:spcBef>
                <a:spcPts val="600"/>
              </a:spcBef>
              <a:spcAft>
                <a:spcPts val="600"/>
              </a:spcAft>
              <a:buNone/>
            </a:pPr>
            <a:r>
              <a:rPr lang="en-US" altLang="ko-KR" sz="1800" dirty="0"/>
              <a:t>The hopping mechanism for Hyper block mode differs from that of the block-based mode. (i.e. To do round hopping, the controlee should hop to one of round at the block having the same Block Index number in the next hyper block)</a:t>
            </a:r>
          </a:p>
          <a:p>
            <a:pPr marL="0" lvl="1" indent="0">
              <a:spcBef>
                <a:spcPts val="600"/>
              </a:spcBef>
              <a:spcAft>
                <a:spcPts val="600"/>
              </a:spcAft>
              <a:buNone/>
            </a:pPr>
            <a:r>
              <a:rPr lang="en-US" altLang="ko-KR" sz="1800" dirty="0"/>
              <a:t>To ensure indication of ranging round information using RR IE works correctly based on hyper block hopping mechanism, a new RR IE signaling rule should be added</a:t>
            </a:r>
          </a:p>
        </p:txBody>
      </p:sp>
    </p:spTree>
    <p:extLst>
      <p:ext uri="{BB962C8B-B14F-4D97-AF65-F5344CB8AC3E}">
        <p14:creationId xmlns:p14="http://schemas.microsoft.com/office/powerpoint/2010/main" val="3347839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r>
              <a:rPr lang="en-US" sz="1800" dirty="0"/>
              <a:t>[1] </a:t>
            </a:r>
            <a:r>
              <a:rPr lang="en-US" altLang="en-US" sz="1800" dirty="0">
                <a:solidFill>
                  <a:schemeClr val="tx2"/>
                </a:solidFill>
              </a:rPr>
              <a:t>Y. So</a:t>
            </a:r>
            <a:r>
              <a:rPr lang="en-US" altLang="ko-KR" sz="1800" dirty="0"/>
              <a:t>, M. Lee</a:t>
            </a:r>
            <a:r>
              <a:rPr lang="en-US" sz="1800" dirty="0"/>
              <a:t> </a:t>
            </a:r>
            <a:r>
              <a:rPr lang="en-US" altLang="ko-KR" sz="1800" dirty="0"/>
              <a:t>et al., “</a:t>
            </a:r>
            <a:r>
              <a:rPr lang="en-US" altLang="en-US" sz="1800" dirty="0"/>
              <a:t>Proposed Text for 4ab MAC - Hyper Block-based Mode”, 15-23-0155-01-04ab.</a:t>
            </a:r>
          </a:p>
          <a:p>
            <a:pPr marL="0" indent="0">
              <a:spcBef>
                <a:spcPts val="600"/>
              </a:spcBef>
              <a:spcAft>
                <a:spcPts val="600"/>
              </a:spcAft>
              <a:buNone/>
            </a:pPr>
            <a:r>
              <a:rPr lang="en-US" sz="1800" dirty="0"/>
              <a:t>[2] </a:t>
            </a:r>
            <a:r>
              <a:rPr lang="en-US" altLang="ko-KR" sz="1800" dirty="0"/>
              <a:t>R. Chitrakar (Huawei) et al., “Proposed Text for 4ab MAC – Block Assignment in Hyper Blocks</a:t>
            </a:r>
            <a:r>
              <a:rPr lang="en-US" altLang="en-US" sz="1800" dirty="0"/>
              <a:t>”, 15-23-0215-02-04ab.</a:t>
            </a:r>
          </a:p>
          <a:p>
            <a:pPr marL="0" indent="0">
              <a:spcBef>
                <a:spcPts val="600"/>
              </a:spcBef>
              <a:spcAft>
                <a:spcPts val="600"/>
              </a:spcAft>
              <a:buNone/>
            </a:pPr>
            <a:r>
              <a:rPr lang="en-US" altLang="en-US" sz="1800" dirty="0"/>
              <a:t>[3] </a:t>
            </a:r>
            <a:r>
              <a:rPr lang="en-US" altLang="ko-KR" sz="1800" dirty="0"/>
              <a:t>Amendment 1: Enhanced Ultra Wideband (UWB) Physical Layers (PHYs) and Associated Ranging Techniques - IEEE Std 802.15.4z™‐2020</a:t>
            </a:r>
            <a:endParaRPr lang="en-US" altLang="en-US" sz="1800" dirty="0"/>
          </a:p>
          <a:p>
            <a:pPr marL="0" indent="0">
              <a:spcBef>
                <a:spcPts val="600"/>
              </a:spcBef>
              <a:spcAft>
                <a:spcPts val="600"/>
              </a:spcAft>
              <a:buNone/>
            </a:pPr>
            <a:endParaRPr lang="en-US" sz="18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dirty="0"/>
              <a:t>Mar </a:t>
            </a:r>
            <a:r>
              <a:rPr lang="de-DE" altLang="en-US" dirty="0"/>
              <a:t>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spTree>
    <p:extLst>
      <p:ext uri="{BB962C8B-B14F-4D97-AF65-F5344CB8AC3E}">
        <p14:creationId xmlns:p14="http://schemas.microsoft.com/office/powerpoint/2010/main" val="1166440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033556932"/>
              </p:ext>
            </p:extLst>
          </p:nvPr>
        </p:nvGraphicFramePr>
        <p:xfrm>
          <a:off x="685800" y="908720"/>
          <a:ext cx="7774632" cy="5449864"/>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ko-K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ko-K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dirty="0">
                          <a:effectLst/>
                        </a:rPr>
                        <a:t>Enhanced native discovery and connection setup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ko-K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ko-KR" sz="1200" kern="1200" dirty="0">
                          <a:solidFill>
                            <a:schemeClr val="tx1"/>
                          </a:solidFill>
                          <a:effectLst/>
                          <a:latin typeface="+mn-lt"/>
                          <a:ea typeface="+mn-ea"/>
                          <a:cs typeface="+mn-cs"/>
                        </a:rPr>
                        <a:t>Propose block structure mode allowing efficient use of slot resources and may accommodate various new 4ab features</a:t>
                      </a: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a:extLst>
              <a:ext uri="{FF2B5EF4-FFF2-40B4-BE49-F238E27FC236}">
                <a16:creationId xmlns:a16="http://schemas.microsoft.com/office/drawing/2014/main" id="{16805F27-FE2C-C4AA-57DA-088CCF284B7D}"/>
              </a:ext>
            </a:extLst>
          </p:cNvPr>
          <p:cNvSpPr>
            <a:spLocks noGrp="1"/>
          </p:cNvSpPr>
          <p:nvPr>
            <p:ph type="dt" sz="half" idx="10"/>
          </p:nvPr>
        </p:nvSpPr>
        <p:spPr/>
        <p:txBody>
          <a:bodyPr/>
          <a:lstStyle/>
          <a:p>
            <a:r>
              <a:rPr lang="en-US" altLang="en-US" dirty="0"/>
              <a:t>Mar </a:t>
            </a:r>
            <a:r>
              <a:rPr lang="de-DE" altLang="en-US" dirty="0"/>
              <a:t>2024</a:t>
            </a:r>
            <a:endParaRPr lang="en-US" altLang="en-US" dirty="0"/>
          </a:p>
        </p:txBody>
      </p:sp>
      <p:sp>
        <p:nvSpPr>
          <p:cNvPr id="3" name="Footer Placeholder 2">
            <a:extLst>
              <a:ext uri="{FF2B5EF4-FFF2-40B4-BE49-F238E27FC236}">
                <a16:creationId xmlns:a16="http://schemas.microsoft.com/office/drawing/2014/main" id="{B364E93B-4197-C216-3826-51BAEE2A507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4" name="Slide Number Placeholder 3">
            <a:extLst>
              <a:ext uri="{FF2B5EF4-FFF2-40B4-BE49-F238E27FC236}">
                <a16:creationId xmlns:a16="http://schemas.microsoft.com/office/drawing/2014/main" id="{0FB6D0F4-AFAA-2AE8-B4BC-EB399F863247}"/>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Related Contributions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2133600"/>
            <a:ext cx="8001000" cy="4190999"/>
          </a:xfrm>
        </p:spPr>
        <p:txBody>
          <a:bodyPr/>
          <a:lstStyle/>
          <a:p>
            <a:pPr>
              <a:spcBef>
                <a:spcPts val="600"/>
              </a:spcBef>
              <a:spcAft>
                <a:spcPts val="600"/>
              </a:spcAft>
              <a:buFont typeface="Arial" panose="020B0604020202020204" pitchFamily="34" charset="0"/>
              <a:buChar char="•"/>
            </a:pPr>
            <a:r>
              <a:rPr lang="en-US" altLang="ko-KR" sz="1800" dirty="0"/>
              <a:t>[1] </a:t>
            </a:r>
            <a:r>
              <a:rPr lang="en-US" altLang="en-US" sz="1800" dirty="0"/>
              <a:t>Hyper Block-based Mode</a:t>
            </a:r>
            <a:endParaRPr lang="en-US" altLang="ko-KR" sz="1800" dirty="0"/>
          </a:p>
          <a:p>
            <a:pPr lvl="1">
              <a:spcBef>
                <a:spcPts val="600"/>
              </a:spcBef>
              <a:spcAft>
                <a:spcPts val="600"/>
              </a:spcAft>
              <a:buFont typeface="Arial" panose="020B0604020202020204" pitchFamily="34" charset="0"/>
              <a:buChar char="•"/>
            </a:pPr>
            <a:r>
              <a:rPr lang="en-US" altLang="en-US" sz="1400" dirty="0">
                <a:solidFill>
                  <a:schemeClr val="tx2"/>
                </a:solidFill>
              </a:rPr>
              <a:t>Y. So</a:t>
            </a:r>
            <a:r>
              <a:rPr lang="en-US" altLang="ko-KR" sz="1400" dirty="0"/>
              <a:t>, M. Lee(Samsung) et al., Mar. 2023</a:t>
            </a:r>
          </a:p>
          <a:p>
            <a:pPr marL="342900" lvl="1" indent="-342900">
              <a:spcBef>
                <a:spcPts val="600"/>
              </a:spcBef>
              <a:spcAft>
                <a:spcPts val="600"/>
              </a:spcAft>
              <a:buFont typeface="Arial" panose="020B0604020202020204" pitchFamily="34" charset="0"/>
              <a:buChar char="•"/>
            </a:pPr>
            <a:r>
              <a:rPr lang="en-US" sz="1800" dirty="0"/>
              <a:t>[2] Block Assignment in Hyper Blocks</a:t>
            </a:r>
          </a:p>
          <a:p>
            <a:pPr lvl="1">
              <a:spcBef>
                <a:spcPts val="600"/>
              </a:spcBef>
              <a:spcAft>
                <a:spcPts val="600"/>
              </a:spcAft>
              <a:buFont typeface="Arial" panose="020B0604020202020204" pitchFamily="34" charset="0"/>
              <a:buChar char="•"/>
            </a:pPr>
            <a:r>
              <a:rPr lang="en-US" altLang="ko-KR" sz="1400" dirty="0"/>
              <a:t>R. Chitrakar (Huawei) et al., May. 2023</a:t>
            </a:r>
          </a:p>
          <a:p>
            <a:pPr marL="342900" lvl="1" indent="-342900">
              <a:spcBef>
                <a:spcPts val="600"/>
              </a:spcBef>
              <a:spcAft>
                <a:spcPts val="600"/>
              </a:spcAft>
              <a:buFont typeface="Arial" panose="020B0604020202020204" pitchFamily="34" charset="0"/>
              <a:buChar char="•"/>
            </a:pPr>
            <a:r>
              <a:rPr lang="en-US" altLang="ko-KR" sz="1800" dirty="0"/>
              <a:t>[3] IEEE</a:t>
            </a:r>
            <a:r>
              <a:rPr lang="ko-KR" altLang="en-US" sz="1800" dirty="0"/>
              <a:t> </a:t>
            </a:r>
            <a:r>
              <a:rPr lang="en-US" altLang="ko-KR" sz="1800" dirty="0"/>
              <a:t>Std</a:t>
            </a:r>
            <a:r>
              <a:rPr lang="ko-KR" altLang="en-US" sz="1800" dirty="0"/>
              <a:t> </a:t>
            </a:r>
            <a:r>
              <a:rPr lang="en-US" altLang="ko-KR" sz="1800" dirty="0"/>
              <a:t>802.15.4z</a:t>
            </a:r>
          </a:p>
          <a:p>
            <a:pPr marL="457200" lvl="1" indent="0">
              <a:spcBef>
                <a:spcPts val="600"/>
              </a:spcBef>
              <a:spcAft>
                <a:spcPts val="600"/>
              </a:spcAft>
              <a:buNone/>
            </a:pPr>
            <a:endParaRPr lang="en-US"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dirty="0"/>
              <a:t>Mar </a:t>
            </a:r>
            <a:r>
              <a:rPr lang="de-DE" altLang="en-US" dirty="0"/>
              <a:t>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3</a:t>
            </a:fld>
            <a:endParaRPr lang="en-US" altLang="en-US" dirty="0"/>
          </a:p>
        </p:txBody>
      </p:sp>
    </p:spTree>
    <p:extLst>
      <p:ext uri="{BB962C8B-B14F-4D97-AF65-F5344CB8AC3E}">
        <p14:creationId xmlns:p14="http://schemas.microsoft.com/office/powerpoint/2010/main" val="2701198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dirty="0"/>
              <a:t>Mar </a:t>
            </a:r>
            <a:r>
              <a:rPr lang="de-DE" altLang="en-US" dirty="0"/>
              <a:t>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4</a:t>
            </a:fld>
            <a:endParaRPr lang="en-US" altLang="en-US" dirty="0"/>
          </a:p>
        </p:txBody>
      </p:sp>
      <p:sp>
        <p:nvSpPr>
          <p:cNvPr id="7" name="Title 1">
            <a:extLst>
              <a:ext uri="{FF2B5EF4-FFF2-40B4-BE49-F238E27FC236}">
                <a16:creationId xmlns:a16="http://schemas.microsoft.com/office/drawing/2014/main" id="{467C9B24-E7E8-8547-A1D0-E2535767BF70}"/>
              </a:ext>
            </a:extLst>
          </p:cNvPr>
          <p:cNvSpPr txBox="1">
            <a:spLocks/>
          </p:cNvSpPr>
          <p:nvPr/>
        </p:nvSpPr>
        <p:spPr bwMode="auto">
          <a:xfrm>
            <a:off x="685800" y="6858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800" dirty="0"/>
              <a:t>Background</a:t>
            </a:r>
          </a:p>
        </p:txBody>
      </p:sp>
      <p:sp>
        <p:nvSpPr>
          <p:cNvPr id="9"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295400"/>
            <a:ext cx="8001000" cy="4953000"/>
          </a:xfrm>
        </p:spPr>
        <p:txBody>
          <a:bodyPr/>
          <a:lstStyle/>
          <a:p>
            <a:pPr marL="0" lvl="1" indent="0">
              <a:spcBef>
                <a:spcPts val="200"/>
              </a:spcBef>
              <a:spcAft>
                <a:spcPts val="600"/>
              </a:spcAft>
              <a:buNone/>
            </a:pPr>
            <a:r>
              <a:rPr lang="en-US" altLang="ko-KR" sz="1800" dirty="0"/>
              <a:t>Hyper Block mode is a group of ranging blocks. Hyper block-based mode uses the time structure that is periodic [1]</a:t>
            </a:r>
          </a:p>
          <a:p>
            <a:pPr marL="342900" lvl="1" indent="-342900">
              <a:spcBef>
                <a:spcPts val="200"/>
              </a:spcBef>
              <a:spcAft>
                <a:spcPts val="600"/>
              </a:spcAft>
              <a:buFont typeface="Arial" panose="020B0604020202020204" pitchFamily="34" charset="0"/>
              <a:buChar char="•"/>
            </a:pPr>
            <a:r>
              <a:rPr lang="en-US" altLang="ko-KR" sz="1600" dirty="0"/>
              <a:t>Each hyper block consists of a whole number of blocks</a:t>
            </a:r>
          </a:p>
          <a:p>
            <a:pPr marL="342900" lvl="1" indent="-342900">
              <a:spcBef>
                <a:spcPts val="200"/>
              </a:spcBef>
              <a:spcAft>
                <a:spcPts val="200"/>
              </a:spcAft>
              <a:buFont typeface="Arial" panose="020B0604020202020204" pitchFamily="34" charset="0"/>
              <a:buChar char="•"/>
            </a:pPr>
            <a:r>
              <a:rPr lang="en-US" altLang="ko-KR" sz="1600" dirty="0"/>
              <a:t>In the hyper block-based mode, it is allowed for the different blocks within a hyper block to have different configuration for block duration, round duration, and slot duration</a:t>
            </a:r>
          </a:p>
          <a:p>
            <a:pPr marL="0" lvl="1" indent="0">
              <a:spcBef>
                <a:spcPts val="200"/>
              </a:spcBef>
              <a:spcAft>
                <a:spcPts val="600"/>
              </a:spcAft>
              <a:buNone/>
            </a:pPr>
            <a:r>
              <a:rPr lang="en-US" sz="1800" dirty="0"/>
              <a:t>To do round hopping, the controlee should hop to one of round at the block having the same Block Index number in the next hyper block [2]</a:t>
            </a:r>
          </a:p>
          <a:p>
            <a:pPr marL="0" lvl="1" indent="0">
              <a:spcBef>
                <a:spcPts val="200"/>
              </a:spcBef>
              <a:spcAft>
                <a:spcPts val="600"/>
              </a:spcAft>
              <a:buNone/>
            </a:pPr>
            <a:r>
              <a:rPr lang="en-US" sz="1800" dirty="0"/>
              <a:t>In case of Hyper Block-based mode, it is assumed to specify Hyper Block Index for the ranging hyper block and controlee can assume the block index will be the same with previous hyper block</a:t>
            </a:r>
          </a:p>
          <a:p>
            <a:pPr marL="342900" lvl="1" indent="-342900">
              <a:spcBef>
                <a:spcPts val="200"/>
              </a:spcBef>
              <a:spcAft>
                <a:spcPts val="600"/>
              </a:spcAft>
              <a:buFont typeface="Arial" panose="020B0604020202020204" pitchFamily="34" charset="0"/>
              <a:buChar char="•"/>
            </a:pPr>
            <a:r>
              <a:rPr lang="en-US" altLang="ko-KR" sz="1600"/>
              <a:t>The Ranging </a:t>
            </a:r>
            <a:r>
              <a:rPr lang="en-US" altLang="ko-KR" sz="1600" dirty="0"/>
              <a:t>Block Index in RR IE is revised to support Hyper Block mode</a:t>
            </a:r>
          </a:p>
          <a:p>
            <a:pPr marL="0" lvl="1" indent="0">
              <a:spcBef>
                <a:spcPts val="200"/>
              </a:spcBef>
              <a:spcAft>
                <a:spcPts val="600"/>
              </a:spcAft>
              <a:buNone/>
            </a:pPr>
            <a:r>
              <a:rPr lang="en-US" altLang="ko-KR" sz="1800" dirty="0"/>
              <a:t>The RR IE signaling rule in 15.4z [3] needs to be revised for hyper block mode, as the RR IE signaling rule in 15.4z currently supports only block-based mode</a:t>
            </a:r>
            <a:endParaRPr lang="en-US" sz="1800" dirty="0"/>
          </a:p>
        </p:txBody>
      </p:sp>
    </p:spTree>
    <p:extLst>
      <p:ext uri="{BB962C8B-B14F-4D97-AF65-F5344CB8AC3E}">
        <p14:creationId xmlns:p14="http://schemas.microsoft.com/office/powerpoint/2010/main" val="3841172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685800"/>
            <a:ext cx="7772400" cy="533400"/>
          </a:xfrm>
        </p:spPr>
        <p:txBody>
          <a:bodyPr/>
          <a:lstStyle/>
          <a:p>
            <a:r>
              <a:rPr lang="en-US" sz="2800" dirty="0"/>
              <a:t>Recap: Hyper Block mode [1][2]</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dirty="0"/>
              <a:t>Mar </a:t>
            </a:r>
            <a:r>
              <a:rPr lang="de-DE" altLang="en-US" dirty="0"/>
              <a:t>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5</a:t>
            </a:fld>
            <a:endParaRPr lang="en-US" altLang="en-US" dirty="0"/>
          </a:p>
        </p:txBody>
      </p:sp>
      <p:sp>
        <p:nvSpPr>
          <p:cNvPr id="10" name="Espace réservé du contenu 2">
            <a:extLst>
              <a:ext uri="{FF2B5EF4-FFF2-40B4-BE49-F238E27FC236}">
                <a16:creationId xmlns:a16="http://schemas.microsoft.com/office/drawing/2014/main" id="{C7E7FC76-5DD6-4A74-F445-B28F8A6ED591}"/>
              </a:ext>
            </a:extLst>
          </p:cNvPr>
          <p:cNvSpPr>
            <a:spLocks noGrp="1" noChangeArrowheads="1"/>
          </p:cNvSpPr>
          <p:nvPr>
            <p:ph idx="1"/>
          </p:nvPr>
        </p:nvSpPr>
        <p:spPr>
          <a:xfrm>
            <a:off x="457200" y="1295400"/>
            <a:ext cx="8115300" cy="4833938"/>
          </a:xfrm>
        </p:spPr>
        <p:txBody>
          <a:bodyPr/>
          <a:lstStyle/>
          <a:p>
            <a:pPr>
              <a:buFont typeface="Arial" panose="020B0604020202020204" pitchFamily="34" charset="0"/>
              <a:buChar char="•"/>
            </a:pPr>
            <a:r>
              <a:rPr lang="en-US" altLang="ko-KR" sz="1800" dirty="0">
                <a:ea typeface="굴림" panose="020B0600000101010101" pitchFamily="50" charset="-127"/>
              </a:rPr>
              <a:t>A hyper block is a group of blocks. </a:t>
            </a:r>
          </a:p>
          <a:p>
            <a:pPr>
              <a:buFont typeface="Arial" panose="020B0604020202020204" pitchFamily="34" charset="0"/>
              <a:buChar char="•"/>
            </a:pPr>
            <a:r>
              <a:rPr lang="en-US" altLang="ko-KR" sz="1800" dirty="0">
                <a:ea typeface="굴림" panose="020B0600000101010101" pitchFamily="50" charset="-127"/>
              </a:rPr>
              <a:t>Hyper block mode uses the time structure that is periodic</a:t>
            </a:r>
          </a:p>
          <a:p>
            <a:pPr>
              <a:buFont typeface="Arial" panose="020B0604020202020204" pitchFamily="34" charset="0"/>
              <a:buChar char="•"/>
            </a:pPr>
            <a:r>
              <a:rPr lang="en-US" altLang="ko-KR" sz="1800" dirty="0">
                <a:ea typeface="굴림" panose="020B0600000101010101" pitchFamily="50" charset="-127"/>
              </a:rPr>
              <a:t>Allows for the different blocks to have different configuration </a:t>
            </a:r>
          </a:p>
          <a:p>
            <a:pPr lvl="1">
              <a:buFont typeface="Arial" panose="020B0604020202020204" pitchFamily="34" charset="0"/>
              <a:buChar char="•"/>
            </a:pPr>
            <a:r>
              <a:rPr lang="en-US" altLang="ko-KR" sz="1600" dirty="0">
                <a:ea typeface="굴림" panose="020B0600000101010101" pitchFamily="50" charset="-127"/>
              </a:rPr>
              <a:t>For block duration, round duration, and slot duration. </a:t>
            </a:r>
            <a:endParaRPr lang="ko-KR" altLang="ko-KR" sz="1600" dirty="0">
              <a:ea typeface="굴림" panose="020B0600000101010101" pitchFamily="50" charset="-127"/>
            </a:endParaRPr>
          </a:p>
          <a:p>
            <a:pPr lvl="1">
              <a:buFont typeface="Arial" panose="020B0604020202020204" pitchFamily="34" charset="0"/>
              <a:buChar char="•"/>
            </a:pPr>
            <a:endParaRPr lang="en-US" altLang="" sz="2000" dirty="0"/>
          </a:p>
        </p:txBody>
      </p:sp>
      <p:pic>
        <p:nvPicPr>
          <p:cNvPr id="11" name="그림 1">
            <a:extLst>
              <a:ext uri="{FF2B5EF4-FFF2-40B4-BE49-F238E27FC236}">
                <a16:creationId xmlns:a16="http://schemas.microsoft.com/office/drawing/2014/main" id="{BB90C4E9-60A6-1EC3-A705-C1B4A034A80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2895600"/>
            <a:ext cx="612913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2885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685800"/>
            <a:ext cx="7772400" cy="533400"/>
          </a:xfrm>
        </p:spPr>
        <p:txBody>
          <a:bodyPr/>
          <a:lstStyle/>
          <a:p>
            <a:r>
              <a:rPr lang="en-US" sz="2800" dirty="0"/>
              <a:t>Recap: RR IE Signaling Rule [3]</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dirty="0"/>
              <a:t>Mar </a:t>
            </a:r>
            <a:r>
              <a:rPr lang="de-DE" altLang="en-US" dirty="0"/>
              <a:t>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6</a:t>
            </a:fld>
            <a:endParaRPr lang="en-US" altLang="en-US" dirty="0"/>
          </a:p>
        </p:txBody>
      </p:sp>
      <p:sp>
        <p:nvSpPr>
          <p:cNvPr id="10" name="Espace réservé du contenu 2">
            <a:extLst>
              <a:ext uri="{FF2B5EF4-FFF2-40B4-BE49-F238E27FC236}">
                <a16:creationId xmlns:a16="http://schemas.microsoft.com/office/drawing/2014/main" id="{C7E7FC76-5DD6-4A74-F445-B28F8A6ED591}"/>
              </a:ext>
            </a:extLst>
          </p:cNvPr>
          <p:cNvSpPr>
            <a:spLocks noGrp="1" noChangeArrowheads="1"/>
          </p:cNvSpPr>
          <p:nvPr>
            <p:ph idx="1"/>
          </p:nvPr>
        </p:nvSpPr>
        <p:spPr>
          <a:xfrm>
            <a:off x="457200" y="1295400"/>
            <a:ext cx="8115300" cy="4833938"/>
          </a:xfrm>
        </p:spPr>
        <p:txBody>
          <a:bodyPr/>
          <a:lstStyle/>
          <a:p>
            <a:pPr>
              <a:buFont typeface="Arial" panose="020B0604020202020204" pitchFamily="34" charset="0"/>
              <a:buChar char="•"/>
            </a:pPr>
            <a:r>
              <a:rPr lang="en-US" altLang="ko-KR" sz="1800" dirty="0">
                <a:ea typeface="굴림" panose="020B0600000101010101" pitchFamily="50" charset="-127"/>
              </a:rPr>
              <a:t>The Ranging Round IE (RR IE), as defined in 10.31.9.3 can be used to signal the ranging round information regarding:</a:t>
            </a:r>
          </a:p>
          <a:p>
            <a:pPr lvl="1">
              <a:buFont typeface="Arial" panose="020B0604020202020204" pitchFamily="34" charset="0"/>
              <a:buChar char="•"/>
            </a:pPr>
            <a:r>
              <a:rPr lang="en-US" altLang="ko-KR" sz="1400" u="sng" dirty="0">
                <a:ea typeface="굴림" panose="020B0600000101010101" pitchFamily="50" charset="-127"/>
              </a:rPr>
              <a:t>The current ranging round</a:t>
            </a:r>
            <a:r>
              <a:rPr lang="en-US" altLang="ko-KR" sz="1400" dirty="0">
                <a:ea typeface="굴림" panose="020B0600000101010101" pitchFamily="50" charset="-127"/>
              </a:rPr>
              <a:t> (i.e., ranging round in the current ranging block </a:t>
            </a:r>
            <a:r>
              <a:rPr lang="en-US" altLang="ko-KR" sz="1400" dirty="0" err="1">
                <a:ea typeface="굴림" panose="020B0600000101010101" pitchFamily="50" charset="-127"/>
              </a:rPr>
              <a:t>i</a:t>
            </a:r>
            <a:r>
              <a:rPr lang="en-US" altLang="ko-KR" sz="1400" dirty="0">
                <a:ea typeface="굴림" panose="020B0600000101010101" pitchFamily="50" charset="-127"/>
              </a:rPr>
              <a:t>). In this case, </a:t>
            </a:r>
            <a:r>
              <a:rPr lang="ko-KR" altLang="en-US" sz="1400" b="1" dirty="0">
                <a:highlight>
                  <a:srgbClr val="FFFF00"/>
                </a:highlight>
                <a:latin typeface="LG스마트체 Regular" panose="020B0600000101010101" pitchFamily="50" charset="-127"/>
                <a:ea typeface="LG스마트체 Regular" panose="020B0600000101010101" pitchFamily="50" charset="-127"/>
              </a:rPr>
              <a:t>①</a:t>
            </a:r>
            <a:r>
              <a:rPr lang="ko-KR" altLang="en-US" sz="800" b="1" dirty="0">
                <a:highlight>
                  <a:srgbClr val="FFFF00"/>
                </a:highlight>
                <a:latin typeface="+mn-ea"/>
              </a:rPr>
              <a:t> </a:t>
            </a:r>
            <a:r>
              <a:rPr lang="en-US" altLang="ko-KR" sz="1400" dirty="0">
                <a:highlight>
                  <a:srgbClr val="FFFF00"/>
                </a:highlight>
                <a:ea typeface="굴림" panose="020B0600000101010101" pitchFamily="50" charset="-127"/>
              </a:rPr>
              <a:t>the RR IE will be included in the RCM of ranging block </a:t>
            </a:r>
            <a:r>
              <a:rPr lang="en-US" altLang="ko-KR" sz="1400" dirty="0" err="1">
                <a:highlight>
                  <a:srgbClr val="FFFF00"/>
                </a:highlight>
                <a:ea typeface="굴림" panose="020B0600000101010101" pitchFamily="50" charset="-127"/>
              </a:rPr>
              <a:t>i</a:t>
            </a:r>
            <a:r>
              <a:rPr lang="en-US" altLang="ko-KR" sz="1400" dirty="0">
                <a:ea typeface="굴림" panose="020B0600000101010101" pitchFamily="50" charset="-127"/>
              </a:rPr>
              <a:t>.</a:t>
            </a:r>
          </a:p>
          <a:p>
            <a:pPr lvl="1">
              <a:buFont typeface="Arial" panose="020B0604020202020204" pitchFamily="34" charset="0"/>
              <a:buChar char="•"/>
            </a:pPr>
            <a:r>
              <a:rPr lang="en-US" altLang="ko-KR" sz="1400" u="sng" dirty="0">
                <a:ea typeface="굴림" panose="020B0600000101010101" pitchFamily="50" charset="-127"/>
              </a:rPr>
              <a:t>The next ranging round</a:t>
            </a:r>
            <a:r>
              <a:rPr lang="en-US" altLang="ko-KR" sz="1400" dirty="0">
                <a:ea typeface="굴림" panose="020B0600000101010101" pitchFamily="50" charset="-127"/>
              </a:rPr>
              <a:t> (i.e., ranging round in the next ranging block </a:t>
            </a:r>
            <a:r>
              <a:rPr lang="en-US" altLang="ko-KR" sz="1400" dirty="0" err="1">
                <a:ea typeface="굴림" panose="020B0600000101010101" pitchFamily="50" charset="-127"/>
              </a:rPr>
              <a:t>i</a:t>
            </a:r>
            <a:r>
              <a:rPr lang="en-US" altLang="ko-KR" sz="1400" dirty="0">
                <a:ea typeface="굴림" panose="020B0600000101010101" pitchFamily="50" charset="-127"/>
              </a:rPr>
              <a:t> + 1). In this use case, if </a:t>
            </a:r>
            <a:r>
              <a:rPr lang="en-US" altLang="ko-KR" sz="1400" u="sng" dirty="0">
                <a:ea typeface="굴림" panose="020B0600000101010101" pitchFamily="50" charset="-127"/>
              </a:rPr>
              <a:t>the last scheduled message in the current ranging round (of ranging block </a:t>
            </a:r>
            <a:r>
              <a:rPr lang="en-US" altLang="ko-KR" sz="1400" u="sng" dirty="0" err="1">
                <a:ea typeface="굴림" panose="020B0600000101010101" pitchFamily="50" charset="-127"/>
              </a:rPr>
              <a:t>i</a:t>
            </a:r>
            <a:r>
              <a:rPr lang="en-US" altLang="ko-KR" sz="1400" u="sng" dirty="0">
                <a:ea typeface="굴림" panose="020B0600000101010101" pitchFamily="50" charset="-127"/>
              </a:rPr>
              <a:t>) is a message sent by the controller to the controlees</a:t>
            </a:r>
            <a:r>
              <a:rPr lang="en-US" altLang="ko-KR" sz="1400" dirty="0">
                <a:ea typeface="굴림" panose="020B0600000101010101" pitchFamily="50" charset="-127"/>
              </a:rPr>
              <a:t>, </a:t>
            </a:r>
            <a:r>
              <a:rPr lang="ko-KR" altLang="en-US" sz="1400" b="1" dirty="0">
                <a:highlight>
                  <a:srgbClr val="FFFF00"/>
                </a:highlight>
                <a:latin typeface="LG스마트체 Regular" panose="020B0600000101010101" pitchFamily="50" charset="-127"/>
                <a:ea typeface="LG스마트체 Regular" panose="020B0600000101010101" pitchFamily="50" charset="-127"/>
              </a:rPr>
              <a:t>② </a:t>
            </a:r>
            <a:r>
              <a:rPr lang="en-US" altLang="ko-KR" sz="1400" dirty="0">
                <a:highlight>
                  <a:srgbClr val="FFFF00"/>
                </a:highlight>
                <a:ea typeface="굴림" panose="020B0600000101010101" pitchFamily="50" charset="-127"/>
              </a:rPr>
              <a:t>the RR IE will be sent in this final message to signal ranging round information for ranging block </a:t>
            </a:r>
            <a:r>
              <a:rPr lang="en-US" altLang="ko-KR" sz="1400" dirty="0" err="1">
                <a:highlight>
                  <a:srgbClr val="FFFF00"/>
                </a:highlight>
                <a:ea typeface="굴림" panose="020B0600000101010101" pitchFamily="50" charset="-127"/>
              </a:rPr>
              <a:t>i</a:t>
            </a:r>
            <a:r>
              <a:rPr lang="en-US" altLang="ko-KR" sz="1400" dirty="0">
                <a:highlight>
                  <a:srgbClr val="FFFF00"/>
                </a:highlight>
                <a:ea typeface="굴림" panose="020B0600000101010101" pitchFamily="50" charset="-127"/>
              </a:rPr>
              <a:t> + 1</a:t>
            </a:r>
            <a:r>
              <a:rPr lang="en-US" altLang="ko-KR" sz="1400" dirty="0">
                <a:ea typeface="굴림" panose="020B0600000101010101" pitchFamily="50" charset="-127"/>
              </a:rPr>
              <a:t>. If </a:t>
            </a:r>
            <a:r>
              <a:rPr lang="en-US" altLang="ko-KR" sz="1400" u="sng" dirty="0">
                <a:ea typeface="굴림" panose="020B0600000101010101" pitchFamily="50" charset="-127"/>
              </a:rPr>
              <a:t>the last scheduled message in the current ranging round (of ranging block </a:t>
            </a:r>
            <a:r>
              <a:rPr lang="en-US" altLang="ko-KR" sz="1400" u="sng" dirty="0" err="1">
                <a:ea typeface="굴림" panose="020B0600000101010101" pitchFamily="50" charset="-127"/>
              </a:rPr>
              <a:t>i</a:t>
            </a:r>
            <a:r>
              <a:rPr lang="en-US" altLang="ko-KR" sz="1400" u="sng" dirty="0">
                <a:ea typeface="굴림" panose="020B0600000101010101" pitchFamily="50" charset="-127"/>
              </a:rPr>
              <a:t>) is not from the controller but from a controlee</a:t>
            </a:r>
            <a:r>
              <a:rPr lang="en-US" altLang="ko-KR" sz="1400" dirty="0">
                <a:ea typeface="굴림" panose="020B0600000101010101" pitchFamily="50" charset="-127"/>
              </a:rPr>
              <a:t>, then the controller will send the RR IE in the RCM of the next ranging block (ranging block </a:t>
            </a:r>
            <a:r>
              <a:rPr lang="en-US" altLang="ko-KR" sz="1400" dirty="0" err="1">
                <a:ea typeface="굴림" panose="020B0600000101010101" pitchFamily="50" charset="-127"/>
              </a:rPr>
              <a:t>i</a:t>
            </a:r>
            <a:r>
              <a:rPr lang="en-US" altLang="ko-KR" sz="1400" dirty="0">
                <a:ea typeface="굴림" panose="020B0600000101010101" pitchFamily="50" charset="-127"/>
              </a:rPr>
              <a:t> + 1) to signal the ranging round information for ranging block </a:t>
            </a:r>
            <a:r>
              <a:rPr lang="en-US" altLang="ko-KR" sz="1400" dirty="0" err="1">
                <a:ea typeface="굴림" panose="020B0600000101010101" pitchFamily="50" charset="-127"/>
              </a:rPr>
              <a:t>i</a:t>
            </a:r>
            <a:r>
              <a:rPr lang="en-US" altLang="ko-KR" sz="1400" dirty="0">
                <a:ea typeface="굴림" panose="020B0600000101010101" pitchFamily="50" charset="-127"/>
              </a:rPr>
              <a:t> + 2. 3) </a:t>
            </a:r>
            <a:r>
              <a:rPr lang="ko-KR" altLang="en-US" sz="1400" b="1" dirty="0">
                <a:highlight>
                  <a:srgbClr val="FFFF00"/>
                </a:highlight>
                <a:latin typeface="LG스마트체 Regular" panose="020B0600000101010101" pitchFamily="50" charset="-127"/>
                <a:ea typeface="LG스마트체 Regular" panose="020B0600000101010101" pitchFamily="50" charset="-127"/>
              </a:rPr>
              <a:t>③</a:t>
            </a:r>
            <a:r>
              <a:rPr lang="ko-KR" altLang="en-US" sz="800" b="1" dirty="0">
                <a:highlight>
                  <a:srgbClr val="FFFF00"/>
                </a:highlight>
                <a:latin typeface="+mn-ea"/>
              </a:rPr>
              <a:t> </a:t>
            </a:r>
            <a:r>
              <a:rPr lang="en-US" altLang="ko-KR" sz="1400" dirty="0">
                <a:highlight>
                  <a:srgbClr val="FFFF00"/>
                </a:highlight>
                <a:ea typeface="굴림" panose="020B0600000101010101" pitchFamily="50" charset="-127"/>
              </a:rPr>
              <a:t>In this case, the RCM of ranging block </a:t>
            </a:r>
            <a:r>
              <a:rPr lang="en-US" altLang="ko-KR" sz="1400" dirty="0" err="1">
                <a:highlight>
                  <a:srgbClr val="FFFF00"/>
                </a:highlight>
                <a:ea typeface="굴림" panose="020B0600000101010101" pitchFamily="50" charset="-127"/>
              </a:rPr>
              <a:t>i</a:t>
            </a:r>
            <a:r>
              <a:rPr lang="en-US" altLang="ko-KR" sz="1400" dirty="0">
                <a:highlight>
                  <a:srgbClr val="FFFF00"/>
                </a:highlight>
                <a:ea typeface="굴림" panose="020B0600000101010101" pitchFamily="50" charset="-127"/>
              </a:rPr>
              <a:t> + 1 will have two instances of the RR IE. The first one is applicable to a ranging round in ranging block </a:t>
            </a:r>
            <a:r>
              <a:rPr lang="en-US" altLang="ko-KR" sz="1400" dirty="0" err="1">
                <a:highlight>
                  <a:srgbClr val="FFFF00"/>
                </a:highlight>
                <a:ea typeface="굴림" panose="020B0600000101010101" pitchFamily="50" charset="-127"/>
              </a:rPr>
              <a:t>i</a:t>
            </a:r>
            <a:r>
              <a:rPr lang="en-US" altLang="ko-KR" sz="1400" dirty="0">
                <a:highlight>
                  <a:srgbClr val="FFFF00"/>
                </a:highlight>
                <a:ea typeface="굴림" panose="020B0600000101010101" pitchFamily="50" charset="-127"/>
              </a:rPr>
              <a:t> + 1 and the second one is applicable to ranging block </a:t>
            </a:r>
            <a:r>
              <a:rPr lang="en-US" altLang="ko-KR" sz="1400" dirty="0" err="1">
                <a:highlight>
                  <a:srgbClr val="FFFF00"/>
                </a:highlight>
                <a:ea typeface="굴림" panose="020B0600000101010101" pitchFamily="50" charset="-127"/>
              </a:rPr>
              <a:t>i</a:t>
            </a:r>
            <a:r>
              <a:rPr lang="en-US" altLang="ko-KR" sz="1400" dirty="0">
                <a:highlight>
                  <a:srgbClr val="FFFF00"/>
                </a:highlight>
                <a:ea typeface="굴림" panose="020B0600000101010101" pitchFamily="50" charset="-127"/>
              </a:rPr>
              <a:t> + 2.</a:t>
            </a:r>
            <a:endParaRPr lang="ko-KR" altLang="ko-KR" sz="1400" dirty="0">
              <a:highlight>
                <a:srgbClr val="FFFF00"/>
              </a:highlight>
              <a:ea typeface="굴림" panose="020B0600000101010101" pitchFamily="50" charset="-127"/>
            </a:endParaRPr>
          </a:p>
          <a:p>
            <a:pPr marL="342900" lvl="1" indent="-342900">
              <a:buFont typeface="Arial" panose="020B0604020202020204" pitchFamily="34" charset="0"/>
              <a:buChar char="•"/>
            </a:pPr>
            <a:endParaRPr lang="en-US" altLang="" sz="1800" dirty="0">
              <a:ea typeface="굴림" panose="020B0600000101010101" pitchFamily="50" charset="-127"/>
            </a:endParaRPr>
          </a:p>
        </p:txBody>
      </p:sp>
      <p:pic>
        <p:nvPicPr>
          <p:cNvPr id="9" name="그림 8">
            <a:extLst>
              <a:ext uri="{FF2B5EF4-FFF2-40B4-BE49-F238E27FC236}">
                <a16:creationId xmlns:a16="http://schemas.microsoft.com/office/drawing/2014/main" id="{AE2CDC76-FC89-E4B1-C627-8416CD72653D}"/>
              </a:ext>
            </a:extLst>
          </p:cNvPr>
          <p:cNvPicPr>
            <a:picLocks noChangeAspect="1"/>
          </p:cNvPicPr>
          <p:nvPr/>
        </p:nvPicPr>
        <p:blipFill>
          <a:blip r:embed="rId2"/>
          <a:stretch>
            <a:fillRect/>
          </a:stretch>
        </p:blipFill>
        <p:spPr>
          <a:xfrm>
            <a:off x="1752599" y="4419600"/>
            <a:ext cx="6242539" cy="1905000"/>
          </a:xfrm>
          <a:prstGeom prst="rect">
            <a:avLst/>
          </a:prstGeom>
        </p:spPr>
      </p:pic>
    </p:spTree>
    <p:extLst>
      <p:ext uri="{BB962C8B-B14F-4D97-AF65-F5344CB8AC3E}">
        <p14:creationId xmlns:p14="http://schemas.microsoft.com/office/powerpoint/2010/main" val="3278407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685800"/>
            <a:ext cx="7772400" cy="533400"/>
          </a:xfrm>
        </p:spPr>
        <p:txBody>
          <a:bodyPr/>
          <a:lstStyle/>
          <a:p>
            <a:r>
              <a:rPr lang="en-US" altLang="ko-KR" sz="2800" dirty="0"/>
              <a:t>Recap: </a:t>
            </a:r>
            <a:r>
              <a:rPr lang="en-US" sz="2800" dirty="0"/>
              <a:t>Round hopping in Hyper Block mode [2]</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dirty="0"/>
              <a:t>Mar </a:t>
            </a:r>
            <a:r>
              <a:rPr lang="de-DE" altLang="en-US" dirty="0"/>
              <a:t>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7</a:t>
            </a:fld>
            <a:endParaRPr lang="en-US" altLang="en-US" dirty="0"/>
          </a:p>
        </p:txBody>
      </p:sp>
      <p:sp>
        <p:nvSpPr>
          <p:cNvPr id="10" name="Espace réservé du contenu 2">
            <a:extLst>
              <a:ext uri="{FF2B5EF4-FFF2-40B4-BE49-F238E27FC236}">
                <a16:creationId xmlns:a16="http://schemas.microsoft.com/office/drawing/2014/main" id="{C7E7FC76-5DD6-4A74-F445-B28F8A6ED591}"/>
              </a:ext>
            </a:extLst>
          </p:cNvPr>
          <p:cNvSpPr>
            <a:spLocks noGrp="1" noChangeArrowheads="1"/>
          </p:cNvSpPr>
          <p:nvPr>
            <p:ph idx="1"/>
          </p:nvPr>
        </p:nvSpPr>
        <p:spPr>
          <a:xfrm>
            <a:off x="457200" y="1295400"/>
            <a:ext cx="8115300" cy="4833938"/>
          </a:xfrm>
        </p:spPr>
        <p:txBody>
          <a:bodyPr/>
          <a:lstStyle/>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4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500" dirty="0">
              <a:ea typeface="굴림" panose="020B0600000101010101" pitchFamily="50" charset="-127"/>
            </a:endParaRPr>
          </a:p>
          <a:p>
            <a:pPr>
              <a:buFont typeface="Arial" panose="020B0604020202020204" pitchFamily="34" charset="0"/>
              <a:buChar char="•"/>
            </a:pPr>
            <a:r>
              <a:rPr lang="en-US" altLang="ko-KR" sz="1800" dirty="0">
                <a:ea typeface="굴림" panose="020B0600000101010101" pitchFamily="50" charset="-127"/>
              </a:rPr>
              <a:t>To do round hopping, the controlee should hop to one of round at the block having the same Block Index number in the next hyper block.</a:t>
            </a:r>
          </a:p>
          <a:p>
            <a:pPr>
              <a:buFont typeface="Arial" panose="020B0604020202020204" pitchFamily="34" charset="0"/>
              <a:buChar char="•"/>
            </a:pPr>
            <a:r>
              <a:rPr lang="en-US" altLang="ko-KR" sz="1800" dirty="0">
                <a:ea typeface="굴림" panose="020B0600000101010101" pitchFamily="50" charset="-127"/>
              </a:rPr>
              <a:t>Then, transmission at m-</a:t>
            </a:r>
            <a:r>
              <a:rPr lang="en-US" altLang="ko-KR" sz="1800" dirty="0" err="1">
                <a:ea typeface="굴림" panose="020B0600000101010101" pitchFamily="50" charset="-127"/>
              </a:rPr>
              <a:t>th</a:t>
            </a:r>
            <a:r>
              <a:rPr lang="en-US" altLang="ko-KR" sz="1800" dirty="0">
                <a:ea typeface="굴림" panose="020B0600000101010101" pitchFamily="50" charset="-127"/>
              </a:rPr>
              <a:t> Round in n-</a:t>
            </a:r>
            <a:r>
              <a:rPr lang="en-US" altLang="ko-KR" sz="1800" dirty="0" err="1">
                <a:ea typeface="굴림" panose="020B0600000101010101" pitchFamily="50" charset="-127"/>
              </a:rPr>
              <a:t>th</a:t>
            </a:r>
            <a:r>
              <a:rPr lang="en-US" altLang="ko-KR" sz="1800" dirty="0">
                <a:ea typeface="굴림" panose="020B0600000101010101" pitchFamily="50" charset="-127"/>
              </a:rPr>
              <a:t> Block within k-</a:t>
            </a:r>
            <a:r>
              <a:rPr lang="en-US" altLang="ko-KR" sz="1800" dirty="0" err="1">
                <a:ea typeface="굴림" panose="020B0600000101010101" pitchFamily="50" charset="-127"/>
              </a:rPr>
              <a:t>th</a:t>
            </a:r>
            <a:r>
              <a:rPr lang="en-US" altLang="ko-KR" sz="1800" dirty="0">
                <a:ea typeface="굴림" panose="020B0600000101010101" pitchFamily="50" charset="-127"/>
              </a:rPr>
              <a:t> Hyper Block hops to p-</a:t>
            </a:r>
            <a:r>
              <a:rPr lang="en-US" altLang="ko-KR" sz="1800" dirty="0" err="1">
                <a:ea typeface="굴림" panose="020B0600000101010101" pitchFamily="50" charset="-127"/>
              </a:rPr>
              <a:t>th</a:t>
            </a:r>
            <a:r>
              <a:rPr lang="en-US" altLang="ko-KR" sz="1800" dirty="0">
                <a:ea typeface="굴림" panose="020B0600000101010101" pitchFamily="50" charset="-127"/>
              </a:rPr>
              <a:t> Round in n-</a:t>
            </a:r>
            <a:r>
              <a:rPr lang="en-US" altLang="ko-KR" sz="1800" dirty="0" err="1">
                <a:ea typeface="굴림" panose="020B0600000101010101" pitchFamily="50" charset="-127"/>
              </a:rPr>
              <a:t>th</a:t>
            </a:r>
            <a:r>
              <a:rPr lang="en-US" altLang="ko-KR" sz="1800" dirty="0">
                <a:ea typeface="굴림" panose="020B0600000101010101" pitchFamily="50" charset="-127"/>
              </a:rPr>
              <a:t> Block within (k+1)-</a:t>
            </a:r>
            <a:r>
              <a:rPr lang="en-US" altLang="ko-KR" sz="1800" dirty="0" err="1">
                <a:ea typeface="굴림" panose="020B0600000101010101" pitchFamily="50" charset="-127"/>
              </a:rPr>
              <a:t>th</a:t>
            </a:r>
            <a:r>
              <a:rPr lang="en-US" altLang="ko-KR" sz="1800" dirty="0">
                <a:ea typeface="굴림" panose="020B0600000101010101" pitchFamily="50" charset="-127"/>
              </a:rPr>
              <a:t> Hyper Block (m!=p)</a:t>
            </a:r>
          </a:p>
        </p:txBody>
      </p:sp>
      <p:pic>
        <p:nvPicPr>
          <p:cNvPr id="8" name="그림 7">
            <a:extLst>
              <a:ext uri="{FF2B5EF4-FFF2-40B4-BE49-F238E27FC236}">
                <a16:creationId xmlns:a16="http://schemas.microsoft.com/office/drawing/2014/main" id="{A08A100D-873F-6054-D61D-4954B3FCF192}"/>
              </a:ext>
            </a:extLst>
          </p:cNvPr>
          <p:cNvPicPr>
            <a:picLocks noChangeAspect="1"/>
          </p:cNvPicPr>
          <p:nvPr/>
        </p:nvPicPr>
        <p:blipFill>
          <a:blip r:embed="rId2"/>
          <a:stretch>
            <a:fillRect/>
          </a:stretch>
        </p:blipFill>
        <p:spPr>
          <a:xfrm>
            <a:off x="2130202" y="1219200"/>
            <a:ext cx="4883595" cy="3738386"/>
          </a:xfrm>
          <a:prstGeom prst="rect">
            <a:avLst/>
          </a:prstGeom>
        </p:spPr>
      </p:pic>
    </p:spTree>
    <p:extLst>
      <p:ext uri="{BB962C8B-B14F-4D97-AF65-F5344CB8AC3E}">
        <p14:creationId xmlns:p14="http://schemas.microsoft.com/office/powerpoint/2010/main" val="1366664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685800"/>
            <a:ext cx="7772400" cy="533400"/>
          </a:xfrm>
        </p:spPr>
        <p:txBody>
          <a:bodyPr/>
          <a:lstStyle/>
          <a:p>
            <a:r>
              <a:rPr lang="en-US" sz="2800"/>
              <a:t>15.4z </a:t>
            </a:r>
            <a:r>
              <a:rPr lang="en-US" sz="2800" dirty="0"/>
              <a:t>RR IE signaling for Hyper block mode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dirty="0"/>
              <a:t>Mar </a:t>
            </a:r>
            <a:r>
              <a:rPr lang="de-DE" altLang="en-US" dirty="0"/>
              <a:t>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8</a:t>
            </a:fld>
            <a:endParaRPr lang="en-US" altLang="en-US" dirty="0"/>
          </a:p>
        </p:txBody>
      </p:sp>
      <p:sp>
        <p:nvSpPr>
          <p:cNvPr id="10" name="Espace réservé du contenu 2">
            <a:extLst>
              <a:ext uri="{FF2B5EF4-FFF2-40B4-BE49-F238E27FC236}">
                <a16:creationId xmlns:a16="http://schemas.microsoft.com/office/drawing/2014/main" id="{C7E7FC76-5DD6-4A74-F445-B28F8A6ED591}"/>
              </a:ext>
            </a:extLst>
          </p:cNvPr>
          <p:cNvSpPr>
            <a:spLocks noGrp="1" noChangeArrowheads="1"/>
          </p:cNvSpPr>
          <p:nvPr>
            <p:ph idx="1"/>
          </p:nvPr>
        </p:nvSpPr>
        <p:spPr>
          <a:xfrm>
            <a:off x="457200" y="1295400"/>
            <a:ext cx="8115300" cy="4833938"/>
          </a:xfrm>
        </p:spPr>
        <p:txBody>
          <a:bodyPr/>
          <a:lstStyle/>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4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1800" dirty="0">
              <a:ea typeface="굴림" panose="020B0600000101010101" pitchFamily="50" charset="-127"/>
            </a:endParaRPr>
          </a:p>
          <a:p>
            <a:pPr>
              <a:buFont typeface="Arial" panose="020B0604020202020204" pitchFamily="34" charset="0"/>
              <a:buChar char="•"/>
            </a:pPr>
            <a:endParaRPr lang="en-US" altLang="ko-KR" sz="500" dirty="0">
              <a:ea typeface="굴림" panose="020B0600000101010101" pitchFamily="50" charset="-127"/>
            </a:endParaRPr>
          </a:p>
          <a:p>
            <a:pPr>
              <a:buFont typeface="Arial" panose="020B0604020202020204" pitchFamily="34" charset="0"/>
              <a:buChar char="•"/>
            </a:pPr>
            <a:endParaRPr lang="en-US" altLang="ko-KR" sz="1100" dirty="0">
              <a:solidFill>
                <a:srgbClr val="FF0000"/>
              </a:solidFill>
              <a:ea typeface="굴림" panose="020B0600000101010101" pitchFamily="50" charset="-127"/>
            </a:endParaRPr>
          </a:p>
          <a:p>
            <a:pPr>
              <a:buFont typeface="Arial" panose="020B0604020202020204" pitchFamily="34" charset="0"/>
              <a:buChar char="•"/>
            </a:pPr>
            <a:endParaRPr lang="en-US" altLang="ko-KR" sz="1800" dirty="0">
              <a:solidFill>
                <a:srgbClr val="FF0000"/>
              </a:solidFill>
              <a:ea typeface="굴림" panose="020B0600000101010101" pitchFamily="50" charset="-127"/>
            </a:endParaRPr>
          </a:p>
          <a:p>
            <a:pPr>
              <a:buFont typeface="Arial" panose="020B0604020202020204" pitchFamily="34" charset="0"/>
              <a:buChar char="•"/>
            </a:pPr>
            <a:endParaRPr lang="en-US" altLang="ko-KR" sz="2400" dirty="0">
              <a:solidFill>
                <a:srgbClr val="FF0000"/>
              </a:solidFill>
              <a:ea typeface="굴림" panose="020B0600000101010101" pitchFamily="50" charset="-127"/>
            </a:endParaRPr>
          </a:p>
          <a:p>
            <a:pPr>
              <a:buFont typeface="Arial" panose="020B0604020202020204" pitchFamily="34" charset="0"/>
              <a:buChar char="•"/>
            </a:pPr>
            <a:endParaRPr lang="en-US" altLang="ko-KR" sz="1800" dirty="0">
              <a:solidFill>
                <a:srgbClr val="FF0000"/>
              </a:solidFill>
              <a:ea typeface="굴림" panose="020B0600000101010101" pitchFamily="50" charset="-127"/>
            </a:endParaRPr>
          </a:p>
          <a:p>
            <a:pPr>
              <a:buFont typeface="Arial" panose="020B0604020202020204" pitchFamily="34" charset="0"/>
              <a:buChar char="•"/>
            </a:pPr>
            <a:r>
              <a:rPr lang="en-US" altLang="ko-KR" sz="1800" dirty="0">
                <a:solidFill>
                  <a:srgbClr val="FF0000"/>
                </a:solidFill>
                <a:ea typeface="굴림" panose="020B0600000101010101" pitchFamily="50" charset="-127"/>
              </a:rPr>
              <a:t>Sending RR IE in the final message of the ranging round to signal the next ranging round information may result in incorrect indications in Hyper block mode</a:t>
            </a:r>
          </a:p>
        </p:txBody>
      </p:sp>
      <p:pic>
        <p:nvPicPr>
          <p:cNvPr id="76" name="그림 75">
            <a:extLst>
              <a:ext uri="{FF2B5EF4-FFF2-40B4-BE49-F238E27FC236}">
                <a16:creationId xmlns:a16="http://schemas.microsoft.com/office/drawing/2014/main" id="{382015EA-6FF9-6A7E-0795-B475C1371896}"/>
              </a:ext>
            </a:extLst>
          </p:cNvPr>
          <p:cNvPicPr>
            <a:picLocks noChangeAspect="1"/>
          </p:cNvPicPr>
          <p:nvPr/>
        </p:nvPicPr>
        <p:blipFill>
          <a:blip r:embed="rId2"/>
          <a:stretch>
            <a:fillRect/>
          </a:stretch>
        </p:blipFill>
        <p:spPr>
          <a:xfrm>
            <a:off x="1693068" y="1162194"/>
            <a:ext cx="5757863" cy="4483278"/>
          </a:xfrm>
          <a:prstGeom prst="rect">
            <a:avLst/>
          </a:prstGeom>
        </p:spPr>
      </p:pic>
    </p:spTree>
    <p:extLst>
      <p:ext uri="{BB962C8B-B14F-4D97-AF65-F5344CB8AC3E}">
        <p14:creationId xmlns:p14="http://schemas.microsoft.com/office/powerpoint/2010/main" val="3917207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685800"/>
            <a:ext cx="7772400" cy="533400"/>
          </a:xfrm>
        </p:spPr>
        <p:txBody>
          <a:bodyPr/>
          <a:lstStyle/>
          <a:p>
            <a:r>
              <a:rPr lang="en-US" sz="2800" dirty="0"/>
              <a:t>RR IE Rule for Hyper block mode(1/2) </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dirty="0"/>
              <a:t>Mar </a:t>
            </a:r>
            <a:r>
              <a:rPr lang="de-DE" altLang="en-US" dirty="0"/>
              <a:t>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err="1"/>
              <a:t>Hongwon</a:t>
            </a:r>
            <a:r>
              <a:rPr lang="en-US" altLang="en-US" dirty="0"/>
              <a:t> Lee et al. (LG Electronics)</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9</a:t>
            </a:fld>
            <a:endParaRPr lang="en-US" altLang="en-US" dirty="0"/>
          </a:p>
        </p:txBody>
      </p:sp>
      <p:sp>
        <p:nvSpPr>
          <p:cNvPr id="10" name="Espace réservé du contenu 2">
            <a:extLst>
              <a:ext uri="{FF2B5EF4-FFF2-40B4-BE49-F238E27FC236}">
                <a16:creationId xmlns:a16="http://schemas.microsoft.com/office/drawing/2014/main" id="{C7E7FC76-5DD6-4A74-F445-B28F8A6ED591}"/>
              </a:ext>
            </a:extLst>
          </p:cNvPr>
          <p:cNvSpPr>
            <a:spLocks noGrp="1" noChangeArrowheads="1"/>
          </p:cNvSpPr>
          <p:nvPr>
            <p:ph idx="1"/>
          </p:nvPr>
        </p:nvSpPr>
        <p:spPr>
          <a:xfrm>
            <a:off x="457200" y="1295400"/>
            <a:ext cx="8115300" cy="4833938"/>
          </a:xfrm>
        </p:spPr>
        <p:txBody>
          <a:bodyPr/>
          <a:lstStyle/>
          <a:p>
            <a:pPr>
              <a:buFont typeface="Arial" panose="020B0604020202020204" pitchFamily="34" charset="0"/>
              <a:buChar char="•"/>
            </a:pPr>
            <a:r>
              <a:rPr lang="en-US" altLang="ko-KR" sz="1800" dirty="0">
                <a:ea typeface="굴림" panose="020B0600000101010101" pitchFamily="50" charset="-127"/>
              </a:rPr>
              <a:t>The Ranging Round IE (RR IE), can be used to signal the ranging round information for Hyper Block mode regarding:</a:t>
            </a:r>
          </a:p>
          <a:p>
            <a:pPr marL="685800" lvl="2" indent="-342900">
              <a:spcBef>
                <a:spcPts val="200"/>
              </a:spcBef>
              <a:buFont typeface="Arial" panose="020B0604020202020204" pitchFamily="34" charset="0"/>
              <a:buChar char="•"/>
            </a:pPr>
            <a:r>
              <a:rPr lang="ko-KR" altLang="en-US" sz="1600" dirty="0"/>
              <a:t>① </a:t>
            </a:r>
            <a:r>
              <a:rPr lang="en-US" altLang="ko-KR" sz="1600" dirty="0"/>
              <a:t>In case RR IE is sent at the RCM of the current ranging round in </a:t>
            </a:r>
            <a:r>
              <a:rPr lang="en-US" altLang="ko-KR" sz="1600" u="sng" dirty="0"/>
              <a:t>ranging</a:t>
            </a:r>
            <a:r>
              <a:rPr lang="en-US" altLang="ko-KR" sz="1600" dirty="0"/>
              <a:t> </a:t>
            </a:r>
            <a:r>
              <a:rPr lang="en-US" altLang="ko-KR" sz="1600" u="sng" dirty="0"/>
              <a:t>block n of hyper block k</a:t>
            </a:r>
            <a:r>
              <a:rPr lang="en-US" altLang="ko-KR" sz="1600" dirty="0"/>
              <a:t>, the current ranging round information in ranging block n of hyper block k is indicated</a:t>
            </a:r>
          </a:p>
          <a:p>
            <a:pPr marL="685800" lvl="2" indent="-342900">
              <a:spcBef>
                <a:spcPts val="200"/>
              </a:spcBef>
              <a:buFont typeface="Arial" panose="020B0604020202020204" pitchFamily="34" charset="0"/>
              <a:buChar char="•"/>
            </a:pPr>
            <a:r>
              <a:rPr lang="en-US" altLang="ko-KR" sz="1600" dirty="0"/>
              <a:t>② In case RR IE is sent at the last message of the current ranging round in ranging block n of hyper block k(Last message is sent from a controller), the ranging round information in </a:t>
            </a:r>
            <a:r>
              <a:rPr lang="en-US" altLang="ko-KR" sz="1600" u="sng" dirty="0"/>
              <a:t>ranging block n of hyper block k + 1</a:t>
            </a:r>
            <a:r>
              <a:rPr lang="en-US" altLang="ko-KR" sz="1600" dirty="0"/>
              <a:t> is indicated</a:t>
            </a:r>
          </a:p>
          <a:p>
            <a:pPr marL="685800" lvl="2" indent="-342900">
              <a:spcBef>
                <a:spcPts val="200"/>
              </a:spcBef>
              <a:buFont typeface="Arial" panose="020B0604020202020204" pitchFamily="34" charset="0"/>
              <a:buChar char="•"/>
            </a:pPr>
            <a:r>
              <a:rPr lang="en-US" altLang="ko-KR" sz="1600" dirty="0"/>
              <a:t>③ In case RR IE is sent at the RCM of the current ranging round in ranging block n of hyper block k + 1(Last message is not sent by a controller in this case), there are 2 RR IE instances. First RR IE indicates the ranging round information in </a:t>
            </a:r>
            <a:r>
              <a:rPr lang="en-US" altLang="ko-KR" sz="1600" u="sng" dirty="0"/>
              <a:t>ranging block n of hyper block k + 1</a:t>
            </a:r>
            <a:r>
              <a:rPr lang="en-US" altLang="ko-KR" sz="1600" dirty="0"/>
              <a:t> and second RR IE indicates the ranging round information in </a:t>
            </a:r>
            <a:r>
              <a:rPr lang="en-US" altLang="ko-KR" sz="1600" u="sng" dirty="0"/>
              <a:t>ranging block n of hyper block k + 2</a:t>
            </a:r>
          </a:p>
          <a:p>
            <a:pPr marL="342900" lvl="1" indent="-342900">
              <a:buFont typeface="Arial" panose="020B0604020202020204" pitchFamily="34" charset="0"/>
              <a:buChar char="•"/>
            </a:pPr>
            <a:endParaRPr lang="en-US" altLang="" sz="1800" dirty="0">
              <a:ea typeface="굴림" panose="020B0600000101010101" pitchFamily="50" charset="-127"/>
            </a:endParaRPr>
          </a:p>
        </p:txBody>
      </p:sp>
    </p:spTree>
    <p:extLst>
      <p:ext uri="{BB962C8B-B14F-4D97-AF65-F5344CB8AC3E}">
        <p14:creationId xmlns:p14="http://schemas.microsoft.com/office/powerpoint/2010/main" val="195604141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148010</TotalTime>
  <Words>1703</Words>
  <Application>Microsoft Office PowerPoint</Application>
  <PresentationFormat>화면 슬라이드 쇼(4:3)</PresentationFormat>
  <Paragraphs>162</Paragraphs>
  <Slides>13</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13</vt:i4>
      </vt:variant>
    </vt:vector>
  </HeadingPairs>
  <TitlesOfParts>
    <vt:vector size="19" baseType="lpstr">
      <vt:lpstr>LG스마트체 Regular</vt:lpstr>
      <vt:lpstr>굴림</vt:lpstr>
      <vt:lpstr>Arial</vt:lpstr>
      <vt:lpstr>Calibri</vt:lpstr>
      <vt:lpstr>Times New Roman</vt:lpstr>
      <vt:lpstr>Office Theme</vt:lpstr>
      <vt:lpstr>PowerPoint 프레젠테이션</vt:lpstr>
      <vt:lpstr>PowerPoint 프레젠테이션</vt:lpstr>
      <vt:lpstr>Related Contributions</vt:lpstr>
      <vt:lpstr>PowerPoint 프레젠테이션</vt:lpstr>
      <vt:lpstr>Recap: Hyper Block mode [1][2]</vt:lpstr>
      <vt:lpstr>Recap: RR IE Signaling Rule [3]</vt:lpstr>
      <vt:lpstr>Recap: Round hopping in Hyper Block mode [2]</vt:lpstr>
      <vt:lpstr>15.4z RR IE signaling for Hyper block mode</vt:lpstr>
      <vt:lpstr>RR IE Rule for Hyper block mode(1/2) </vt:lpstr>
      <vt:lpstr>RR IE Rule for Hyper block mode(2/2) </vt:lpstr>
      <vt:lpstr>Resolution Proposal</vt:lpstr>
      <vt:lpstr>PowerPoint 프레젠테이션</vt:lpstr>
      <vt:lpstr>References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Lee Hong Won/IoT Connectivity Standard Task(hongwon.lee@lge.com)</cp:lastModifiedBy>
  <cp:revision>957</cp:revision>
  <cp:lastPrinted>1998-02-10T13:28:06Z</cp:lastPrinted>
  <dcterms:created xsi:type="dcterms:W3CDTF">2021-07-16T20:39:58Z</dcterms:created>
  <dcterms:modified xsi:type="dcterms:W3CDTF">2024-03-09T01:50:17Z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