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6" r:id="rId12"/>
    <p:sldId id="270" r:id="rId13"/>
    <p:sldId id="271" r:id="rId14"/>
    <p:sldId id="272" r:id="rId15"/>
    <p:sldId id="273" r:id="rId16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E3C957-1061-4AF3-8CEB-37A5061FA011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4F1F33-0488-4199-92F3-6073B43005B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DEA0949-5859-410B-A7FB-F7AAFA07978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E55A255-5B10-4685-95BD-61909680BA1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56D1F-D613-4BCB-8BDB-92526D4CE40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pPr indent="0" algn="r">
              <a:buNone/>
            </a:pPr>
            <a:fld id="{62E3C957-1061-4AF3-8CEB-37A5061FA011}" type="slidenum">
              <a:rPr lang="en-US" sz="1400" b="0" strike="noStrike" spc="-1" smtClean="0">
                <a:solidFill>
                  <a:srgbClr val="000000"/>
                </a:solidFill>
                <a:latin typeface="Times New Roman"/>
              </a:rPr>
              <a:t>6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6072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647A103-2D9B-4E5C-B7E3-B3F5D6E4B62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6727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0718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865D2E-0CFC-DCDA-341A-9A74C9D49368}"/>
              </a:ext>
            </a:extLst>
          </p:cNvPr>
          <p:cNvSpPr txBox="1"/>
          <p:nvPr userDrawn="1"/>
        </p:nvSpPr>
        <p:spPr>
          <a:xfrm>
            <a:off x="10783957" y="45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4E0744-FCB8-EBAE-FAC5-F8988A13EF16}"/>
              </a:ext>
            </a:extLst>
          </p:cNvPr>
          <p:cNvSpPr txBox="1"/>
          <p:nvPr userDrawn="1"/>
        </p:nvSpPr>
        <p:spPr>
          <a:xfrm>
            <a:off x="9919252" y="3975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</a:t>
            </a: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.: 15-24-0137-05-04me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EB125-DFCA-8417-968C-D293252D413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AA6D9B-D1CC-5575-6DF8-F568966BB32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9BABF1-8702-37F3-D6C1-A756DB80B68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4/15-24-0053-03-04me-ieee-sa-802-15-4me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Un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2024-07-08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754929-4F4B-44E6-8763-DA50CB9DC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226626204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Gary Stuebing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Cisco Systems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Gstuebing@cisco.com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9EF187B-A19D-1BE9-DFEE-D1910FD3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  <a:cs typeface="+mn-cs"/>
              </a:rPr>
              <a:t>Motions</a:t>
            </a:r>
            <a:endParaRPr lang="en-US" sz="3200" b="1" spc="-1" dirty="0">
              <a:solidFill>
                <a:srgbClr val="000000"/>
              </a:solidFill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B1FBA395-32B6-EF70-C84F-04F67D56EE4A}"/>
              </a:ext>
            </a:extLst>
          </p:cNvPr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r>
              <a:rPr lang="en-US" altLang="en-US" sz="2800" dirty="0"/>
              <a:t>WG: </a:t>
            </a:r>
          </a:p>
          <a:p>
            <a:pPr marL="914400">
              <a:buNone/>
            </a:pPr>
            <a:r>
              <a:rPr lang="en-US" sz="2400" i="1" dirty="0"/>
              <a:t>802.15 requests unconditional approval from the EC to submit P802.15.4me-D03 to Standards Association ballot.</a:t>
            </a:r>
            <a:endParaRPr lang="en-US" sz="2400" dirty="0"/>
          </a:p>
          <a:p>
            <a:pPr marL="914400">
              <a:buNone/>
            </a:pPr>
            <a:endParaRPr lang="en-US" sz="2400" dirty="0"/>
          </a:p>
          <a:p>
            <a:pPr marL="914400">
              <a:buNone/>
            </a:pPr>
            <a:r>
              <a:rPr lang="en-US" sz="2400" dirty="0"/>
              <a:t>Moved By: Gary Stuebing</a:t>
            </a:r>
          </a:p>
          <a:p>
            <a:pPr marL="914400">
              <a:buNone/>
            </a:pPr>
            <a:r>
              <a:rPr lang="en-US" sz="2400" dirty="0"/>
              <a:t>Seconded By: Ben Rolfe</a:t>
            </a:r>
          </a:p>
          <a:p>
            <a:pPr marL="914400">
              <a:buNone/>
            </a:pPr>
            <a:r>
              <a:rPr lang="en-US" altLang="en-US" sz="2400" dirty="0"/>
              <a:t>Vote: x/y/z (Y/N/A),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CustomShape 2">
            <a:extLst>
              <a:ext uri="{FF2B5EF4-FFF2-40B4-BE49-F238E27FC236}">
                <a16:creationId xmlns:a16="http://schemas.microsoft.com/office/drawing/2014/main" id="{8EE71D37-C95E-0688-903E-01248146F125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7745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9EF187B-A19D-1BE9-DFEE-D1910FD3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  <a:cs typeface="+mn-cs"/>
              </a:rPr>
              <a:t>Motions</a:t>
            </a:r>
            <a:endParaRPr lang="en-US" sz="3200" b="1" spc="-1" dirty="0">
              <a:solidFill>
                <a:srgbClr val="000000"/>
              </a:solidFill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B1FBA395-32B6-EF70-C84F-04F67D56EE4A}"/>
              </a:ext>
            </a:extLst>
          </p:cNvPr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r>
              <a:rPr lang="en-US" altLang="en-US" sz="2800" dirty="0"/>
              <a:t>802 EC: </a:t>
            </a:r>
          </a:p>
          <a:p>
            <a:pPr marL="914400">
              <a:buNone/>
            </a:pPr>
            <a:r>
              <a:rPr lang="en-US" sz="2400" i="1" dirty="0"/>
              <a:t>Motion: Approve sending IEEE P802.15.4me-D03 to Standards Association ballot.</a:t>
            </a:r>
          </a:p>
          <a:p>
            <a:pPr marL="914400">
              <a:buNone/>
            </a:pPr>
            <a:endParaRPr lang="en-US" sz="2400" dirty="0"/>
          </a:p>
          <a:p>
            <a:pPr marL="914400">
              <a:buNone/>
            </a:pPr>
            <a:r>
              <a:rPr lang="en-US" sz="2400" dirty="0"/>
              <a:t>Move: Phil Beecher</a:t>
            </a:r>
          </a:p>
          <a:p>
            <a:pPr marL="914400">
              <a:buNone/>
            </a:pPr>
            <a:r>
              <a:rPr lang="en-US" sz="2400" dirty="0"/>
              <a:t>Second: Jon </a:t>
            </a:r>
            <a:r>
              <a:rPr lang="en-US" sz="2400" dirty="0" err="1"/>
              <a:t>Rosdahl</a:t>
            </a:r>
            <a:endParaRPr lang="en-US" sz="2400" dirty="0"/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5DF169F5-C6AE-7943-DB9A-854E1E3929F1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9717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04me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2655958956"/>
              </p:ext>
            </p:extLst>
          </p:nvPr>
        </p:nvGraphicFramePr>
        <p:xfrm>
          <a:off x="1631520" y="2002320"/>
          <a:ext cx="8526960" cy="25956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25,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9,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282589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May 30,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June 9,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June 16,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June 26,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Fourth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2,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12,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16320" y="2273299"/>
            <a:ext cx="10359360" cy="195448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SA Ballot Unsatisfied Comments</a:t>
            </a:r>
          </a:p>
          <a:p>
            <a:pPr>
              <a:lnSpc>
                <a:spcPct val="100000"/>
              </a:lnSpc>
            </a:pPr>
            <a:br>
              <a:rPr sz="1800" dirty="0"/>
            </a:br>
            <a:r>
              <a:rPr lang="en-US" sz="2800" dirty="0"/>
              <a:t>There are no unsatisfied comments. 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440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879029" y="205650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D03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 2024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7893B8-5C93-4474-A269-A02E308791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04me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/D3 achieved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95.96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323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313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/D01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87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P802.15.4/D02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16 comments, all withdrawn for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4C8C37-5E06-467B-BF05-61635D879DA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0D4E3-F44A-4FB4-8493-CF19B9078F5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697408197"/>
              </p:ext>
            </p:extLst>
          </p:nvPr>
        </p:nvGraphicFramePr>
        <p:xfrm>
          <a:off x="317737" y="1674954"/>
          <a:ext cx="11532394" cy="4004469"/>
        </p:xfrm>
        <a:graphic>
          <a:graphicData uri="http://schemas.openxmlformats.org/drawingml/2006/table">
            <a:tbl>
              <a:tblPr/>
              <a:tblGrid>
                <a:gridCol w="623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0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9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63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16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32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126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1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72.93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5.15%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72.99%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92.71%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74.45%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291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CD7E49-6ADD-B2DF-8CF9-D2A0D18378C7}"/>
              </a:ext>
            </a:extLst>
          </p:cNvPr>
          <p:cNvSpPr txBox="1"/>
          <p:nvPr/>
        </p:nvSpPr>
        <p:spPr>
          <a:xfrm>
            <a:off x="624683" y="5802868"/>
            <a:ext cx="1091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 discrepancy in the number of eligible voters was found prior to LB 200 which was corrected in LB 200.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8CD273-F949-44A2-B001-9671C86AA7D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4083358148"/>
              </p:ext>
            </p:extLst>
          </p:nvPr>
        </p:nvGraphicFramePr>
        <p:xfrm>
          <a:off x="1310040" y="1624920"/>
          <a:ext cx="9569160" cy="44438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323 (77 T, 241 E,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Gen 2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313 (126 T, 186 E, 1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87 (27 T, 56 E, 4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 (3 T, 13 E)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(*ALL COMMENTS WITHDRAWN BY SUBMITTERS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739 (233 T, 496 E, 3 G, 7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CustomShape 2">
            <a:extLst>
              <a:ext uri="{FF2B5EF4-FFF2-40B4-BE49-F238E27FC236}">
                <a16:creationId xmlns:a16="http://schemas.microsoft.com/office/drawing/2014/main" id="{40F1B5DC-4349-7079-7343-6BF2C84433EB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pc="-1" dirty="0">
                <a:solidFill>
                  <a:srgbClr val="0070C0"/>
                </a:solidFill>
                <a:latin typeface="Times New Roman"/>
                <a:ea typeface="MS 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SA 802.15.4me MEC Review – DCN 15-24-0053-00-04me</a:t>
            </a:r>
            <a:endParaRPr lang="en-US" sz="2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C7F4FE-A1CF-4231-A1EC-220CF8568EB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A7B35011-BEA4-A2F9-AAC5-25B69F9A5A50}"/>
              </a:ext>
            </a:extLst>
          </p:cNvPr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92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197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3 “No” votes in LB197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18615E-3750-46C8-B620-87305D37701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2003093083"/>
              </p:ext>
            </p:extLst>
          </p:nvPr>
        </p:nvGraphicFramePr>
        <p:xfrm>
          <a:off x="1723697" y="2650320"/>
          <a:ext cx="8481942" cy="2377440"/>
        </p:xfrm>
        <a:graphic>
          <a:graphicData uri="http://schemas.openxmlformats.org/drawingml/2006/table">
            <a:tbl>
              <a:tblPr/>
              <a:tblGrid>
                <a:gridCol w="3784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8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197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202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2003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Golshan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Vinod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Kristem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2584A8-C08D-ECEA-16C2-B45D5A9218A6}"/>
              </a:ext>
            </a:extLst>
          </p:cNvPr>
          <p:cNvSpPr txBox="1"/>
          <p:nvPr/>
        </p:nvSpPr>
        <p:spPr>
          <a:xfrm>
            <a:off x="1723697" y="5276193"/>
            <a:ext cx="913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*All no voters were contacted after LB 203 to see if they would be willing to change their</a:t>
            </a:r>
          </a:p>
          <a:p>
            <a:r>
              <a:rPr lang="en-US" dirty="0"/>
              <a:t>Vote to YES. 2 did not respond. The 3</a:t>
            </a:r>
            <a:r>
              <a:rPr lang="en-US" baseline="30000" dirty="0"/>
              <a:t>rd</a:t>
            </a:r>
            <a:r>
              <a:rPr lang="en-US" dirty="0"/>
              <a:t> declined changing their vote.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</a:p>
          <a:p>
            <a:pPr algn="ctr">
              <a:lnSpc>
                <a:spcPct val="100000"/>
              </a:lnSpc>
            </a:pP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new No votes in LB203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16320" y="2273299"/>
            <a:ext cx="10359360" cy="195448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Comments</a:t>
            </a:r>
            <a:endParaRPr lang="en-US" sz="3200" b="1" strike="noStrike" spc="-1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lnSpc>
                <a:spcPct val="100000"/>
              </a:lnSpc>
            </a:pPr>
            <a:br>
              <a:rPr sz="1800" dirty="0"/>
            </a:br>
            <a:r>
              <a:rPr lang="en-US" sz="2800" dirty="0"/>
              <a:t>All comments from existing NO voters are related to the PDF rendering of the equations in a specific PDF application. </a:t>
            </a:r>
          </a:p>
          <a:p>
            <a:pPr algn="ctr"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dirty="0"/>
              <a:t>They have all been rejected with the resolution “The document will be professionally edited prior to the publication”.</a:t>
            </a:r>
          </a:p>
          <a:p>
            <a:pPr>
              <a:lnSpc>
                <a:spcPct val="100000"/>
              </a:lnSpc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The IEEE SA Editors have been advised of this situation.</a:t>
            </a:r>
          </a:p>
          <a:p>
            <a:pPr>
              <a:lnSpc>
                <a:spcPct val="100000"/>
              </a:lnSpc>
            </a:pPr>
            <a:endParaRPr lang="en-US" sz="28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Comment resolutions can be found in document:</a:t>
            </a:r>
          </a:p>
          <a:p>
            <a:pPr>
              <a:lnSpc>
                <a:spcPct val="100000"/>
              </a:lnSpc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DCN 15-23-0497-22.04me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11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6676</TotalTime>
  <Words>994</Words>
  <Application>Microsoft Macintosh PowerPoint</Application>
  <PresentationFormat>Widescreen</PresentationFormat>
  <Paragraphs>251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Motions</vt:lpstr>
      <vt:lpstr>Motions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Gary Stuebing (gstuebin)</cp:lastModifiedBy>
  <cp:revision>206</cp:revision>
  <cp:lastPrinted>1601-01-01T00:00:00Z</cp:lastPrinted>
  <dcterms:created xsi:type="dcterms:W3CDTF">2019-11-09T15:46:46Z</dcterms:created>
  <dcterms:modified xsi:type="dcterms:W3CDTF">2024-07-08T18:33:49Z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  <property fmtid="{D5CDD505-2E9C-101B-9397-08002B2CF9AE}" pid="17" name="MSIP_Label_c8f49a32-fde3-48a5-9266-b5b0972a22dc_Enabled">
    <vt:lpwstr>true</vt:lpwstr>
  </property>
  <property fmtid="{D5CDD505-2E9C-101B-9397-08002B2CF9AE}" pid="18" name="MSIP_Label_c8f49a32-fde3-48a5-9266-b5b0972a22dc_SetDate">
    <vt:lpwstr>2024-07-08T17:44:40Z</vt:lpwstr>
  </property>
  <property fmtid="{D5CDD505-2E9C-101B-9397-08002B2CF9AE}" pid="19" name="MSIP_Label_c8f49a32-fde3-48a5-9266-b5b0972a22dc_Method">
    <vt:lpwstr>Standard</vt:lpwstr>
  </property>
  <property fmtid="{D5CDD505-2E9C-101B-9397-08002B2CF9AE}" pid="20" name="MSIP_Label_c8f49a32-fde3-48a5-9266-b5b0972a22dc_Name">
    <vt:lpwstr>Cisco Confidential</vt:lpwstr>
  </property>
  <property fmtid="{D5CDD505-2E9C-101B-9397-08002B2CF9AE}" pid="21" name="MSIP_Label_c8f49a32-fde3-48a5-9266-b5b0972a22dc_SiteId">
    <vt:lpwstr>5ae1af62-9505-4097-a69a-c1553ef7840e</vt:lpwstr>
  </property>
  <property fmtid="{D5CDD505-2E9C-101B-9397-08002B2CF9AE}" pid="22" name="MSIP_Label_c8f49a32-fde3-48a5-9266-b5b0972a22dc_ActionId">
    <vt:lpwstr>07ac2e62-a13b-4a1e-8a6e-f1063791d707</vt:lpwstr>
  </property>
  <property fmtid="{D5CDD505-2E9C-101B-9397-08002B2CF9AE}" pid="23" name="MSIP_Label_c8f49a32-fde3-48a5-9266-b5b0972a22dc_ContentBits">
    <vt:lpwstr>2</vt:lpwstr>
  </property>
  <property fmtid="{D5CDD505-2E9C-101B-9397-08002B2CF9AE}" pid="24" name="ClassificationContentMarkingFooterLocations">
    <vt:lpwstr>Office Theme:9\Office Theme:3\Office Theme:3\Office Theme:3</vt:lpwstr>
  </property>
  <property fmtid="{D5CDD505-2E9C-101B-9397-08002B2CF9AE}" pid="25" name="ClassificationContentMarkingFooterText">
    <vt:lpwstr>Cisco Confidential</vt:lpwstr>
  </property>
</Properties>
</file>