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6" r:id="rId13"/>
    <p:sldId id="265" r:id="rId14"/>
  </p:sldIdLst>
  <p:sldSz cx="12192000" cy="6858000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62E3C957-1061-4AF3-8CEB-37A5061FA011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54F1F33-0488-4199-92F3-6073B43005BA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4200" cy="3466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640" cy="42685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DEA0949-5859-410B-A7FB-F7AAFA07978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4200" cy="3466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640" cy="42685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E55A255-5B10-4685-95BD-61909680BA1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B756D1F-D613-4BCB-8BDB-92526D4CE40C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647A103-2D9B-4E5C-B7E3-B3F5D6E4B62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AB2933B-9B12-4999-9EBC-432C899BAA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15-24-0137-02-04me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4/15-24-0053-03-04me-ieee-sa-802-15-4me-mec-review.pdf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1520" cy="146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P802.15.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4me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Report to EC on 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Un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conditional Approval to go to SA Ballot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720" cy="474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2024-03-11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3754929-4F4B-44E6-8763-DA50CB9DCF2D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6120" cy="37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Table 179"/>
          <p:cNvGraphicFramePr/>
          <p:nvPr>
            <p:extLst>
              <p:ext uri="{D42A27DB-BD31-4B8C-83A1-F6EECF244321}">
                <p14:modId xmlns:p14="http://schemas.microsoft.com/office/powerpoint/2010/main" val="2266262047"/>
              </p:ext>
            </p:extLst>
          </p:nvPr>
        </p:nvGraphicFramePr>
        <p:xfrm>
          <a:off x="1143000" y="2743200"/>
          <a:ext cx="10287000" cy="3200400"/>
        </p:xfrm>
        <a:graphic>
          <a:graphicData uri="http://schemas.openxmlformats.org/drawingml/2006/table">
            <a:tbl>
              <a:tblPr/>
              <a:tblGrid>
                <a:gridCol w="342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Gary Stuebing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Cisco Systems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Gstuebing@cisco.com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Estimated TG Timeline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6944143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0A10871-4587-4CB9-9051-CE351D530F96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>
            <p:extLst>
              <p:ext uri="{D42A27DB-BD31-4B8C-83A1-F6EECF244321}">
                <p14:modId xmlns:p14="http://schemas.microsoft.com/office/powerpoint/2010/main" val="3338626368"/>
              </p:ext>
            </p:extLst>
          </p:nvPr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March 19,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May 1, 2024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July  20,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September 5,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September  14,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October  30,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November 16,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???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879029" y="205650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unconditional approval to send IEEE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4me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D03 to SA Ballot.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unconditional approval was approved during the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March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session of the 802.15 working group on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14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March 2024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yes,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no,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abstain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77893B8-5C93-4474-A269-A02E308791F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04me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Draft went through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WG Letter Ballots. Draft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4me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/D3 achieved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95.96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% approval rate (&gt; 75% needed for an approved draft)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323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P802.15.4/D0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313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/D01</a:t>
            </a:r>
            <a:endParaRPr lang="en-US" sz="2400" b="1" spc="-1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87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P802.15.4/D02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received 16 comments, all withdrawn for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3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84C8C37-5E06-467B-BF05-61635D879DA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CustomShape 5">
            <a:extLst>
              <a:ext uri="{FF2B5EF4-FFF2-40B4-BE49-F238E27FC236}">
                <a16:creationId xmlns:a16="http://schemas.microsoft.com/office/drawing/2014/main" id="{55A1D4F7-7BC9-2DF3-E7DA-8CE5E57B3FF8}"/>
              </a:ext>
            </a:extLst>
          </p:cNvPr>
          <p:cNvSpPr/>
          <p:nvPr/>
        </p:nvSpPr>
        <p:spPr>
          <a:xfrm>
            <a:off x="1018499" y="30709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400D4E3-F44A-4FB4-8493-CF19B9078F5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9720" cy="5810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P802.15.4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>
            <p:extLst>
              <p:ext uri="{D42A27DB-BD31-4B8C-83A1-F6EECF244321}">
                <p14:modId xmlns:p14="http://schemas.microsoft.com/office/powerpoint/2010/main" val="697408197"/>
              </p:ext>
            </p:extLst>
          </p:nvPr>
        </p:nvGraphicFramePr>
        <p:xfrm>
          <a:off x="317737" y="1674954"/>
          <a:ext cx="11532394" cy="4004469"/>
        </p:xfrm>
        <a:graphic>
          <a:graphicData uri="http://schemas.openxmlformats.org/drawingml/2006/table">
            <a:tbl>
              <a:tblPr/>
              <a:tblGrid>
                <a:gridCol w="623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3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02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6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90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63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166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321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126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1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197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23-Sep-2023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P802.15.4/D00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72.93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5.15%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94.57%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5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08-Nov-2023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P802.15.4/D01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72.99%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4.0%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92.71%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5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11-Jan-2024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P802.15.4/D02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74.45%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5.88%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95.83%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5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05-Feb-2024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P802.15.4/D03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75.18%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3.88%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95.96%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291">
                <a:tc>
                  <a:txBody>
                    <a:bodyPr/>
                    <a:lstStyle/>
                    <a:p>
                      <a:pPr algn="ctr"/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75.18%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3.88%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95.96%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291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291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822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6CD7E49-6ADD-B2DF-8CF9-D2A0D18378C7}"/>
              </a:ext>
            </a:extLst>
          </p:cNvPr>
          <p:cNvSpPr txBox="1"/>
          <p:nvPr/>
        </p:nvSpPr>
        <p:spPr>
          <a:xfrm>
            <a:off x="624683" y="5802868"/>
            <a:ext cx="1091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A discrepancy in the number of eligible voters was found prior to LB 200 which was corrected in LB 200.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4me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88CD273-F949-44A2-B001-9671C86AA7DC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>
            <p:extLst>
              <p:ext uri="{D42A27DB-BD31-4B8C-83A1-F6EECF244321}">
                <p14:modId xmlns:p14="http://schemas.microsoft.com/office/powerpoint/2010/main" val="4083358148"/>
              </p:ext>
            </p:extLst>
          </p:nvPr>
        </p:nvGraphicFramePr>
        <p:xfrm>
          <a:off x="1310040" y="1624920"/>
          <a:ext cx="9569160" cy="4443840"/>
        </p:xfrm>
        <a:graphic>
          <a:graphicData uri="http://schemas.openxmlformats.org/drawingml/2006/table">
            <a:tbl>
              <a:tblPr/>
              <a:tblGrid>
                <a:gridCol w="100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197</a:t>
                      </a: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23-Sep-2023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P802.15.4/D00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323 (77 T, 241 E,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 Gen 2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08-Nov-2023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P802.15.4/D01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313 (126 T, 186 E, 1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202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11-Jan-2024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P802.15.4/D02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87 (27 T, 56 E, 4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203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05-Feb-2024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P802.15.4/D03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 (3 T, 13 E)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(*ALL COMMENTS WITHDRAWN BY SUBMITTERS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739 (233 T, 496 E, 3 G, 7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lang="en-US" sz="2400" b="1" u="sng" spc="-1" dirty="0">
                <a:solidFill>
                  <a:srgbClr val="0070C0"/>
                </a:solidFill>
                <a:latin typeface="Times New Roman"/>
                <a:ea typeface="MS 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SA 802.15.4me MEC Review – DCN 15-24-0053-00-04me</a:t>
            </a:r>
            <a:endParaRPr lang="en-US" sz="2400" b="0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9C7F4FE-A1CF-4231-A1EC-220CF8568EB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400" cy="2010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92 must-be-satisfied comments received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197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3 “No” votes in LB197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C18615E-3750-46C8-B620-87305D37701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>
            <p:extLst>
              <p:ext uri="{D42A27DB-BD31-4B8C-83A1-F6EECF244321}">
                <p14:modId xmlns:p14="http://schemas.microsoft.com/office/powerpoint/2010/main" val="2003093083"/>
              </p:ext>
            </p:extLst>
          </p:nvPr>
        </p:nvGraphicFramePr>
        <p:xfrm>
          <a:off x="1723697" y="2650320"/>
          <a:ext cx="8481942" cy="2377440"/>
        </p:xfrm>
        <a:graphic>
          <a:graphicData uri="http://schemas.openxmlformats.org/drawingml/2006/table">
            <a:tbl>
              <a:tblPr/>
              <a:tblGrid>
                <a:gridCol w="3784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5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5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89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197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200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202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2003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203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strike="noStrike" spc="-1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Alexander Krebs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Robert Golshan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25252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Vinod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Kristem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998708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12584A8-C08D-ECEA-16C2-B45D5A9218A6}"/>
              </a:ext>
            </a:extLst>
          </p:cNvPr>
          <p:cNvSpPr txBox="1"/>
          <p:nvPr/>
        </p:nvSpPr>
        <p:spPr>
          <a:xfrm>
            <a:off x="1723697" y="5276193"/>
            <a:ext cx="9135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*All no voters were contacted after LB 203 to see if they would be willing to change their</a:t>
            </a:r>
          </a:p>
          <a:p>
            <a:r>
              <a:rPr lang="en-US" dirty="0"/>
              <a:t>Vote to YES. 2 did not respond. The 3</a:t>
            </a:r>
            <a:r>
              <a:rPr lang="en-US" baseline="30000" dirty="0"/>
              <a:t>rd</a:t>
            </a:r>
            <a:r>
              <a:rPr lang="en-US" dirty="0"/>
              <a:t> declined changing their vote.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9360" cy="2010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</a:p>
          <a:p>
            <a:pPr algn="ctr">
              <a:lnSpc>
                <a:spcPct val="100000"/>
              </a:lnSpc>
            </a:pP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No must-be-satisfied comments received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202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new No votes in LB203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906A64C-9D0C-4DF3-99DD-66F2F528A2E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16320" y="2217545"/>
            <a:ext cx="10359360" cy="2010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Comments</a:t>
            </a:r>
            <a:endParaRPr lang="en-US" sz="3200" b="1" strike="noStrike" spc="-1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pPr>
              <a:lnSpc>
                <a:spcPct val="100000"/>
              </a:lnSpc>
            </a:pPr>
            <a:br>
              <a:rPr sz="1800" dirty="0"/>
            </a:br>
            <a:r>
              <a:rPr lang="en-US" sz="2800" dirty="0"/>
              <a:t>All comments from existing NO voters are related to the PDF rendering of the equations in a specific PDF application. </a:t>
            </a:r>
          </a:p>
          <a:p>
            <a:pPr algn="ctr">
              <a:lnSpc>
                <a:spcPct val="100000"/>
              </a:lnSpc>
            </a:pP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dirty="0"/>
              <a:t>They have all been rejected with the resolution “The document will be professionally edited prior to the publication”.</a:t>
            </a:r>
          </a:p>
          <a:p>
            <a:pPr>
              <a:lnSpc>
                <a:spcPct val="100000"/>
              </a:lnSpc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800" spc="-1" dirty="0">
                <a:solidFill>
                  <a:srgbClr val="000000"/>
                </a:solidFill>
                <a:latin typeface="Arial"/>
              </a:rPr>
              <a:t>The IEEE SA Editors have been advised of this situation.</a:t>
            </a:r>
          </a:p>
          <a:p>
            <a:pPr>
              <a:lnSpc>
                <a:spcPct val="100000"/>
              </a:lnSpc>
            </a:pPr>
            <a:endParaRPr lang="en-US" sz="28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Comment resolutions can be found in document:</a:t>
            </a:r>
          </a:p>
          <a:p>
            <a:pPr>
              <a:lnSpc>
                <a:spcPct val="100000"/>
              </a:lnSpc>
            </a:pPr>
            <a:r>
              <a:rPr lang="en-US" sz="2800" spc="-1" dirty="0">
                <a:solidFill>
                  <a:srgbClr val="000000"/>
                </a:solidFill>
                <a:latin typeface="Arial"/>
              </a:rPr>
              <a:t>DCN 15-23-0497-22.04me</a:t>
            </a:r>
            <a:endParaRPr lang="en-US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906A64C-9D0C-4DF3-99DD-66F2F528A2E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7118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6562</TotalTime>
  <Words>877</Words>
  <Application>Microsoft Macintosh PowerPoint</Application>
  <PresentationFormat>Widescreen</PresentationFormat>
  <Paragraphs>229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Gary Stuebing (gstuebin)</cp:lastModifiedBy>
  <cp:revision>194</cp:revision>
  <cp:lastPrinted>1601-01-01T00:00:00Z</cp:lastPrinted>
  <dcterms:created xsi:type="dcterms:W3CDTF">2019-11-09T15:46:46Z</dcterms:created>
  <dcterms:modified xsi:type="dcterms:W3CDTF">2024-03-11T22:37:50Z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false</vt:bool>
  </property>
  <property fmtid="{D5CDD505-2E9C-101B-9397-08002B2CF9AE}" pid="9" name="LinksUpToDate">
    <vt:bool>false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false</vt:bool>
  </property>
  <property fmtid="{D5CDD505-2E9C-101B-9397-08002B2CF9AE}" pid="14" name="ShareDoc">
    <vt:bool>false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