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61" r:id="rId3"/>
    <p:sldId id="289" r:id="rId4"/>
    <p:sldId id="265" r:id="rId5"/>
    <p:sldId id="273" r:id="rId6"/>
    <p:sldId id="293" r:id="rId7"/>
    <p:sldId id="294" r:id="rId8"/>
    <p:sldId id="299" r:id="rId9"/>
    <p:sldId id="297" r:id="rId10"/>
    <p:sldId id="300" r:id="rId11"/>
    <p:sldId id="291" r:id="rId12"/>
    <p:sldId id="301" r:id="rId13"/>
    <p:sldId id="302" r:id="rId14"/>
    <p:sldId id="292"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09"/>
    <p:restoredTop sz="86599"/>
  </p:normalViewPr>
  <p:slideViewPr>
    <p:cSldViewPr>
      <p:cViewPr varScale="1">
        <p:scale>
          <a:sx n="110" d="100"/>
          <a:sy n="110" d="100"/>
        </p:scale>
        <p:origin x="2520" y="1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6</a:t>
            </a:fld>
            <a:endParaRPr lang="en-US" altLang="en-US"/>
          </a:p>
        </p:txBody>
      </p:sp>
    </p:spTree>
    <p:extLst>
      <p:ext uri="{BB962C8B-B14F-4D97-AF65-F5344CB8AC3E}">
        <p14:creationId xmlns:p14="http://schemas.microsoft.com/office/powerpoint/2010/main" val="4223643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14</a:t>
            </a:fld>
            <a:endParaRPr lang="en-US" altLang="en-US"/>
          </a:p>
        </p:txBody>
      </p:sp>
    </p:spTree>
    <p:extLst>
      <p:ext uri="{BB962C8B-B14F-4D97-AF65-F5344CB8AC3E}">
        <p14:creationId xmlns:p14="http://schemas.microsoft.com/office/powerpoint/2010/main" val="1470009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March, 2024</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15-24-0136-01-04me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a:t>
            </a:r>
            <a:r>
              <a:rPr lang="en-US" altLang="en-US" sz="1600" dirty="0">
                <a:solidFill>
                  <a:schemeClr val="tx2"/>
                </a:solidFill>
              </a:rPr>
              <a:t>March, 2024 IEEE 802.15.4me Opening Agenda and Closing</a:t>
            </a:r>
          </a:p>
          <a:p>
            <a:r>
              <a:rPr lang="en-US" altLang="en-US" sz="1600" b="1" dirty="0">
                <a:solidFill>
                  <a:schemeClr val="tx2"/>
                </a:solidFill>
              </a:rPr>
              <a:t>Date Submitted: March 6, 2024</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15-24-0136-00-04me </a:t>
            </a:r>
            <a:r>
              <a:rPr lang="en-US" altLang="en-US" sz="1600" b="1" dirty="0">
                <a:solidFill>
                  <a:schemeClr val="tx2"/>
                </a:solidFill>
              </a:rPr>
              <a:t>Abstract: January 2024</a:t>
            </a:r>
            <a:r>
              <a:rPr lang="en-US" altLang="en-US" sz="1600" dirty="0">
                <a:solidFill>
                  <a:schemeClr val="tx2"/>
                </a:solidFill>
              </a:rPr>
              <a:t>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10</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sz="3600" b="0" strike="noStrike" spc="-1" dirty="0">
                <a:solidFill>
                  <a:srgbClr val="000000"/>
                </a:solidFill>
                <a:latin typeface="Arial"/>
              </a:rPr>
              <a:t>WG motion:</a:t>
            </a:r>
            <a:br>
              <a:rPr lang="en-US" sz="3600" dirty="0"/>
            </a:br>
            <a:r>
              <a:rPr lang="en-US" sz="3600" b="0" strike="noStrike" spc="-1" dirty="0">
                <a:solidFill>
                  <a:srgbClr val="000000"/>
                </a:solidFill>
                <a:latin typeface="Arial"/>
              </a:rPr>
              <a:t>CRG formation for SA ballot</a:t>
            </a:r>
            <a:endParaRPr lang="en-US" dirty="0"/>
          </a:p>
        </p:txBody>
      </p:sp>
      <p:sp>
        <p:nvSpPr>
          <p:cNvPr id="5" name="TextBox 4">
            <a:extLst>
              <a:ext uri="{FF2B5EF4-FFF2-40B4-BE49-F238E27FC236}">
                <a16:creationId xmlns:a16="http://schemas.microsoft.com/office/drawing/2014/main" id="{23E15ABA-015C-E367-EF5E-61E1AB2C0772}"/>
              </a:ext>
            </a:extLst>
          </p:cNvPr>
          <p:cNvSpPr txBox="1"/>
          <p:nvPr/>
        </p:nvSpPr>
        <p:spPr>
          <a:xfrm>
            <a:off x="838200" y="1752600"/>
            <a:ext cx="7772400" cy="4708981"/>
          </a:xfrm>
          <a:prstGeom prst="rect">
            <a:avLst/>
          </a:prstGeom>
          <a:noFill/>
        </p:spPr>
        <p:txBody>
          <a:bodyPr wrap="square">
            <a:spAutoFit/>
          </a:bodyPr>
          <a:lstStyle/>
          <a:p>
            <a:pPr>
              <a:lnSpc>
                <a:spcPct val="100000"/>
              </a:lnSpc>
            </a:pPr>
            <a:r>
              <a:rPr lang="en-US" sz="2000" b="0" i="1" strike="noStrike" spc="-1" dirty="0">
                <a:solidFill>
                  <a:srgbClr val="000000"/>
                </a:solidFill>
                <a:latin typeface="Arial"/>
                <a:ea typeface="DejaVu Sans"/>
              </a:rPr>
              <a:t>Move that 802.15 WG approve the formation of a Comment Resolution Group (CRG) for the Standards Association balloting of the P802.15.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_D03 with the following membership: Gary Stuebing(Chair), Tero </a:t>
            </a:r>
            <a:r>
              <a:rPr lang="en-US" sz="2000" b="0" i="1" strike="noStrike" spc="-1" dirty="0" err="1">
                <a:solidFill>
                  <a:srgbClr val="000000"/>
                </a:solidFill>
                <a:latin typeface="Arial"/>
                <a:ea typeface="DejaVu Sans"/>
              </a:rPr>
              <a:t>Kivinen</a:t>
            </a:r>
            <a:r>
              <a:rPr lang="en-US" sz="2000" b="0" i="1" strike="noStrike" spc="-1" dirty="0">
                <a:solidFill>
                  <a:srgbClr val="000000"/>
                </a:solidFill>
                <a:latin typeface="Arial"/>
                <a:ea typeface="DejaVu Sans"/>
              </a:rPr>
              <a:t>, Ann Krieger, Ben Rolfe, Phil Beecher, Billy Verso. The 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Gary Stuebing</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Tree>
    <p:extLst>
      <p:ext uri="{BB962C8B-B14F-4D97-AF65-F5344CB8AC3E}">
        <p14:creationId xmlns:p14="http://schemas.microsoft.com/office/powerpoint/2010/main" val="2594854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r>
              <a:rPr lang="en-US" sz="2800" dirty="0"/>
              <a:t>Minutes are at: DCN 15-24-0189-00-04me</a:t>
            </a:r>
          </a:p>
          <a:p>
            <a:pPr>
              <a:buFontTx/>
              <a:buChar char="-"/>
            </a:pPr>
            <a:r>
              <a:rPr lang="en-US" sz="2800" dirty="0"/>
              <a:t>103 of 137 voters participated in the Last Recirculation Ballot for p802.15.4_D03. There were no changes to the Draft as a result of the recirculation. There were a total of 16 comments which were withdrawn by the submitters. The final vote count:</a:t>
            </a:r>
          </a:p>
          <a:p>
            <a:pPr marL="0" indent="0">
              <a:buNone/>
            </a:pPr>
            <a:r>
              <a:rPr lang="en-US" sz="2800" dirty="0"/>
              <a:t>	95 Yes, 3 No, 4 Abstain</a:t>
            </a:r>
          </a:p>
          <a:p>
            <a:pPr>
              <a:buFontTx/>
              <a:buChar char="-"/>
            </a:pPr>
            <a:r>
              <a:rPr lang="en-US" sz="2800" dirty="0"/>
              <a:t>EC Package was developed for submission to Sponsor Ballot – DCN 15-24-0137-02-04me</a:t>
            </a:r>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r>
              <a:rPr lang="en-US" sz="2800" dirty="0"/>
              <a:t>Task Group motions for Unconditional Sponsor Ballot Request – Passed unanimously</a:t>
            </a:r>
          </a:p>
          <a:p>
            <a:pPr>
              <a:buFontTx/>
              <a:buChar char="-"/>
            </a:pPr>
            <a:r>
              <a:rPr lang="en-US" sz="2800" dirty="0"/>
              <a:t>Task Group motions for Sponsor Ballot CRG Passed unanimously</a:t>
            </a:r>
          </a:p>
          <a:p>
            <a:pPr>
              <a:buFontTx/>
              <a:buChar char="-"/>
            </a:pPr>
            <a:r>
              <a:rPr lang="en-US" sz="2800" dirty="0"/>
              <a:t>Sponsor Ballot Requests sent to Work Group for work group approval</a:t>
            </a:r>
          </a:p>
          <a:p>
            <a:pPr>
              <a:buFontTx/>
              <a:buChar char="-"/>
            </a:pPr>
            <a:r>
              <a:rPr lang="en-US" sz="2800" dirty="0"/>
              <a:t>Project Task List Updated DCN 15-24-0400-07-04me</a:t>
            </a:r>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12</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081861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r>
              <a:rPr lang="en-US" sz="2800" dirty="0"/>
              <a:t>Timeline Reviewed</a:t>
            </a:r>
          </a:p>
          <a:p>
            <a:pPr>
              <a:buFontTx/>
              <a:buChar char="-"/>
            </a:pPr>
            <a:r>
              <a:rPr lang="en-US" sz="2800" dirty="0"/>
              <a:t>Preliminary Draft Agenda posted at DCN 15-24-0159-00-04me</a:t>
            </a:r>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13</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628145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85800" y="1355310"/>
            <a:ext cx="7772400" cy="4114800"/>
          </a:xfrm>
        </p:spPr>
        <p:txBody>
          <a:bodyPr/>
          <a:lstStyle/>
          <a:p>
            <a:r>
              <a:rPr lang="en-US" sz="2000" dirty="0"/>
              <a:t>Mar/24– SA Ballot Requested and Draft sent to Ballot – CRG Formed</a:t>
            </a:r>
          </a:p>
          <a:p>
            <a:r>
              <a:rPr lang="en-US" sz="2000" dirty="0"/>
              <a:t>May/24 – Comment Resolution possible SA Recirc (CRG)</a:t>
            </a:r>
          </a:p>
          <a:p>
            <a:r>
              <a:rPr lang="en-US" sz="2000" dirty="0"/>
              <a:t>July/24 – Comment Resolution SA Recirc (CRG)</a:t>
            </a:r>
          </a:p>
          <a:p>
            <a:r>
              <a:rPr lang="en-US" sz="2000" dirty="0"/>
              <a:t>Nov/24 - Optimistic SA to </a:t>
            </a:r>
            <a:r>
              <a:rPr lang="en-US" sz="2000" dirty="0" err="1"/>
              <a:t>Revcom</a:t>
            </a:r>
            <a:endParaRPr lang="en-US" sz="2000" dirty="0"/>
          </a:p>
          <a:p>
            <a:r>
              <a:rPr lang="en-US" sz="2000" dirty="0"/>
              <a:t>Dec/24 – SA to </a:t>
            </a:r>
            <a:r>
              <a:rPr lang="en-US" sz="2000" dirty="0" err="1"/>
              <a:t>Revcom</a:t>
            </a:r>
            <a:endParaRPr lang="en-US" sz="2000" dirty="0"/>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14</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72744"/>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March, 2024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3376698141"/>
              </p:ext>
            </p:extLst>
          </p:nvPr>
        </p:nvGraphicFramePr>
        <p:xfrm>
          <a:off x="857825" y="1493440"/>
          <a:ext cx="7752774" cy="425510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1828867">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5239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9:00am 802.15 WG Opening Plenary</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a:r>
                        <a:rPr lang="en-US" dirty="0"/>
                        <a:t>802.15 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15.4me Task Group Meeting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15.4me Task Group Meeting</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 Closing Plenary</a:t>
                      </a: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SOCIAL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457200" lvl="1" indent="0">
              <a:buNone/>
            </a:pPr>
            <a:r>
              <a:rPr lang="en-US" dirty="0"/>
              <a:t>-  </a:t>
            </a:r>
            <a:r>
              <a:rPr lang="en-US" sz="2400" dirty="0"/>
              <a:t>Call for Patents</a:t>
            </a:r>
          </a:p>
          <a:p>
            <a:pPr lvl="1"/>
            <a:r>
              <a:rPr lang="en-US" sz="2400" dirty="0"/>
              <a:t>Approve Agenda </a:t>
            </a:r>
          </a:p>
          <a:p>
            <a:pPr lvl="1"/>
            <a:r>
              <a:rPr lang="en-US" sz="2400" dirty="0"/>
              <a:t>Approve Minutes</a:t>
            </a:r>
          </a:p>
          <a:p>
            <a:pPr lvl="2"/>
            <a:r>
              <a:rPr lang="en-US" sz="2000" dirty="0"/>
              <a:t>January Minutes – DCN 15-24-0052-00-04me</a:t>
            </a:r>
          </a:p>
          <a:p>
            <a:pPr lvl="2"/>
            <a:r>
              <a:rPr lang="en-US" sz="2000" dirty="0"/>
              <a:t>CRG Minutes – DCN 15-24-0127-00-04me</a:t>
            </a:r>
          </a:p>
          <a:p>
            <a:pPr lvl="1"/>
            <a:r>
              <a:rPr lang="en-US" sz="2400" dirty="0"/>
              <a:t>Ballot Results</a:t>
            </a:r>
          </a:p>
          <a:p>
            <a:pPr lvl="1"/>
            <a:r>
              <a:rPr lang="en-US" sz="2400" dirty="0"/>
              <a:t>Next Steps</a:t>
            </a:r>
          </a:p>
          <a:p>
            <a:pPr lvl="2"/>
            <a:r>
              <a:rPr lang="en-US" sz="2000" dirty="0"/>
              <a:t>EC Package - DCN 15-24-0137-00-04me</a:t>
            </a:r>
          </a:p>
          <a:p>
            <a:pPr lvl="1"/>
            <a:r>
              <a:rPr lang="en-US" sz="2400" dirty="0"/>
              <a:t>Review Draft Timeline</a:t>
            </a:r>
          </a:p>
          <a:p>
            <a:pPr lvl="1"/>
            <a:r>
              <a:rPr lang="en-US" sz="2400" dirty="0"/>
              <a:t>Update Checklist (DCN 15-0400-07-04me)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Workgroup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8E22C89D-F85E-6281-F135-270BF40E7F5B}"/>
              </a:ext>
            </a:extLst>
          </p:cNvPr>
          <p:cNvGraphicFramePr>
            <a:graphicFrameLocks noGrp="1"/>
          </p:cNvGraphicFramePr>
          <p:nvPr>
            <p:extLst>
              <p:ext uri="{D42A27DB-BD31-4B8C-83A1-F6EECF244321}">
                <p14:modId xmlns:p14="http://schemas.microsoft.com/office/powerpoint/2010/main" val="2765561116"/>
              </p:ext>
            </p:extLst>
          </p:nvPr>
        </p:nvGraphicFramePr>
        <p:xfrm>
          <a:off x="228600" y="1394106"/>
          <a:ext cx="2071816" cy="3537585"/>
        </p:xfrm>
        <a:graphic>
          <a:graphicData uri="http://schemas.openxmlformats.org/drawingml/2006/table">
            <a:tbl>
              <a:tblPr>
                <a:tableStyleId>{5C22544A-7EE6-4342-B048-85BDC9FD1C3A}</a:tableStyleId>
              </a:tblPr>
              <a:tblGrid>
                <a:gridCol w="1413287">
                  <a:extLst>
                    <a:ext uri="{9D8B030D-6E8A-4147-A177-3AD203B41FA5}">
                      <a16:colId xmlns:a16="http://schemas.microsoft.com/office/drawing/2014/main" val="1156844265"/>
                    </a:ext>
                  </a:extLst>
                </a:gridCol>
                <a:gridCol w="658529">
                  <a:extLst>
                    <a:ext uri="{9D8B030D-6E8A-4147-A177-3AD203B41FA5}">
                      <a16:colId xmlns:a16="http://schemas.microsoft.com/office/drawing/2014/main" val="1976653183"/>
                    </a:ext>
                  </a:extLst>
                </a:gridCol>
              </a:tblGrid>
              <a:tr h="161136">
                <a:tc>
                  <a:txBody>
                    <a:bodyPr/>
                    <a:lstStyle/>
                    <a:p>
                      <a:pPr algn="r" fontAlgn="b"/>
                      <a:r>
                        <a:rPr lang="en-US" sz="1400" u="none" strike="noStrike" dirty="0">
                          <a:effectLst/>
                        </a:rPr>
                        <a:t>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133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161136">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97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161136">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87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161136">
                <a:tc>
                  <a:txBody>
                    <a:bodyPr/>
                    <a:lstStyle/>
                    <a:p>
                      <a:pPr algn="r" fontAlgn="b"/>
                      <a:r>
                        <a:rPr lang="en-US" sz="1400" u="none" strike="noStrike" dirty="0">
                          <a:effectLst/>
                        </a:rPr>
                        <a:t>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5</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3620037763"/>
                  </a:ext>
                </a:extLst>
              </a:tr>
              <a:tr h="161136">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5</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576036"/>
                  </a:ext>
                </a:extLst>
              </a:tr>
              <a:tr h="161136">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72.93%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161136">
                <a:tc>
                  <a:txBody>
                    <a:bodyPr/>
                    <a:lstStyle/>
                    <a:p>
                      <a:pPr algn="r" fontAlgn="b"/>
                      <a:r>
                        <a:rPr lang="en-US" sz="1400" u="none" strike="noStrike" dirty="0">
                          <a:effectLst/>
                        </a:rPr>
                        <a:t>% YES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94.57%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161136">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5.15%</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161136">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41</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253666">
                <a:tc>
                  <a:txBody>
                    <a:bodyPr/>
                    <a:lstStyle/>
                    <a:p>
                      <a:pPr algn="r" fontAlgn="b"/>
                      <a:r>
                        <a:rPr lang="en-US" sz="1400" u="none" strike="noStrike">
                          <a:effectLst/>
                        </a:rPr>
                        <a:t>Did Not Vote (cum.) %</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30.8%</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161136">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7/27/23</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803594756"/>
                  </a:ext>
                </a:extLst>
              </a:tr>
              <a:tr h="161136">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9/8/23</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757834929"/>
                  </a:ext>
                </a:extLst>
              </a:tr>
              <a:tr h="161136">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D1 LB197</a:t>
                      </a:r>
                      <a:endParaRPr lang="en-US" sz="14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7" name="TextBox 6">
            <a:extLst>
              <a:ext uri="{FF2B5EF4-FFF2-40B4-BE49-F238E27FC236}">
                <a16:creationId xmlns:a16="http://schemas.microsoft.com/office/drawing/2014/main" id="{711DFF61-0A86-1F40-2622-689B96582124}"/>
              </a:ext>
            </a:extLst>
          </p:cNvPr>
          <p:cNvSpPr txBox="1"/>
          <p:nvPr/>
        </p:nvSpPr>
        <p:spPr>
          <a:xfrm>
            <a:off x="354749" y="5540514"/>
            <a:ext cx="6859763" cy="400110"/>
          </a:xfrm>
          <a:prstGeom prst="rect">
            <a:avLst/>
          </a:prstGeom>
          <a:noFill/>
        </p:spPr>
        <p:txBody>
          <a:bodyPr wrap="none" rtlCol="0">
            <a:spAutoFit/>
          </a:bodyPr>
          <a:lstStyle/>
          <a:p>
            <a:r>
              <a:rPr lang="en-US" sz="2000" dirty="0"/>
              <a:t>All comments were resolved. There were no changes to the Draft</a:t>
            </a:r>
          </a:p>
        </p:txBody>
      </p:sp>
      <p:graphicFrame>
        <p:nvGraphicFramePr>
          <p:cNvPr id="8" name="Table 7">
            <a:extLst>
              <a:ext uri="{FF2B5EF4-FFF2-40B4-BE49-F238E27FC236}">
                <a16:creationId xmlns:a16="http://schemas.microsoft.com/office/drawing/2014/main" id="{65D86894-BA8E-5D71-96B4-86D41ECB040F}"/>
              </a:ext>
            </a:extLst>
          </p:cNvPr>
          <p:cNvGraphicFramePr>
            <a:graphicFrameLocks noGrp="1"/>
          </p:cNvGraphicFramePr>
          <p:nvPr>
            <p:extLst>
              <p:ext uri="{D42A27DB-BD31-4B8C-83A1-F6EECF244321}">
                <p14:modId xmlns:p14="http://schemas.microsoft.com/office/powerpoint/2010/main" val="2286471992"/>
              </p:ext>
            </p:extLst>
          </p:nvPr>
        </p:nvGraphicFramePr>
        <p:xfrm>
          <a:off x="2362200" y="1371600"/>
          <a:ext cx="2030182" cy="3892361"/>
        </p:xfrm>
        <a:graphic>
          <a:graphicData uri="http://schemas.openxmlformats.org/drawingml/2006/table">
            <a:tbl>
              <a:tblPr>
                <a:tableStyleId>{5C22544A-7EE6-4342-B048-85BDC9FD1C3A}</a:tableStyleId>
              </a:tblPr>
              <a:tblGrid>
                <a:gridCol w="1252847">
                  <a:extLst>
                    <a:ext uri="{9D8B030D-6E8A-4147-A177-3AD203B41FA5}">
                      <a16:colId xmlns:a16="http://schemas.microsoft.com/office/drawing/2014/main" val="1156844265"/>
                    </a:ext>
                  </a:extLst>
                </a:gridCol>
                <a:gridCol w="777335">
                  <a:extLst>
                    <a:ext uri="{9D8B030D-6E8A-4147-A177-3AD203B41FA5}">
                      <a16:colId xmlns:a16="http://schemas.microsoft.com/office/drawing/2014/main" val="1976653183"/>
                    </a:ext>
                  </a:extLst>
                </a:gridCol>
              </a:tblGrid>
              <a:tr h="204506">
                <a:tc>
                  <a:txBody>
                    <a:bodyPr/>
                    <a:lstStyle/>
                    <a:p>
                      <a:pPr algn="r" fontAlgn="b"/>
                      <a:r>
                        <a:rPr lang="en-US" sz="1400" u="none" strike="noStrike" dirty="0">
                          <a:effectLst/>
                        </a:rPr>
                        <a:t>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137</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204506">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100</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204506">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89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204506">
                <a:tc>
                  <a:txBody>
                    <a:bodyPr/>
                    <a:lstStyle/>
                    <a:p>
                      <a:pPr algn="r" fontAlgn="b"/>
                      <a:r>
                        <a:rPr lang="en-US" sz="1400" u="none" strike="noStrike">
                          <a:effectLst/>
                        </a:rPr>
                        <a:t>ABSTAIN</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4</a:t>
                      </a:r>
                    </a:p>
                  </a:txBody>
                  <a:tcPr marL="9525" marR="9525" marT="9525" marB="0" anchor="ctr"/>
                </a:tc>
                <a:extLst>
                  <a:ext uri="{0D108BD9-81ED-4DB2-BD59-A6C34878D82A}">
                    <a16:rowId xmlns:a16="http://schemas.microsoft.com/office/drawing/2014/main" val="3620037763"/>
                  </a:ext>
                </a:extLst>
              </a:tr>
              <a:tr h="204506">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7</a:t>
                      </a:r>
                    </a:p>
                  </a:txBody>
                  <a:tcPr marL="9525" marR="9525" marT="9525" marB="0" anchor="ctr"/>
                </a:tc>
                <a:extLst>
                  <a:ext uri="{0D108BD9-81ED-4DB2-BD59-A6C34878D82A}">
                    <a16:rowId xmlns:a16="http://schemas.microsoft.com/office/drawing/2014/main" val="127576036"/>
                  </a:ext>
                </a:extLst>
              </a:tr>
              <a:tr h="204506">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72.99%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204506">
                <a:tc>
                  <a:txBody>
                    <a:bodyPr/>
                    <a:lstStyle/>
                    <a:p>
                      <a:pPr algn="r" fontAlgn="b"/>
                      <a:r>
                        <a:rPr lang="en-US" sz="1400" u="none" strike="noStrike" dirty="0">
                          <a:effectLst/>
                        </a:rPr>
                        <a:t>% YES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92.71%</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204506">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4.00%</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400273">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41</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400273">
                <a:tc>
                  <a:txBody>
                    <a:bodyPr/>
                    <a:lstStyle/>
                    <a:p>
                      <a:pPr algn="r" fontAlgn="b"/>
                      <a:r>
                        <a:rPr lang="en-US" sz="1400" u="none" strike="noStrike" dirty="0">
                          <a:effectLst/>
                        </a:rPr>
                        <a:t>Did Not Vote (cum.) %</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28.9%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400273">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10/19/23</a:t>
                      </a:r>
                    </a:p>
                  </a:txBody>
                  <a:tcPr marL="9525" marR="9525" marT="9525" marB="0" anchor="ctr"/>
                </a:tc>
                <a:extLst>
                  <a:ext uri="{0D108BD9-81ED-4DB2-BD59-A6C34878D82A}">
                    <a16:rowId xmlns:a16="http://schemas.microsoft.com/office/drawing/2014/main" val="1803594756"/>
                  </a:ext>
                </a:extLst>
              </a:tr>
              <a:tr h="400273">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11/08/23</a:t>
                      </a:r>
                    </a:p>
                  </a:txBody>
                  <a:tcPr marL="9525" marR="9525" marT="9525" marB="0" anchor="ctr"/>
                </a:tc>
                <a:extLst>
                  <a:ext uri="{0D108BD9-81ED-4DB2-BD59-A6C34878D82A}">
                    <a16:rowId xmlns:a16="http://schemas.microsoft.com/office/drawing/2014/main" val="2757834929"/>
                  </a:ext>
                </a:extLst>
              </a:tr>
              <a:tr h="400273">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D2 LB197</a:t>
                      </a:r>
                      <a:endParaRPr lang="en-US" sz="14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graphicFrame>
        <p:nvGraphicFramePr>
          <p:cNvPr id="10" name="Table 9">
            <a:extLst>
              <a:ext uri="{FF2B5EF4-FFF2-40B4-BE49-F238E27FC236}">
                <a16:creationId xmlns:a16="http://schemas.microsoft.com/office/drawing/2014/main" id="{9BAC419A-57C4-E8B7-771A-31F2D34EBD5B}"/>
              </a:ext>
            </a:extLst>
          </p:cNvPr>
          <p:cNvGraphicFramePr>
            <a:graphicFrameLocks noGrp="1"/>
          </p:cNvGraphicFramePr>
          <p:nvPr>
            <p:extLst>
              <p:ext uri="{D42A27DB-BD31-4B8C-83A1-F6EECF244321}">
                <p14:modId xmlns:p14="http://schemas.microsoft.com/office/powerpoint/2010/main" val="2490167379"/>
              </p:ext>
            </p:extLst>
          </p:nvPr>
        </p:nvGraphicFramePr>
        <p:xfrm>
          <a:off x="4419600" y="1371600"/>
          <a:ext cx="2148018" cy="3892361"/>
        </p:xfrm>
        <a:graphic>
          <a:graphicData uri="http://schemas.openxmlformats.org/drawingml/2006/table">
            <a:tbl>
              <a:tblPr>
                <a:tableStyleId>{5C22544A-7EE6-4342-B048-85BDC9FD1C3A}</a:tableStyleId>
              </a:tblPr>
              <a:tblGrid>
                <a:gridCol w="1325566">
                  <a:extLst>
                    <a:ext uri="{9D8B030D-6E8A-4147-A177-3AD203B41FA5}">
                      <a16:colId xmlns:a16="http://schemas.microsoft.com/office/drawing/2014/main" val="1156844265"/>
                    </a:ext>
                  </a:extLst>
                </a:gridCol>
                <a:gridCol w="822452">
                  <a:extLst>
                    <a:ext uri="{9D8B030D-6E8A-4147-A177-3AD203B41FA5}">
                      <a16:colId xmlns:a16="http://schemas.microsoft.com/office/drawing/2014/main" val="1976653183"/>
                    </a:ext>
                  </a:extLst>
                </a:gridCol>
              </a:tblGrid>
              <a:tr h="204506">
                <a:tc>
                  <a:txBody>
                    <a:bodyPr/>
                    <a:lstStyle/>
                    <a:p>
                      <a:pPr algn="r" fontAlgn="b"/>
                      <a:r>
                        <a:rPr lang="en-US" sz="1400" u="none" strike="noStrike" dirty="0">
                          <a:effectLst/>
                        </a:rPr>
                        <a:t>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137</a:t>
                      </a:r>
                    </a:p>
                  </a:txBody>
                  <a:tcPr marL="9525" marR="9525" marT="9525" marB="0" anchor="ctr"/>
                </a:tc>
                <a:extLst>
                  <a:ext uri="{0D108BD9-81ED-4DB2-BD59-A6C34878D82A}">
                    <a16:rowId xmlns:a16="http://schemas.microsoft.com/office/drawing/2014/main" val="1603470050"/>
                  </a:ext>
                </a:extLst>
              </a:tr>
              <a:tr h="204506">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102</a:t>
                      </a:r>
                    </a:p>
                  </a:txBody>
                  <a:tcPr marL="9525" marR="9525" marT="9525" marB="0" anchor="ctr"/>
                </a:tc>
                <a:extLst>
                  <a:ext uri="{0D108BD9-81ED-4DB2-BD59-A6C34878D82A}">
                    <a16:rowId xmlns:a16="http://schemas.microsoft.com/office/drawing/2014/main" val="1277938943"/>
                  </a:ext>
                </a:extLst>
              </a:tr>
              <a:tr h="204506">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92</a:t>
                      </a:r>
                    </a:p>
                  </a:txBody>
                  <a:tcPr marL="9525" marR="9525" marT="9525" marB="0" anchor="ctr"/>
                </a:tc>
                <a:extLst>
                  <a:ext uri="{0D108BD9-81ED-4DB2-BD59-A6C34878D82A}">
                    <a16:rowId xmlns:a16="http://schemas.microsoft.com/office/drawing/2014/main" val="2115251659"/>
                  </a:ext>
                </a:extLst>
              </a:tr>
              <a:tr h="204506">
                <a:tc>
                  <a:txBody>
                    <a:bodyPr/>
                    <a:lstStyle/>
                    <a:p>
                      <a:pPr algn="r" fontAlgn="b"/>
                      <a:r>
                        <a:rPr lang="en-US" sz="1400" u="none" strike="noStrike">
                          <a:effectLst/>
                        </a:rPr>
                        <a:t>ABSTAIN</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6</a:t>
                      </a:r>
                    </a:p>
                  </a:txBody>
                  <a:tcPr marL="9525" marR="9525" marT="9525" marB="0" anchor="ctr"/>
                </a:tc>
                <a:extLst>
                  <a:ext uri="{0D108BD9-81ED-4DB2-BD59-A6C34878D82A}">
                    <a16:rowId xmlns:a16="http://schemas.microsoft.com/office/drawing/2014/main" val="3620037763"/>
                  </a:ext>
                </a:extLst>
              </a:tr>
              <a:tr h="204506">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4</a:t>
                      </a:r>
                    </a:p>
                  </a:txBody>
                  <a:tcPr marL="9525" marR="9525" marT="9525" marB="0" anchor="ctr"/>
                </a:tc>
                <a:extLst>
                  <a:ext uri="{0D108BD9-81ED-4DB2-BD59-A6C34878D82A}">
                    <a16:rowId xmlns:a16="http://schemas.microsoft.com/office/drawing/2014/main" val="127576036"/>
                  </a:ext>
                </a:extLst>
              </a:tr>
              <a:tr h="204506">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74.45%</a:t>
                      </a:r>
                    </a:p>
                  </a:txBody>
                  <a:tcPr marL="9525" marR="9525" marT="9525" marB="0" anchor="ctr"/>
                </a:tc>
                <a:extLst>
                  <a:ext uri="{0D108BD9-81ED-4DB2-BD59-A6C34878D82A}">
                    <a16:rowId xmlns:a16="http://schemas.microsoft.com/office/drawing/2014/main" val="3521390451"/>
                  </a:ext>
                </a:extLst>
              </a:tr>
              <a:tr h="204506">
                <a:tc>
                  <a:txBody>
                    <a:bodyPr/>
                    <a:lstStyle/>
                    <a:p>
                      <a:pPr algn="r" fontAlgn="b"/>
                      <a:r>
                        <a:rPr lang="en-US" sz="1400" u="none" strike="noStrike">
                          <a:effectLst/>
                        </a:rPr>
                        <a:t>% 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95.83%</a:t>
                      </a:r>
                    </a:p>
                  </a:txBody>
                  <a:tcPr marL="9525" marR="9525" marT="9525" marB="0" anchor="ctr"/>
                </a:tc>
                <a:extLst>
                  <a:ext uri="{0D108BD9-81ED-4DB2-BD59-A6C34878D82A}">
                    <a16:rowId xmlns:a16="http://schemas.microsoft.com/office/drawing/2014/main" val="1133017103"/>
                  </a:ext>
                </a:extLst>
              </a:tr>
              <a:tr h="204506">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5.88%</a:t>
                      </a:r>
                    </a:p>
                  </a:txBody>
                  <a:tcPr marL="9525" marR="9525" marT="9525" marB="0" anchor="ctr"/>
                </a:tc>
                <a:extLst>
                  <a:ext uri="{0D108BD9-81ED-4DB2-BD59-A6C34878D82A}">
                    <a16:rowId xmlns:a16="http://schemas.microsoft.com/office/drawing/2014/main" val="505719788"/>
                  </a:ext>
                </a:extLst>
              </a:tr>
              <a:tr h="400273">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35</a:t>
                      </a:r>
                    </a:p>
                  </a:txBody>
                  <a:tcPr marL="9525" marR="9525" marT="9525" marB="0" anchor="ctr"/>
                </a:tc>
                <a:extLst>
                  <a:ext uri="{0D108BD9-81ED-4DB2-BD59-A6C34878D82A}">
                    <a16:rowId xmlns:a16="http://schemas.microsoft.com/office/drawing/2014/main" val="2818228615"/>
                  </a:ext>
                </a:extLst>
              </a:tr>
              <a:tr h="400273">
                <a:tc>
                  <a:txBody>
                    <a:bodyPr/>
                    <a:lstStyle/>
                    <a:p>
                      <a:pPr algn="r" fontAlgn="b"/>
                      <a:r>
                        <a:rPr lang="en-US" sz="1400" u="none" strike="noStrike" dirty="0">
                          <a:effectLst/>
                        </a:rPr>
                        <a:t>Did Not Vote (cum.) %</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25.5%</a:t>
                      </a:r>
                    </a:p>
                  </a:txBody>
                  <a:tcPr marL="9525" marR="9525" marT="9525" marB="0" anchor="ctr"/>
                </a:tc>
                <a:extLst>
                  <a:ext uri="{0D108BD9-81ED-4DB2-BD59-A6C34878D82A}">
                    <a16:rowId xmlns:a16="http://schemas.microsoft.com/office/drawing/2014/main" val="1253272311"/>
                  </a:ext>
                </a:extLst>
              </a:tr>
              <a:tr h="400273">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12/20/23</a:t>
                      </a:r>
                    </a:p>
                  </a:txBody>
                  <a:tcPr marL="9525" marR="9525" marT="9525" marB="0" anchor="ctr"/>
                </a:tc>
                <a:extLst>
                  <a:ext uri="{0D108BD9-81ED-4DB2-BD59-A6C34878D82A}">
                    <a16:rowId xmlns:a16="http://schemas.microsoft.com/office/drawing/2014/main" val="1803594756"/>
                  </a:ext>
                </a:extLst>
              </a:tr>
              <a:tr h="400273">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01/11/24</a:t>
                      </a:r>
                    </a:p>
                  </a:txBody>
                  <a:tcPr marL="9525" marR="9525" marT="9525" marB="0" anchor="ctr"/>
                </a:tc>
                <a:extLst>
                  <a:ext uri="{0D108BD9-81ED-4DB2-BD59-A6C34878D82A}">
                    <a16:rowId xmlns:a16="http://schemas.microsoft.com/office/drawing/2014/main" val="2757834929"/>
                  </a:ext>
                </a:extLst>
              </a:tr>
              <a:tr h="400273">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D2</a:t>
                      </a:r>
                    </a:p>
                    <a:p>
                      <a:pPr algn="ctr" fontAlgn="ctr"/>
                      <a:r>
                        <a:rPr lang="en-US" sz="1400" b="0" i="0" u="none" strike="noStrike" dirty="0">
                          <a:effectLst/>
                          <a:latin typeface="Arial" panose="020B0604020202020204" pitchFamily="34" charset="0"/>
                        </a:rPr>
                        <a:t>LB202</a:t>
                      </a:r>
                    </a:p>
                  </a:txBody>
                  <a:tcPr marL="9525" marR="9525" marT="9525" marB="0" anchor="ctr"/>
                </a:tc>
                <a:extLst>
                  <a:ext uri="{0D108BD9-81ED-4DB2-BD59-A6C34878D82A}">
                    <a16:rowId xmlns:a16="http://schemas.microsoft.com/office/drawing/2014/main" val="1762585234"/>
                  </a:ext>
                </a:extLst>
              </a:tr>
            </a:tbl>
          </a:graphicData>
        </a:graphic>
      </p:graphicFrame>
      <p:graphicFrame>
        <p:nvGraphicFramePr>
          <p:cNvPr id="11" name="Table 10">
            <a:extLst>
              <a:ext uri="{FF2B5EF4-FFF2-40B4-BE49-F238E27FC236}">
                <a16:creationId xmlns:a16="http://schemas.microsoft.com/office/drawing/2014/main" id="{196689F1-87A8-67DB-BAC0-0A0CAEE15B07}"/>
              </a:ext>
            </a:extLst>
          </p:cNvPr>
          <p:cNvGraphicFramePr>
            <a:graphicFrameLocks noGrp="1"/>
          </p:cNvGraphicFramePr>
          <p:nvPr>
            <p:extLst>
              <p:ext uri="{D42A27DB-BD31-4B8C-83A1-F6EECF244321}">
                <p14:modId xmlns:p14="http://schemas.microsoft.com/office/powerpoint/2010/main" val="249332484"/>
              </p:ext>
            </p:extLst>
          </p:nvPr>
        </p:nvGraphicFramePr>
        <p:xfrm>
          <a:off x="6629400" y="1371600"/>
          <a:ext cx="2148018" cy="3892361"/>
        </p:xfrm>
        <a:graphic>
          <a:graphicData uri="http://schemas.openxmlformats.org/drawingml/2006/table">
            <a:tbl>
              <a:tblPr>
                <a:tableStyleId>{5C22544A-7EE6-4342-B048-85BDC9FD1C3A}</a:tableStyleId>
              </a:tblPr>
              <a:tblGrid>
                <a:gridCol w="1325566">
                  <a:extLst>
                    <a:ext uri="{9D8B030D-6E8A-4147-A177-3AD203B41FA5}">
                      <a16:colId xmlns:a16="http://schemas.microsoft.com/office/drawing/2014/main" val="1156844265"/>
                    </a:ext>
                  </a:extLst>
                </a:gridCol>
                <a:gridCol w="822452">
                  <a:extLst>
                    <a:ext uri="{9D8B030D-6E8A-4147-A177-3AD203B41FA5}">
                      <a16:colId xmlns:a16="http://schemas.microsoft.com/office/drawing/2014/main" val="1976653183"/>
                    </a:ext>
                  </a:extLst>
                </a:gridCol>
              </a:tblGrid>
              <a:tr h="204506">
                <a:tc>
                  <a:txBody>
                    <a:bodyPr/>
                    <a:lstStyle/>
                    <a:p>
                      <a:pPr algn="r" fontAlgn="b"/>
                      <a:r>
                        <a:rPr lang="en-US" sz="1400" u="none" strike="noStrike" dirty="0">
                          <a:effectLst/>
                        </a:rPr>
                        <a:t>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a:effectLst/>
                          <a:latin typeface="Arial" panose="020B0604020202020204" pitchFamily="34" charset="0"/>
                        </a:rPr>
                        <a:t>137</a:t>
                      </a:r>
                    </a:p>
                  </a:txBody>
                  <a:tcPr marL="9525" marR="9525" marT="9525" marB="0" anchor="ctr"/>
                </a:tc>
                <a:extLst>
                  <a:ext uri="{0D108BD9-81ED-4DB2-BD59-A6C34878D82A}">
                    <a16:rowId xmlns:a16="http://schemas.microsoft.com/office/drawing/2014/main" val="1603470050"/>
                  </a:ext>
                </a:extLst>
              </a:tr>
              <a:tr h="204506">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103</a:t>
                      </a:r>
                    </a:p>
                  </a:txBody>
                  <a:tcPr marL="9525" marR="9525" marT="9525" marB="0" anchor="ctr"/>
                </a:tc>
                <a:extLst>
                  <a:ext uri="{0D108BD9-81ED-4DB2-BD59-A6C34878D82A}">
                    <a16:rowId xmlns:a16="http://schemas.microsoft.com/office/drawing/2014/main" val="1277938943"/>
                  </a:ext>
                </a:extLst>
              </a:tr>
              <a:tr h="204506">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95</a:t>
                      </a:r>
                    </a:p>
                  </a:txBody>
                  <a:tcPr marL="9525" marR="9525" marT="9525" marB="0" anchor="ctr"/>
                </a:tc>
                <a:extLst>
                  <a:ext uri="{0D108BD9-81ED-4DB2-BD59-A6C34878D82A}">
                    <a16:rowId xmlns:a16="http://schemas.microsoft.com/office/drawing/2014/main" val="2115251659"/>
                  </a:ext>
                </a:extLst>
              </a:tr>
              <a:tr h="204506">
                <a:tc>
                  <a:txBody>
                    <a:bodyPr/>
                    <a:lstStyle/>
                    <a:p>
                      <a:pPr algn="r" fontAlgn="b"/>
                      <a:r>
                        <a:rPr lang="en-US" sz="1400" u="none" strike="noStrike">
                          <a:effectLst/>
                        </a:rPr>
                        <a:t>ABSTAIN</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4</a:t>
                      </a:r>
                    </a:p>
                  </a:txBody>
                  <a:tcPr marL="9525" marR="9525" marT="9525" marB="0" anchor="ctr"/>
                </a:tc>
                <a:extLst>
                  <a:ext uri="{0D108BD9-81ED-4DB2-BD59-A6C34878D82A}">
                    <a16:rowId xmlns:a16="http://schemas.microsoft.com/office/drawing/2014/main" val="3620037763"/>
                  </a:ext>
                </a:extLst>
              </a:tr>
              <a:tr h="204506">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3</a:t>
                      </a:r>
                    </a:p>
                  </a:txBody>
                  <a:tcPr marL="9525" marR="9525" marT="9525" marB="0" anchor="ctr"/>
                </a:tc>
                <a:extLst>
                  <a:ext uri="{0D108BD9-81ED-4DB2-BD59-A6C34878D82A}">
                    <a16:rowId xmlns:a16="http://schemas.microsoft.com/office/drawing/2014/main" val="127576036"/>
                  </a:ext>
                </a:extLst>
              </a:tr>
              <a:tr h="204506">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a:effectLst/>
                          <a:latin typeface="Arial" panose="020B0604020202020204" pitchFamily="34" charset="0"/>
                        </a:rPr>
                        <a:t>75.18%</a:t>
                      </a:r>
                    </a:p>
                  </a:txBody>
                  <a:tcPr marL="9525" marR="9525" marT="9525" marB="0" anchor="ctr"/>
                </a:tc>
                <a:extLst>
                  <a:ext uri="{0D108BD9-81ED-4DB2-BD59-A6C34878D82A}">
                    <a16:rowId xmlns:a16="http://schemas.microsoft.com/office/drawing/2014/main" val="3521390451"/>
                  </a:ext>
                </a:extLst>
              </a:tr>
              <a:tr h="204506">
                <a:tc>
                  <a:txBody>
                    <a:bodyPr/>
                    <a:lstStyle/>
                    <a:p>
                      <a:pPr algn="r" fontAlgn="b"/>
                      <a:r>
                        <a:rPr lang="en-US" sz="1400" u="none" strike="noStrike">
                          <a:effectLst/>
                        </a:rPr>
                        <a:t>% 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a:effectLst/>
                          <a:latin typeface="Arial" panose="020B0604020202020204" pitchFamily="34" charset="0"/>
                        </a:rPr>
                        <a:t>95.96%</a:t>
                      </a:r>
                    </a:p>
                  </a:txBody>
                  <a:tcPr marL="9525" marR="9525" marT="9525" marB="0" anchor="ctr"/>
                </a:tc>
                <a:extLst>
                  <a:ext uri="{0D108BD9-81ED-4DB2-BD59-A6C34878D82A}">
                    <a16:rowId xmlns:a16="http://schemas.microsoft.com/office/drawing/2014/main" val="1133017103"/>
                  </a:ext>
                </a:extLst>
              </a:tr>
              <a:tr h="204506">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a:effectLst/>
                          <a:latin typeface="Arial" panose="020B0604020202020204" pitchFamily="34" charset="0"/>
                        </a:rPr>
                        <a:t>3.88%</a:t>
                      </a:r>
                    </a:p>
                  </a:txBody>
                  <a:tcPr marL="9525" marR="9525" marT="9525" marB="0" anchor="ctr"/>
                </a:tc>
                <a:extLst>
                  <a:ext uri="{0D108BD9-81ED-4DB2-BD59-A6C34878D82A}">
                    <a16:rowId xmlns:a16="http://schemas.microsoft.com/office/drawing/2014/main" val="505719788"/>
                  </a:ext>
                </a:extLst>
              </a:tr>
              <a:tr h="400273">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a:effectLst/>
                          <a:latin typeface="Arial" panose="020B0604020202020204" pitchFamily="34" charset="0"/>
                        </a:rPr>
                        <a:t>34</a:t>
                      </a:r>
                    </a:p>
                  </a:txBody>
                  <a:tcPr marL="9525" marR="9525" marT="9525" marB="0" anchor="ctr"/>
                </a:tc>
                <a:extLst>
                  <a:ext uri="{0D108BD9-81ED-4DB2-BD59-A6C34878D82A}">
                    <a16:rowId xmlns:a16="http://schemas.microsoft.com/office/drawing/2014/main" val="2818228615"/>
                  </a:ext>
                </a:extLst>
              </a:tr>
              <a:tr h="400273">
                <a:tc>
                  <a:txBody>
                    <a:bodyPr/>
                    <a:lstStyle/>
                    <a:p>
                      <a:pPr algn="r" fontAlgn="b"/>
                      <a:r>
                        <a:rPr lang="en-US" sz="1400" u="none" strike="noStrike" dirty="0">
                          <a:effectLst/>
                        </a:rPr>
                        <a:t>Did Not Vote (cum.) %</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24.8%</a:t>
                      </a:r>
                    </a:p>
                  </a:txBody>
                  <a:tcPr marL="9525" marR="9525" marT="9525" marB="0" anchor="ctr"/>
                </a:tc>
                <a:extLst>
                  <a:ext uri="{0D108BD9-81ED-4DB2-BD59-A6C34878D82A}">
                    <a16:rowId xmlns:a16="http://schemas.microsoft.com/office/drawing/2014/main" val="1253272311"/>
                  </a:ext>
                </a:extLst>
              </a:tr>
              <a:tr h="400273">
                <a:tc>
                  <a:txBody>
                    <a:bodyPr/>
                    <a:lstStyle/>
                    <a:p>
                      <a:pPr algn="r" fontAlgn="b"/>
                      <a:r>
                        <a:rPr lang="en-US" sz="1400" u="none" strike="noStrike" dirty="0">
                          <a:effectLst/>
                        </a:rPr>
                        <a:t>Open Date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a:effectLst/>
                          <a:latin typeface="Arial" panose="020B0604020202020204" pitchFamily="34" charset="0"/>
                        </a:rPr>
                        <a:t>1/21/24</a:t>
                      </a:r>
                    </a:p>
                  </a:txBody>
                  <a:tcPr marL="9525" marR="9525" marT="9525" marB="0" anchor="ctr"/>
                </a:tc>
                <a:extLst>
                  <a:ext uri="{0D108BD9-81ED-4DB2-BD59-A6C34878D82A}">
                    <a16:rowId xmlns:a16="http://schemas.microsoft.com/office/drawing/2014/main" val="1803594756"/>
                  </a:ext>
                </a:extLst>
              </a:tr>
              <a:tr h="400273">
                <a:tc>
                  <a:txBody>
                    <a:bodyPr/>
                    <a:lstStyle/>
                    <a:p>
                      <a:pPr algn="r" fontAlgn="b"/>
                      <a:r>
                        <a:rPr lang="en-US" sz="1400" u="none" strike="noStrike" dirty="0">
                          <a:effectLst/>
                        </a:rPr>
                        <a:t>Close Date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2/5/24</a:t>
                      </a:r>
                    </a:p>
                  </a:txBody>
                  <a:tcPr marL="9525" marR="9525" marT="9525" marB="0" anchor="ctr"/>
                </a:tc>
                <a:extLst>
                  <a:ext uri="{0D108BD9-81ED-4DB2-BD59-A6C34878D82A}">
                    <a16:rowId xmlns:a16="http://schemas.microsoft.com/office/drawing/2014/main" val="2757834929"/>
                  </a:ext>
                </a:extLst>
              </a:tr>
              <a:tr h="400273">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D3</a:t>
                      </a:r>
                      <a:br>
                        <a:rPr lang="en-US" sz="1400" b="0" i="0" u="none" strike="noStrike" dirty="0">
                          <a:effectLst/>
                          <a:latin typeface="Arial" panose="020B0604020202020204" pitchFamily="34" charset="0"/>
                        </a:rPr>
                      </a:br>
                      <a:r>
                        <a:rPr lang="en-US" sz="1400" b="0" i="0" u="none" strike="noStrike" dirty="0">
                          <a:effectLst/>
                          <a:latin typeface="Arial" panose="020B0604020202020204" pitchFamily="34" charset="0"/>
                        </a:rPr>
                        <a:t>LB203</a:t>
                      </a:r>
                    </a:p>
                  </a:txBody>
                  <a:tcPr marL="9525" marR="9525" marT="9525" marB="0" anchor="ctr"/>
                </a:tc>
                <a:extLst>
                  <a:ext uri="{0D108BD9-81ED-4DB2-BD59-A6C34878D82A}">
                    <a16:rowId xmlns:a16="http://schemas.microsoft.com/office/drawing/2014/main" val="1762585234"/>
                  </a:ext>
                </a:extLst>
              </a:tr>
            </a:tbl>
          </a:graphicData>
        </a:graphic>
      </p:graphicFrame>
      <p:sp>
        <p:nvSpPr>
          <p:cNvPr id="13" name="TextBox 12">
            <a:extLst>
              <a:ext uri="{FF2B5EF4-FFF2-40B4-BE49-F238E27FC236}">
                <a16:creationId xmlns:a16="http://schemas.microsoft.com/office/drawing/2014/main" id="{E480B3C1-D47F-FFDF-576D-21750776924C}"/>
              </a:ext>
            </a:extLst>
          </p:cNvPr>
          <p:cNvSpPr txBox="1"/>
          <p:nvPr/>
        </p:nvSpPr>
        <p:spPr>
          <a:xfrm>
            <a:off x="890848" y="5021791"/>
            <a:ext cx="747320" cy="276999"/>
          </a:xfrm>
          <a:prstGeom prst="rect">
            <a:avLst/>
          </a:prstGeom>
          <a:noFill/>
        </p:spPr>
        <p:txBody>
          <a:bodyPr wrap="none" rtlCol="0">
            <a:spAutoFit/>
          </a:bodyPr>
          <a:lstStyle/>
          <a:p>
            <a:r>
              <a:rPr lang="en-US" dirty="0"/>
              <a:t>1</a:t>
            </a:r>
            <a:r>
              <a:rPr lang="en-US" baseline="30000" dirty="0"/>
              <a:t>st</a:t>
            </a:r>
            <a:r>
              <a:rPr lang="en-US" dirty="0"/>
              <a:t> Ballot</a:t>
            </a:r>
          </a:p>
        </p:txBody>
      </p:sp>
      <p:sp>
        <p:nvSpPr>
          <p:cNvPr id="14" name="TextBox 13">
            <a:extLst>
              <a:ext uri="{FF2B5EF4-FFF2-40B4-BE49-F238E27FC236}">
                <a16:creationId xmlns:a16="http://schemas.microsoft.com/office/drawing/2014/main" id="{EE9C0D8F-625F-0AE7-EC87-D0CD9BF40323}"/>
              </a:ext>
            </a:extLst>
          </p:cNvPr>
          <p:cNvSpPr txBox="1"/>
          <p:nvPr/>
        </p:nvSpPr>
        <p:spPr>
          <a:xfrm>
            <a:off x="3151218" y="5347900"/>
            <a:ext cx="832279" cy="276999"/>
          </a:xfrm>
          <a:prstGeom prst="rect">
            <a:avLst/>
          </a:prstGeom>
          <a:noFill/>
        </p:spPr>
        <p:txBody>
          <a:bodyPr wrap="none" rtlCol="0">
            <a:spAutoFit/>
          </a:bodyPr>
          <a:lstStyle/>
          <a:p>
            <a:r>
              <a:rPr lang="en-US" dirty="0"/>
              <a:t>2nd Ballot</a:t>
            </a:r>
          </a:p>
        </p:txBody>
      </p:sp>
      <p:sp>
        <p:nvSpPr>
          <p:cNvPr id="15" name="TextBox 14">
            <a:extLst>
              <a:ext uri="{FF2B5EF4-FFF2-40B4-BE49-F238E27FC236}">
                <a16:creationId xmlns:a16="http://schemas.microsoft.com/office/drawing/2014/main" id="{07D512A4-9E5E-60AD-23F4-8ED6E77F149C}"/>
              </a:ext>
            </a:extLst>
          </p:cNvPr>
          <p:cNvSpPr txBox="1"/>
          <p:nvPr/>
        </p:nvSpPr>
        <p:spPr>
          <a:xfrm>
            <a:off x="4955721" y="5300719"/>
            <a:ext cx="806631" cy="276999"/>
          </a:xfrm>
          <a:prstGeom prst="rect">
            <a:avLst/>
          </a:prstGeom>
          <a:noFill/>
        </p:spPr>
        <p:txBody>
          <a:bodyPr wrap="none" rtlCol="0">
            <a:spAutoFit/>
          </a:bodyPr>
          <a:lstStyle/>
          <a:p>
            <a:r>
              <a:rPr lang="en-US" dirty="0"/>
              <a:t>3rd Ballot</a:t>
            </a:r>
          </a:p>
        </p:txBody>
      </p:sp>
      <p:sp>
        <p:nvSpPr>
          <p:cNvPr id="17" name="TextBox 16">
            <a:extLst>
              <a:ext uri="{FF2B5EF4-FFF2-40B4-BE49-F238E27FC236}">
                <a16:creationId xmlns:a16="http://schemas.microsoft.com/office/drawing/2014/main" id="{763755E4-006B-BD72-F196-AF2A4D405D43}"/>
              </a:ext>
            </a:extLst>
          </p:cNvPr>
          <p:cNvSpPr txBox="1"/>
          <p:nvPr/>
        </p:nvSpPr>
        <p:spPr>
          <a:xfrm>
            <a:off x="7263223" y="5345668"/>
            <a:ext cx="867545" cy="276999"/>
          </a:xfrm>
          <a:prstGeom prst="rect">
            <a:avLst/>
          </a:prstGeom>
          <a:noFill/>
        </p:spPr>
        <p:txBody>
          <a:bodyPr wrap="none" rtlCol="0">
            <a:spAutoFit/>
          </a:bodyPr>
          <a:lstStyle/>
          <a:p>
            <a:r>
              <a:rPr lang="en-US" dirty="0"/>
              <a:t>Last Ballot</a:t>
            </a:r>
          </a:p>
        </p:txBody>
      </p:sp>
    </p:spTree>
    <p:extLst>
      <p:ext uri="{BB962C8B-B14F-4D97-AF65-F5344CB8AC3E}">
        <p14:creationId xmlns:p14="http://schemas.microsoft.com/office/powerpoint/2010/main" val="2737222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7</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spc="-1" dirty="0">
                <a:solidFill>
                  <a:srgbClr val="000000"/>
                </a:solidFill>
                <a:latin typeface="Arial"/>
              </a:rPr>
              <a:t>TG motion:</a:t>
            </a:r>
            <a:br>
              <a:rPr lang="en-US" dirty="0"/>
            </a:br>
            <a:r>
              <a:rPr lang="en-US" spc="-1" dirty="0">
                <a:solidFill>
                  <a:srgbClr val="000000"/>
                </a:solidFill>
                <a:latin typeface="Arial"/>
              </a:rPr>
              <a:t>Unconditional submittal</a:t>
            </a:r>
            <a:endParaRPr lang="en-US" dirty="0"/>
          </a:p>
        </p:txBody>
      </p:sp>
      <p:sp>
        <p:nvSpPr>
          <p:cNvPr id="9" name="TextBox 8">
            <a:extLst>
              <a:ext uri="{FF2B5EF4-FFF2-40B4-BE49-F238E27FC236}">
                <a16:creationId xmlns:a16="http://schemas.microsoft.com/office/drawing/2014/main" id="{48E31D4C-EC3F-5AED-29A1-C87948891BD4}"/>
              </a:ext>
            </a:extLst>
          </p:cNvPr>
          <p:cNvSpPr txBox="1"/>
          <p:nvPr/>
        </p:nvSpPr>
        <p:spPr>
          <a:xfrm>
            <a:off x="990600" y="1785394"/>
            <a:ext cx="7391400" cy="2554545"/>
          </a:xfrm>
          <a:prstGeom prst="rect">
            <a:avLst/>
          </a:prstGeom>
          <a:noFill/>
        </p:spPr>
        <p:txBody>
          <a:bodyPr wrap="square">
            <a:spAutoFit/>
          </a:bodyPr>
          <a:lstStyle/>
          <a:p>
            <a:pPr>
              <a:lnSpc>
                <a:spcPct val="100000"/>
              </a:lnSpc>
            </a:pPr>
            <a:r>
              <a:rPr lang="en-US" sz="2000" b="0" i="1" strike="noStrike" spc="-1" dirty="0">
                <a:solidFill>
                  <a:srgbClr val="000000"/>
                </a:solidFill>
                <a:latin typeface="Arial"/>
                <a:ea typeface="DejaVu Sans"/>
              </a:rPr>
              <a:t>Motion: Move that TG 15.4me formally request that 802.15 reviews P802.15.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_D03 ; and requests unconditional approval from the EC to submit P802.15.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 to Standards Association ballot.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r>
              <a:rPr lang="en-US" sz="2000" spc="-1" dirty="0">
                <a:solidFill>
                  <a:srgbClr val="000000"/>
                </a:solidFill>
                <a:latin typeface="Arial"/>
                <a:ea typeface="DejaVu Sans"/>
              </a:rPr>
              <a:t>Ann Krieger</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Phil Beecher</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r>
              <a:rPr lang="en-US" sz="2000" spc="-1" dirty="0">
                <a:solidFill>
                  <a:srgbClr val="000000"/>
                </a:solidFill>
                <a:latin typeface="Arial"/>
                <a:ea typeface="DejaVu Sans"/>
              </a:rPr>
              <a:t>No discussion or objections</a:t>
            </a:r>
            <a:endParaRPr lang="en-US" sz="2000" b="0" strike="noStrike" spc="-1" dirty="0">
              <a:solidFill>
                <a:srgbClr val="000000"/>
              </a:solidFill>
              <a:latin typeface="Arial"/>
            </a:endParaRPr>
          </a:p>
        </p:txBody>
      </p:sp>
    </p:spTree>
    <p:extLst>
      <p:ext uri="{BB962C8B-B14F-4D97-AF65-F5344CB8AC3E}">
        <p14:creationId xmlns:p14="http://schemas.microsoft.com/office/powerpoint/2010/main" val="2201958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8</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spc="-1" dirty="0">
                <a:solidFill>
                  <a:srgbClr val="000000"/>
                </a:solidFill>
                <a:latin typeface="Arial"/>
              </a:rPr>
              <a:t>TG</a:t>
            </a:r>
            <a:r>
              <a:rPr lang="en-US" sz="3600" b="0" strike="noStrike" spc="-1" dirty="0">
                <a:solidFill>
                  <a:srgbClr val="000000"/>
                </a:solidFill>
                <a:latin typeface="Arial"/>
              </a:rPr>
              <a:t> motion:</a:t>
            </a:r>
            <a:br>
              <a:rPr lang="en-US" sz="3600" dirty="0"/>
            </a:br>
            <a:r>
              <a:rPr lang="en-US" sz="3600" b="0" strike="noStrike" spc="-1" dirty="0">
                <a:solidFill>
                  <a:srgbClr val="000000"/>
                </a:solidFill>
                <a:latin typeface="Arial"/>
              </a:rPr>
              <a:t>CRG formation for SA ballot</a:t>
            </a:r>
            <a:endParaRPr lang="en-US" dirty="0"/>
          </a:p>
        </p:txBody>
      </p:sp>
      <p:sp>
        <p:nvSpPr>
          <p:cNvPr id="5" name="TextBox 4">
            <a:extLst>
              <a:ext uri="{FF2B5EF4-FFF2-40B4-BE49-F238E27FC236}">
                <a16:creationId xmlns:a16="http://schemas.microsoft.com/office/drawing/2014/main" id="{23E15ABA-015C-E367-EF5E-61E1AB2C0772}"/>
              </a:ext>
            </a:extLst>
          </p:cNvPr>
          <p:cNvSpPr txBox="1"/>
          <p:nvPr/>
        </p:nvSpPr>
        <p:spPr>
          <a:xfrm>
            <a:off x="838200" y="1752600"/>
            <a:ext cx="7772400" cy="3970318"/>
          </a:xfrm>
          <a:prstGeom prst="rect">
            <a:avLst/>
          </a:prstGeom>
          <a:noFill/>
        </p:spPr>
        <p:txBody>
          <a:bodyPr wrap="square">
            <a:spAutoFit/>
          </a:bodyPr>
          <a:lstStyle/>
          <a:p>
            <a:pPr>
              <a:lnSpc>
                <a:spcPct val="100000"/>
              </a:lnSpc>
            </a:pPr>
            <a:r>
              <a:rPr lang="en-US" sz="1800" b="0" i="1" strike="noStrike" spc="-1" dirty="0">
                <a:solidFill>
                  <a:srgbClr val="000000"/>
                </a:solidFill>
                <a:latin typeface="Arial"/>
                <a:ea typeface="DejaVu Sans"/>
              </a:rPr>
              <a:t>Move that 802.15.4me approve the formation of a Comment Resolution Group (CRG) for the Standards Association balloting of the P802.15.</a:t>
            </a:r>
            <a:r>
              <a:rPr lang="en-US" sz="1800" i="1" spc="-1" dirty="0">
                <a:solidFill>
                  <a:srgbClr val="000000"/>
                </a:solidFill>
                <a:latin typeface="Arial"/>
                <a:ea typeface="DejaVu Sans"/>
              </a:rPr>
              <a:t>4me</a:t>
            </a:r>
            <a:r>
              <a:rPr lang="en-US" sz="1800" b="0" i="1" strike="noStrike" spc="-1" dirty="0">
                <a:solidFill>
                  <a:srgbClr val="000000"/>
                </a:solidFill>
                <a:latin typeface="Arial"/>
                <a:ea typeface="DejaVu Sans"/>
              </a:rPr>
              <a:t>_D03 with the following membership: Gary Stuebing(Chair), Tero </a:t>
            </a:r>
            <a:r>
              <a:rPr lang="en-US" sz="1800" b="0" i="1" strike="noStrike" spc="-1" dirty="0" err="1">
                <a:solidFill>
                  <a:srgbClr val="000000"/>
                </a:solidFill>
                <a:latin typeface="Arial"/>
                <a:ea typeface="DejaVu Sans"/>
              </a:rPr>
              <a:t>Kivinen</a:t>
            </a:r>
            <a:r>
              <a:rPr lang="en-US" sz="1800" b="0" i="1" strike="noStrike" spc="-1" dirty="0">
                <a:solidFill>
                  <a:srgbClr val="000000"/>
                </a:solidFill>
                <a:latin typeface="Arial"/>
                <a:ea typeface="DejaVu Sans"/>
              </a:rPr>
              <a:t>, Ann Krieger, Ben Rolfe, Phil Beecher, Billy Verso. The 802.15.</a:t>
            </a:r>
            <a:r>
              <a:rPr lang="en-US" sz="1800" i="1" spc="-1" dirty="0">
                <a:solidFill>
                  <a:srgbClr val="000000"/>
                </a:solidFill>
                <a:latin typeface="Arial"/>
                <a:ea typeface="DejaVu Sans"/>
              </a:rPr>
              <a:t>4me</a:t>
            </a:r>
            <a:r>
              <a:rPr lang="en-US" sz="18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b="0" strike="noStrike" spc="-1" dirty="0">
              <a:solidFill>
                <a:srgbClr val="000000"/>
              </a:solidFill>
              <a:latin typeface="Arial"/>
            </a:endParaRPr>
          </a:p>
          <a:p>
            <a:pPr>
              <a:lnSpc>
                <a:spcPct val="100000"/>
              </a:lnSpc>
            </a:pP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Moved by: Phil Beecher</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Seconded by: Ben Rolfe</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Result: There was no additional discussion, and passed unanimously.</a:t>
            </a:r>
            <a:endParaRPr lang="en-US" sz="1800" b="0" strike="noStrike" spc="-1" dirty="0">
              <a:solidFill>
                <a:srgbClr val="000000"/>
              </a:solidFill>
              <a:latin typeface="Arial"/>
            </a:endParaRPr>
          </a:p>
        </p:txBody>
      </p:sp>
    </p:spTree>
    <p:extLst>
      <p:ext uri="{BB962C8B-B14F-4D97-AF65-F5344CB8AC3E}">
        <p14:creationId xmlns:p14="http://schemas.microsoft.com/office/powerpoint/2010/main" val="1364003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9</a:t>
            </a:fld>
            <a:endParaRPr lang="en-US" altLang="en-US"/>
          </a:p>
        </p:txBody>
      </p:sp>
      <p:sp>
        <p:nvSpPr>
          <p:cNvPr id="6" name="PlaceHolder 1">
            <a:extLst>
              <a:ext uri="{FF2B5EF4-FFF2-40B4-BE49-F238E27FC236}">
                <a16:creationId xmlns:a16="http://schemas.microsoft.com/office/drawing/2014/main" id="{85E4BF14-3E8F-064D-D953-5B2CC51DF264}"/>
              </a:ext>
            </a:extLst>
          </p:cNvPr>
          <p:cNvSpPr txBox="1">
            <a:spLocks noGrp="1"/>
          </p:cNvSpPr>
          <p:nvPr>
            <p:ph type="title"/>
          </p:nvPr>
        </p:nvSpPr>
        <p:spPr bwMode="auto">
          <a:prstGeom prst="rect">
            <a:avLst/>
          </a:prstGeom>
          <a:noFill/>
          <a:ln w="0">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4000" spc="-1">
                <a:solidFill>
                  <a:srgbClr val="000000"/>
                </a:solidFill>
                <a:latin typeface="Arial"/>
              </a:rPr>
              <a:t>WG motion:</a:t>
            </a:r>
            <a:br>
              <a:rPr lang="en-US" sz="4000"/>
            </a:br>
            <a:r>
              <a:rPr lang="en-US" sz="4000" spc="-1">
                <a:solidFill>
                  <a:srgbClr val="000000"/>
                </a:solidFill>
                <a:latin typeface="Arial"/>
              </a:rPr>
              <a:t>Unconditional submittal</a:t>
            </a:r>
            <a:endParaRPr lang="en-US" sz="4000" spc="-1" dirty="0">
              <a:solidFill>
                <a:srgbClr val="000000"/>
              </a:solidFill>
              <a:latin typeface="Arial"/>
            </a:endParaRPr>
          </a:p>
        </p:txBody>
      </p:sp>
      <p:sp>
        <p:nvSpPr>
          <p:cNvPr id="8" name="TextBox 7">
            <a:extLst>
              <a:ext uri="{FF2B5EF4-FFF2-40B4-BE49-F238E27FC236}">
                <a16:creationId xmlns:a16="http://schemas.microsoft.com/office/drawing/2014/main" id="{23D64B56-9F37-E334-82C6-DFBA2743C074}"/>
              </a:ext>
            </a:extLst>
          </p:cNvPr>
          <p:cNvSpPr txBox="1"/>
          <p:nvPr/>
        </p:nvSpPr>
        <p:spPr>
          <a:xfrm>
            <a:off x="533400" y="1981200"/>
            <a:ext cx="7924800" cy="2246769"/>
          </a:xfrm>
          <a:prstGeom prst="rect">
            <a:avLst/>
          </a:prstGeom>
          <a:noFill/>
        </p:spPr>
        <p:txBody>
          <a:bodyPr wrap="square">
            <a:spAutoFit/>
          </a:bodyPr>
          <a:lstStyle/>
          <a:p>
            <a:pPr>
              <a:lnSpc>
                <a:spcPct val="100000"/>
              </a:lnSpc>
            </a:pPr>
            <a:r>
              <a:rPr lang="en-US" sz="2000" b="0" i="1" strike="noStrike" spc="-1" dirty="0">
                <a:solidFill>
                  <a:srgbClr val="000000"/>
                </a:solidFill>
                <a:latin typeface="Arial"/>
                <a:ea typeface="DejaVu Sans"/>
              </a:rPr>
              <a:t>Motion: 802.15 has reviewed and approves CA document P802.15.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_D03 and requests unconditional approval from the EC to submit P802.15.</a:t>
            </a:r>
            <a:r>
              <a:rPr lang="en-US" sz="2000" i="1" spc="-1" dirty="0">
                <a:solidFill>
                  <a:srgbClr val="000000"/>
                </a:solidFill>
                <a:latin typeface="Arial"/>
                <a:ea typeface="DejaVu Sans"/>
              </a:rPr>
              <a:t>4me_D03</a:t>
            </a:r>
            <a:r>
              <a:rPr lang="en-US" sz="2000" b="0" i="1" strike="noStrike" spc="-1" dirty="0">
                <a:solidFill>
                  <a:srgbClr val="000000"/>
                </a:solidFill>
                <a:latin typeface="Arial"/>
                <a:ea typeface="DejaVu Sans"/>
              </a:rPr>
              <a:t> to Standards Association ballot.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Gary Stuebing</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Tree>
    <p:extLst>
      <p:ext uri="{BB962C8B-B14F-4D97-AF65-F5344CB8AC3E}">
        <p14:creationId xmlns:p14="http://schemas.microsoft.com/office/powerpoint/2010/main" val="155817073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9510</TotalTime>
  <Words>1247</Words>
  <Application>Microsoft Macintosh PowerPoint</Application>
  <PresentationFormat>On-screen Show (4:3)</PresentationFormat>
  <Paragraphs>243</Paragraphs>
  <Slides>14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PowerPoint Presentation</vt:lpstr>
      <vt:lpstr>PowerPoint Presentation</vt:lpstr>
      <vt:lpstr>IEEE 802.15.4me March, 2024 Interim Plenary Agenda and Closing</vt:lpstr>
      <vt:lpstr>15.4me Sessions this Week</vt:lpstr>
      <vt:lpstr>Agenda </vt:lpstr>
      <vt:lpstr>Results of Workgroup Ballot </vt:lpstr>
      <vt:lpstr>TG motion: Unconditional submittal</vt:lpstr>
      <vt:lpstr>TG motion: CRG formation for SA ballot</vt:lpstr>
      <vt:lpstr>WG motion: Unconditional submittal</vt:lpstr>
      <vt:lpstr>WG motion: CRG formation for SA ballot</vt:lpstr>
      <vt:lpstr>CLOSING REPORT </vt:lpstr>
      <vt:lpstr>CLOSING REPORT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155</cp:revision>
  <cp:lastPrinted>1998-02-10T13:28:06Z</cp:lastPrinted>
  <dcterms:created xsi:type="dcterms:W3CDTF">2018-03-03T14:04:29Z</dcterms:created>
  <dcterms:modified xsi:type="dcterms:W3CDTF">2024-03-14T21:25:30Z</dcterms:modified>
  <cp:category/>
</cp:coreProperties>
</file>