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61" r:id="rId3"/>
    <p:sldId id="289" r:id="rId4"/>
    <p:sldId id="265" r:id="rId5"/>
    <p:sldId id="273" r:id="rId6"/>
    <p:sldId id="293" r:id="rId7"/>
    <p:sldId id="294" r:id="rId8"/>
    <p:sldId id="299" r:id="rId9"/>
    <p:sldId id="297" r:id="rId10"/>
    <p:sldId id="300" r:id="rId11"/>
    <p:sldId id="291" r:id="rId12"/>
    <p:sldId id="296" r:id="rId13"/>
    <p:sldId id="29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p:restoredTop sz="86463"/>
  </p:normalViewPr>
  <p:slideViewPr>
    <p:cSldViewPr>
      <p:cViewPr varScale="1">
        <p:scale>
          <a:sx n="110" d="100"/>
          <a:sy n="110" d="100"/>
        </p:scale>
        <p:origin x="256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15-24-0136-00-04me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March, 2024 IEEE 802.15.4me Opening Agenda and Closing</a:t>
            </a:r>
          </a:p>
          <a:p>
            <a:r>
              <a:rPr lang="en-US" altLang="en-US" sz="1600" b="1" dirty="0">
                <a:solidFill>
                  <a:schemeClr val="tx2"/>
                </a:solidFill>
              </a:rPr>
              <a:t>Date Submitted: March 6, 2024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15-24-0136-00-04me </a:t>
            </a:r>
            <a:r>
              <a:rPr lang="en-US" altLang="en-US" sz="1600" b="1" dirty="0">
                <a:solidFill>
                  <a:schemeClr val="tx2"/>
                </a:solidFill>
              </a:rPr>
              <a:t>Abstract: January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a:t>
            </a:r>
            <a:r>
              <a:rPr lang="en-US" sz="2000" b="0" i="1" strike="noStrike" spc="-1" dirty="0">
                <a:solidFill>
                  <a:srgbClr val="000000"/>
                </a:solidFill>
                <a:highlight>
                  <a:srgbClr val="FFFF00"/>
                </a:highlight>
                <a:latin typeface="Arial"/>
                <a:ea typeface="DejaVu Sans"/>
              </a:rPr>
              <a:t>Person 2, Person 3, Person 4, and Person 5. </a:t>
            </a:r>
            <a:r>
              <a:rPr lang="en-US" sz="2000" b="0" i="1" strike="noStrike" spc="-1" dirty="0">
                <a:solidFill>
                  <a:srgbClr val="000000"/>
                </a:solidFill>
                <a:latin typeface="Arial"/>
                <a:ea typeface="DejaVu Sans"/>
              </a:rPr>
              <a:t>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15-23-0400-xx-04me</a:t>
            </a:r>
          </a:p>
          <a:p>
            <a:pPr marL="0" indent="0">
              <a:buNone/>
            </a:pPr>
            <a:r>
              <a:rPr lang="en-US" sz="2800" dirty="0"/>
              <a:t>Next meeting agenda: 15-23-xxxx-04me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Jul/24 – Comment Resolution SA Recirc (CRG)</a:t>
            </a:r>
          </a:p>
          <a:p>
            <a:r>
              <a:rPr lang="en-US" sz="2000" dirty="0"/>
              <a:t>Sep/24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376698141"/>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 Task Group Meeting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January Minutes – DCN 15-24-0052-00-04me</a:t>
            </a:r>
          </a:p>
          <a:p>
            <a:pPr lvl="2"/>
            <a:r>
              <a:rPr lang="en-US" sz="2000" dirty="0"/>
              <a:t>CRG Minutes – DCN 15-24-0127-00-04m3</a:t>
            </a:r>
          </a:p>
          <a:p>
            <a:pPr lvl="1"/>
            <a:r>
              <a:rPr lang="en-US" sz="2400" dirty="0"/>
              <a:t>Ballot Results</a:t>
            </a:r>
          </a:p>
          <a:p>
            <a:pPr lvl="1"/>
            <a:r>
              <a:rPr lang="en-US" sz="2400" dirty="0"/>
              <a:t>Next Steps</a:t>
            </a:r>
          </a:p>
          <a:p>
            <a:pPr lvl="2"/>
            <a:r>
              <a:rPr lang="en-US" sz="2000" dirty="0"/>
              <a:t>EC Package - DCN 15-24-0137-00-04me</a:t>
            </a:r>
          </a:p>
          <a:p>
            <a:pPr lvl="1"/>
            <a:r>
              <a:rPr lang="en-US" sz="2400" dirty="0"/>
              <a:t>Review Draft Timeline</a:t>
            </a:r>
          </a:p>
          <a:p>
            <a:pPr lvl="1"/>
            <a:r>
              <a:rPr lang="en-US" sz="2400" dirty="0"/>
              <a:t>Update Checklist (DCN 15-0400-06-04me)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2765561116"/>
              </p:ext>
            </p:extLst>
          </p:nvPr>
        </p:nvGraphicFramePr>
        <p:xfrm>
          <a:off x="228600"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589170" cy="707886"/>
          </a:xfrm>
          <a:prstGeom prst="rect">
            <a:avLst/>
          </a:prstGeom>
          <a:noFill/>
        </p:spPr>
        <p:txBody>
          <a:bodyPr wrap="none" rtlCol="0">
            <a:spAutoFit/>
          </a:bodyPr>
          <a:lstStyle/>
          <a:p>
            <a:r>
              <a:rPr lang="en-US" sz="2000" dirty="0"/>
              <a:t>Accepted Comments: 0</a:t>
            </a:r>
          </a:p>
          <a:p>
            <a:r>
              <a:rPr lang="en-US" sz="2000" dirty="0"/>
              <a:t>Rogue Comments: 0</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286471992"/>
              </p:ext>
            </p:extLst>
          </p:nvPr>
        </p:nvGraphicFramePr>
        <p:xfrm>
          <a:off x="2362200" y="1371600"/>
          <a:ext cx="2030182" cy="3892361"/>
        </p:xfrm>
        <a:graphic>
          <a:graphicData uri="http://schemas.openxmlformats.org/drawingml/2006/table">
            <a:tbl>
              <a:tblPr>
                <a:tableStyleId>{5C22544A-7EE6-4342-B048-85BDC9FD1C3A}</a:tableStyleId>
              </a:tblPr>
              <a:tblGrid>
                <a:gridCol w="1252847">
                  <a:extLst>
                    <a:ext uri="{9D8B030D-6E8A-4147-A177-3AD203B41FA5}">
                      <a16:colId xmlns:a16="http://schemas.microsoft.com/office/drawing/2014/main" val="1156844265"/>
                    </a:ext>
                  </a:extLst>
                </a:gridCol>
                <a:gridCol w="777335">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graphicFrame>
        <p:nvGraphicFramePr>
          <p:cNvPr id="10" name="Table 9">
            <a:extLst>
              <a:ext uri="{FF2B5EF4-FFF2-40B4-BE49-F238E27FC236}">
                <a16:creationId xmlns:a16="http://schemas.microsoft.com/office/drawing/2014/main" id="{9BAC419A-57C4-E8B7-771A-31F2D34EBD5B}"/>
              </a:ext>
            </a:extLst>
          </p:cNvPr>
          <p:cNvGraphicFramePr>
            <a:graphicFrameLocks noGrp="1"/>
          </p:cNvGraphicFramePr>
          <p:nvPr>
            <p:extLst>
              <p:ext uri="{D42A27DB-BD31-4B8C-83A1-F6EECF244321}">
                <p14:modId xmlns:p14="http://schemas.microsoft.com/office/powerpoint/2010/main" val="2490167379"/>
              </p:ext>
            </p:extLst>
          </p:nvPr>
        </p:nvGraphicFramePr>
        <p:xfrm>
          <a:off x="4419600"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102</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92</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74.45%</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95.83%</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5.88%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35</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25.5%</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12/20/23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01/11/24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D2</a:t>
                      </a:r>
                    </a:p>
                    <a:p>
                      <a:pPr algn="ctr" fontAlgn="ctr"/>
                      <a:r>
                        <a:rPr lang="en-US" sz="1400" b="0" i="0" u="none" strike="noStrike" dirty="0">
                          <a:effectLst/>
                          <a:latin typeface="Arial" panose="020B0604020202020204" pitchFamily="34" charset="0"/>
                        </a:rPr>
                        <a:t>LB202</a:t>
                      </a:r>
                    </a:p>
                  </a:txBody>
                  <a:tcPr marL="9525" marR="9525" marT="9525" marB="0" anchor="ctr"/>
                </a:tc>
                <a:extLst>
                  <a:ext uri="{0D108BD9-81ED-4DB2-BD59-A6C34878D82A}">
                    <a16:rowId xmlns:a16="http://schemas.microsoft.com/office/drawing/2014/main" val="1762585234"/>
                  </a:ext>
                </a:extLst>
              </a:tr>
            </a:tbl>
          </a:graphicData>
        </a:graphic>
      </p:graphicFrame>
      <p:graphicFrame>
        <p:nvGraphicFramePr>
          <p:cNvPr id="11" name="Table 10">
            <a:extLst>
              <a:ext uri="{FF2B5EF4-FFF2-40B4-BE49-F238E27FC236}">
                <a16:creationId xmlns:a16="http://schemas.microsoft.com/office/drawing/2014/main" id="{196689F1-87A8-67DB-BAC0-0A0CAEE15B07}"/>
              </a:ext>
            </a:extLst>
          </p:cNvPr>
          <p:cNvGraphicFramePr>
            <a:graphicFrameLocks noGrp="1"/>
          </p:cNvGraphicFramePr>
          <p:nvPr>
            <p:extLst>
              <p:ext uri="{D42A27DB-BD31-4B8C-83A1-F6EECF244321}">
                <p14:modId xmlns:p14="http://schemas.microsoft.com/office/powerpoint/2010/main" val="3707674332"/>
              </p:ext>
            </p:extLst>
          </p:nvPr>
        </p:nvGraphicFramePr>
        <p:xfrm>
          <a:off x="6629400"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103</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75.18%</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95.96%</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3.88%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34</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24.8%</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dirty="0">
                          <a:effectLst/>
                        </a:rPr>
                        <a:t>Open Date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1/21/24</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dirty="0">
                          <a:effectLst/>
                        </a:rPr>
                        <a:t>Close Date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D3</a:t>
                      </a:r>
                      <a:br>
                        <a:rPr lang="en-US" sz="1400" b="0" i="0" u="none" strike="noStrike" dirty="0">
                          <a:effectLst/>
                          <a:latin typeface="Arial" panose="020B0604020202020204" pitchFamily="34" charset="0"/>
                        </a:rPr>
                      </a:br>
                      <a:r>
                        <a:rPr lang="en-US" sz="1400" b="0" i="0" u="none" strike="noStrike" dirty="0">
                          <a:effectLst/>
                          <a:latin typeface="Arial" panose="020B0604020202020204" pitchFamily="34" charset="0"/>
                        </a:rPr>
                        <a:t>LB203</a:t>
                      </a:r>
                    </a:p>
                  </a:txBody>
                  <a:tcPr marL="9525" marR="9525" marT="9525" marB="0" anchor="ctr"/>
                </a:tc>
                <a:extLst>
                  <a:ext uri="{0D108BD9-81ED-4DB2-BD59-A6C34878D82A}">
                    <a16:rowId xmlns:a16="http://schemas.microsoft.com/office/drawing/2014/main" val="1762585234"/>
                  </a:ext>
                </a:extLst>
              </a:tr>
            </a:tbl>
          </a:graphicData>
        </a:graphic>
      </p:graphicFrame>
      <p:sp>
        <p:nvSpPr>
          <p:cNvPr id="13" name="TextBox 12">
            <a:extLst>
              <a:ext uri="{FF2B5EF4-FFF2-40B4-BE49-F238E27FC236}">
                <a16:creationId xmlns:a16="http://schemas.microsoft.com/office/drawing/2014/main" id="{E480B3C1-D47F-FFDF-576D-21750776924C}"/>
              </a:ext>
            </a:extLst>
          </p:cNvPr>
          <p:cNvSpPr txBox="1"/>
          <p:nvPr/>
        </p:nvSpPr>
        <p:spPr>
          <a:xfrm>
            <a:off x="890848" y="5021791"/>
            <a:ext cx="747320" cy="276999"/>
          </a:xfrm>
          <a:prstGeom prst="rect">
            <a:avLst/>
          </a:prstGeom>
          <a:noFill/>
        </p:spPr>
        <p:txBody>
          <a:bodyPr wrap="none" rtlCol="0">
            <a:spAutoFit/>
          </a:bodyPr>
          <a:lstStyle/>
          <a:p>
            <a:r>
              <a:rPr lang="en-US" dirty="0"/>
              <a:t>1</a:t>
            </a:r>
            <a:r>
              <a:rPr lang="en-US" baseline="30000" dirty="0"/>
              <a:t>st</a:t>
            </a:r>
            <a:r>
              <a:rPr lang="en-US" dirty="0"/>
              <a:t> Ballot</a:t>
            </a:r>
          </a:p>
        </p:txBody>
      </p:sp>
      <p:sp>
        <p:nvSpPr>
          <p:cNvPr id="14" name="TextBox 13">
            <a:extLst>
              <a:ext uri="{FF2B5EF4-FFF2-40B4-BE49-F238E27FC236}">
                <a16:creationId xmlns:a16="http://schemas.microsoft.com/office/drawing/2014/main" id="{EE9C0D8F-625F-0AE7-EC87-D0CD9BF40323}"/>
              </a:ext>
            </a:extLst>
          </p:cNvPr>
          <p:cNvSpPr txBox="1"/>
          <p:nvPr/>
        </p:nvSpPr>
        <p:spPr>
          <a:xfrm>
            <a:off x="3151218" y="5347900"/>
            <a:ext cx="832279" cy="276999"/>
          </a:xfrm>
          <a:prstGeom prst="rect">
            <a:avLst/>
          </a:prstGeom>
          <a:noFill/>
        </p:spPr>
        <p:txBody>
          <a:bodyPr wrap="none" rtlCol="0">
            <a:spAutoFit/>
          </a:bodyPr>
          <a:lstStyle/>
          <a:p>
            <a:r>
              <a:rPr lang="en-US" dirty="0"/>
              <a:t>2nd Ballot</a:t>
            </a:r>
          </a:p>
        </p:txBody>
      </p:sp>
      <p:sp>
        <p:nvSpPr>
          <p:cNvPr id="15" name="TextBox 14">
            <a:extLst>
              <a:ext uri="{FF2B5EF4-FFF2-40B4-BE49-F238E27FC236}">
                <a16:creationId xmlns:a16="http://schemas.microsoft.com/office/drawing/2014/main" id="{07D512A4-9E5E-60AD-23F4-8ED6E77F149C}"/>
              </a:ext>
            </a:extLst>
          </p:cNvPr>
          <p:cNvSpPr txBox="1"/>
          <p:nvPr/>
        </p:nvSpPr>
        <p:spPr>
          <a:xfrm>
            <a:off x="4955721" y="5300719"/>
            <a:ext cx="806631" cy="276999"/>
          </a:xfrm>
          <a:prstGeom prst="rect">
            <a:avLst/>
          </a:prstGeom>
          <a:noFill/>
        </p:spPr>
        <p:txBody>
          <a:bodyPr wrap="none" rtlCol="0">
            <a:spAutoFit/>
          </a:bodyPr>
          <a:lstStyle/>
          <a:p>
            <a:r>
              <a:rPr lang="en-US" dirty="0"/>
              <a:t>3rd Ballot</a:t>
            </a:r>
          </a:p>
        </p:txBody>
      </p:sp>
      <p:sp>
        <p:nvSpPr>
          <p:cNvPr id="17" name="TextBox 16">
            <a:extLst>
              <a:ext uri="{FF2B5EF4-FFF2-40B4-BE49-F238E27FC236}">
                <a16:creationId xmlns:a16="http://schemas.microsoft.com/office/drawing/2014/main" id="{763755E4-006B-BD72-F196-AF2A4D405D43}"/>
              </a:ext>
            </a:extLst>
          </p:cNvPr>
          <p:cNvSpPr txBox="1"/>
          <p:nvPr/>
        </p:nvSpPr>
        <p:spPr>
          <a:xfrm>
            <a:off x="7263223" y="5345668"/>
            <a:ext cx="867545" cy="276999"/>
          </a:xfrm>
          <a:prstGeom prst="rect">
            <a:avLst/>
          </a:prstGeom>
          <a:noFill/>
        </p:spPr>
        <p:txBody>
          <a:bodyPr wrap="none" rtlCol="0">
            <a:spAutoFit/>
          </a:bodyPr>
          <a:lstStyle/>
          <a:p>
            <a:r>
              <a:rPr lang="en-US" dirty="0"/>
              <a:t>Last Ballot</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 motion:</a:t>
            </a:r>
            <a:br>
              <a:rPr lang="en-US" dirty="0"/>
            </a:br>
            <a:r>
              <a:rPr lang="en-US" spc="-1" dirty="0">
                <a:solidFill>
                  <a:srgbClr val="000000"/>
                </a:solidFill>
                <a:latin typeface="Arial"/>
              </a:rPr>
              <a:t>Unconditional submittal</a:t>
            </a:r>
            <a:endParaRPr lang="en-US" dirty="0"/>
          </a:p>
        </p:txBody>
      </p:sp>
      <p:sp>
        <p:nvSpPr>
          <p:cNvPr id="9" name="TextBox 8">
            <a:extLst>
              <a:ext uri="{FF2B5EF4-FFF2-40B4-BE49-F238E27FC236}">
                <a16:creationId xmlns:a16="http://schemas.microsoft.com/office/drawing/2014/main" id="{48E31D4C-EC3F-5AED-29A1-C87948891BD4}"/>
              </a:ext>
            </a:extLst>
          </p:cNvPr>
          <p:cNvSpPr txBox="1"/>
          <p:nvPr/>
        </p:nvSpPr>
        <p:spPr>
          <a:xfrm>
            <a:off x="990600" y="1785394"/>
            <a:ext cx="7391400" cy="2554545"/>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Motion: Move that TG 15.4me formally request that 802.15 reviews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 and requests unconditional approval from the EC to submit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a:t>
            </a:r>
            <a:r>
              <a:rPr lang="en-US" sz="2000" b="0" i="1" strike="noStrike" spc="-1" dirty="0">
                <a:solidFill>
                  <a:srgbClr val="000000"/>
                </a:solidFill>
                <a:highlight>
                  <a:srgbClr val="FFFF00"/>
                </a:highlight>
                <a:latin typeface="Arial"/>
                <a:ea typeface="DejaVu Sans"/>
              </a:rPr>
              <a:t>Person 2, Person 3, Person 4, and Person 5. </a:t>
            </a:r>
            <a:r>
              <a:rPr lang="en-US" sz="2000" b="0" i="1" strike="noStrike" spc="-1" dirty="0">
                <a:solidFill>
                  <a:srgbClr val="000000"/>
                </a:solidFill>
                <a:latin typeface="Arial"/>
                <a:ea typeface="DejaVu Sans"/>
              </a:rPr>
              <a:t>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9</a:t>
            </a:fld>
            <a:endParaRPr lang="en-US" altLang="en-US"/>
          </a:p>
        </p:txBody>
      </p:sp>
      <p:sp>
        <p:nvSpPr>
          <p:cNvPr id="6" name="PlaceHolder 1">
            <a:extLst>
              <a:ext uri="{FF2B5EF4-FFF2-40B4-BE49-F238E27FC236}">
                <a16:creationId xmlns:a16="http://schemas.microsoft.com/office/drawing/2014/main" id="{85E4BF14-3E8F-064D-D953-5B2CC51DF264}"/>
              </a:ext>
            </a:extLst>
          </p:cNvPr>
          <p:cNvSpPr txBox="1">
            <a:spLocks noGrp="1"/>
          </p:cNvSpPr>
          <p:nvPr>
            <p:ph type="title"/>
          </p:nvPr>
        </p:nvSpPr>
        <p:spPr bwMode="auto">
          <a:prstGeom prst="rect">
            <a:avLst/>
          </a:prstGeom>
          <a:noFill/>
          <a:ln w="0">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4000" spc="-1">
                <a:solidFill>
                  <a:srgbClr val="000000"/>
                </a:solidFill>
                <a:latin typeface="Arial"/>
              </a:rPr>
              <a:t>WG motion:</a:t>
            </a:r>
            <a:br>
              <a:rPr lang="en-US" sz="4000"/>
            </a:br>
            <a:r>
              <a:rPr lang="en-US" sz="4000" spc="-1">
                <a:solidFill>
                  <a:srgbClr val="000000"/>
                </a:solidFill>
                <a:latin typeface="Arial"/>
              </a:rPr>
              <a:t>Unconditional submittal</a:t>
            </a:r>
            <a:endParaRPr lang="en-US" sz="4000" spc="-1" dirty="0">
              <a:solidFill>
                <a:srgbClr val="000000"/>
              </a:solidFill>
              <a:latin typeface="Arial"/>
            </a:endParaRPr>
          </a:p>
        </p:txBody>
      </p:sp>
      <p:sp>
        <p:nvSpPr>
          <p:cNvPr id="8" name="TextBox 7">
            <a:extLst>
              <a:ext uri="{FF2B5EF4-FFF2-40B4-BE49-F238E27FC236}">
                <a16:creationId xmlns:a16="http://schemas.microsoft.com/office/drawing/2014/main" id="{23D64B56-9F37-E334-82C6-DFBA2743C074}"/>
              </a:ext>
            </a:extLst>
          </p:cNvPr>
          <p:cNvSpPr txBox="1"/>
          <p:nvPr/>
        </p:nvSpPr>
        <p:spPr>
          <a:xfrm>
            <a:off x="533400" y="1981200"/>
            <a:ext cx="7924800" cy="2246769"/>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Motion: 802.15 </a:t>
            </a:r>
            <a:r>
              <a:rPr lang="en-US" sz="2000" b="0" i="1" strike="noStrike" spc="-1" dirty="0">
                <a:solidFill>
                  <a:srgbClr val="000000"/>
                </a:solidFill>
                <a:highlight>
                  <a:srgbClr val="FFFF00"/>
                </a:highlight>
                <a:latin typeface="Arial"/>
                <a:ea typeface="DejaVu Sans"/>
              </a:rPr>
              <a:t>has reviewed and approves CA document </a:t>
            </a:r>
            <a:r>
              <a:rPr lang="en-US" sz="2000" b="0" i="1" strike="noStrike" spc="-1" dirty="0">
                <a:solidFill>
                  <a:srgbClr val="000000"/>
                </a:solidFill>
                <a:latin typeface="Arial"/>
                <a:ea typeface="DejaVu Sans"/>
              </a:rPr>
              <a:t>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a:t>
            </a:r>
            <a:r>
              <a:rPr lang="en-US" sz="2000" b="0" i="1" strike="noStrike" spc="-1" dirty="0">
                <a:solidFill>
                  <a:srgbClr val="000000"/>
                </a:solidFill>
                <a:highlight>
                  <a:srgbClr val="FFFF00"/>
                </a:highlight>
                <a:latin typeface="Arial"/>
                <a:ea typeface="DejaVu Sans"/>
              </a:rPr>
              <a:t>and </a:t>
            </a:r>
            <a:r>
              <a:rPr lang="en-US" sz="2000" b="0" i="1" strike="noStrike" spc="-1" dirty="0">
                <a:solidFill>
                  <a:srgbClr val="000000"/>
                </a:solidFill>
                <a:latin typeface="Arial"/>
                <a:ea typeface="DejaVu Sans"/>
              </a:rPr>
              <a:t>requests unconditional approval from the EC to submit P802.15.</a:t>
            </a:r>
            <a:r>
              <a:rPr lang="en-US" sz="2000" i="1" spc="-1" dirty="0">
                <a:solidFill>
                  <a:srgbClr val="000000"/>
                </a:solidFill>
                <a:highlight>
                  <a:srgbClr val="FFFF00"/>
                </a:highlight>
                <a:latin typeface="Arial"/>
                <a:ea typeface="DejaVu Sans"/>
              </a:rPr>
              <a:t>4me_D03</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15581707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9295</TotalTime>
  <Words>1113</Words>
  <Application>Microsoft Macintosh PowerPoint</Application>
  <PresentationFormat>On-screen Show (4:3)</PresentationFormat>
  <Paragraphs>229</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IEEE 802.15.4me March, 2024 Interim Plenary Agenda and Closing</vt:lpstr>
      <vt:lpstr>15.4me Sessions this Week</vt:lpstr>
      <vt:lpstr>Agenda </vt:lpstr>
      <vt:lpstr>Results of Workgroup Ballot </vt:lpstr>
      <vt:lpstr>TG motion: Unconditional submittal</vt:lpstr>
      <vt:lpstr>TG motion: CRG formation for SA ballot</vt:lpstr>
      <vt:lpstr>WG motion: Unconditional submittal</vt:lpstr>
      <vt:lpstr>WG motion: CRG formation for SA ballot</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152</cp:revision>
  <cp:lastPrinted>1998-02-10T13:28:06Z</cp:lastPrinted>
  <dcterms:created xsi:type="dcterms:W3CDTF">2018-03-03T14:04:29Z</dcterms:created>
  <dcterms:modified xsi:type="dcterms:W3CDTF">2024-03-06T13:30:04Z</dcterms:modified>
  <cp:category/>
</cp:coreProperties>
</file>