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9" r:id="rId2"/>
    <p:sldId id="258" r:id="rId3"/>
    <p:sldId id="5610" r:id="rId4"/>
    <p:sldId id="5833" r:id="rId5"/>
    <p:sldId id="284" r:id="rId6"/>
    <p:sldId id="281" r:id="rId7"/>
    <p:sldId id="271" r:id="rId8"/>
    <p:sldId id="273" r:id="rId9"/>
    <p:sldId id="274" r:id="rId10"/>
    <p:sldId id="282" r:id="rId11"/>
    <p:sldId id="276" r:id="rId12"/>
    <p:sldId id="262" r:id="rId13"/>
    <p:sldId id="263" r:id="rId14"/>
    <p:sldId id="264" r:id="rId15"/>
    <p:sldId id="5084" r:id="rId16"/>
    <p:sldId id="5836" r:id="rId17"/>
    <p:sldId id="5841" r:id="rId18"/>
    <p:sldId id="5842" r:id="rId19"/>
    <p:sldId id="5621" r:id="rId20"/>
    <p:sldId id="256" r:id="rId21"/>
    <p:sldId id="5844" r:id="rId22"/>
    <p:sldId id="5830" r:id="rId23"/>
    <p:sldId id="4944" r:id="rId24"/>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showGuides="1">
      <p:cViewPr>
        <p:scale>
          <a:sx n="66" d="100"/>
          <a:sy n="66" d="100"/>
        </p:scale>
        <p:origin x="1212" y="-124"/>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2024/3/10</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19</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20</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512899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23</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01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802.15-24-0135-01-06ma</a:t>
            </a:r>
          </a:p>
        </p:txBody>
      </p:sp>
      <p:sp>
        <p:nvSpPr>
          <p:cNvPr id="1032" name="Line 8"/>
          <p:cNvSpPr>
            <a:spLocks noChangeShapeType="1"/>
          </p:cNvSpPr>
          <p:nvPr/>
        </p:nvSpPr>
        <p:spPr bwMode="auto">
          <a:xfrm>
            <a:off x="685800" y="60946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7059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5/pub/TG6ma.html" TargetMode="External"/><Relationship Id="rId2" Type="http://schemas.openxmlformats.org/officeDocument/2006/relationships/hyperlink" Target="mailto:kohno@yrp-iai.jp?subject=TG15.6ma%20mail"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c238fb737c46bfb49348c408dbce1cc5"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ieeesa.webex.com/ieeesa/j.php?MTID=m5e088fe846b52d664eec40374458986a"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March 2024]</a:t>
            </a:r>
          </a:p>
          <a:p>
            <a:r>
              <a:rPr lang="en-US" altLang="ja-JP" sz="1600" b="1" dirty="0">
                <a:ea typeface="ＭＳ Ｐゴシック" charset="-128"/>
              </a:rPr>
              <a:t>Date Submitted: </a:t>
            </a:r>
            <a:r>
              <a:rPr lang="en-US" altLang="ja-JP" sz="1600" dirty="0">
                <a:ea typeface="ＭＳ Ｐゴシック" charset="-128"/>
              </a:rPr>
              <a:t>[10</a:t>
            </a:r>
            <a:r>
              <a:rPr lang="en-US" altLang="ja-JP" sz="1600" baseline="30000" dirty="0">
                <a:ea typeface="ＭＳ Ｐゴシック" charset="-128"/>
              </a:rPr>
              <a:t>th</a:t>
            </a:r>
            <a:r>
              <a:rPr lang="en-US" altLang="ja-JP" sz="1600" dirty="0">
                <a:ea typeface="ＭＳ Ｐゴシック" charset="-128"/>
              </a:rPr>
              <a:t> March 2024]</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March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March 2024</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March 2024</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March 2024</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March 2024</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March 2024</a:t>
            </a:r>
            <a:endParaRPr lang="en-US" altLang="ja-JP" dirty="0"/>
          </a:p>
        </p:txBody>
      </p:sp>
      <p:sp>
        <p:nvSpPr>
          <p:cNvPr id="5" name="object 2">
            <a:extLst>
              <a:ext uri="{FF2B5EF4-FFF2-40B4-BE49-F238E27FC236}">
                <a16:creationId xmlns:a16="http://schemas.microsoft.com/office/drawing/2014/main" id="{5517EF6B-3EB4-2C59-ED97-320C999242B8}"/>
              </a:ext>
            </a:extLst>
          </p:cNvPr>
          <p:cNvSpPr txBox="1"/>
          <p:nvPr/>
        </p:nvSpPr>
        <p:spPr>
          <a:xfrm>
            <a:off x="1328364" y="770409"/>
            <a:ext cx="5682615" cy="959237"/>
          </a:xfrm>
          <a:prstGeom prst="rect">
            <a:avLst/>
          </a:prstGeom>
        </p:spPr>
        <p:txBody>
          <a:bodyPr vert="horz" wrap="square" lIns="0" tIns="15240" rIns="0" bIns="0" rtlCol="0">
            <a:spAutoFit/>
          </a:bodyPr>
          <a:lstStyle/>
          <a:p>
            <a:pPr marL="2270760">
              <a:lnSpc>
                <a:spcPts val="2420"/>
              </a:lnSpc>
              <a:spcBef>
                <a:spcPts val="120"/>
              </a:spcBef>
            </a:pPr>
            <a:r>
              <a:rPr sz="2050" b="1" dirty="0">
                <a:solidFill>
                  <a:srgbClr val="056AB3"/>
                </a:solidFill>
                <a:latin typeface="Arial"/>
                <a:cs typeface="Arial"/>
              </a:rPr>
              <a:t>2024</a:t>
            </a:r>
            <a:r>
              <a:rPr sz="2050" b="1" spc="35" dirty="0">
                <a:solidFill>
                  <a:srgbClr val="056AB3"/>
                </a:solidFill>
                <a:latin typeface="Arial"/>
                <a:cs typeface="Arial"/>
              </a:rPr>
              <a:t> </a:t>
            </a:r>
            <a:r>
              <a:rPr lang="en-US" altLang="ja-JP" sz="2050" b="1" spc="35" dirty="0">
                <a:solidFill>
                  <a:srgbClr val="056AB3"/>
                </a:solidFill>
                <a:latin typeface="Arial"/>
                <a:cs typeface="Arial"/>
              </a:rPr>
              <a:t>March</a:t>
            </a:r>
            <a:endParaRPr sz="2050" dirty="0">
              <a:latin typeface="Arial"/>
              <a:cs typeface="Arial"/>
            </a:endParaRPr>
          </a:p>
          <a:p>
            <a:pPr marL="718185">
              <a:lnSpc>
                <a:spcPts val="2420"/>
              </a:lnSpc>
            </a:pPr>
            <a:r>
              <a:rPr sz="2050" b="1" dirty="0">
                <a:solidFill>
                  <a:srgbClr val="056AB3"/>
                </a:solidFill>
                <a:latin typeface="Arial"/>
                <a:cs typeface="Arial"/>
              </a:rPr>
              <a:t>IEEE</a:t>
            </a:r>
            <a:r>
              <a:rPr sz="2050" b="1" spc="45" dirty="0">
                <a:solidFill>
                  <a:srgbClr val="056AB3"/>
                </a:solidFill>
                <a:latin typeface="Arial"/>
                <a:cs typeface="Arial"/>
              </a:rPr>
              <a:t> </a:t>
            </a:r>
            <a:r>
              <a:rPr sz="2050" b="1" dirty="0">
                <a:solidFill>
                  <a:srgbClr val="056AB3"/>
                </a:solidFill>
                <a:latin typeface="Arial"/>
                <a:cs typeface="Arial"/>
              </a:rPr>
              <a:t>802</a:t>
            </a:r>
            <a:r>
              <a:rPr sz="2050" b="1" spc="45" dirty="0">
                <a:solidFill>
                  <a:srgbClr val="056AB3"/>
                </a:solidFill>
                <a:latin typeface="Arial"/>
                <a:cs typeface="Arial"/>
              </a:rPr>
              <a:t> </a:t>
            </a:r>
            <a:r>
              <a:rPr sz="2050" b="1" dirty="0">
                <a:solidFill>
                  <a:srgbClr val="056AB3"/>
                </a:solidFill>
                <a:latin typeface="Arial"/>
                <a:cs typeface="Arial"/>
              </a:rPr>
              <a:t>WIRELESS</a:t>
            </a:r>
            <a:r>
              <a:rPr sz="2050" b="1" spc="45" dirty="0">
                <a:solidFill>
                  <a:srgbClr val="056AB3"/>
                </a:solidFill>
                <a:latin typeface="Arial"/>
                <a:cs typeface="Arial"/>
              </a:rPr>
              <a:t> </a:t>
            </a:r>
            <a:r>
              <a:rPr lang="en-US" altLang="ja-JP" sz="2050" b="1" spc="45" dirty="0">
                <a:solidFill>
                  <a:srgbClr val="056AB3"/>
                </a:solidFill>
                <a:latin typeface="Arial"/>
                <a:cs typeface="Arial"/>
              </a:rPr>
              <a:t>Plenary</a:t>
            </a:r>
            <a:r>
              <a:rPr sz="2050" b="1" spc="45" dirty="0">
                <a:solidFill>
                  <a:srgbClr val="056AB3"/>
                </a:solidFill>
                <a:latin typeface="Arial"/>
                <a:cs typeface="Arial"/>
              </a:rPr>
              <a:t> </a:t>
            </a:r>
            <a:r>
              <a:rPr sz="2050" b="1" spc="-10" dirty="0">
                <a:solidFill>
                  <a:srgbClr val="056AB3"/>
                </a:solidFill>
                <a:latin typeface="Arial"/>
                <a:cs typeface="Arial"/>
              </a:rPr>
              <a:t>SESSION</a:t>
            </a:r>
            <a:endParaRPr sz="2050" dirty="0">
              <a:latin typeface="Arial"/>
              <a:cs typeface="Arial"/>
            </a:endParaRPr>
          </a:p>
          <a:p>
            <a:pPr marL="12700">
              <a:lnSpc>
                <a:spcPct val="100000"/>
              </a:lnSpc>
              <a:spcBef>
                <a:spcPts val="1019"/>
              </a:spcBef>
            </a:pPr>
            <a:r>
              <a:rPr lang="en-US" altLang="ja-JP" sz="1300" dirty="0">
                <a:solidFill>
                  <a:srgbClr val="056AB3"/>
                </a:solidFill>
                <a:latin typeface="Arial"/>
                <a:cs typeface="Arial"/>
              </a:rPr>
              <a:t>March</a:t>
            </a:r>
            <a:r>
              <a:rPr lang="ja-JP" altLang="en-US" sz="1300" dirty="0">
                <a:solidFill>
                  <a:srgbClr val="056AB3"/>
                </a:solidFill>
                <a:latin typeface="Arial"/>
                <a:cs typeface="Arial"/>
              </a:rPr>
              <a:t> </a:t>
            </a:r>
            <a:r>
              <a:rPr lang="en-US" altLang="ja-JP" sz="1300" dirty="0">
                <a:solidFill>
                  <a:srgbClr val="056AB3"/>
                </a:solidFill>
                <a:latin typeface="Arial"/>
                <a:cs typeface="Arial"/>
              </a:rPr>
              <a:t>10-15, 2024   Hyatt Regency Denver Colorado Convention Center</a:t>
            </a:r>
          </a:p>
        </p:txBody>
      </p:sp>
      <p:sp>
        <p:nvSpPr>
          <p:cNvPr id="8" name="テキスト ボックス 7">
            <a:extLst>
              <a:ext uri="{FF2B5EF4-FFF2-40B4-BE49-F238E27FC236}">
                <a16:creationId xmlns:a16="http://schemas.microsoft.com/office/drawing/2014/main" id="{5DAF32BA-ED1F-CEDE-A476-2F2742795990}"/>
              </a:ext>
            </a:extLst>
          </p:cNvPr>
          <p:cNvSpPr txBox="1"/>
          <p:nvPr/>
        </p:nvSpPr>
        <p:spPr>
          <a:xfrm>
            <a:off x="528809" y="1533655"/>
            <a:ext cx="8459517" cy="4647426"/>
          </a:xfrm>
          <a:prstGeom prst="rect">
            <a:avLst/>
          </a:prstGeom>
          <a:noFill/>
        </p:spPr>
        <p:txBody>
          <a:bodyPr wrap="square">
            <a:spAutoFit/>
          </a:bodyPr>
          <a:lstStyle/>
          <a:p>
            <a:pPr algn="l"/>
            <a:endParaRPr lang="ja-JP" altLang="en-US" sz="20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Early Registration Deadline: Friday January 12, 2024 </a:t>
            </a:r>
            <a:endParaRPr lang="en-US" altLang="ja-JP" sz="2400" b="0" i="0" u="none" strike="noStrike" baseline="0" dirty="0">
              <a:solidFill>
                <a:srgbClr val="353744"/>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The March 2024 IEEE 802 Plenary is scheduled to take place in Denver Colorado, USA at the Hyatt Regency Denver Colorado Convention Center. In-Person and Virtual participation will be available for this session.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Participating Working Groups: 802.1, 802.3, 802.11, 802.15, 801.18, 802.19, 802.24 </a:t>
            </a:r>
            <a:endParaRPr lang="en-US" altLang="ja-JP" sz="18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Session Registration and Information Website: </a:t>
            </a:r>
            <a:r>
              <a:rPr lang="en-US" altLang="ja-JP" sz="2400" b="1" i="0" u="none" strike="noStrike" baseline="0" dirty="0">
                <a:solidFill>
                  <a:srgbClr val="1154CC"/>
                </a:solidFill>
                <a:latin typeface="Times New Roman" panose="02020603050405020304" pitchFamily="18" charset="0"/>
              </a:rPr>
              <a:t>https://cvent.me/PE85XZ </a:t>
            </a:r>
            <a:endParaRPr lang="en-US" altLang="ja-JP" sz="2400" b="0" i="0" u="none" strike="noStrike" baseline="0" dirty="0">
              <a:solidFill>
                <a:srgbClr val="1154CC"/>
              </a:solidFill>
              <a:latin typeface="Times New Roman" panose="02020603050405020304" pitchFamily="18" charset="0"/>
            </a:endParaRPr>
          </a:p>
          <a:p>
            <a:r>
              <a:rPr lang="en-US" altLang="ja-JP" sz="2400" b="1" i="0" u="none" strike="noStrike" baseline="0" dirty="0">
                <a:solidFill>
                  <a:srgbClr val="1154CC"/>
                </a:solidFill>
                <a:latin typeface="Times New Roman" panose="02020603050405020304" pitchFamily="18" charset="0"/>
              </a:rPr>
              <a:t>Registration Fees and Deadlines </a:t>
            </a:r>
            <a:endParaRPr lang="en-US" altLang="ja-JP" sz="2400" b="0" i="0" u="none" strike="noStrike" baseline="0" dirty="0">
              <a:solidFill>
                <a:srgbClr val="1154CC"/>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Early </a:t>
            </a:r>
            <a:r>
              <a:rPr lang="en-US" altLang="ja-JP" sz="1800" b="0" i="0" u="none" strike="noStrike" baseline="0" dirty="0">
                <a:solidFill>
                  <a:srgbClr val="353744"/>
                </a:solidFill>
                <a:latin typeface="Times New Roman" panose="02020603050405020304" pitchFamily="18" charset="0"/>
              </a:rPr>
              <a:t>$US 800.00 until January 12,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Standard </a:t>
            </a:r>
            <a:r>
              <a:rPr lang="en-US" altLang="ja-JP" sz="1800" b="0" i="0" u="none" strike="noStrike" baseline="0" dirty="0">
                <a:solidFill>
                  <a:srgbClr val="353744"/>
                </a:solidFill>
                <a:latin typeface="Times New Roman" panose="02020603050405020304" pitchFamily="18" charset="0"/>
              </a:rPr>
              <a:t>$US 1150.00 After January 12, until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Late/Onsite </a:t>
            </a:r>
            <a:r>
              <a:rPr lang="en-US" altLang="ja-JP" sz="1800" b="0" i="0" u="none" strike="noStrike" baseline="0" dirty="0">
                <a:solidFill>
                  <a:srgbClr val="353744"/>
                </a:solidFill>
                <a:latin typeface="Times New Roman" panose="02020603050405020304" pitchFamily="18" charset="0"/>
              </a:rPr>
              <a:t>$US 1500.00 after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Student $US 100.00 </a:t>
            </a:r>
            <a:endParaRPr lang="en-US" altLang="ja-JP" sz="1800" b="0" i="0" u="none" strike="noStrike" baseline="0" dirty="0">
              <a:solidFill>
                <a:srgbClr val="353744"/>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Social Tickets: </a:t>
            </a:r>
            <a:r>
              <a:rPr lang="en-US" altLang="ja-JP" sz="1800" b="0" i="0" u="none" strike="noStrike" baseline="0" dirty="0">
                <a:solidFill>
                  <a:srgbClr val="353744"/>
                </a:solidFill>
                <a:latin typeface="Times New Roman" panose="02020603050405020304" pitchFamily="18" charset="0"/>
              </a:rPr>
              <a:t>Optional purchase for In-Person Attendees and their Guests </a:t>
            </a:r>
            <a:endParaRPr lang="en-US" altLang="ja-JP" sz="1800" b="0" i="0" u="none" strike="noStrike" baseline="0" dirty="0">
              <a:solidFill>
                <a:srgbClr val="000000"/>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$US 24.99 per ticket Until March 15, 2024 </a:t>
            </a:r>
            <a:endParaRPr lang="ja-JP" altLang="en-US" dirty="0"/>
          </a:p>
        </p:txBody>
      </p:sp>
    </p:spTree>
    <p:extLst>
      <p:ext uri="{BB962C8B-B14F-4D97-AF65-F5344CB8AC3E}">
        <p14:creationId xmlns:p14="http://schemas.microsoft.com/office/powerpoint/2010/main" val="427771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D4612FC-1BBE-53D1-0C77-A453D3FCB27D}"/>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F808956D-D112-6FE5-58A4-EF9CD7B881FC}"/>
              </a:ext>
            </a:extLst>
          </p:cNvPr>
          <p:cNvSpPr>
            <a:spLocks noGrp="1"/>
          </p:cNvSpPr>
          <p:nvPr>
            <p:ph type="dt" sz="half" idx="2"/>
          </p:nvPr>
        </p:nvSpPr>
        <p:spPr/>
        <p:txBody>
          <a:bodyPr/>
          <a:lstStyle/>
          <a:p>
            <a:r>
              <a:rPr lang="en-US" altLang="ja-JP"/>
              <a:t>March 2024</a:t>
            </a:r>
            <a:endParaRPr lang="en-US" altLang="ja-JP" dirty="0"/>
          </a:p>
        </p:txBody>
      </p:sp>
      <p:pic>
        <p:nvPicPr>
          <p:cNvPr id="5" name="図 4">
            <a:extLst>
              <a:ext uri="{FF2B5EF4-FFF2-40B4-BE49-F238E27FC236}">
                <a16:creationId xmlns:a16="http://schemas.microsoft.com/office/drawing/2014/main" id="{67BF952C-AF34-679E-3EF3-8C0A90A65F74}"/>
              </a:ext>
            </a:extLst>
          </p:cNvPr>
          <p:cNvPicPr>
            <a:picLocks noChangeAspect="1"/>
          </p:cNvPicPr>
          <p:nvPr/>
        </p:nvPicPr>
        <p:blipFill>
          <a:blip r:embed="rId2"/>
          <a:stretch>
            <a:fillRect/>
          </a:stretch>
        </p:blipFill>
        <p:spPr>
          <a:xfrm>
            <a:off x="954503" y="609600"/>
            <a:ext cx="6810059" cy="2416565"/>
          </a:xfrm>
          <a:prstGeom prst="rect">
            <a:avLst/>
          </a:prstGeom>
        </p:spPr>
      </p:pic>
      <p:pic>
        <p:nvPicPr>
          <p:cNvPr id="7" name="図 6">
            <a:extLst>
              <a:ext uri="{FF2B5EF4-FFF2-40B4-BE49-F238E27FC236}">
                <a16:creationId xmlns:a16="http://schemas.microsoft.com/office/drawing/2014/main" id="{6ACE3DCD-99D5-8B4C-6156-77E2364F611A}"/>
              </a:ext>
            </a:extLst>
          </p:cNvPr>
          <p:cNvPicPr>
            <a:picLocks noChangeAspect="1"/>
          </p:cNvPicPr>
          <p:nvPr/>
        </p:nvPicPr>
        <p:blipFill>
          <a:blip r:embed="rId3"/>
          <a:stretch>
            <a:fillRect/>
          </a:stretch>
        </p:blipFill>
        <p:spPr>
          <a:xfrm>
            <a:off x="33075" y="3132428"/>
            <a:ext cx="4910450" cy="3115972"/>
          </a:xfrm>
          <a:prstGeom prst="rect">
            <a:avLst/>
          </a:prstGeom>
        </p:spPr>
      </p:pic>
      <p:pic>
        <p:nvPicPr>
          <p:cNvPr id="9" name="図 8">
            <a:extLst>
              <a:ext uri="{FF2B5EF4-FFF2-40B4-BE49-F238E27FC236}">
                <a16:creationId xmlns:a16="http://schemas.microsoft.com/office/drawing/2014/main" id="{8DDAB54E-C12C-A2A1-BA73-228659E44978}"/>
              </a:ext>
            </a:extLst>
          </p:cNvPr>
          <p:cNvPicPr>
            <a:picLocks noChangeAspect="1"/>
          </p:cNvPicPr>
          <p:nvPr/>
        </p:nvPicPr>
        <p:blipFill>
          <a:blip r:embed="rId4"/>
          <a:stretch>
            <a:fillRect/>
          </a:stretch>
        </p:blipFill>
        <p:spPr>
          <a:xfrm>
            <a:off x="4812357" y="3276646"/>
            <a:ext cx="4259742" cy="2743200"/>
          </a:xfrm>
          <a:prstGeom prst="rect">
            <a:avLst/>
          </a:prstGeom>
        </p:spPr>
      </p:pic>
    </p:spTree>
    <p:extLst>
      <p:ext uri="{BB962C8B-B14F-4D97-AF65-F5344CB8AC3E}">
        <p14:creationId xmlns:p14="http://schemas.microsoft.com/office/powerpoint/2010/main" val="3416756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D9E3D2-F7A2-96A3-122F-5FDF799E50B8}"/>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4F1F6A68-5744-1909-9926-4198EBF4AA6B}"/>
              </a:ext>
            </a:extLst>
          </p:cNvPr>
          <p:cNvSpPr>
            <a:spLocks noGrp="1"/>
          </p:cNvSpPr>
          <p:nvPr>
            <p:ph type="dt" sz="half" idx="2"/>
          </p:nvPr>
        </p:nvSpPr>
        <p:spPr/>
        <p:txBody>
          <a:bodyPr/>
          <a:lstStyle/>
          <a:p>
            <a:r>
              <a:rPr lang="en-US" altLang="ja-JP"/>
              <a:t>March 2024</a:t>
            </a:r>
            <a:endParaRPr lang="en-US" altLang="ja-JP" dirty="0"/>
          </a:p>
        </p:txBody>
      </p:sp>
      <p:sp>
        <p:nvSpPr>
          <p:cNvPr id="4" name="Rectangle 3">
            <a:extLst>
              <a:ext uri="{FF2B5EF4-FFF2-40B4-BE49-F238E27FC236}">
                <a16:creationId xmlns:a16="http://schemas.microsoft.com/office/drawing/2014/main" id="{E389BFE1-7906-201B-E891-80D2D8D08092}"/>
              </a:ext>
            </a:extLst>
          </p:cNvPr>
          <p:cNvSpPr txBox="1">
            <a:spLocks noChangeArrowheads="1"/>
          </p:cNvSpPr>
          <p:nvPr/>
        </p:nvSpPr>
        <p:spPr>
          <a:xfrm>
            <a:off x="266700" y="1447703"/>
            <a:ext cx="8686800" cy="495456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Chair: </a:t>
            </a:r>
            <a:r>
              <a:rPr lang="en-US" sz="1000" b="1" kern="1200">
                <a:latin typeface="Arial" panose="020B0604020202020204" pitchFamily="34" charset="0"/>
                <a:cs typeface="Arial" panose="020B0604020202020204" pitchFamily="34" charset="0"/>
                <a:hlinkClick r:id="rId2"/>
              </a:rPr>
              <a:t>Ryuji Kohno</a:t>
            </a:r>
            <a:endParaRPr lang="en-US" sz="1000" b="1" kern="1200">
              <a:solidFill>
                <a:srgbClr val="0000FF"/>
              </a:solidFill>
              <a:latin typeface="Arial" panose="020B0604020202020204" pitchFamily="34" charset="0"/>
              <a:cs typeface="Arial" panose="020B0604020202020204" pitchFamily="34" charset="0"/>
            </a:endParaRPr>
          </a:p>
          <a:p>
            <a:pPr marL="0" indent="0" defTabSz="914400" fontAlgn="b">
              <a:lnSpc>
                <a:spcPct val="80000"/>
              </a:lnSpc>
              <a:spcAft>
                <a:spcPts val="0"/>
              </a:spcAft>
              <a:buFontTx/>
              <a:buNone/>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Objective:</a:t>
            </a:r>
          </a:p>
          <a:p>
            <a:pPr marL="457200"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Enhancements to the Body Area Networks (BAN) Ultra Wideband (UWB) physical layer (PHY) and media access control (MAC) to support enhanced dependability to a human BAN (HBAN) and adds support for vehicle BAN (VBAN), a coordinator in a vehicle with devices around the vehicular body.</a:t>
            </a:r>
          </a:p>
          <a:p>
            <a:pPr marL="457200"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solidFill>
                  <a:srgbClr val="0000FF"/>
                </a:solidFill>
                <a:latin typeface="Arial" panose="020B0604020202020204" pitchFamily="34" charset="0"/>
                <a:cs typeface="Arial" panose="020B0604020202020204" pitchFamily="34" charset="0"/>
                <a:hlinkClick r:id="rId3"/>
              </a:rPr>
              <a:t>TG6ma Webpage</a:t>
            </a:r>
            <a:endParaRPr lang="en-US" sz="1000" kern="1200">
              <a:solidFill>
                <a:srgbClr val="0000FF"/>
              </a:solidFill>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Areas being worked on include:</a:t>
            </a: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Modeling</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Precise modeling of radio propagation of implant and wearable human BANs and around vehicle BANs for dependable 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Classified modeling of multiple BANs and coexistence with other radios for resolution in PHY and MAC</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Cognition of channel environment and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Initial acquisition and synchronization in coexisting BANs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coding in forward error correction (FEC) and hybrid automatic repeat request (HARQ) according to required QoS levels of data packets in various channel propagation models and coexistence classes </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Packet contention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Control and data channels, superframe formant, and MAC function to avoid packet contention in various classes of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Hybrid protocol of contention-free and contention access according to required QoS levels of data packets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 coordinators or hubs negotiation among coexisting BANs</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mitigation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surprising and canceling technologies for theoretical and feasible implementation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Result in simpler classes of coexistence by mitigation of interference from non-BAN</a:t>
            </a:r>
          </a:p>
          <a:p>
            <a:pPr marL="690563"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Ranging:</a:t>
            </a:r>
          </a:p>
          <a:p>
            <a:pPr marL="690563"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Optional ranging for cognition of dynamism of coexisting BANs</a:t>
            </a:r>
          </a:p>
          <a:p>
            <a:pPr marL="404813" indent="-171450"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This revision builds on the existing standard 802.15.6-2012 with enhanced dependability for human BAN and additional vehicle BAN</a:t>
            </a:r>
            <a:endParaRPr lang="en-US" sz="1000" kern="1200">
              <a:latin typeface="Arial Rounded MT Bold" pitchFamily="34" charset="0"/>
              <a:cs typeface="Arial" charset="0"/>
            </a:endParaRPr>
          </a:p>
          <a:p>
            <a:pPr marL="457200" indent="-457200" defTabSz="914400" fontAlgn="b">
              <a:lnSpc>
                <a:spcPct val="80000"/>
              </a:lnSpc>
              <a:spcAft>
                <a:spcPts val="0"/>
              </a:spcAft>
              <a:buFontTx/>
              <a:buNone/>
              <a:defRPr/>
            </a:pPr>
            <a:endParaRPr lang="en-US" sz="1000" kern="1200">
              <a:latin typeface="Arial Rounded MT Bold" pitchFamily="34" charset="0"/>
              <a:cs typeface="Arial" charset="0"/>
            </a:endParaRPr>
          </a:p>
          <a:p>
            <a:pPr marL="457200" indent="-457200" defTabSz="914400" fontAlgn="b">
              <a:lnSpc>
                <a:spcPct val="80000"/>
              </a:lnSpc>
              <a:spcAft>
                <a:spcPts val="0"/>
              </a:spcAft>
              <a:buFontTx/>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BFC5E471-F3B3-86C7-BD1B-95506CFE26DD}"/>
              </a:ext>
            </a:extLst>
          </p:cNvPr>
          <p:cNvSpPr>
            <a:spLocks noChangeAspect="1" noChangeArrowheads="1"/>
          </p:cNvSpPr>
          <p:nvPr/>
        </p:nvSpPr>
        <p:spPr bwMode="auto">
          <a:xfrm>
            <a:off x="547503" y="12796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
            <a:extLst>
              <a:ext uri="{FF2B5EF4-FFF2-40B4-BE49-F238E27FC236}">
                <a16:creationId xmlns:a16="http://schemas.microsoft.com/office/drawing/2014/main" id="{23C6FB50-065E-BC99-8BBA-59B9A6CC8FA8}"/>
              </a:ext>
            </a:extLst>
          </p:cNvPr>
          <p:cNvSpPr txBox="1">
            <a:spLocks noChangeArrowheads="1"/>
          </p:cNvSpPr>
          <p:nvPr/>
        </p:nvSpPr>
        <p:spPr bwMode="auto">
          <a:xfrm>
            <a:off x="533400" y="70448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TG6ma(BAN/VAN)</a:t>
            </a:r>
            <a:r>
              <a:rPr lang="en-US" sz="3200" kern="1200" dirty="0">
                <a:latin typeface="Arial Rounded MT Bold" pitchFamily="34" charset="0"/>
                <a:cs typeface="Arial" charset="0"/>
              </a:rPr>
              <a:t> – BAN with Enhanced Dependability Revision</a:t>
            </a:r>
          </a:p>
        </p:txBody>
      </p:sp>
    </p:spTree>
    <p:extLst>
      <p:ext uri="{BB962C8B-B14F-4D97-AF65-F5344CB8AC3E}">
        <p14:creationId xmlns:p14="http://schemas.microsoft.com/office/powerpoint/2010/main" val="1735250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draft#1.14 of  Draft Proposals for Pre-Ballot</a:t>
            </a:r>
          </a:p>
          <a:p>
            <a:pPr marL="0" indent="0">
              <a:lnSpc>
                <a:spcPts val="2100"/>
              </a:lnSpc>
              <a:buNone/>
            </a:pPr>
            <a:r>
              <a:rPr lang="en-US" altLang="ja-JP" sz="1800" dirty="0">
                <a:solidFill>
                  <a:srgbClr val="FF0000"/>
                </a:solidFill>
              </a:rPr>
              <a:t>•Comment resolution for draft#1.14</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19</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March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Denver, Colorado, USA</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March 11</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4294967295"/>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55741" y="1089898"/>
            <a:ext cx="9026759" cy="5517434"/>
          </a:xfrm>
          <a:ln/>
        </p:spPr>
        <p:txBody>
          <a:bodyPr>
            <a:noAutofit/>
          </a:bodyPr>
          <a:lstStyle/>
          <a:p>
            <a:pPr>
              <a:lnSpc>
                <a:spcPts val="1400"/>
              </a:lnSpc>
            </a:pPr>
            <a:r>
              <a:rPr lang="en-US" altLang="ja-JP" sz="1200" dirty="0"/>
              <a:t>TG15.6ma meeting call to order</a:t>
            </a:r>
          </a:p>
          <a:p>
            <a:pPr>
              <a:lnSpc>
                <a:spcPts val="1400"/>
              </a:lnSpc>
            </a:pPr>
            <a:r>
              <a:rPr lang="en-US" altLang="ja-JP" sz="1200" dirty="0"/>
              <a:t>Call for essential patents and policies &amp; procedures reminder </a:t>
            </a:r>
          </a:p>
          <a:p>
            <a:pPr>
              <a:lnSpc>
                <a:spcPts val="1400"/>
              </a:lnSpc>
            </a:pPr>
            <a:r>
              <a:rPr lang="en-US" altLang="ja-JP" sz="1200" dirty="0"/>
              <a:t>Approve last meeting minutes: TG 15.6ma Meeting Minutes for January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15-24-0075-00</a:t>
            </a:r>
            <a:r>
              <a:rPr lang="en-US" altLang="ja-JP" sz="1200" dirty="0"/>
              <a:t>-06ma</a:t>
            </a:r>
          </a:p>
          <a:p>
            <a:pPr>
              <a:lnSpc>
                <a:spcPts val="1400"/>
              </a:lnSpc>
            </a:pPr>
            <a:r>
              <a:rPr lang="en-US" altLang="ja-JP" sz="1200" dirty="0"/>
              <a:t>Agenda of TG15.6ma March Meeting                                                                                           doc.#15-24-0134-01-06ma   </a:t>
            </a:r>
          </a:p>
          <a:p>
            <a:pPr>
              <a:lnSpc>
                <a:spcPts val="1400"/>
              </a:lnSpc>
            </a:pPr>
            <a:r>
              <a:rPr lang="en-US" altLang="ja-JP" sz="1200" dirty="0"/>
              <a:t>Review and Summary</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Basic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doc.#15-23-0557-02-06ma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TG6ma Draft Action Items(Progress and Action Items for Draft#1.14                                  doc.#15-23-0360-04-06ma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Draft pre-ballot comment resolution                                                                                    doc.#15-23-0476-14-06ma  </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doc.#15-23-0361-04-06ma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   Modified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Based on 15.6-2012 for Coexisting Multiple Dependable BANs 24-0122-00-06ma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2.   MAC Frame Formats Based on Harmonization Agreements                                                doc.#15-24-0034-01-06ma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3.   Progress and Action Items for Draft#1 (Draft#1.14)                                                              doc.#15-23-0360-03-06ma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4.  Joint work with 802.1; Draft PAR and CSD 802.1ACea: Amendment to IEEE Standard 802.1AC-2016 15-23-453</a:t>
            </a:r>
            <a:r>
              <a:rPr lang="ja-JP" altLang="en-US" sz="1200" dirty="0">
                <a:solidFill>
                  <a:srgbClr val="000000"/>
                </a:solidFill>
                <a:latin typeface="Arial"/>
                <a:cs typeface="Times New Roman" pitchFamily="18" charset="0"/>
              </a:rPr>
              <a:t>＆</a:t>
            </a:r>
            <a:r>
              <a:rPr lang="en-US" altLang="ja-JP" sz="1200" dirty="0">
                <a:solidFill>
                  <a:srgbClr val="000000"/>
                </a:solidFill>
                <a:latin typeface="Arial"/>
                <a:cs typeface="Times New Roman" pitchFamily="18" charset="0"/>
              </a:rPr>
              <a:t>454</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5.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for coexisting multiple dependable BANs                                   doc.#15-24-0013-02-06ma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6.   Simulation results for Nagoya I. T. and YRP-IAI MAC proposal   Based on TG6ma Channel Model      -0352-04-06ma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7.  Preliminary Evaluation on Ranging Accuracy with Interference Cancellation in Coexistence Environments  24-0057-01</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8.  Hybrid ARQ Scheme for High QoS Packets in High Class of Coexistence of IEEE 802.15.6ma    #15-23-0576-02-06ma         9.  Evaluation of IEEE 802.15.6 Ultra-wideband Physical Layer Utilizing Super Orthogonal Convolutional 22-0562-08-06ma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10. Performance Evaluation of Channel Coding Based on TG6ma Channel Model for Some Classes of Coexistence 051-01</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11. TG6ma Channel Models, Channel Coding, and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doc.#15-22-0519-01-06ma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12. UWB Positioning in 15.6ma for Multiple BAN Adjacent Scenarios                                        doc.#15-23-0560-01-06ma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13. TG6ma Channel Model Document for Enhanced </a:t>
            </a:r>
            <a:r>
              <a:rPr lang="en-US" altLang="ja-JP" sz="1200" dirty="0" err="1">
                <a:solidFill>
                  <a:srgbClr val="000000"/>
                </a:solidFill>
                <a:latin typeface="Arial"/>
                <a:cs typeface="Times New Roman" pitchFamily="18" charset="0"/>
              </a:rPr>
              <a:t>Depemdability</a:t>
            </a:r>
            <a:r>
              <a:rPr lang="en-US" altLang="ja-JP" sz="1200" dirty="0">
                <a:solidFill>
                  <a:srgbClr val="000000"/>
                </a:solidFill>
                <a:latin typeface="Arial"/>
                <a:cs typeface="Times New Roman" pitchFamily="18" charset="0"/>
              </a:rPr>
              <a:t>                                          doc.#15-22-0519-05-06ma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14. Interference Mitigation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it-IT" altLang="ja-JP"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doc.#15-24-0073-01-06ma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15. Overview and convergence of MAC proposals for 15.6ma                                                    doc.#15-24-0076-03-06ma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16. Progress Report of TG6ma                                                                                                   doc.#15-23-0056-07-06ma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17. Timeline of TG6ma                                                                                                               doc.#15.23-0407-04-06ma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18. TG15.6ma Closing Report for March 2024                                                                           doc.#15-24-0vvv-00-06ma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19. TG15.6ma Meeting Minutes for March 2024                                                                         doc.#15-24-0sss-00-06ma</a:t>
            </a:r>
          </a:p>
          <a:p>
            <a:pPr marL="514350" marR="0" lvl="1" indent="0" algn="l" defTabSz="914400" rtl="0" eaLnBrk="1" fontAlgn="base" latinLnBrk="0" hangingPunct="1">
              <a:lnSpc>
                <a:spcPts val="1400"/>
              </a:lnSpc>
              <a:spcBef>
                <a:spcPts val="0"/>
              </a:spcBef>
              <a:spcAft>
                <a:spcPts val="0"/>
              </a:spcAft>
              <a:buClrTx/>
              <a:buSzTx/>
              <a:buNone/>
              <a:tabLst/>
              <a:defRPr/>
            </a:pP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March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Denver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0 - 2:30 March 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March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13(WED)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March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00:00-01:00 March 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March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March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21</a:t>
            </a:fld>
            <a:endParaRPr lang="en-US" altLang="ja-JP" dirty="0"/>
          </a:p>
        </p:txBody>
      </p:sp>
      <p:sp>
        <p:nvSpPr>
          <p:cNvPr id="12" name="テキスト ボックス 11">
            <a:extLst>
              <a:ext uri="{FF2B5EF4-FFF2-40B4-BE49-F238E27FC236}">
                <a16:creationId xmlns:a16="http://schemas.microsoft.com/office/drawing/2014/main" id="{6903D195-E913-7E93-7D3A-5013BC2EAE19}"/>
              </a:ext>
            </a:extLst>
          </p:cNvPr>
          <p:cNvSpPr txBox="1"/>
          <p:nvPr/>
        </p:nvSpPr>
        <p:spPr>
          <a:xfrm>
            <a:off x="0" y="2133777"/>
            <a:ext cx="5082139" cy="307777"/>
          </a:xfrm>
          <a:prstGeom prst="rect">
            <a:avLst/>
          </a:prstGeom>
          <a:noFill/>
        </p:spPr>
        <p:txBody>
          <a:bodyPr wrap="square" rtlCol="0">
            <a:spAutoFit/>
          </a:bodyPr>
          <a:lstStyle/>
          <a:p>
            <a:r>
              <a:rPr kumimoji="1" lang="en-US" altLang="ja-JP" sz="1400" b="1" dirty="0">
                <a:solidFill>
                  <a:srgbClr val="FF0000"/>
                </a:solidFill>
                <a:highlight>
                  <a:srgbClr val="FFFF00"/>
                </a:highlight>
              </a:rPr>
              <a:t>March 11</a:t>
            </a:r>
            <a:r>
              <a:rPr kumimoji="1" lang="en-US" altLang="ja-JP" sz="1400" b="1" baseline="30000" dirty="0">
                <a:solidFill>
                  <a:srgbClr val="FF0000"/>
                </a:solidFill>
                <a:highlight>
                  <a:srgbClr val="FFFF00"/>
                </a:highlight>
              </a:rPr>
              <a:t>th</a:t>
            </a:r>
            <a:r>
              <a:rPr kumimoji="1" lang="en-US" altLang="ja-JP" sz="1400" b="1" dirty="0">
                <a:solidFill>
                  <a:srgbClr val="FF0000"/>
                </a:solidFill>
                <a:highlight>
                  <a:srgbClr val="FFFF00"/>
                </a:highlight>
              </a:rPr>
              <a:t> is day light change to summer time.</a:t>
            </a:r>
            <a:endParaRPr kumimoji="1" lang="ja-JP" altLang="en-US" sz="1400" b="1" dirty="0">
              <a:solidFill>
                <a:srgbClr val="FF0000"/>
              </a:solidFill>
              <a:highlight>
                <a:srgbClr val="FFFF00"/>
              </a:highlight>
            </a:endParaRPr>
          </a:p>
        </p:txBody>
      </p:sp>
      <p:pic>
        <p:nvPicPr>
          <p:cNvPr id="16" name="図 15">
            <a:extLst>
              <a:ext uri="{FF2B5EF4-FFF2-40B4-BE49-F238E27FC236}">
                <a16:creationId xmlns:a16="http://schemas.microsoft.com/office/drawing/2014/main" id="{A96868EE-3F30-34C6-D542-EFED465D8CA6}"/>
              </a:ext>
            </a:extLst>
          </p:cNvPr>
          <p:cNvPicPr>
            <a:picLocks noChangeAspect="1"/>
          </p:cNvPicPr>
          <p:nvPr/>
        </p:nvPicPr>
        <p:blipFill>
          <a:blip r:embed="rId3"/>
          <a:stretch>
            <a:fillRect/>
          </a:stretch>
        </p:blipFill>
        <p:spPr>
          <a:xfrm>
            <a:off x="1647883" y="2503109"/>
            <a:ext cx="7458458" cy="3892750"/>
          </a:xfrm>
          <a:prstGeom prst="rect">
            <a:avLst/>
          </a:prstGeom>
        </p:spPr>
      </p:pic>
      <p:pic>
        <p:nvPicPr>
          <p:cNvPr id="20" name="図 19">
            <a:extLst>
              <a:ext uri="{FF2B5EF4-FFF2-40B4-BE49-F238E27FC236}">
                <a16:creationId xmlns:a16="http://schemas.microsoft.com/office/drawing/2014/main" id="{BBBDBAA3-9F09-BDD4-7ACA-94ECFF50956A}"/>
              </a:ext>
            </a:extLst>
          </p:cNvPr>
          <p:cNvPicPr>
            <a:picLocks noChangeAspect="1"/>
          </p:cNvPicPr>
          <p:nvPr/>
        </p:nvPicPr>
        <p:blipFill>
          <a:blip r:embed="rId4"/>
          <a:stretch>
            <a:fillRect/>
          </a:stretch>
        </p:blipFill>
        <p:spPr>
          <a:xfrm>
            <a:off x="81292" y="2503109"/>
            <a:ext cx="1600282" cy="3886400"/>
          </a:xfrm>
          <a:prstGeom prst="rect">
            <a:avLst/>
          </a:prstGeom>
        </p:spPr>
      </p:pic>
    </p:spTree>
    <p:extLst>
      <p:ext uri="{BB962C8B-B14F-4D97-AF65-F5344CB8AC3E}">
        <p14:creationId xmlns:p14="http://schemas.microsoft.com/office/powerpoint/2010/main" val="23741944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spc="-5" dirty="0">
                <a:solidFill>
                  <a:srgbClr val="000000"/>
                </a:solidFill>
                <a:latin typeface="Arial"/>
                <a:cs typeface="Arial"/>
              </a:rPr>
              <a:t>March 2024</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22</a:t>
            </a:fld>
            <a:endParaRPr lang="en-US" altLang="ja-JP" dirty="0"/>
          </a:p>
        </p:txBody>
      </p:sp>
      <p:sp>
        <p:nvSpPr>
          <p:cNvPr id="6" name="日付プレースホルダー 5">
            <a:extLst>
              <a:ext uri="{FF2B5EF4-FFF2-40B4-BE49-F238E27FC236}">
                <a16:creationId xmlns:a16="http://schemas.microsoft.com/office/drawing/2014/main" id="{4FB3EA4C-8967-0855-20FF-B763A6F43CA2}"/>
              </a:ext>
            </a:extLst>
          </p:cNvPr>
          <p:cNvSpPr>
            <a:spLocks noGrp="1"/>
          </p:cNvSpPr>
          <p:nvPr>
            <p:ph type="dt" sz="half" idx="2"/>
          </p:nvPr>
        </p:nvSpPr>
        <p:spPr/>
        <p:txBody>
          <a:bodyPr/>
          <a:lstStyle/>
          <a:p>
            <a:r>
              <a:rPr lang="en-US" altLang="ja-JP"/>
              <a:t>March 2024</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23</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March 2024</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March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Denver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0 - 2:30 March 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March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13(WED)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March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00:00-01:00 March 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March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March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sp>
        <p:nvSpPr>
          <p:cNvPr id="12" name="テキスト ボックス 11">
            <a:extLst>
              <a:ext uri="{FF2B5EF4-FFF2-40B4-BE49-F238E27FC236}">
                <a16:creationId xmlns:a16="http://schemas.microsoft.com/office/drawing/2014/main" id="{6903D195-E913-7E93-7D3A-5013BC2EAE19}"/>
              </a:ext>
            </a:extLst>
          </p:cNvPr>
          <p:cNvSpPr txBox="1"/>
          <p:nvPr/>
        </p:nvSpPr>
        <p:spPr>
          <a:xfrm>
            <a:off x="0" y="2133777"/>
            <a:ext cx="5082139" cy="307777"/>
          </a:xfrm>
          <a:prstGeom prst="rect">
            <a:avLst/>
          </a:prstGeom>
          <a:noFill/>
        </p:spPr>
        <p:txBody>
          <a:bodyPr wrap="square" rtlCol="0">
            <a:spAutoFit/>
          </a:bodyPr>
          <a:lstStyle/>
          <a:p>
            <a:r>
              <a:rPr kumimoji="1" lang="en-US" altLang="ja-JP" sz="1400" b="1" dirty="0">
                <a:solidFill>
                  <a:srgbClr val="FF0000"/>
                </a:solidFill>
                <a:highlight>
                  <a:srgbClr val="FFFF00"/>
                </a:highlight>
              </a:rPr>
              <a:t>March 11</a:t>
            </a:r>
            <a:r>
              <a:rPr kumimoji="1" lang="en-US" altLang="ja-JP" sz="1400" b="1" baseline="30000" dirty="0">
                <a:solidFill>
                  <a:srgbClr val="FF0000"/>
                </a:solidFill>
                <a:highlight>
                  <a:srgbClr val="FFFF00"/>
                </a:highlight>
              </a:rPr>
              <a:t>th</a:t>
            </a:r>
            <a:r>
              <a:rPr kumimoji="1" lang="en-US" altLang="ja-JP" sz="1400" b="1" dirty="0">
                <a:solidFill>
                  <a:srgbClr val="FF0000"/>
                </a:solidFill>
                <a:highlight>
                  <a:srgbClr val="FFFF00"/>
                </a:highlight>
              </a:rPr>
              <a:t> is day light change to summer time.</a:t>
            </a:r>
            <a:endParaRPr kumimoji="1" lang="ja-JP" altLang="en-US" sz="1400" b="1" dirty="0">
              <a:solidFill>
                <a:srgbClr val="FF0000"/>
              </a:solidFill>
              <a:highlight>
                <a:srgbClr val="FFFF00"/>
              </a:highlight>
            </a:endParaRPr>
          </a:p>
        </p:txBody>
      </p:sp>
      <p:pic>
        <p:nvPicPr>
          <p:cNvPr id="16" name="図 15">
            <a:extLst>
              <a:ext uri="{FF2B5EF4-FFF2-40B4-BE49-F238E27FC236}">
                <a16:creationId xmlns:a16="http://schemas.microsoft.com/office/drawing/2014/main" id="{A96868EE-3F30-34C6-D542-EFED465D8CA6}"/>
              </a:ext>
            </a:extLst>
          </p:cNvPr>
          <p:cNvPicPr>
            <a:picLocks noChangeAspect="1"/>
          </p:cNvPicPr>
          <p:nvPr/>
        </p:nvPicPr>
        <p:blipFill>
          <a:blip r:embed="rId3"/>
          <a:stretch>
            <a:fillRect/>
          </a:stretch>
        </p:blipFill>
        <p:spPr>
          <a:xfrm>
            <a:off x="1647883" y="2503109"/>
            <a:ext cx="7458458" cy="3892750"/>
          </a:xfrm>
          <a:prstGeom prst="rect">
            <a:avLst/>
          </a:prstGeom>
        </p:spPr>
      </p:pic>
      <p:pic>
        <p:nvPicPr>
          <p:cNvPr id="20" name="図 19">
            <a:extLst>
              <a:ext uri="{FF2B5EF4-FFF2-40B4-BE49-F238E27FC236}">
                <a16:creationId xmlns:a16="http://schemas.microsoft.com/office/drawing/2014/main" id="{BBBDBAA3-9F09-BDD4-7ACA-94ECFF50956A}"/>
              </a:ext>
            </a:extLst>
          </p:cNvPr>
          <p:cNvPicPr>
            <a:picLocks noChangeAspect="1"/>
          </p:cNvPicPr>
          <p:nvPr/>
        </p:nvPicPr>
        <p:blipFill>
          <a:blip r:embed="rId4"/>
          <a:stretch>
            <a:fillRect/>
          </a:stretch>
        </p:blipFill>
        <p:spPr>
          <a:xfrm>
            <a:off x="81292" y="2503109"/>
            <a:ext cx="1600282" cy="3886400"/>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doc.:IEEE802.15.23-0638-01-06ma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161221" y="2237194"/>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sp>
        <p:nvSpPr>
          <p:cNvPr id="7" name="テキスト ボックス 6">
            <a:extLst>
              <a:ext uri="{FF2B5EF4-FFF2-40B4-BE49-F238E27FC236}">
                <a16:creationId xmlns:a16="http://schemas.microsoft.com/office/drawing/2014/main" id="{D51EC418-313A-5ED5-7F92-8B08D23E7C08}"/>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March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Denver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0 - 2:30 March 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March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13(WED)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March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00:00-01:00 March 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March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タイトル 2">
            <a:extLst>
              <a:ext uri="{FF2B5EF4-FFF2-40B4-BE49-F238E27FC236}">
                <a16:creationId xmlns:a16="http://schemas.microsoft.com/office/drawing/2014/main" id="{29F7F21E-AF7D-5EB3-ECDA-AF65C9461E8D}"/>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March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12" name="テキスト ボックス 11">
            <a:extLst>
              <a:ext uri="{FF2B5EF4-FFF2-40B4-BE49-F238E27FC236}">
                <a16:creationId xmlns:a16="http://schemas.microsoft.com/office/drawing/2014/main" id="{4A3E36EC-0CAC-4E3E-C46A-277FA06DA3EA}"/>
              </a:ext>
            </a:extLst>
          </p:cNvPr>
          <p:cNvSpPr txBox="1"/>
          <p:nvPr/>
        </p:nvSpPr>
        <p:spPr>
          <a:xfrm>
            <a:off x="271369" y="4392782"/>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endParaRPr lang="ja-JP" altLang="en-US" sz="2800" dirty="0"/>
          </a:p>
        </p:txBody>
      </p:sp>
      <p:graphicFrame>
        <p:nvGraphicFramePr>
          <p:cNvPr id="13" name="表 12">
            <a:extLst>
              <a:ext uri="{FF2B5EF4-FFF2-40B4-BE49-F238E27FC236}">
                <a16:creationId xmlns:a16="http://schemas.microsoft.com/office/drawing/2014/main" id="{4E1F4B4E-1F44-D1EF-3461-84E33F834FC1}"/>
              </a:ext>
            </a:extLst>
          </p:cNvPr>
          <p:cNvGraphicFramePr>
            <a:graphicFrameLocks noGrp="1"/>
          </p:cNvGraphicFramePr>
          <p:nvPr>
            <p:extLst>
              <p:ext uri="{D42A27DB-BD31-4B8C-83A1-F6EECF244321}">
                <p14:modId xmlns:p14="http://schemas.microsoft.com/office/powerpoint/2010/main" val="4121162776"/>
              </p:ext>
            </p:extLst>
          </p:nvPr>
        </p:nvGraphicFramePr>
        <p:xfrm>
          <a:off x="386131" y="2703628"/>
          <a:ext cx="8590664" cy="1325866"/>
        </p:xfrm>
        <a:graphic>
          <a:graphicData uri="http://schemas.openxmlformats.org/drawingml/2006/table">
            <a:tbl>
              <a:tblPr>
                <a:tableStyleId>{5C22544A-7EE6-4342-B048-85BDC9FD1C3A}</a:tableStyleId>
              </a:tblPr>
              <a:tblGrid>
                <a:gridCol w="1459312">
                  <a:extLst>
                    <a:ext uri="{9D8B030D-6E8A-4147-A177-3AD203B41FA5}">
                      <a16:colId xmlns:a16="http://schemas.microsoft.com/office/drawing/2014/main" val="910632102"/>
                    </a:ext>
                  </a:extLst>
                </a:gridCol>
                <a:gridCol w="1170202">
                  <a:extLst>
                    <a:ext uri="{9D8B030D-6E8A-4147-A177-3AD203B41FA5}">
                      <a16:colId xmlns:a16="http://schemas.microsoft.com/office/drawing/2014/main" val="3377229890"/>
                    </a:ext>
                  </a:extLst>
                </a:gridCol>
                <a:gridCol w="1720886">
                  <a:extLst>
                    <a:ext uri="{9D8B030D-6E8A-4147-A177-3AD203B41FA5}">
                      <a16:colId xmlns:a16="http://schemas.microsoft.com/office/drawing/2014/main" val="3255984259"/>
                    </a:ext>
                  </a:extLst>
                </a:gridCol>
                <a:gridCol w="867326">
                  <a:extLst>
                    <a:ext uri="{9D8B030D-6E8A-4147-A177-3AD203B41FA5}">
                      <a16:colId xmlns:a16="http://schemas.microsoft.com/office/drawing/2014/main" val="559079509"/>
                    </a:ext>
                  </a:extLst>
                </a:gridCol>
                <a:gridCol w="1101368">
                  <a:extLst>
                    <a:ext uri="{9D8B030D-6E8A-4147-A177-3AD203B41FA5}">
                      <a16:colId xmlns:a16="http://schemas.microsoft.com/office/drawing/2014/main" val="1765318035"/>
                    </a:ext>
                  </a:extLst>
                </a:gridCol>
                <a:gridCol w="1101368">
                  <a:extLst>
                    <a:ext uri="{9D8B030D-6E8A-4147-A177-3AD203B41FA5}">
                      <a16:colId xmlns:a16="http://schemas.microsoft.com/office/drawing/2014/main" val="1054213063"/>
                    </a:ext>
                  </a:extLst>
                </a:gridCol>
                <a:gridCol w="1170202">
                  <a:extLst>
                    <a:ext uri="{9D8B030D-6E8A-4147-A177-3AD203B41FA5}">
                      <a16:colId xmlns:a16="http://schemas.microsoft.com/office/drawing/2014/main" val="3902462"/>
                    </a:ext>
                  </a:extLst>
                </a:gridCol>
              </a:tblGrid>
              <a:tr h="190521">
                <a:tc>
                  <a:txBody>
                    <a:bodyPr/>
                    <a:lstStyle/>
                    <a:p>
                      <a:pPr algn="l" fontAlgn="ctr"/>
                      <a:r>
                        <a:rPr lang="fi-FI" sz="1400" u="none" strike="noStrike">
                          <a:effectLst/>
                        </a:rPr>
                        <a:t>Virtual Room 2</a:t>
                      </a:r>
                      <a:endParaRPr lang="fi-FI" sz="1400" b="1" i="0" u="none" strike="noStrike">
                        <a:solidFill>
                          <a:srgbClr val="000000"/>
                        </a:solidFill>
                        <a:effectLst/>
                        <a:latin typeface="Calibri" panose="020F0502020204030204" pitchFamily="34" charset="0"/>
                      </a:endParaRPr>
                    </a:p>
                  </a:txBody>
                  <a:tcPr marL="2322" marR="2322" marT="2322" marB="0" anchor="ctr"/>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extLst>
                  <a:ext uri="{0D108BD9-81ED-4DB2-BD59-A6C34878D82A}">
                    <a16:rowId xmlns:a16="http://schemas.microsoft.com/office/drawing/2014/main" val="998469083"/>
                  </a:ext>
                </a:extLst>
              </a:tr>
              <a:tr h="378990">
                <a:tc>
                  <a:txBody>
                    <a:bodyPr/>
                    <a:lstStyle/>
                    <a:p>
                      <a:pPr algn="l" fontAlgn="ctr"/>
                      <a:r>
                        <a:rPr lang="fi-FI" sz="1400" u="none" strike="noStrike">
                          <a:effectLst/>
                        </a:rPr>
                        <a:t>802.15 - March Mtg. Rm2</a:t>
                      </a:r>
                      <a:endParaRPr lang="fi-FI" sz="1400" b="0" i="0" u="none" strike="noStrike">
                        <a:solidFill>
                          <a:srgbClr val="000000"/>
                        </a:solidFill>
                        <a:effectLst/>
                        <a:latin typeface="Calibri" panose="020F0502020204030204" pitchFamily="34" charset="0"/>
                      </a:endParaRPr>
                    </a:p>
                  </a:txBody>
                  <a:tcPr marL="2322" marR="2322" marT="2322" marB="0" anchor="ctr"/>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extLst>
                  <a:ext uri="{0D108BD9-81ED-4DB2-BD59-A6C34878D82A}">
                    <a16:rowId xmlns:a16="http://schemas.microsoft.com/office/drawing/2014/main" val="2249430489"/>
                  </a:ext>
                </a:extLst>
              </a:tr>
              <a:tr h="190521">
                <a:tc>
                  <a:txBody>
                    <a:bodyPr/>
                    <a:lstStyle/>
                    <a:p>
                      <a:pPr algn="l" fontAlgn="ctr"/>
                      <a:r>
                        <a:rPr lang="fi-FI" sz="1400" u="none" strike="noStrike">
                          <a:effectLst/>
                        </a:rPr>
                        <a:t>Join information</a:t>
                      </a:r>
                      <a:endParaRPr lang="fi-FI" sz="1400" b="0" i="0" u="none" strike="noStrike">
                        <a:solidFill>
                          <a:srgbClr val="000000"/>
                        </a:solidFill>
                        <a:effectLst/>
                        <a:latin typeface="Calibri" panose="020F0502020204030204" pitchFamily="34" charset="0"/>
                      </a:endParaRPr>
                    </a:p>
                  </a:txBody>
                  <a:tcPr marL="2322" marR="2322" marT="2322" marB="0" anchor="ctr"/>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tc>
                  <a:txBody>
                    <a:bodyPr/>
                    <a:lstStyle/>
                    <a:p>
                      <a:pPr algn="l" fontAlgn="b"/>
                      <a:endParaRPr lang="ja-JP" altLang="en-US" sz="1400" b="1" i="0" u="none" strike="noStrike">
                        <a:effectLst/>
                        <a:latin typeface="Arial" panose="020B0604020202020204" pitchFamily="34" charset="0"/>
                      </a:endParaRPr>
                    </a:p>
                  </a:txBody>
                  <a:tcPr marL="2322" marR="2322" marT="2322" marB="0" anchor="b"/>
                </a:tc>
                <a:extLst>
                  <a:ext uri="{0D108BD9-81ED-4DB2-BD59-A6C34878D82A}">
                    <a16:rowId xmlns:a16="http://schemas.microsoft.com/office/drawing/2014/main" val="154698853"/>
                  </a:ext>
                </a:extLst>
              </a:tr>
              <a:tr h="190521">
                <a:tc gridSpan="7">
                  <a:txBody>
                    <a:bodyPr/>
                    <a:lstStyle/>
                    <a:p>
                      <a:pPr algn="l" fontAlgn="ctr"/>
                      <a:r>
                        <a:rPr lang="en-US" sz="1400" u="sng" strike="noStrike">
                          <a:effectLst/>
                          <a:hlinkClick r:id="rId3"/>
                        </a:rPr>
                        <a:t>Meeting link: https://ieeesa.webex.com/ieeesa/j.php?MTID=mc238fb737c46bfb49348c408dbce1cc5</a:t>
                      </a:r>
                      <a:endParaRPr lang="en-US" sz="1400" b="0" i="0" u="sng" strike="noStrike">
                        <a:solidFill>
                          <a:srgbClr val="0000FF"/>
                        </a:solidFill>
                        <a:effectLst/>
                        <a:latin typeface="Arial" panose="020B0604020202020204" pitchFamily="34" charset="0"/>
                      </a:endParaRPr>
                    </a:p>
                  </a:txBody>
                  <a:tcPr marL="2322" marR="2322" marT="2322"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44703033"/>
                  </a:ext>
                </a:extLst>
              </a:tr>
              <a:tr h="249778">
                <a:tc>
                  <a:txBody>
                    <a:bodyPr/>
                    <a:lstStyle/>
                    <a:p>
                      <a:pPr algn="l" fontAlgn="b"/>
                      <a:endParaRPr lang="en-US" sz="1400" b="0" i="0" u="none" strike="noStrike" dirty="0">
                        <a:solidFill>
                          <a:srgbClr val="000000"/>
                        </a:solidFill>
                        <a:effectLst/>
                        <a:latin typeface="Calibri" panose="020F0502020204030204" pitchFamily="34" charset="0"/>
                      </a:endParaRPr>
                    </a:p>
                  </a:txBody>
                  <a:tcPr marL="2322" marR="2322" marT="2322" marB="0" anchor="b"/>
                </a:tc>
                <a:tc>
                  <a:txBody>
                    <a:bodyPr/>
                    <a:lstStyle/>
                    <a:p>
                      <a:pPr algn="ctr" fontAlgn="t"/>
                      <a:endParaRPr lang="ja-JP" altLang="en-US" sz="1400" b="1" i="0" u="none" strike="noStrike" dirty="0">
                        <a:effectLst/>
                        <a:latin typeface="Arial" panose="020B0604020202020204" pitchFamily="34" charset="0"/>
                      </a:endParaRPr>
                    </a:p>
                  </a:txBody>
                  <a:tcPr marL="2322" marR="2322" marT="2322" marB="0"/>
                </a:tc>
                <a:tc>
                  <a:txBody>
                    <a:bodyPr/>
                    <a:lstStyle/>
                    <a:p>
                      <a:pPr algn="l" fontAlgn="b"/>
                      <a:endParaRPr lang="ja-JP" altLang="en-US" sz="1400" b="0" i="0" u="none" strike="noStrike">
                        <a:effectLst/>
                        <a:latin typeface="Arial" panose="020B0604020202020204" pitchFamily="34" charset="0"/>
                      </a:endParaRPr>
                    </a:p>
                  </a:txBody>
                  <a:tcPr marL="2322" marR="2322" marT="2322" marB="0" anchor="b"/>
                </a:tc>
                <a:tc>
                  <a:txBody>
                    <a:bodyPr/>
                    <a:lstStyle/>
                    <a:p>
                      <a:pPr algn="l" fontAlgn="b"/>
                      <a:endParaRPr lang="ja-JP" altLang="en-US" sz="1400" b="0" i="0" u="none" strike="noStrike">
                        <a:effectLst/>
                        <a:latin typeface="Arial" panose="020B0604020202020204" pitchFamily="34" charset="0"/>
                      </a:endParaRPr>
                    </a:p>
                  </a:txBody>
                  <a:tcPr marL="2322" marR="2322" marT="2322" marB="0" anchor="b"/>
                </a:tc>
                <a:tc>
                  <a:txBody>
                    <a:bodyPr/>
                    <a:lstStyle/>
                    <a:p>
                      <a:pPr algn="l" fontAlgn="b"/>
                      <a:endParaRPr lang="ja-JP" altLang="en-US" sz="1400" b="0" i="0" u="none" strike="noStrike">
                        <a:effectLst/>
                        <a:latin typeface="Arial" panose="020B0604020202020204" pitchFamily="34" charset="0"/>
                      </a:endParaRPr>
                    </a:p>
                  </a:txBody>
                  <a:tcPr marL="2322" marR="2322" marT="2322" marB="0" anchor="b"/>
                </a:tc>
                <a:tc>
                  <a:txBody>
                    <a:bodyPr/>
                    <a:lstStyle/>
                    <a:p>
                      <a:pPr algn="l" fontAlgn="b"/>
                      <a:endParaRPr lang="ja-JP" altLang="en-US" sz="1400" b="0" i="0" u="none" strike="noStrike">
                        <a:effectLst/>
                        <a:latin typeface="Arial" panose="020B0604020202020204" pitchFamily="34" charset="0"/>
                      </a:endParaRPr>
                    </a:p>
                  </a:txBody>
                  <a:tcPr marL="2322" marR="2322" marT="2322" marB="0" anchor="b"/>
                </a:tc>
                <a:tc>
                  <a:txBody>
                    <a:bodyPr/>
                    <a:lstStyle/>
                    <a:p>
                      <a:pPr algn="l" fontAlgn="b"/>
                      <a:endParaRPr lang="ja-JP" altLang="en-US" sz="1400" b="0" i="0" u="none" strike="noStrike" dirty="0">
                        <a:effectLst/>
                        <a:latin typeface="Arial" panose="020B0604020202020204" pitchFamily="34" charset="0"/>
                      </a:endParaRPr>
                    </a:p>
                  </a:txBody>
                  <a:tcPr marL="2322" marR="2322" marT="2322" marB="0" anchor="b"/>
                </a:tc>
                <a:extLst>
                  <a:ext uri="{0D108BD9-81ED-4DB2-BD59-A6C34878D82A}">
                    <a16:rowId xmlns:a16="http://schemas.microsoft.com/office/drawing/2014/main" val="227938641"/>
                  </a:ext>
                </a:extLst>
              </a:tr>
            </a:tbl>
          </a:graphicData>
        </a:graphic>
      </p:graphicFrame>
      <p:graphicFrame>
        <p:nvGraphicFramePr>
          <p:cNvPr id="15" name="表 14">
            <a:extLst>
              <a:ext uri="{FF2B5EF4-FFF2-40B4-BE49-F238E27FC236}">
                <a16:creationId xmlns:a16="http://schemas.microsoft.com/office/drawing/2014/main" id="{1D13E182-9520-4951-9FF1-12001C98D1BF}"/>
              </a:ext>
            </a:extLst>
          </p:cNvPr>
          <p:cNvGraphicFramePr>
            <a:graphicFrameLocks noGrp="1"/>
          </p:cNvGraphicFramePr>
          <p:nvPr>
            <p:extLst>
              <p:ext uri="{D42A27DB-BD31-4B8C-83A1-F6EECF244321}">
                <p14:modId xmlns:p14="http://schemas.microsoft.com/office/powerpoint/2010/main" val="1412592899"/>
              </p:ext>
            </p:extLst>
          </p:nvPr>
        </p:nvGraphicFramePr>
        <p:xfrm>
          <a:off x="386130" y="4717621"/>
          <a:ext cx="8966876" cy="1138159"/>
        </p:xfrm>
        <a:graphic>
          <a:graphicData uri="http://schemas.openxmlformats.org/drawingml/2006/table">
            <a:tbl>
              <a:tblPr>
                <a:tableStyleId>{5C22544A-7EE6-4342-B048-85BDC9FD1C3A}</a:tableStyleId>
              </a:tblPr>
              <a:tblGrid>
                <a:gridCol w="1604765">
                  <a:extLst>
                    <a:ext uri="{9D8B030D-6E8A-4147-A177-3AD203B41FA5}">
                      <a16:colId xmlns:a16="http://schemas.microsoft.com/office/drawing/2014/main" val="3699005519"/>
                    </a:ext>
                  </a:extLst>
                </a:gridCol>
                <a:gridCol w="340289">
                  <a:extLst>
                    <a:ext uri="{9D8B030D-6E8A-4147-A177-3AD203B41FA5}">
                      <a16:colId xmlns:a16="http://schemas.microsoft.com/office/drawing/2014/main" val="3516191779"/>
                    </a:ext>
                  </a:extLst>
                </a:gridCol>
                <a:gridCol w="1318593">
                  <a:extLst>
                    <a:ext uri="{9D8B030D-6E8A-4147-A177-3AD203B41FA5}">
                      <a16:colId xmlns:a16="http://schemas.microsoft.com/office/drawing/2014/main" val="3373962830"/>
                    </a:ext>
                  </a:extLst>
                </a:gridCol>
                <a:gridCol w="995989">
                  <a:extLst>
                    <a:ext uri="{9D8B030D-6E8A-4147-A177-3AD203B41FA5}">
                      <a16:colId xmlns:a16="http://schemas.microsoft.com/office/drawing/2014/main" val="1767302408"/>
                    </a:ext>
                  </a:extLst>
                </a:gridCol>
                <a:gridCol w="1470271">
                  <a:extLst>
                    <a:ext uri="{9D8B030D-6E8A-4147-A177-3AD203B41FA5}">
                      <a16:colId xmlns:a16="http://schemas.microsoft.com/office/drawing/2014/main" val="2136592698"/>
                    </a:ext>
                  </a:extLst>
                </a:gridCol>
                <a:gridCol w="557281">
                  <a:extLst>
                    <a:ext uri="{9D8B030D-6E8A-4147-A177-3AD203B41FA5}">
                      <a16:colId xmlns:a16="http://schemas.microsoft.com/office/drawing/2014/main" val="1565161827"/>
                    </a:ext>
                  </a:extLst>
                </a:gridCol>
                <a:gridCol w="924848">
                  <a:extLst>
                    <a:ext uri="{9D8B030D-6E8A-4147-A177-3AD203B41FA5}">
                      <a16:colId xmlns:a16="http://schemas.microsoft.com/office/drawing/2014/main" val="395926569"/>
                    </a:ext>
                  </a:extLst>
                </a:gridCol>
                <a:gridCol w="877420">
                  <a:extLst>
                    <a:ext uri="{9D8B030D-6E8A-4147-A177-3AD203B41FA5}">
                      <a16:colId xmlns:a16="http://schemas.microsoft.com/office/drawing/2014/main" val="242336420"/>
                    </a:ext>
                  </a:extLst>
                </a:gridCol>
                <a:gridCol w="877420">
                  <a:extLst>
                    <a:ext uri="{9D8B030D-6E8A-4147-A177-3AD203B41FA5}">
                      <a16:colId xmlns:a16="http://schemas.microsoft.com/office/drawing/2014/main" val="1525924606"/>
                    </a:ext>
                  </a:extLst>
                </a:gridCol>
              </a:tblGrid>
              <a:tr h="428176">
                <a:tc>
                  <a:txBody>
                    <a:bodyPr/>
                    <a:lstStyle/>
                    <a:p>
                      <a:pPr algn="l" fontAlgn="ctr"/>
                      <a:r>
                        <a:rPr lang="fi-FI" sz="1400" u="none" strike="noStrike" dirty="0">
                          <a:effectLst/>
                        </a:rPr>
                        <a:t>Virtual </a:t>
                      </a:r>
                      <a:r>
                        <a:rPr lang="fi-FI" sz="1400" u="none" strike="noStrike" dirty="0" err="1">
                          <a:effectLst/>
                        </a:rPr>
                        <a:t>Room</a:t>
                      </a:r>
                      <a:r>
                        <a:rPr lang="fi-FI" sz="1400" u="none" strike="noStrike" dirty="0">
                          <a:effectLst/>
                        </a:rPr>
                        <a:t> 3</a:t>
                      </a:r>
                      <a:endParaRPr lang="fi-FI" sz="1400" b="1" i="0" u="none" strike="noStrike" dirty="0">
                        <a:solidFill>
                          <a:srgbClr val="000000"/>
                        </a:solidFill>
                        <a:effectLst/>
                        <a:latin typeface="Calibri" panose="020F0502020204030204" pitchFamily="34" charset="0"/>
                      </a:endParaRPr>
                    </a:p>
                  </a:txBody>
                  <a:tcPr marL="2297" marR="2297" marT="2297" marB="0" anchor="ctr"/>
                </a:tc>
                <a:tc gridSpan="2">
                  <a:txBody>
                    <a:bodyPr/>
                    <a:lstStyle/>
                    <a:p>
                      <a:pPr algn="l" fontAlgn="b"/>
                      <a:endParaRPr lang="ja-JP" altLang="en-US" sz="1400" b="1" i="0" u="none" strike="noStrike" dirty="0">
                        <a:effectLst/>
                        <a:latin typeface="Arial" panose="020B0604020202020204" pitchFamily="34" charset="0"/>
                      </a:endParaRPr>
                    </a:p>
                  </a:txBody>
                  <a:tcPr marL="2297" marR="2297" marT="2297" marB="0" anchor="b"/>
                </a:tc>
                <a:tc hMerge="1">
                  <a:txBody>
                    <a:bodyPr/>
                    <a:lstStyle/>
                    <a:p>
                      <a:pPr algn="l" fontAlgn="b"/>
                      <a:endParaRPr lang="ja-JP" altLang="en-US" sz="1300" b="1" i="0" u="none" strike="noStrike" dirty="0">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32114619"/>
                  </a:ext>
                </a:extLst>
              </a:tr>
              <a:tr h="131866">
                <a:tc gridSpan="3">
                  <a:txBody>
                    <a:bodyPr/>
                    <a:lstStyle/>
                    <a:p>
                      <a:pPr algn="l" fontAlgn="ctr"/>
                      <a:r>
                        <a:rPr lang="fi-FI" sz="1400" u="none" strike="noStrike" dirty="0">
                          <a:effectLst/>
                        </a:rPr>
                        <a:t>802.15 - </a:t>
                      </a:r>
                      <a:r>
                        <a:rPr lang="fi-FI" sz="1400" u="none" strike="noStrike" dirty="0" err="1">
                          <a:effectLst/>
                        </a:rPr>
                        <a:t>March</a:t>
                      </a:r>
                      <a:r>
                        <a:rPr lang="fi-FI" sz="1400" u="none" strike="noStrike" dirty="0">
                          <a:effectLst/>
                        </a:rPr>
                        <a:t> </a:t>
                      </a:r>
                      <a:r>
                        <a:rPr lang="fi-FI" sz="1400" u="none" strike="noStrike" dirty="0" err="1">
                          <a:effectLst/>
                        </a:rPr>
                        <a:t>Mtg</a:t>
                      </a:r>
                      <a:r>
                        <a:rPr lang="fi-FI" sz="1400" u="none" strike="noStrike" dirty="0">
                          <a:effectLst/>
                        </a:rPr>
                        <a:t>. Rm3</a:t>
                      </a:r>
                      <a:endParaRPr lang="fi-FI" sz="1400" b="0" i="0" u="none" strike="noStrike" dirty="0">
                        <a:solidFill>
                          <a:srgbClr val="000000"/>
                        </a:solidFill>
                        <a:effectLst/>
                        <a:latin typeface="Calibri" panose="020F0502020204030204" pitchFamily="34" charset="0"/>
                      </a:endParaRPr>
                    </a:p>
                  </a:txBody>
                  <a:tcPr marL="2297" marR="2297" marT="2297" marB="0" anchor="ctr"/>
                </a:tc>
                <a:tc hMerge="1">
                  <a:txBody>
                    <a:bodyPr/>
                    <a:lstStyle/>
                    <a:p>
                      <a:pPr algn="l" fontAlgn="ctr"/>
                      <a:endParaRPr lang="fi-FI" sz="1300" b="0" i="0" u="none" strike="noStrike">
                        <a:solidFill>
                          <a:srgbClr val="000000"/>
                        </a:solidFill>
                        <a:effectLst/>
                        <a:latin typeface="Calibri" panose="020F0502020204030204" pitchFamily="34" charset="0"/>
                      </a:endParaRPr>
                    </a:p>
                  </a:txBody>
                  <a:tcPr marL="2297" marR="2297" marT="2297" marB="0" anchor="ctr"/>
                </a:tc>
                <a:tc hMerge="1">
                  <a:txBody>
                    <a:bodyPr/>
                    <a:lstStyle/>
                    <a:p>
                      <a:pPr algn="l" fontAlgn="ctr"/>
                      <a:endParaRPr lang="fi-FI" sz="1300" b="0" i="0" u="none" strike="noStrike">
                        <a:solidFill>
                          <a:srgbClr val="000000"/>
                        </a:solidFill>
                        <a:effectLst/>
                        <a:latin typeface="Calibri" panose="020F0502020204030204" pitchFamily="34" charset="0"/>
                      </a:endParaRPr>
                    </a:p>
                  </a:txBody>
                  <a:tcPr marL="2297" marR="2297" marT="2297" marB="0" anchor="ctr"/>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45275382"/>
                  </a:ext>
                </a:extLst>
              </a:tr>
              <a:tr h="278669">
                <a:tc gridSpan="2">
                  <a:txBody>
                    <a:bodyPr/>
                    <a:lstStyle/>
                    <a:p>
                      <a:pPr algn="l" fontAlgn="ctr"/>
                      <a:r>
                        <a:rPr lang="fi-FI" sz="1400" u="none" strike="noStrike" dirty="0">
                          <a:effectLst/>
                        </a:rPr>
                        <a:t>Join </a:t>
                      </a:r>
                      <a:r>
                        <a:rPr lang="fi-FI" sz="1400" u="none" strike="noStrike" dirty="0" err="1">
                          <a:effectLst/>
                        </a:rPr>
                        <a:t>information</a:t>
                      </a:r>
                      <a:endParaRPr lang="fi-FI" sz="1400" b="0" i="0" u="none" strike="noStrike" dirty="0">
                        <a:solidFill>
                          <a:srgbClr val="000000"/>
                        </a:solidFill>
                        <a:effectLst/>
                        <a:latin typeface="Calibri" panose="020F0502020204030204" pitchFamily="34" charset="0"/>
                      </a:endParaRPr>
                    </a:p>
                  </a:txBody>
                  <a:tcPr marL="2297" marR="2297" marT="2297" marB="0" anchor="ctr"/>
                </a:tc>
                <a:tc hMerge="1">
                  <a:txBody>
                    <a:bodyPr/>
                    <a:lstStyle/>
                    <a:p>
                      <a:pPr algn="l" fontAlgn="b"/>
                      <a:endParaRPr lang="ja-JP" altLang="en-US" sz="13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dirty="0">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2905114847"/>
                  </a:ext>
                </a:extLst>
              </a:tr>
              <a:tr h="186136">
                <a:tc gridSpan="8">
                  <a:txBody>
                    <a:bodyPr/>
                    <a:lstStyle/>
                    <a:p>
                      <a:pPr algn="l" fontAlgn="ctr"/>
                      <a:r>
                        <a:rPr lang="en-US" sz="1400" u="sng" strike="noStrike" dirty="0">
                          <a:effectLst/>
                          <a:hlinkClick r:id="rId4"/>
                        </a:rPr>
                        <a:t>Meeting link: https://ieeesa.webex.com/ieeesa/j.php?MTID=m5e088fe846b52d664eec40374458986a</a:t>
                      </a:r>
                      <a:endParaRPr lang="en-US" sz="1400" b="0" i="0" u="sng" strike="noStrike" dirty="0">
                        <a:solidFill>
                          <a:srgbClr val="0000FF"/>
                        </a:solidFill>
                        <a:effectLst/>
                        <a:latin typeface="Arial" panose="020B0604020202020204" pitchFamily="34" charset="0"/>
                      </a:endParaRPr>
                    </a:p>
                  </a:txBody>
                  <a:tcPr marL="2297" marR="2297" marT="229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1400" u="none" strike="noStrike" dirty="0">
                          <a:effectLst/>
                          <a:highlight>
                            <a:srgbClr val="FFFF00"/>
                          </a:highlight>
                        </a:rPr>
                        <a:t>　</a:t>
                      </a:r>
                      <a:endParaRPr lang="ja-JP" altLang="en-US" sz="1400" b="0" i="0" u="none" strike="noStrike" dirty="0">
                        <a:effectLst/>
                        <a:highlight>
                          <a:srgbClr val="FFFF00"/>
                        </a:highlight>
                        <a:latin typeface="Arial" panose="020B0604020202020204" pitchFamily="34" charset="0"/>
                      </a:endParaRPr>
                    </a:p>
                  </a:txBody>
                  <a:tcPr marL="2297" marR="2297" marT="2297" marB="0" anchor="b"/>
                </a:tc>
                <a:extLst>
                  <a:ext uri="{0D108BD9-81ED-4DB2-BD59-A6C34878D82A}">
                    <a16:rowId xmlns:a16="http://schemas.microsoft.com/office/drawing/2014/main" val="3739560614"/>
                  </a:ext>
                </a:extLst>
              </a:tr>
            </a:tbl>
          </a:graphicData>
        </a:graphic>
      </p:graphicFrame>
      <p:sp>
        <p:nvSpPr>
          <p:cNvPr id="17" name="テキスト ボックス 16">
            <a:extLst>
              <a:ext uri="{FF2B5EF4-FFF2-40B4-BE49-F238E27FC236}">
                <a16:creationId xmlns:a16="http://schemas.microsoft.com/office/drawing/2014/main" id="{6374B0FD-48FB-2E95-99E6-9DDFBE785AB4}"/>
              </a:ext>
            </a:extLst>
          </p:cNvPr>
          <p:cNvSpPr txBox="1"/>
          <p:nvPr/>
        </p:nvSpPr>
        <p:spPr>
          <a:xfrm>
            <a:off x="386130" y="5816344"/>
            <a:ext cx="4684340" cy="923330"/>
          </a:xfrm>
          <a:prstGeom prst="rect">
            <a:avLst/>
          </a:prstGeom>
          <a:noFill/>
        </p:spPr>
        <p:txBody>
          <a:bodyPr wrap="square">
            <a:spAutoFit/>
          </a:bodyPr>
          <a:lstStyle/>
          <a:p>
            <a:r>
              <a:rPr lang="en-US" altLang="ja-JP" sz="1800" kern="0" dirty="0">
                <a:solidFill>
                  <a:srgbClr val="000000"/>
                </a:solidFill>
                <a:effectLst/>
                <a:latin typeface="Calibri" panose="020F0502020204030204" pitchFamily="34" charset="0"/>
                <a:ea typeface="Times New Roman" panose="02020603050405020304" pitchFamily="18" charset="0"/>
              </a:rPr>
              <a:t>Meeting number: </a:t>
            </a:r>
            <a:r>
              <a:rPr lang="en-US" altLang="ja-JP" sz="1800" kern="0" dirty="0">
                <a:solidFill>
                  <a:srgbClr val="0000FF"/>
                </a:solidFill>
                <a:effectLst/>
                <a:latin typeface="Calibri" panose="020F0502020204030204" pitchFamily="34" charset="0"/>
                <a:ea typeface="Times New Roman" panose="02020603050405020304" pitchFamily="18" charset="0"/>
              </a:rPr>
              <a:t>2348 528 4867</a:t>
            </a:r>
            <a:br>
              <a:rPr lang="en-US" altLang="ja-JP" sz="1800" kern="0" dirty="0">
                <a:solidFill>
                  <a:srgbClr val="000000"/>
                </a:solidFill>
                <a:effectLst/>
                <a:latin typeface="Calibri" panose="020F0502020204030204" pitchFamily="34" charset="0"/>
                <a:ea typeface="Times New Roman" panose="02020603050405020304" pitchFamily="18" charset="0"/>
              </a:rPr>
            </a:br>
            <a:r>
              <a:rPr lang="en-US" altLang="ja-JP" sz="1800" kern="0" dirty="0">
                <a:solidFill>
                  <a:srgbClr val="000000"/>
                </a:solidFill>
                <a:effectLst/>
                <a:latin typeface="Calibri" panose="020F0502020204030204" pitchFamily="34" charset="0"/>
                <a:ea typeface="Times New Roman" panose="02020603050405020304" pitchFamily="18" charset="0"/>
              </a:rPr>
              <a:t>Password: </a:t>
            </a:r>
            <a:r>
              <a:rPr lang="en-US" altLang="ja-JP" sz="1800" kern="0" dirty="0">
                <a:solidFill>
                  <a:srgbClr val="0000FF"/>
                </a:solidFill>
                <a:effectLst/>
                <a:latin typeface="Calibri" panose="020F0502020204030204" pitchFamily="34" charset="0"/>
                <a:ea typeface="Times New Roman" panose="02020603050405020304" pitchFamily="18" charset="0"/>
              </a:rPr>
              <a:t>80215marchmtgrm3</a:t>
            </a:r>
            <a:br>
              <a:rPr lang="en-US" altLang="ja-JP" sz="1800" kern="0" dirty="0">
                <a:solidFill>
                  <a:srgbClr val="000000"/>
                </a:solidFill>
                <a:effectLst/>
                <a:latin typeface="Calibri" panose="020F0502020204030204" pitchFamily="34" charset="0"/>
                <a:ea typeface="Times New Roman" panose="02020603050405020304" pitchFamily="18" charset="0"/>
              </a:rPr>
            </a:br>
            <a:endParaRPr lang="ja-JP" altLang="en-US" dirty="0"/>
          </a:p>
        </p:txBody>
      </p:sp>
      <p:sp>
        <p:nvSpPr>
          <p:cNvPr id="19" name="テキスト ボックス 18">
            <a:extLst>
              <a:ext uri="{FF2B5EF4-FFF2-40B4-BE49-F238E27FC236}">
                <a16:creationId xmlns:a16="http://schemas.microsoft.com/office/drawing/2014/main" id="{67C85A9C-2E15-FFDF-AF01-61524B3FB772}"/>
              </a:ext>
            </a:extLst>
          </p:cNvPr>
          <p:cNvSpPr txBox="1"/>
          <p:nvPr/>
        </p:nvSpPr>
        <p:spPr>
          <a:xfrm>
            <a:off x="305634" y="3794291"/>
            <a:ext cx="4684340" cy="923330"/>
          </a:xfrm>
          <a:prstGeom prst="rect">
            <a:avLst/>
          </a:prstGeom>
          <a:noFill/>
        </p:spPr>
        <p:txBody>
          <a:bodyPr wrap="square">
            <a:spAutoFit/>
          </a:bodyPr>
          <a:lstStyle/>
          <a:p>
            <a:r>
              <a:rPr lang="en-US" altLang="ja-JP" sz="1800" kern="0" dirty="0">
                <a:solidFill>
                  <a:srgbClr val="000000"/>
                </a:solidFill>
                <a:effectLst/>
                <a:latin typeface="Calibri" panose="020F0502020204030204" pitchFamily="34" charset="0"/>
                <a:ea typeface="Times New Roman" panose="02020603050405020304" pitchFamily="18" charset="0"/>
              </a:rPr>
              <a:t>Meeting number: </a:t>
            </a:r>
            <a:r>
              <a:rPr lang="en-US" altLang="ja-JP" sz="1800" kern="0" dirty="0">
                <a:solidFill>
                  <a:srgbClr val="0000FF"/>
                </a:solidFill>
                <a:effectLst/>
                <a:latin typeface="Calibri" panose="020F0502020204030204" pitchFamily="34" charset="0"/>
                <a:ea typeface="Times New Roman" panose="02020603050405020304" pitchFamily="18" charset="0"/>
              </a:rPr>
              <a:t>2348 465 8577</a:t>
            </a:r>
            <a:br>
              <a:rPr lang="en-US" altLang="ja-JP" sz="1800" kern="0" dirty="0">
                <a:solidFill>
                  <a:srgbClr val="000000"/>
                </a:solidFill>
                <a:effectLst/>
                <a:latin typeface="Calibri" panose="020F0502020204030204" pitchFamily="34" charset="0"/>
                <a:ea typeface="Times New Roman" panose="02020603050405020304" pitchFamily="18" charset="0"/>
              </a:rPr>
            </a:br>
            <a:r>
              <a:rPr lang="en-US" altLang="ja-JP" sz="1800" kern="0" dirty="0">
                <a:solidFill>
                  <a:srgbClr val="000000"/>
                </a:solidFill>
                <a:effectLst/>
                <a:latin typeface="Calibri" panose="020F0502020204030204" pitchFamily="34" charset="0"/>
                <a:ea typeface="Times New Roman" panose="02020603050405020304" pitchFamily="18" charset="0"/>
              </a:rPr>
              <a:t>Password: </a:t>
            </a:r>
            <a:r>
              <a:rPr lang="en-US" altLang="ja-JP" sz="1800" kern="0" dirty="0">
                <a:solidFill>
                  <a:srgbClr val="0000FF"/>
                </a:solidFill>
                <a:effectLst/>
                <a:latin typeface="Calibri" panose="020F0502020204030204" pitchFamily="34" charset="0"/>
                <a:ea typeface="Times New Roman" panose="02020603050405020304" pitchFamily="18" charset="0"/>
              </a:rPr>
              <a:t>80215marchmtgrm2</a:t>
            </a:r>
            <a:br>
              <a:rPr lang="en-US" altLang="ja-JP" sz="1800" kern="0" dirty="0">
                <a:solidFill>
                  <a:srgbClr val="000000"/>
                </a:solidFill>
                <a:effectLst/>
                <a:latin typeface="Calibri" panose="020F0502020204030204" pitchFamily="34" charset="0"/>
                <a:ea typeface="Times New Roman" panose="02020603050405020304" pitchFamily="18" charset="0"/>
              </a:rPr>
            </a:br>
            <a:endParaRPr lang="ja-JP" altLang="en-US" dirty="0"/>
          </a:p>
        </p:txBody>
      </p:sp>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4294967295"/>
          </p:nvPr>
        </p:nvSpPr>
        <p:spPr>
          <a:xfrm>
            <a:off x="1144295" y="362805"/>
            <a:ext cx="1600200" cy="215444"/>
          </a:xfrm>
        </p:spPr>
        <p:txBody>
          <a:bodyPr/>
          <a:lstStyle/>
          <a:p>
            <a:r>
              <a:rPr lang="en-US" altLang="ja-JP"/>
              <a:t>March 2024</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January 2024. Doc.# 15-24-0075-00-06ma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15-24-0134-00-06ma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err="1">
                <a:ea typeface="ＭＳ Ｐゴシック" charset="-128"/>
              </a:rPr>
              <a:t>Secretar</a:t>
            </a:r>
            <a:r>
              <a:rPr lang="en-US" altLang="ja-JP" sz="2000" dirty="0">
                <a:ea typeface="ＭＳ Ｐゴシック" charset="-128"/>
              </a:rPr>
              <a:t>;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a:t>
            </a:r>
            <a:r>
              <a:rPr lang="en-US" altLang="ja-JP" sz="2000" dirty="0" err="1">
                <a:ea typeface="ＭＳ Ｐゴシック" charset="-128"/>
              </a:rPr>
              <a:t>Co-Editors;Minsoo</a:t>
            </a:r>
            <a:r>
              <a:rPr lang="en-US" altLang="ja-JP" sz="2000" dirty="0">
                <a:ea typeface="ＭＳ Ｐゴシック" charset="-128"/>
              </a:rPr>
              <a:t>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a:p>
            <a:pPr marL="457200" lvl="1" indent="0">
              <a:lnSpc>
                <a:spcPts val="2100"/>
              </a:lnSpc>
              <a:buNone/>
            </a:pPr>
            <a:r>
              <a:rPr lang="en-US" altLang="ja-JP" sz="2000" dirty="0">
                <a:ea typeface="ＭＳ Ｐゴシック" charset="-128"/>
              </a:rPr>
              <a:t>                                       Jussi Haapola(CWC)</a:t>
            </a:r>
            <a:endParaRPr lang="en-US" altLang="ja-JP" sz="1800" dirty="0">
              <a:ea typeface="ＭＳ Ｐゴシック" charset="-128"/>
            </a:endParaRP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79025</TotalTime>
  <Words>3611</Words>
  <Application>Microsoft Office PowerPoint</Application>
  <PresentationFormat>画面に合わせる (4:3)</PresentationFormat>
  <Paragraphs>338</Paragraphs>
  <Slides>23</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23</vt:i4>
      </vt:variant>
    </vt:vector>
  </HeadingPairs>
  <TitlesOfParts>
    <vt:vector size="33" baseType="lpstr">
      <vt:lpstr>Monotype Sorts</vt:lpstr>
      <vt:lpstr>ＭＳ Ｐゴシック</vt:lpstr>
      <vt:lpstr>游ゴシック</vt:lpstr>
      <vt:lpstr>Arial</vt:lpstr>
      <vt:lpstr>Arial Rounded MT Bold</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Plenary Session Denver, Colorado, USA  March 11th, 2024 Ryuji Kohno Yokohama National University(YNU), YRP International Alliance Institute(YRP-IAI)</vt:lpstr>
      <vt:lpstr>TG15.6ma Plenary Session Schedule for 10-15th, March 2024</vt:lpstr>
      <vt:lpstr>TG15.6ma Plenary Session Schedule for 10-15th, March 2024</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Plenary Session Schedule for 10-15th, March 2024</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Ryuji Kohno</cp:lastModifiedBy>
  <cp:revision>152</cp:revision>
  <cp:lastPrinted>2022-07-06T15:32:43Z</cp:lastPrinted>
  <dcterms:created xsi:type="dcterms:W3CDTF">2020-12-17T10:56:09Z</dcterms:created>
  <dcterms:modified xsi:type="dcterms:W3CDTF">2024-03-11T07:25:48Z</dcterms:modified>
</cp:coreProperties>
</file>