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62" r:id="rId17"/>
    <p:sldId id="1063" r:id="rId18"/>
    <p:sldId id="1061" r:id="rId19"/>
    <p:sldId id="256" r:id="rId20"/>
    <p:sldId id="965"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2" d="100"/>
          <a:sy n="102" d="100"/>
        </p:scale>
        <p:origin x="347"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doc.:IEEE802.15-24-0130r1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2024-02-25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March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lnSpcReduction="10000"/>
          </a:bodyPr>
          <a:lstStyle/>
          <a:p>
            <a:r>
              <a:rPr lang="en-US" dirty="0"/>
              <a:t>LB201 First Letter Ballot </a:t>
            </a:r>
          </a:p>
          <a:p>
            <a:pPr lvl="1"/>
            <a:r>
              <a:rPr lang="en-US" dirty="0"/>
              <a:t>214 Comments</a:t>
            </a:r>
          </a:p>
          <a:p>
            <a:pPr lvl="1"/>
            <a:r>
              <a:rPr lang="en-US" dirty="0"/>
              <a:t>All Comments resolved in January and on CRG Teleconference </a:t>
            </a:r>
            <a:r>
              <a:rPr lang="fr-FR" dirty="0"/>
              <a:t>2024-02-06</a:t>
            </a:r>
          </a:p>
          <a:p>
            <a:pPr lvl="1"/>
            <a:r>
              <a:rPr lang="en-US" dirty="0"/>
              <a:t>CRG formed and approved</a:t>
            </a:r>
          </a:p>
          <a:p>
            <a:pPr marL="457200" lvl="1" indent="0">
              <a:buNone/>
            </a:pPr>
            <a:endParaRPr lang="en-US" dirty="0"/>
          </a:p>
          <a:p>
            <a:r>
              <a:rPr lang="en-US" dirty="0"/>
              <a:t>Comment Resolution Spreadsheet:</a:t>
            </a:r>
          </a:p>
          <a:p>
            <a:pPr lvl="1"/>
            <a:r>
              <a:rPr lang="en-US" dirty="0"/>
              <a:t>15-24-0049-05-016t-TG16t-Letter-Ballot-102-Comments-and-Resolutions.xlsx</a:t>
            </a:r>
          </a:p>
          <a:p>
            <a:r>
              <a:rPr lang="en-US" dirty="0"/>
              <a:t>CRG Teleconference minutes </a:t>
            </a:r>
            <a:r>
              <a:rPr lang="fr-FR" dirty="0"/>
              <a:t>15-24-0117r0</a:t>
            </a:r>
            <a:endParaRPr lang="en-US" dirty="0"/>
          </a:p>
          <a:p>
            <a:endParaRPr lang="en-US" dirty="0"/>
          </a:p>
          <a:p>
            <a:r>
              <a:rPr lang="en-US" dirty="0"/>
              <a:t>Editors have been applying resolutions to develop next draft D2.0</a:t>
            </a:r>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2024 Plenary</a:t>
            </a:r>
          </a:p>
        </p:txBody>
      </p:sp>
      <p:graphicFrame>
        <p:nvGraphicFramePr>
          <p:cNvPr id="3" name="Table 2">
            <a:extLst>
              <a:ext uri="{FF2B5EF4-FFF2-40B4-BE49-F238E27FC236}">
                <a16:creationId xmlns:a16="http://schemas.microsoft.com/office/drawing/2014/main" id="{7213DB30-149E-3378-7293-87034D2A49F8}"/>
              </a:ext>
            </a:extLst>
          </p:cNvPr>
          <p:cNvGraphicFramePr>
            <a:graphicFrameLocks noGrp="1"/>
          </p:cNvGraphicFramePr>
          <p:nvPr>
            <p:extLst>
              <p:ext uri="{D42A27DB-BD31-4B8C-83A1-F6EECF244321}">
                <p14:modId xmlns:p14="http://schemas.microsoft.com/office/powerpoint/2010/main" val="3117573226"/>
              </p:ext>
            </p:extLst>
          </p:nvPr>
        </p:nvGraphicFramePr>
        <p:xfrm>
          <a:off x="533400" y="1752600"/>
          <a:ext cx="10515603" cy="914400"/>
        </p:xfrm>
        <a:graphic>
          <a:graphicData uri="http://schemas.openxmlformats.org/drawingml/2006/table">
            <a:tbl>
              <a:tblPr/>
              <a:tblGrid>
                <a:gridCol w="1502229">
                  <a:extLst>
                    <a:ext uri="{9D8B030D-6E8A-4147-A177-3AD203B41FA5}">
                      <a16:colId xmlns:a16="http://schemas.microsoft.com/office/drawing/2014/main" val="524497754"/>
                    </a:ext>
                  </a:extLst>
                </a:gridCol>
                <a:gridCol w="1502229">
                  <a:extLst>
                    <a:ext uri="{9D8B030D-6E8A-4147-A177-3AD203B41FA5}">
                      <a16:colId xmlns:a16="http://schemas.microsoft.com/office/drawing/2014/main" val="538347917"/>
                    </a:ext>
                  </a:extLst>
                </a:gridCol>
                <a:gridCol w="1502229">
                  <a:extLst>
                    <a:ext uri="{9D8B030D-6E8A-4147-A177-3AD203B41FA5}">
                      <a16:colId xmlns:a16="http://schemas.microsoft.com/office/drawing/2014/main" val="2485588128"/>
                    </a:ext>
                  </a:extLst>
                </a:gridCol>
                <a:gridCol w="1502229">
                  <a:extLst>
                    <a:ext uri="{9D8B030D-6E8A-4147-A177-3AD203B41FA5}">
                      <a16:colId xmlns:a16="http://schemas.microsoft.com/office/drawing/2014/main" val="3724054151"/>
                    </a:ext>
                  </a:extLst>
                </a:gridCol>
                <a:gridCol w="1502229">
                  <a:extLst>
                    <a:ext uri="{9D8B030D-6E8A-4147-A177-3AD203B41FA5}">
                      <a16:colId xmlns:a16="http://schemas.microsoft.com/office/drawing/2014/main" val="3512974136"/>
                    </a:ext>
                  </a:extLst>
                </a:gridCol>
                <a:gridCol w="1502229">
                  <a:extLst>
                    <a:ext uri="{9D8B030D-6E8A-4147-A177-3AD203B41FA5}">
                      <a16:colId xmlns:a16="http://schemas.microsoft.com/office/drawing/2014/main" val="3099238253"/>
                    </a:ext>
                  </a:extLst>
                </a:gridCol>
                <a:gridCol w="1502229">
                  <a:extLst>
                    <a:ext uri="{9D8B030D-6E8A-4147-A177-3AD203B41FA5}">
                      <a16:colId xmlns:a16="http://schemas.microsoft.com/office/drawing/2014/main" val="3346157516"/>
                    </a:ext>
                  </a:extLst>
                </a:gridCol>
              </a:tblGrid>
              <a:tr h="914400">
                <a:tc>
                  <a:txBody>
                    <a:bodyPr/>
                    <a:lstStyle/>
                    <a:p>
                      <a:r>
                        <a:rPr lang="en-US" sz="1800"/>
                        <a:t>12-Mar-2024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163</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Review Comments on D1.1</a:t>
                      </a:r>
                    </a:p>
                  </a:txBody>
                  <a:tcPr anchor="ctr">
                    <a:lnL>
                      <a:noFill/>
                    </a:lnL>
                    <a:lnR>
                      <a:noFill/>
                    </a:lnR>
                    <a:lnT>
                      <a:noFill/>
                    </a:lnT>
                    <a:lnB>
                      <a:noFill/>
                    </a:lnB>
                    <a:noFill/>
                  </a:tcPr>
                </a:tc>
                <a:tc>
                  <a:txBody>
                    <a:bodyPr/>
                    <a:lstStyle/>
                    <a:p>
                      <a:r>
                        <a:rPr lang="en-US" sz="1800" dirty="0"/>
                        <a:t>Vishal Kalkundrikar (Ondas)</a:t>
                      </a:r>
                    </a:p>
                  </a:txBody>
                  <a:tcPr anchor="ctr">
                    <a:lnL>
                      <a:noFill/>
                    </a:lnL>
                    <a:lnR>
                      <a:noFill/>
                    </a:lnR>
                    <a:lnT>
                      <a:noFill/>
                    </a:lnT>
                    <a:lnB>
                      <a:noFill/>
                    </a:lnB>
                    <a:noFill/>
                  </a:tcPr>
                </a:tc>
                <a:extLst>
                  <a:ext uri="{0D108BD9-81ED-4DB2-BD59-A6C34878D82A}">
                    <a16:rowId xmlns:a16="http://schemas.microsoft.com/office/drawing/2014/main" val="956185513"/>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Preparation and motions for D2.0</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fontScale="85000" lnSpcReduction="20000"/>
          </a:bodyPr>
          <a:lstStyle/>
          <a:p>
            <a:r>
              <a:rPr lang="en-US" dirty="0"/>
              <a:t>Review of P802.16t_D1.1.pdf</a:t>
            </a:r>
          </a:p>
          <a:p>
            <a:r>
              <a:rPr lang="en-US" dirty="0"/>
              <a:t>Resolve TBD items in 15-24-0049-05-016t-TG16t-Letter-Ballot-102-Comments-and-Resolutions.xlsx</a:t>
            </a:r>
          </a:p>
          <a:p>
            <a:pPr lvl="1"/>
            <a:r>
              <a:rPr lang="en-US" dirty="0"/>
              <a:t>i-69   - Add reference say that default slot structure is in "Figure 8-155—Default Profile Slot Structure"  in section 6.3.37.3.1</a:t>
            </a:r>
          </a:p>
          <a:p>
            <a:pPr lvl="1"/>
            <a:r>
              <a:rPr lang="en-US" dirty="0"/>
              <a:t>i-100, 101 - Completed by Vishal</a:t>
            </a:r>
          </a:p>
          <a:p>
            <a:pPr lvl="1"/>
            <a:r>
              <a:rPr lang="en-US" dirty="0"/>
              <a:t>i-107 – Completed</a:t>
            </a:r>
          </a:p>
          <a:p>
            <a:pPr lvl="1"/>
            <a:r>
              <a:rPr lang="en-US" dirty="0"/>
              <a:t>i-147 – Completed in D1.1</a:t>
            </a:r>
          </a:p>
          <a:p>
            <a:pPr lvl="1"/>
            <a:r>
              <a:rPr lang="en-US" dirty="0"/>
              <a:t>i-172,3 - Annex X has been moved into 8.6.6 normative text, there is no longer an Annex X</a:t>
            </a:r>
          </a:p>
          <a:p>
            <a:pPr lvl="1"/>
            <a:r>
              <a:rPr lang="en-US" dirty="0"/>
              <a:t>i-184 - TBD	Will be done for D2.0</a:t>
            </a:r>
          </a:p>
          <a:p>
            <a:pPr lvl="1"/>
            <a:r>
              <a:rPr lang="en-US" dirty="0"/>
              <a:t>i-195, i-196 - Vishal did in 1.1</a:t>
            </a:r>
          </a:p>
          <a:p>
            <a:pPr lvl="1"/>
            <a:r>
              <a:rPr lang="en-US" dirty="0"/>
              <a:t>i-199 – Has been done by Vishal in 1.1</a:t>
            </a:r>
          </a:p>
          <a:p>
            <a:pPr lvl="1"/>
            <a:r>
              <a:rPr lang="en-US" dirty="0"/>
              <a:t>i-207, 209 – Done in 1.1</a:t>
            </a:r>
          </a:p>
          <a:p>
            <a:pPr lvl="1"/>
            <a:r>
              <a:rPr lang="en-US" dirty="0">
                <a:highlight>
                  <a:srgbClr val="FFFF00"/>
                </a:highlight>
              </a:rPr>
              <a:t>i-215 - still needs to be done	TBD  “Datagram Transport Layer Security V1.3 RFC 9147”</a:t>
            </a:r>
          </a:p>
          <a:p>
            <a:pPr lvl="1"/>
            <a:r>
              <a:rPr lang="en-US" dirty="0">
                <a:highlight>
                  <a:srgbClr val="FFFF00"/>
                </a:highlight>
              </a:rPr>
              <a:t>Yael will review all changes to security in 1.1</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B27D-FF51-5A94-6947-0512B19ED1D2}"/>
              </a:ext>
            </a:extLst>
          </p:cNvPr>
          <p:cNvSpPr>
            <a:spLocks noGrp="1"/>
          </p:cNvSpPr>
          <p:nvPr>
            <p:ph type="title"/>
          </p:nvPr>
        </p:nvSpPr>
        <p:spPr/>
        <p:txBody>
          <a:bodyPr/>
          <a:lstStyle/>
          <a:p>
            <a:r>
              <a:rPr lang="en-US" dirty="0"/>
              <a:t>Draft D1.1 Review</a:t>
            </a:r>
          </a:p>
        </p:txBody>
      </p:sp>
      <p:sp>
        <p:nvSpPr>
          <p:cNvPr id="3" name="Content Placeholder 2">
            <a:extLst>
              <a:ext uri="{FF2B5EF4-FFF2-40B4-BE49-F238E27FC236}">
                <a16:creationId xmlns:a16="http://schemas.microsoft.com/office/drawing/2014/main" id="{07BACDCF-054F-38BC-753D-594667754D6F}"/>
              </a:ext>
            </a:extLst>
          </p:cNvPr>
          <p:cNvSpPr>
            <a:spLocks noGrp="1"/>
          </p:cNvSpPr>
          <p:nvPr>
            <p:ph idx="1"/>
          </p:nvPr>
        </p:nvSpPr>
        <p:spPr/>
        <p:txBody>
          <a:bodyPr>
            <a:normAutofit fontScale="77500" lnSpcReduction="20000"/>
          </a:bodyPr>
          <a:lstStyle/>
          <a:p>
            <a:r>
              <a:rPr lang="en-US" dirty="0"/>
              <a:t>Comments in 15-24-0163-00-016t-review-comments-on-d1-1</a:t>
            </a:r>
          </a:p>
          <a:p>
            <a:endParaRPr lang="en-US" dirty="0"/>
          </a:p>
          <a:p>
            <a:r>
              <a:rPr lang="en-US" dirty="0"/>
              <a:t>All accepted and resolved</a:t>
            </a:r>
          </a:p>
          <a:p>
            <a:r>
              <a:rPr lang="en-US" dirty="0"/>
              <a:t>Will be incorporated in D2.0</a:t>
            </a:r>
          </a:p>
          <a:p>
            <a:endParaRPr lang="en-US" dirty="0"/>
          </a:p>
          <a:p>
            <a:r>
              <a:rPr lang="en-US" dirty="0"/>
              <a:t>Resolutions in </a:t>
            </a:r>
          </a:p>
          <a:p>
            <a:pPr lvl="1"/>
            <a:r>
              <a:rPr lang="en-US" dirty="0"/>
              <a:t>15-24-0049-06-016t-tg16t-lb201-comments-and-resolutions</a:t>
            </a:r>
          </a:p>
          <a:p>
            <a:pPr lvl="1"/>
            <a:r>
              <a:rPr lang="en-US" dirty="0"/>
              <a:t>15-24-0163-01-016t-review-comments-on-d1-1</a:t>
            </a:r>
          </a:p>
          <a:p>
            <a:endParaRPr lang="en-US" dirty="0"/>
          </a:p>
          <a:p>
            <a:r>
              <a:rPr lang="en-US" dirty="0"/>
              <a:t>Next Steps</a:t>
            </a:r>
          </a:p>
          <a:p>
            <a:pPr lvl="1"/>
            <a:r>
              <a:rPr lang="en-US" dirty="0"/>
              <a:t>Apply changes to create D2.0</a:t>
            </a:r>
          </a:p>
          <a:p>
            <a:pPr lvl="1"/>
            <a:r>
              <a:rPr lang="en-US" dirty="0"/>
              <a:t>Review (including input from Yael)</a:t>
            </a:r>
          </a:p>
          <a:p>
            <a:pPr lvl="1"/>
            <a:r>
              <a:rPr lang="en-US" dirty="0"/>
              <a:t>Motion to initiate recirculation ballot</a:t>
            </a:r>
          </a:p>
          <a:p>
            <a:pPr lvl="1"/>
            <a:endParaRPr lang="en-US" dirty="0"/>
          </a:p>
          <a:p>
            <a:endParaRPr lang="en-US" dirty="0"/>
          </a:p>
          <a:p>
            <a:endParaRPr lang="en-US" dirty="0"/>
          </a:p>
        </p:txBody>
      </p:sp>
      <p:sp>
        <p:nvSpPr>
          <p:cNvPr id="4" name="Date Placeholder 3">
            <a:extLst>
              <a:ext uri="{FF2B5EF4-FFF2-40B4-BE49-F238E27FC236}">
                <a16:creationId xmlns:a16="http://schemas.microsoft.com/office/drawing/2014/main" id="{52ECD0EA-1A5B-328C-FDFC-EC7C5CF2250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5FD9111C-5842-0E98-D71D-A3D819EF86A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6292C6-B433-332E-CA1E-D9235569DE32}"/>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203558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0014791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90320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sz="1800" kern="0" dirty="0">
                <a:solidFill>
                  <a:srgbClr val="0000FF"/>
                </a:solidFill>
                <a:latin typeface="Calibri" panose="020F0502020204030204" pitchFamily="34" charset="0"/>
              </a:rPr>
              <a:t>Vishal</a:t>
            </a:r>
            <a:endParaRPr lang="en-US" dirty="0"/>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LB201 on P802.16t_D1.0 </a:t>
            </a:r>
            <a:br>
              <a:rPr lang="en-US" dirty="0"/>
            </a:br>
            <a:r>
              <a:rPr lang="en-US" dirty="0"/>
              <a:t>TG16t Draft 1.0</a:t>
            </a:r>
          </a:p>
          <a:p>
            <a:r>
              <a:rPr lang="en-US" dirty="0"/>
              <a:t>Preparation for recirculation Letter Ballot of D2.0</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46977</TotalTime>
  <Words>2020</Words>
  <Application>Microsoft Office PowerPoint</Application>
  <PresentationFormat>Widescreen</PresentationFormat>
  <Paragraphs>272</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March Meeting Start Status</vt:lpstr>
      <vt:lpstr>Contributions for March 2024 Plenary</vt:lpstr>
      <vt:lpstr>Preparation and motions for D2.0</vt:lpstr>
      <vt:lpstr>Draft D1.1 Review</vt:lpstr>
      <vt:lpstr>Teleconference / CRG Meeting</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793</cp:revision>
  <cp:lastPrinted>1998-02-10T13:28:06Z</cp:lastPrinted>
  <dcterms:created xsi:type="dcterms:W3CDTF">2020-01-06T16:34:14Z</dcterms:created>
  <dcterms:modified xsi:type="dcterms:W3CDTF">2024-03-12T20:46:35Z</dcterms:modified>
</cp:coreProperties>
</file>