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22"/>
  </p:notesMasterIdLst>
  <p:handoutMasterIdLst>
    <p:handoutMasterId r:id="rId23"/>
  </p:handoutMasterIdLst>
  <p:sldIdLst>
    <p:sldId id="1058" r:id="rId2"/>
    <p:sldId id="963" r:id="rId3"/>
    <p:sldId id="938" r:id="rId4"/>
    <p:sldId id="260" r:id="rId5"/>
    <p:sldId id="261" r:id="rId6"/>
    <p:sldId id="263" r:id="rId7"/>
    <p:sldId id="262" r:id="rId8"/>
    <p:sldId id="283" r:id="rId9"/>
    <p:sldId id="284" r:id="rId10"/>
    <p:sldId id="287" r:id="rId11"/>
    <p:sldId id="944" r:id="rId12"/>
    <p:sldId id="289" r:id="rId13"/>
    <p:sldId id="1043" r:id="rId14"/>
    <p:sldId id="1052" r:id="rId15"/>
    <p:sldId id="990" r:id="rId16"/>
    <p:sldId id="1062" r:id="rId17"/>
    <p:sldId id="1061" r:id="rId18"/>
    <p:sldId id="256" r:id="rId19"/>
    <p:sldId id="965" r:id="rId20"/>
    <p:sldId id="985" r:id="rId21"/>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801" autoAdjust="0"/>
    <p:restoredTop sz="96869" autoAdjust="0"/>
  </p:normalViewPr>
  <p:slideViewPr>
    <p:cSldViewPr>
      <p:cViewPr varScale="1">
        <p:scale>
          <a:sx n="173" d="100"/>
          <a:sy n="173" d="100"/>
        </p:scale>
        <p:origin x="138" y="450"/>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6</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18</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a:xfrm>
            <a:off x="8915400" y="6356350"/>
            <a:ext cx="2971800" cy="365125"/>
          </a:xfrm>
          <a:prstGeom prst="rect">
            <a:avLst/>
          </a:prstGeom>
        </p:spPr>
        <p:txBody>
          <a:bodyPr/>
          <a:lstStyle/>
          <a:p>
            <a:fld id="{D948579F-2529-4240-99E8-9509083FD228}" type="slidenum">
              <a:rPr lang="en-US" smtClean="0"/>
              <a:pPr/>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Slide Number Placeholder 6"/>
          <p:cNvSpPr>
            <a:spLocks noGrp="1" noChangeArrowheads="1"/>
          </p:cNvSpPr>
          <p:nvPr>
            <p:ph type="sldNum" sz="quarter" idx="12"/>
          </p:nvPr>
        </p:nvSpPr>
        <p:spPr>
          <a:xfrm>
            <a:off x="8915400" y="6356350"/>
            <a:ext cx="2971800" cy="365125"/>
          </a:xfrm>
          <a:prstGeom prst="rect">
            <a:avLst/>
          </a:prstGeom>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lvl1pPr>
              <a:defRPr/>
            </a:lvl1pPr>
          </a:lstStyle>
          <a:p>
            <a:r>
              <a:rPr lang="en-US" dirty="0"/>
              <a:t>Mar_2024</a:t>
            </a:r>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a:xfrm>
            <a:off x="8915400" y="6356350"/>
            <a:ext cx="2971800" cy="365125"/>
          </a:xfrm>
          <a:prstGeom prst="rect">
            <a:avLst/>
          </a:prstGeom>
        </p:spPr>
        <p:txBody>
          <a:bodyPr/>
          <a:lstStyle/>
          <a:p>
            <a:fld id="{A1C9EF53-BD90-4B75-A223-F9525C143888}" type="slidenum">
              <a:rPr lang="en-US" smtClean="0"/>
              <a:pPr/>
              <a:t>‹#›</a:t>
            </a:fld>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a:xfrm>
            <a:off x="8915400" y="6356350"/>
            <a:ext cx="2971800" cy="365125"/>
          </a:xfrm>
          <a:prstGeom prst="rect">
            <a:avLst/>
          </a:prstGeom>
        </p:spPr>
        <p:txBody>
          <a:bodyPr/>
          <a:lstStyle/>
          <a:p>
            <a:fld id="{EBD4C34D-4CD0-4A0E-BD59-F509346FA9BB}" type="slidenum">
              <a:rPr lang="en-US" smtClean="0"/>
              <a:pPr/>
              <a:t>‹#›</a:t>
            </a:fld>
            <a:endParaRPr lang="en-US" dirty="0"/>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a:xfrm>
            <a:off x="8915400" y="6356350"/>
            <a:ext cx="2971800" cy="365125"/>
          </a:xfrm>
          <a:prstGeom prst="rect">
            <a:avLst/>
          </a:prstGeom>
        </p:spPr>
        <p:txBody>
          <a:bodyPr/>
          <a:lstStyle/>
          <a:p>
            <a:fld id="{78D82EEF-B42F-44D5-8B21-14FE82D1E170}" type="slidenum">
              <a:rPr lang="en-US" smtClean="0"/>
              <a:pPr/>
              <a:t>‹#›</a:t>
            </a:fld>
            <a:endParaRPr lang="en-US" dirty="0"/>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a:xfrm>
            <a:off x="8915400" y="6356350"/>
            <a:ext cx="2971800" cy="365125"/>
          </a:xfrm>
          <a:prstGeom prst="rect">
            <a:avLst/>
          </a:prstGeom>
        </p:spPr>
        <p:txBody>
          <a:bodyPr/>
          <a:lstStyle/>
          <a:p>
            <a:fld id="{77FB97AE-1903-41D8-B1F9-83692465749C}" type="slidenum">
              <a:rPr lang="en-US" smtClean="0"/>
              <a:pPr/>
              <a:t>‹#›</a:t>
            </a:fld>
            <a:endParaRPr lang="en-US" dirty="0"/>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a:xfrm>
            <a:off x="8915400" y="6356350"/>
            <a:ext cx="2971800" cy="365125"/>
          </a:xfrm>
          <a:prstGeom prst="rect">
            <a:avLst/>
          </a:prstGeom>
        </p:spPr>
        <p:txBody>
          <a:bodyPr/>
          <a:lstStyle/>
          <a:p>
            <a:fld id="{7EFC2CB1-BB33-4EAC-A903-EB830165C15C}" type="slidenum">
              <a:rPr lang="en-US" smtClean="0"/>
              <a:pPr/>
              <a:t>‹#›</a:t>
            </a:fld>
            <a:endParaRPr lang="en-US" dirty="0"/>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a:prstGeom prst="rect">
            <a:avLst/>
          </a:prstGeom>
        </p:spPr>
        <p:txBody>
          <a:bodyPr/>
          <a:lstStyle/>
          <a:p>
            <a:fld id="{20092462-9859-4223-AEDC-0764803AB50E}" type="slidenum">
              <a:rPr lang="en-US" smtClean="0"/>
              <a:pPr/>
              <a:t>‹#›</a:t>
            </a:fld>
            <a:endParaRPr lang="en-US" dirty="0"/>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a:xfrm>
            <a:off x="8915400" y="6356350"/>
            <a:ext cx="2971800" cy="365125"/>
          </a:xfrm>
          <a:prstGeom prst="rect">
            <a:avLst/>
          </a:prstGeom>
        </p:spPr>
        <p:txBody>
          <a:bodyPr/>
          <a:lstStyle/>
          <a:p>
            <a:fld id="{A319080C-10B6-4740-8D35-C8A53BAAD847}" type="slidenum">
              <a:rPr lang="en-US" smtClean="0"/>
              <a:pPr/>
              <a:t>‹#›</a:t>
            </a:fld>
            <a:endParaRPr lang="en-US" dirty="0"/>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doc.:IEEE802.15-24-0130r0</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Mar_2024</a:t>
            </a:r>
          </a:p>
        </p:txBody>
      </p:sp>
      <p:sp>
        <p:nvSpPr>
          <p:cNvPr id="4" name="Slide Number Placeholder 3">
            <a:extLst>
              <a:ext uri="{FF2B5EF4-FFF2-40B4-BE49-F238E27FC236}">
                <a16:creationId xmlns:a16="http://schemas.microsoft.com/office/drawing/2014/main" id="{D36CFDB5-E8A1-44A2-99CC-CB3BDE90A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C9B60-20C2-4534-A2C4-775136E7A6D6}" type="slidenum">
              <a:rPr lang="en-US" smtClean="0"/>
              <a:pPr/>
              <a:t>‹#›</a:t>
            </a:fld>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139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March 2024</a:t>
            </a: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2024-02-25</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normAutofit fontScale="92500" lnSpcReduction="20000"/>
          </a:bodyPr>
          <a:lstStyle/>
          <a:p>
            <a:r>
              <a:rPr lang="en-US" dirty="0"/>
              <a:t>All participants in IEEE-SA activities are expected to adhere to the core principles underlying the:</a:t>
            </a:r>
          </a:p>
          <a:p>
            <a:pPr lvl="1"/>
            <a:r>
              <a:rPr lang="en-US" dirty="0">
                <a:hlinkClick r:id="rId2"/>
              </a:rPr>
              <a:t>IEEE Code of Ethics</a:t>
            </a:r>
            <a:endParaRPr lang="en-US" dirty="0"/>
          </a:p>
          <a:p>
            <a:pPr lvl="1"/>
            <a:r>
              <a:rPr lang="en-US" dirty="0">
                <a:hlinkClick r:id="rId3"/>
              </a:rPr>
              <a:t>IEEE Code of Conduct</a:t>
            </a:r>
            <a:endParaRPr lang="en-US" dirty="0"/>
          </a:p>
          <a:p>
            <a:r>
              <a:rPr lang="en-US" dirty="0"/>
              <a:t>The core principles of the IEEE Codes of Ethics &amp; Conduct are to:</a:t>
            </a:r>
          </a:p>
          <a:p>
            <a:pPr lvl="1"/>
            <a:r>
              <a:rPr lang="en-US" dirty="0"/>
              <a:t>Uphold the highest standards of integrity, responsible behavior, and ethical and professional conduct</a:t>
            </a:r>
          </a:p>
          <a:p>
            <a:pPr lvl="1"/>
            <a:r>
              <a:rPr lang="en-US" dirty="0"/>
              <a:t>Treat people fairly and with respect, to not engage in harassment, discrimination, or retaliation, and to protect people's privacy.</a:t>
            </a:r>
          </a:p>
          <a:p>
            <a:pPr lvl="1"/>
            <a:r>
              <a:rPr lang="en-US" dirty="0"/>
              <a:t>Avoid injuring others, their property, reputation, or employment by false or malicious action</a:t>
            </a:r>
          </a:p>
          <a:p>
            <a:r>
              <a:rPr lang="en-US" dirty="0"/>
              <a:t>The most recent versions of these Codes are available at</a:t>
            </a:r>
          </a:p>
          <a:p>
            <a:pPr lvl="1"/>
            <a:r>
              <a:rPr lang="en-US" dirty="0">
                <a:hlinkClick r:id="rId4"/>
              </a:rPr>
              <a:t>http://www.ieee.org/about/corporate/governance</a:t>
            </a:r>
            <a:endParaRPr lang="en-US" dirty="0"/>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726BFD81-DED8-452D-8555-FAA197883AB4}"/>
              </a:ext>
            </a:extLst>
          </p:cNvPr>
          <p:cNvSpPr>
            <a:spLocks noGrp="1"/>
          </p:cNvSpPr>
          <p:nvPr>
            <p:ph type="sldNum" sz="quarter" idx="12"/>
          </p:nvPr>
        </p:nvSpPr>
        <p:spPr/>
        <p:txBody>
          <a:bodyPr/>
          <a:lstStyle/>
          <a:p>
            <a:fld id="{A1C9EF53-BD90-4B75-A223-F9525C143888}" type="slidenum">
              <a:rPr lang="en-US" smtClean="0"/>
              <a:pPr/>
              <a:t>10</a:t>
            </a:fld>
            <a:endParaRPr lang="en-US" dirty="0"/>
          </a:p>
        </p:txBody>
      </p:sp>
      <p:sp>
        <p:nvSpPr>
          <p:cNvPr id="4" name="Date Placeholder 3">
            <a:extLst>
              <a:ext uri="{FF2B5EF4-FFF2-40B4-BE49-F238E27FC236}">
                <a16:creationId xmlns:a16="http://schemas.microsoft.com/office/drawing/2014/main" id="{8650865C-7791-4784-8D60-D5436EA1D990}"/>
              </a:ext>
            </a:extLst>
          </p:cNvPr>
          <p:cNvSpPr>
            <a:spLocks noGrp="1"/>
          </p:cNvSpPr>
          <p:nvPr>
            <p:ph type="dt" sz="half" idx="10"/>
          </p:nvPr>
        </p:nvSpPr>
        <p:spPr/>
        <p:txBody>
          <a:bodyPr/>
          <a:lstStyle/>
          <a:p>
            <a:r>
              <a:rPr lang="en-US" dirty="0"/>
              <a:t>Mar_2024</a:t>
            </a:r>
          </a:p>
        </p:txBody>
      </p:sp>
    </p:spTree>
    <p:extLst>
      <p:ext uri="{BB962C8B-B14F-4D97-AF65-F5344CB8AC3E}">
        <p14:creationId xmlns:p14="http://schemas.microsoft.com/office/powerpoint/2010/main" val="193308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Participants in the IEEE-SA “individual process” shall</a:t>
            </a:r>
            <a:br>
              <a:rPr lang="en-US" sz="3600" dirty="0"/>
            </a:br>
            <a:r>
              <a:rPr lang="en-US" sz="3600" dirty="0"/>
              <a:t>act independently of others, including employers</a:t>
            </a:r>
          </a:p>
        </p:txBody>
      </p:sp>
      <p:sp>
        <p:nvSpPr>
          <p:cNvPr id="3" name="Content Placeholder 2"/>
          <p:cNvSpPr>
            <a:spLocks noGrp="1"/>
          </p:cNvSpPr>
          <p:nvPr>
            <p:ph idx="1"/>
          </p:nvPr>
        </p:nvSpPr>
        <p:spPr/>
        <p:txBody>
          <a:bodyPr>
            <a:normAutofit fontScale="85000" lnSpcReduction="20000"/>
          </a:bodyPr>
          <a:lstStyle/>
          <a:p>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r>
              <a:rPr lang="en-US" dirty="0"/>
              <a:t>This means participants:</a:t>
            </a:r>
          </a:p>
          <a:p>
            <a:pPr lvl="1"/>
            <a:r>
              <a:rPr lang="en-US" dirty="0"/>
              <a:t>Shall act &amp; vote based on their personal &amp; independent opinions derived from their expertise, knowledge, and qualifications</a:t>
            </a:r>
          </a:p>
          <a:p>
            <a:pPr lvl="1"/>
            <a:r>
              <a:rPr lang="en-US" dirty="0"/>
              <a:t>Shall not act or vote based on any obligation to or any direction from any other person or organization, including an employer or client, regardless of any external commitments, agreements, contracts, or orders</a:t>
            </a:r>
          </a:p>
          <a:p>
            <a:pPr lvl="1"/>
            <a:r>
              <a:rPr lang="en-US" dirty="0"/>
              <a:t>Shall not direct the actions or votes of other participants or retaliate against other participants for fulfilling their responsibility to act &amp; vote based on their personal &amp; independently developed opinions</a:t>
            </a:r>
          </a:p>
          <a:p>
            <a:r>
              <a:rPr lang="en-US" dirty="0"/>
              <a:t>By participating in standards activities using the “individual process”, you are deemed to accept these requirements; if you are unable to satisfy these requirements then you shall immediately cease any participation</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A2CFE65F-0E4F-4E04-9C62-9FFAB4C10580}"/>
              </a:ext>
            </a:extLst>
          </p:cNvPr>
          <p:cNvSpPr>
            <a:spLocks noGrp="1"/>
          </p:cNvSpPr>
          <p:nvPr>
            <p:ph type="sldNum" sz="quarter" idx="12"/>
          </p:nvPr>
        </p:nvSpPr>
        <p:spPr/>
        <p:txBody>
          <a:bodyPr/>
          <a:lstStyle/>
          <a:p>
            <a:fld id="{A1C9EF53-BD90-4B75-A223-F9525C143888}" type="slidenum">
              <a:rPr lang="en-US" smtClean="0"/>
              <a:pPr/>
              <a:t>11</a:t>
            </a:fld>
            <a:endParaRPr lang="en-US" dirty="0"/>
          </a:p>
        </p:txBody>
      </p:sp>
      <p:sp>
        <p:nvSpPr>
          <p:cNvPr id="4" name="Date Placeholder 3">
            <a:extLst>
              <a:ext uri="{FF2B5EF4-FFF2-40B4-BE49-F238E27FC236}">
                <a16:creationId xmlns:a16="http://schemas.microsoft.com/office/drawing/2014/main" id="{9C4B883F-4C28-47C1-A321-09ADE082FEF5}"/>
              </a:ext>
            </a:extLst>
          </p:cNvPr>
          <p:cNvSpPr>
            <a:spLocks noGrp="1"/>
          </p:cNvSpPr>
          <p:nvPr>
            <p:ph type="dt" sz="half" idx="10"/>
          </p:nvPr>
        </p:nvSpPr>
        <p:spPr/>
        <p:txBody>
          <a:bodyPr/>
          <a:lstStyle/>
          <a:p>
            <a:r>
              <a:rPr lang="en-US" dirty="0"/>
              <a:t>Mar_2024</a:t>
            </a:r>
          </a:p>
        </p:txBody>
      </p:sp>
    </p:spTree>
    <p:extLst>
      <p:ext uri="{BB962C8B-B14F-4D97-AF65-F5344CB8AC3E}">
        <p14:creationId xmlns:p14="http://schemas.microsoft.com/office/powerpoint/2010/main" val="1343705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normAutofit fontScale="92500" lnSpcReduction="10000"/>
          </a:bodyPr>
          <a:lstStyle/>
          <a:p>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dirty="0"/>
              <a:t>This rule applies equally to those participating in a standards development project and to that project’s leadership group</a:t>
            </a:r>
          </a:p>
          <a:p>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F6A04073-40A1-4B23-B3D9-15FDC0A2861F}"/>
              </a:ext>
            </a:extLst>
          </p:cNvPr>
          <p:cNvSpPr>
            <a:spLocks noGrp="1"/>
          </p:cNvSpPr>
          <p:nvPr>
            <p:ph type="sldNum" sz="quarter" idx="12"/>
          </p:nvPr>
        </p:nvSpPr>
        <p:spPr/>
        <p:txBody>
          <a:bodyPr/>
          <a:lstStyle/>
          <a:p>
            <a:fld id="{A1C9EF53-BD90-4B75-A223-F9525C143888}" type="slidenum">
              <a:rPr lang="en-US" smtClean="0"/>
              <a:pPr/>
              <a:t>12</a:t>
            </a:fld>
            <a:endParaRPr lang="en-US" dirty="0"/>
          </a:p>
        </p:txBody>
      </p:sp>
      <p:sp>
        <p:nvSpPr>
          <p:cNvPr id="4" name="Date Placeholder 3">
            <a:extLst>
              <a:ext uri="{FF2B5EF4-FFF2-40B4-BE49-F238E27FC236}">
                <a16:creationId xmlns:a16="http://schemas.microsoft.com/office/drawing/2014/main" id="{A5D55916-E1E9-40A7-83EA-3F871DB4733C}"/>
              </a:ext>
            </a:extLst>
          </p:cNvPr>
          <p:cNvSpPr>
            <a:spLocks noGrp="1"/>
          </p:cNvSpPr>
          <p:nvPr>
            <p:ph type="dt" sz="half" idx="10"/>
          </p:nvPr>
        </p:nvSpPr>
        <p:spPr/>
        <p:txBody>
          <a:bodyPr/>
          <a:lstStyle/>
          <a:p>
            <a:r>
              <a:rPr lang="en-US" dirty="0"/>
              <a:t>Mar_2024</a:t>
            </a:r>
          </a:p>
        </p:txBody>
      </p:sp>
    </p:spTree>
    <p:extLst>
      <p:ext uri="{BB962C8B-B14F-4D97-AF65-F5344CB8AC3E}">
        <p14:creationId xmlns:p14="http://schemas.microsoft.com/office/powerpoint/2010/main" val="969542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0E542-D8CA-B4EC-CF88-618E60E936DD}"/>
              </a:ext>
            </a:extLst>
          </p:cNvPr>
          <p:cNvSpPr>
            <a:spLocks noGrp="1"/>
          </p:cNvSpPr>
          <p:nvPr>
            <p:ph type="title"/>
          </p:nvPr>
        </p:nvSpPr>
        <p:spPr/>
        <p:txBody>
          <a:bodyPr/>
          <a:lstStyle/>
          <a:p>
            <a:r>
              <a:rPr lang="en-US" dirty="0"/>
              <a:t>Plan for week</a:t>
            </a:r>
          </a:p>
        </p:txBody>
      </p:sp>
      <p:sp>
        <p:nvSpPr>
          <p:cNvPr id="3" name="Content Placeholder 2">
            <a:extLst>
              <a:ext uri="{FF2B5EF4-FFF2-40B4-BE49-F238E27FC236}">
                <a16:creationId xmlns:a16="http://schemas.microsoft.com/office/drawing/2014/main" id="{E2B27A02-CA0F-47A8-9034-A8728F168401}"/>
              </a:ext>
            </a:extLst>
          </p:cNvPr>
          <p:cNvSpPr>
            <a:spLocks noGrp="1"/>
          </p:cNvSpPr>
          <p:nvPr>
            <p:ph idx="1"/>
          </p:nvPr>
        </p:nvSpPr>
        <p:spPr/>
        <p:txBody>
          <a:bodyPr/>
          <a:lstStyle/>
          <a:p>
            <a:r>
              <a:rPr lang="en-US" dirty="0"/>
              <a:t>Tuesday PM1  1:30pm EST</a:t>
            </a:r>
          </a:p>
          <a:p>
            <a:r>
              <a:rPr lang="en-US" dirty="0"/>
              <a:t>Wednesday PM1 1:30pm EST</a:t>
            </a:r>
          </a:p>
          <a:p>
            <a:r>
              <a:rPr lang="en-US" dirty="0"/>
              <a:t>Thursday AM2 10:30am EST</a:t>
            </a:r>
          </a:p>
          <a:p>
            <a:r>
              <a:rPr lang="en-US" dirty="0"/>
              <a:t>Thursday PM1 1:30pm EST</a:t>
            </a:r>
          </a:p>
        </p:txBody>
      </p:sp>
      <p:sp>
        <p:nvSpPr>
          <p:cNvPr id="4" name="Date Placeholder 3">
            <a:extLst>
              <a:ext uri="{FF2B5EF4-FFF2-40B4-BE49-F238E27FC236}">
                <a16:creationId xmlns:a16="http://schemas.microsoft.com/office/drawing/2014/main" id="{4E0B49B8-5F16-C872-DAF2-E6CCDC0720F2}"/>
              </a:ext>
            </a:extLst>
          </p:cNvPr>
          <p:cNvSpPr>
            <a:spLocks noGrp="1"/>
          </p:cNvSpPr>
          <p:nvPr>
            <p:ph type="dt" sz="half" idx="10"/>
          </p:nvPr>
        </p:nvSpPr>
        <p:spPr/>
        <p:txBody>
          <a:bodyPr/>
          <a:lstStyle/>
          <a:p>
            <a:r>
              <a:rPr lang="en-US" dirty="0"/>
              <a:t>Mar_2024</a:t>
            </a:r>
          </a:p>
        </p:txBody>
      </p:sp>
      <p:sp>
        <p:nvSpPr>
          <p:cNvPr id="5" name="Footer Placeholder 4">
            <a:extLst>
              <a:ext uri="{FF2B5EF4-FFF2-40B4-BE49-F238E27FC236}">
                <a16:creationId xmlns:a16="http://schemas.microsoft.com/office/drawing/2014/main" id="{5D66707F-0644-86D0-8482-6D22121BCD7A}"/>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53E450-3D3E-231F-FC7A-E7395D7396EA}"/>
              </a:ext>
            </a:extLst>
          </p:cNvPr>
          <p:cNvSpPr>
            <a:spLocks noGrp="1"/>
          </p:cNvSpPr>
          <p:nvPr>
            <p:ph type="sldNum" sz="quarter" idx="12"/>
          </p:nvPr>
        </p:nvSpPr>
        <p:spPr/>
        <p:txBody>
          <a:bodyPr/>
          <a:lstStyle/>
          <a:p>
            <a:fld id="{A1C9EF53-BD90-4B75-A223-F9525C143888}" type="slidenum">
              <a:rPr lang="en-US" smtClean="0"/>
              <a:pPr/>
              <a:t>13</a:t>
            </a:fld>
            <a:endParaRPr lang="en-US" dirty="0"/>
          </a:p>
        </p:txBody>
      </p:sp>
    </p:spTree>
    <p:extLst>
      <p:ext uri="{BB962C8B-B14F-4D97-AF65-F5344CB8AC3E}">
        <p14:creationId xmlns:p14="http://schemas.microsoft.com/office/powerpoint/2010/main" val="29616876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886433-2D31-78BC-9935-7444F3B333B2}"/>
              </a:ext>
            </a:extLst>
          </p:cNvPr>
          <p:cNvSpPr>
            <a:spLocks noGrp="1"/>
          </p:cNvSpPr>
          <p:nvPr>
            <p:ph type="title"/>
          </p:nvPr>
        </p:nvSpPr>
        <p:spPr/>
        <p:txBody>
          <a:bodyPr/>
          <a:lstStyle/>
          <a:p>
            <a:r>
              <a:rPr lang="en-US" dirty="0"/>
              <a:t>March Meeting Start Status</a:t>
            </a:r>
          </a:p>
        </p:txBody>
      </p:sp>
      <p:sp>
        <p:nvSpPr>
          <p:cNvPr id="3" name="Content Placeholder 2">
            <a:extLst>
              <a:ext uri="{FF2B5EF4-FFF2-40B4-BE49-F238E27FC236}">
                <a16:creationId xmlns:a16="http://schemas.microsoft.com/office/drawing/2014/main" id="{9CAE0CAB-2FED-4C04-9AED-80FF35F05763}"/>
              </a:ext>
            </a:extLst>
          </p:cNvPr>
          <p:cNvSpPr>
            <a:spLocks noGrp="1"/>
          </p:cNvSpPr>
          <p:nvPr>
            <p:ph idx="1"/>
          </p:nvPr>
        </p:nvSpPr>
        <p:spPr>
          <a:xfrm>
            <a:off x="838200" y="1825625"/>
            <a:ext cx="10515600" cy="4351338"/>
          </a:xfrm>
        </p:spPr>
        <p:txBody>
          <a:bodyPr>
            <a:normAutofit lnSpcReduction="10000"/>
          </a:bodyPr>
          <a:lstStyle/>
          <a:p>
            <a:r>
              <a:rPr lang="en-US" dirty="0"/>
              <a:t>LB201 First Letter Ballot </a:t>
            </a:r>
          </a:p>
          <a:p>
            <a:pPr lvl="1"/>
            <a:r>
              <a:rPr lang="en-US" dirty="0"/>
              <a:t>214 Comments</a:t>
            </a:r>
          </a:p>
          <a:p>
            <a:pPr lvl="1"/>
            <a:r>
              <a:rPr lang="en-US" dirty="0"/>
              <a:t>All Comments resolved in January and on CRG Teleconference </a:t>
            </a:r>
            <a:r>
              <a:rPr lang="fr-FR" dirty="0"/>
              <a:t>2024-02-06</a:t>
            </a:r>
          </a:p>
          <a:p>
            <a:pPr lvl="1"/>
            <a:r>
              <a:rPr lang="en-US" dirty="0"/>
              <a:t>CRG formed and approved</a:t>
            </a:r>
          </a:p>
          <a:p>
            <a:pPr marL="457200" lvl="1" indent="0">
              <a:buNone/>
            </a:pPr>
            <a:endParaRPr lang="en-US" dirty="0"/>
          </a:p>
          <a:p>
            <a:r>
              <a:rPr lang="en-US" dirty="0"/>
              <a:t>Comment Resolution Spreadsheet:</a:t>
            </a:r>
          </a:p>
          <a:p>
            <a:pPr lvl="1"/>
            <a:r>
              <a:rPr lang="en-US" dirty="0"/>
              <a:t>15-24-0049-05-016t-TG16t-Letter-Ballot-102-Comments-and-Resolutions.xlsx</a:t>
            </a:r>
          </a:p>
          <a:p>
            <a:r>
              <a:rPr lang="en-US" dirty="0"/>
              <a:t>CRG Teleconference minutes </a:t>
            </a:r>
            <a:r>
              <a:rPr lang="fr-FR" dirty="0"/>
              <a:t>15-24-0117r0</a:t>
            </a:r>
            <a:endParaRPr lang="en-US" dirty="0"/>
          </a:p>
          <a:p>
            <a:endParaRPr lang="en-US" dirty="0"/>
          </a:p>
          <a:p>
            <a:r>
              <a:rPr lang="en-US" dirty="0"/>
              <a:t>Editors have been applying resolutions to develop next draft D2.0</a:t>
            </a:r>
          </a:p>
          <a:p>
            <a:endParaRPr lang="en-US" dirty="0"/>
          </a:p>
        </p:txBody>
      </p:sp>
      <p:sp>
        <p:nvSpPr>
          <p:cNvPr id="4" name="Date Placeholder 3">
            <a:extLst>
              <a:ext uri="{FF2B5EF4-FFF2-40B4-BE49-F238E27FC236}">
                <a16:creationId xmlns:a16="http://schemas.microsoft.com/office/drawing/2014/main" id="{CA4AF5CC-E6B3-6CEA-ED1F-17BFF7DE2C1E}"/>
              </a:ext>
            </a:extLst>
          </p:cNvPr>
          <p:cNvSpPr>
            <a:spLocks noGrp="1"/>
          </p:cNvSpPr>
          <p:nvPr>
            <p:ph type="dt" sz="half" idx="10"/>
          </p:nvPr>
        </p:nvSpPr>
        <p:spPr/>
        <p:txBody>
          <a:bodyPr/>
          <a:lstStyle/>
          <a:p>
            <a:r>
              <a:rPr lang="en-US" dirty="0"/>
              <a:t>Mar_2024</a:t>
            </a:r>
          </a:p>
        </p:txBody>
      </p:sp>
      <p:sp>
        <p:nvSpPr>
          <p:cNvPr id="5" name="Footer Placeholder 4">
            <a:extLst>
              <a:ext uri="{FF2B5EF4-FFF2-40B4-BE49-F238E27FC236}">
                <a16:creationId xmlns:a16="http://schemas.microsoft.com/office/drawing/2014/main" id="{F4C8C834-3489-5F1F-368B-361339617854}"/>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9B7B1330-0EB1-872D-D8EA-6858362E6265}"/>
              </a:ext>
            </a:extLst>
          </p:cNvPr>
          <p:cNvSpPr>
            <a:spLocks noGrp="1"/>
          </p:cNvSpPr>
          <p:nvPr>
            <p:ph type="sldNum" sz="quarter" idx="12"/>
          </p:nvPr>
        </p:nvSpPr>
        <p:spPr/>
        <p:txBody>
          <a:bodyPr/>
          <a:lstStyle/>
          <a:p>
            <a:fld id="{A1C9EF53-BD90-4B75-A223-F9525C143888}" type="slidenum">
              <a:rPr lang="en-US" smtClean="0"/>
              <a:pPr/>
              <a:t>14</a:t>
            </a:fld>
            <a:endParaRPr lang="en-US" dirty="0"/>
          </a:p>
        </p:txBody>
      </p:sp>
    </p:spTree>
    <p:extLst>
      <p:ext uri="{BB962C8B-B14F-4D97-AF65-F5344CB8AC3E}">
        <p14:creationId xmlns:p14="http://schemas.microsoft.com/office/powerpoint/2010/main" val="14028425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8B9A9-F19F-40D8-A08F-07812A0FDFE4}"/>
              </a:ext>
            </a:extLst>
          </p:cNvPr>
          <p:cNvSpPr>
            <a:spLocks noGrp="1"/>
          </p:cNvSpPr>
          <p:nvPr>
            <p:ph type="title"/>
          </p:nvPr>
        </p:nvSpPr>
        <p:spPr/>
        <p:txBody>
          <a:bodyPr/>
          <a:lstStyle/>
          <a:p>
            <a:r>
              <a:rPr lang="en-US" dirty="0"/>
              <a:t>Contributions for March 2024 Plenary</a:t>
            </a:r>
          </a:p>
        </p:txBody>
      </p:sp>
    </p:spTree>
    <p:extLst>
      <p:ext uri="{BB962C8B-B14F-4D97-AF65-F5344CB8AC3E}">
        <p14:creationId xmlns:p14="http://schemas.microsoft.com/office/powerpoint/2010/main" val="12311829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D8439-5317-1896-CD58-3CFA5C321150}"/>
              </a:ext>
            </a:extLst>
          </p:cNvPr>
          <p:cNvSpPr>
            <a:spLocks noGrp="1"/>
          </p:cNvSpPr>
          <p:nvPr>
            <p:ph type="title"/>
          </p:nvPr>
        </p:nvSpPr>
        <p:spPr/>
        <p:txBody>
          <a:bodyPr/>
          <a:lstStyle/>
          <a:p>
            <a:r>
              <a:rPr lang="en-US" dirty="0"/>
              <a:t>Preparation and motions for D2.0</a:t>
            </a:r>
          </a:p>
        </p:txBody>
      </p:sp>
      <p:sp>
        <p:nvSpPr>
          <p:cNvPr id="3" name="Content Placeholder 2">
            <a:extLst>
              <a:ext uri="{FF2B5EF4-FFF2-40B4-BE49-F238E27FC236}">
                <a16:creationId xmlns:a16="http://schemas.microsoft.com/office/drawing/2014/main" id="{566E723B-17DE-8359-31C2-AC2A957736BA}"/>
              </a:ext>
            </a:extLst>
          </p:cNvPr>
          <p:cNvSpPr>
            <a:spLocks noGrp="1"/>
          </p:cNvSpPr>
          <p:nvPr>
            <p:ph idx="1"/>
          </p:nvPr>
        </p:nvSpPr>
        <p:spPr/>
        <p:txBody>
          <a:bodyPr/>
          <a:lstStyle/>
          <a:p>
            <a:endParaRPr lang="en-US"/>
          </a:p>
        </p:txBody>
      </p:sp>
      <p:sp>
        <p:nvSpPr>
          <p:cNvPr id="4" name="Date Placeholder 3">
            <a:extLst>
              <a:ext uri="{FF2B5EF4-FFF2-40B4-BE49-F238E27FC236}">
                <a16:creationId xmlns:a16="http://schemas.microsoft.com/office/drawing/2014/main" id="{B0B94157-38DB-627D-D15A-B6A6DC30E6C9}"/>
              </a:ext>
            </a:extLst>
          </p:cNvPr>
          <p:cNvSpPr>
            <a:spLocks noGrp="1"/>
          </p:cNvSpPr>
          <p:nvPr>
            <p:ph type="dt" sz="half" idx="10"/>
          </p:nvPr>
        </p:nvSpPr>
        <p:spPr/>
        <p:txBody>
          <a:bodyPr/>
          <a:lstStyle/>
          <a:p>
            <a:r>
              <a:rPr lang="en-US"/>
              <a:t>Mar_2024</a:t>
            </a:r>
            <a:endParaRPr lang="en-US" dirty="0"/>
          </a:p>
        </p:txBody>
      </p:sp>
      <p:sp>
        <p:nvSpPr>
          <p:cNvPr id="5" name="Footer Placeholder 4">
            <a:extLst>
              <a:ext uri="{FF2B5EF4-FFF2-40B4-BE49-F238E27FC236}">
                <a16:creationId xmlns:a16="http://schemas.microsoft.com/office/drawing/2014/main" id="{20E75E0F-06D3-FB2E-FCAB-1A55470A657D}"/>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BC43B4B0-57CF-075A-C504-F4ACAA1FFFC2}"/>
              </a:ext>
            </a:extLst>
          </p:cNvPr>
          <p:cNvSpPr>
            <a:spLocks noGrp="1"/>
          </p:cNvSpPr>
          <p:nvPr>
            <p:ph type="sldNum" sz="quarter" idx="12"/>
          </p:nvPr>
        </p:nvSpPr>
        <p:spPr/>
        <p:txBody>
          <a:bodyPr/>
          <a:lstStyle/>
          <a:p>
            <a:fld id="{A1C9EF53-BD90-4B75-A223-F9525C143888}" type="slidenum">
              <a:rPr lang="en-US" smtClean="0"/>
              <a:pPr/>
              <a:t>16</a:t>
            </a:fld>
            <a:endParaRPr lang="en-US" dirty="0"/>
          </a:p>
        </p:txBody>
      </p:sp>
    </p:spTree>
    <p:extLst>
      <p:ext uri="{BB962C8B-B14F-4D97-AF65-F5344CB8AC3E}">
        <p14:creationId xmlns:p14="http://schemas.microsoft.com/office/powerpoint/2010/main" val="30771509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F3C1E-07F0-F9B5-0C8A-98772AEDE7E1}"/>
              </a:ext>
            </a:extLst>
          </p:cNvPr>
          <p:cNvSpPr>
            <a:spLocks noGrp="1"/>
          </p:cNvSpPr>
          <p:nvPr>
            <p:ph type="title"/>
          </p:nvPr>
        </p:nvSpPr>
        <p:spPr/>
        <p:txBody>
          <a:bodyPr/>
          <a:lstStyle/>
          <a:p>
            <a:r>
              <a:rPr lang="en-US" dirty="0"/>
              <a:t>Teleconference / CRG Meeting</a:t>
            </a:r>
          </a:p>
        </p:txBody>
      </p:sp>
      <p:sp>
        <p:nvSpPr>
          <p:cNvPr id="3" name="Content Placeholder 2">
            <a:extLst>
              <a:ext uri="{FF2B5EF4-FFF2-40B4-BE49-F238E27FC236}">
                <a16:creationId xmlns:a16="http://schemas.microsoft.com/office/drawing/2014/main" id="{34D22432-9D90-D591-0546-69DE89553B6C}"/>
              </a:ext>
            </a:extLst>
          </p:cNvPr>
          <p:cNvSpPr>
            <a:spLocks noGrp="1"/>
          </p:cNvSpPr>
          <p:nvPr>
            <p:ph idx="1"/>
          </p:nvPr>
        </p:nvSpPr>
        <p:spPr/>
        <p:txBody>
          <a:bodyPr/>
          <a:lstStyle/>
          <a:p>
            <a:endParaRPr lang="en-US" dirty="0"/>
          </a:p>
          <a:p>
            <a:endParaRPr lang="en-US" dirty="0"/>
          </a:p>
          <a:p>
            <a:endParaRPr lang="en-US" dirty="0"/>
          </a:p>
        </p:txBody>
      </p:sp>
      <p:sp>
        <p:nvSpPr>
          <p:cNvPr id="4" name="Date Placeholder 3">
            <a:extLst>
              <a:ext uri="{FF2B5EF4-FFF2-40B4-BE49-F238E27FC236}">
                <a16:creationId xmlns:a16="http://schemas.microsoft.com/office/drawing/2014/main" id="{527831D1-9378-C001-AD4F-C7E736AE7D1D}"/>
              </a:ext>
            </a:extLst>
          </p:cNvPr>
          <p:cNvSpPr>
            <a:spLocks noGrp="1"/>
          </p:cNvSpPr>
          <p:nvPr>
            <p:ph type="dt" sz="half" idx="10"/>
          </p:nvPr>
        </p:nvSpPr>
        <p:spPr/>
        <p:txBody>
          <a:bodyPr/>
          <a:lstStyle/>
          <a:p>
            <a:r>
              <a:rPr lang="en-US" dirty="0"/>
              <a:t>Mar_2024</a:t>
            </a:r>
          </a:p>
        </p:txBody>
      </p:sp>
      <p:sp>
        <p:nvSpPr>
          <p:cNvPr id="5" name="Footer Placeholder 4">
            <a:extLst>
              <a:ext uri="{FF2B5EF4-FFF2-40B4-BE49-F238E27FC236}">
                <a16:creationId xmlns:a16="http://schemas.microsoft.com/office/drawing/2014/main" id="{46622D66-6D8A-0DAC-1459-CF5BCAC63E42}"/>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62963D6-54F6-1314-5192-C0616844D4A9}"/>
              </a:ext>
            </a:extLst>
          </p:cNvPr>
          <p:cNvSpPr>
            <a:spLocks noGrp="1"/>
          </p:cNvSpPr>
          <p:nvPr>
            <p:ph type="sldNum" sz="quarter" idx="12"/>
          </p:nvPr>
        </p:nvSpPr>
        <p:spPr/>
        <p:txBody>
          <a:bodyPr/>
          <a:lstStyle/>
          <a:p>
            <a:fld id="{A1C9EF53-BD90-4B75-A223-F9525C143888}" type="slidenum">
              <a:rPr lang="en-US" smtClean="0"/>
              <a:pPr/>
              <a:t>17</a:t>
            </a:fld>
            <a:endParaRPr lang="en-US" dirty="0"/>
          </a:p>
        </p:txBody>
      </p:sp>
    </p:spTree>
    <p:extLst>
      <p:ext uri="{BB962C8B-B14F-4D97-AF65-F5344CB8AC3E}">
        <p14:creationId xmlns:p14="http://schemas.microsoft.com/office/powerpoint/2010/main" val="36805516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3001479173"/>
              </p:ext>
            </p:extLst>
          </p:nvPr>
        </p:nvGraphicFramePr>
        <p:xfrm>
          <a:off x="1371600" y="1190819"/>
          <a:ext cx="9220200" cy="5249330"/>
        </p:xfrm>
        <a:graphic>
          <a:graphicData uri="http://schemas.openxmlformats.org/drawingml/2006/table">
            <a:tbl>
              <a:tblPr firstRow="1" bandRow="1">
                <a:tableStyleId>{5C22544A-7EE6-4342-B048-85BDC9FD1C3A}</a:tableStyleId>
              </a:tblPr>
              <a:tblGrid>
                <a:gridCol w="6629400">
                  <a:extLst>
                    <a:ext uri="{9D8B030D-6E8A-4147-A177-3AD203B41FA5}">
                      <a16:colId xmlns:a16="http://schemas.microsoft.com/office/drawing/2014/main" val="3384751907"/>
                    </a:ext>
                  </a:extLst>
                </a:gridCol>
                <a:gridCol w="2590800">
                  <a:extLst>
                    <a:ext uri="{9D8B030D-6E8A-4147-A177-3AD203B41FA5}">
                      <a16:colId xmlns:a16="http://schemas.microsoft.com/office/drawing/2014/main" val="434009601"/>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Task Group Start</a:t>
                      </a:r>
                    </a:p>
                  </a:txBody>
                  <a:tcPr/>
                </a:tc>
                <a:tc>
                  <a:txBody>
                    <a:bodyPr/>
                    <a:lstStyle/>
                    <a:p>
                      <a:r>
                        <a:rPr lang="en-US" sz="2400" dirty="0">
                          <a:solidFill>
                            <a:schemeClr val="bg1">
                              <a:lumMod val="65000"/>
                            </a:schemeClr>
                          </a:solidFill>
                        </a:rPr>
                        <a:t>Jan 2020</a:t>
                      </a: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75000"/>
                            </a:schemeClr>
                          </a:solidFill>
                        </a:rPr>
                        <a:t>SRD Approval</a:t>
                      </a:r>
                    </a:p>
                  </a:txBody>
                  <a:tcPr/>
                </a:tc>
                <a:tc>
                  <a:txBody>
                    <a:bodyPr/>
                    <a:lstStyle/>
                    <a:p>
                      <a:r>
                        <a:rPr lang="en-US" sz="2400" dirty="0">
                          <a:solidFill>
                            <a:schemeClr val="bg1">
                              <a:lumMod val="75000"/>
                            </a:schemeClr>
                          </a:solidFill>
                        </a:rPr>
                        <a:t>April 2021</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SDD Approval</a:t>
                      </a:r>
                    </a:p>
                  </a:txBody>
                  <a:tcPr/>
                </a:tc>
                <a:tc>
                  <a:txBody>
                    <a:bodyPr/>
                    <a:lstStyle/>
                    <a:p>
                      <a:r>
                        <a:rPr lang="en-US" sz="2400" dirty="0">
                          <a:solidFill>
                            <a:schemeClr val="bg1">
                              <a:lumMod val="65000"/>
                            </a:schemeClr>
                          </a:solidFill>
                        </a:rPr>
                        <a:t>Jan 2022</a:t>
                      </a:r>
                    </a:p>
                  </a:txBody>
                  <a:tcPr/>
                </a:tc>
                <a:extLst>
                  <a:ext uri="{0D108BD9-81ED-4DB2-BD59-A6C34878D82A}">
                    <a16:rowId xmlns:a16="http://schemas.microsoft.com/office/drawing/2014/main" val="3689323579"/>
                  </a:ext>
                </a:extLst>
              </a:tr>
              <a:tr h="524933">
                <a:tc>
                  <a:txBody>
                    <a:bodyPr/>
                    <a:lstStyle/>
                    <a:p>
                      <a:r>
                        <a:rPr lang="en-US" sz="2400" dirty="0">
                          <a:solidFill>
                            <a:schemeClr val="bg1">
                              <a:lumMod val="65000"/>
                            </a:schemeClr>
                          </a:solidFill>
                        </a:rPr>
                        <a:t>Draft Development</a:t>
                      </a:r>
                    </a:p>
                  </a:txBody>
                  <a:tcPr/>
                </a:tc>
                <a:tc>
                  <a:txBody>
                    <a:bodyPr/>
                    <a:lstStyle/>
                    <a:p>
                      <a:endParaRPr lang="en-US" sz="2400" dirty="0">
                        <a:solidFill>
                          <a:schemeClr val="bg1">
                            <a:lumMod val="65000"/>
                          </a:schemeClr>
                        </a:solidFill>
                      </a:endParaRPr>
                    </a:p>
                  </a:txBody>
                  <a:tcPr/>
                </a:tc>
                <a:extLst>
                  <a:ext uri="{0D108BD9-81ED-4DB2-BD59-A6C34878D82A}">
                    <a16:rowId xmlns:a16="http://schemas.microsoft.com/office/drawing/2014/main" val="4038355541"/>
                  </a:ext>
                </a:extLst>
              </a:tr>
              <a:tr h="524933">
                <a:tc>
                  <a:txBody>
                    <a:bodyPr/>
                    <a:lstStyle/>
                    <a:p>
                      <a:r>
                        <a:rPr lang="en-US" sz="2400" dirty="0">
                          <a:solidFill>
                            <a:schemeClr val="bg1">
                              <a:lumMod val="65000"/>
                            </a:schemeClr>
                          </a:solidFill>
                        </a:rPr>
                        <a:t>Informal TG review of draft</a:t>
                      </a:r>
                    </a:p>
                  </a:txBody>
                  <a:tcPr/>
                </a:tc>
                <a:tc>
                  <a:txBody>
                    <a:bodyPr/>
                    <a:lstStyle/>
                    <a:p>
                      <a:r>
                        <a:rPr lang="en-US" sz="2400" dirty="0">
                          <a:solidFill>
                            <a:schemeClr val="bg1">
                              <a:lumMod val="65000"/>
                            </a:schemeClr>
                          </a:solidFill>
                        </a:rPr>
                        <a:t>Mar 2023</a:t>
                      </a:r>
                    </a:p>
                  </a:txBody>
                  <a:tcPr/>
                </a:tc>
                <a:extLst>
                  <a:ext uri="{0D108BD9-81ED-4DB2-BD59-A6C34878D82A}">
                    <a16:rowId xmlns:a16="http://schemas.microsoft.com/office/drawing/2014/main" val="1866948594"/>
                  </a:ext>
                </a:extLst>
              </a:tr>
              <a:tr h="524933">
                <a:tc>
                  <a:txBody>
                    <a:bodyPr/>
                    <a:lstStyle/>
                    <a:p>
                      <a:r>
                        <a:rPr lang="en-US" sz="2400" dirty="0">
                          <a:solidFill>
                            <a:schemeClr val="bg1">
                              <a:lumMod val="75000"/>
                            </a:schemeClr>
                          </a:solidFill>
                        </a:rPr>
                        <a:t>Working Group Letter Ballot</a:t>
                      </a:r>
                    </a:p>
                  </a:txBody>
                  <a:tcPr/>
                </a:tc>
                <a:tc>
                  <a:txBody>
                    <a:bodyPr/>
                    <a:lstStyle/>
                    <a:p>
                      <a:r>
                        <a:rPr lang="en-US" sz="2400" dirty="0">
                          <a:solidFill>
                            <a:schemeClr val="bg1">
                              <a:lumMod val="75000"/>
                            </a:schemeClr>
                          </a:solidFill>
                        </a:rPr>
                        <a:t>Nov 2023</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dirty="0"/>
                        <a:t>March 2024</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dirty="0"/>
                        <a:t>Mar 2024</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dirty="0"/>
                        <a:t>Nov 2024</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10058400" y="6135349"/>
            <a:ext cx="2057400" cy="609600"/>
          </a:xfrm>
          <a:prstGeom prst="leftArrow">
            <a:avLst>
              <a:gd name="adj1" fmla="val 7026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PAR Expiration Date:</a:t>
            </a:r>
            <a:r>
              <a:rPr lang="fr-FR" sz="1400" dirty="0"/>
              <a:t> 31 </a:t>
            </a:r>
            <a:r>
              <a:rPr lang="fr-FR" sz="1400" dirty="0" err="1"/>
              <a:t>Dec</a:t>
            </a:r>
            <a:r>
              <a:rPr lang="fr-FR" sz="1400" dirty="0"/>
              <a:t> 2024</a:t>
            </a:r>
            <a:endParaRPr lang="en-US" sz="1400" dirty="0"/>
          </a:p>
        </p:txBody>
      </p:sp>
      <p:sp>
        <p:nvSpPr>
          <p:cNvPr id="2" name="Date Placeholder 1">
            <a:extLst>
              <a:ext uri="{FF2B5EF4-FFF2-40B4-BE49-F238E27FC236}">
                <a16:creationId xmlns:a16="http://schemas.microsoft.com/office/drawing/2014/main" id="{05FE2E4A-07E9-41C9-AC2C-9F362F807B84}"/>
              </a:ext>
            </a:extLst>
          </p:cNvPr>
          <p:cNvSpPr>
            <a:spLocks noGrp="1"/>
          </p:cNvSpPr>
          <p:nvPr>
            <p:ph type="dt" sz="half" idx="10"/>
          </p:nvPr>
        </p:nvSpPr>
        <p:spPr/>
        <p:txBody>
          <a:bodyPr/>
          <a:lstStyle/>
          <a:p>
            <a:r>
              <a:rPr lang="en-US" dirty="0"/>
              <a:t>Mar_2024</a:t>
            </a:r>
          </a:p>
        </p:txBody>
      </p:sp>
      <p:sp>
        <p:nvSpPr>
          <p:cNvPr id="3" name="Arrow: Right 2">
            <a:extLst>
              <a:ext uri="{FF2B5EF4-FFF2-40B4-BE49-F238E27FC236}">
                <a16:creationId xmlns:a16="http://schemas.microsoft.com/office/drawing/2014/main" id="{40D38A25-D564-4828-863A-D3B332BDEDFD}"/>
              </a:ext>
            </a:extLst>
          </p:cNvPr>
          <p:cNvSpPr/>
          <p:nvPr/>
        </p:nvSpPr>
        <p:spPr>
          <a:xfrm>
            <a:off x="228600" y="4903208"/>
            <a:ext cx="978408" cy="4846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4" name="Arrow: Left 3">
            <a:extLst>
              <a:ext uri="{FF2B5EF4-FFF2-40B4-BE49-F238E27FC236}">
                <a16:creationId xmlns:a16="http://schemas.microsoft.com/office/drawing/2014/main" id="{A2C77DE3-C896-E1A9-4EE4-9A02CE222165}"/>
              </a:ext>
            </a:extLst>
          </p:cNvPr>
          <p:cNvSpPr/>
          <p:nvPr/>
        </p:nvSpPr>
        <p:spPr>
          <a:xfrm>
            <a:off x="10134600" y="5379602"/>
            <a:ext cx="2133600" cy="685800"/>
          </a:xfrm>
          <a:prstGeom prst="leftArrow">
            <a:avLst>
              <a:gd name="adj1" fmla="val 7026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Request PAR Extension July 2024</a:t>
            </a:r>
            <a:endParaRPr lang="en-US" sz="1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Future Meetings</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a:xfrm>
            <a:off x="838200" y="1447800"/>
            <a:ext cx="10515600" cy="4729163"/>
          </a:xfrm>
        </p:spPr>
        <p:txBody>
          <a:bodyPr>
            <a:normAutofit/>
          </a:bodyPr>
          <a:lstStyle/>
          <a:p>
            <a:pPr marL="457200" lvl="1">
              <a:spcBef>
                <a:spcPts val="0"/>
              </a:spcBef>
              <a:spcAft>
                <a:spcPts val="1200"/>
              </a:spcAft>
            </a:pPr>
            <a:endParaRPr lang="en-US" sz="2000" dirty="0">
              <a:latin typeface="Calibri" panose="020F0502020204030204" pitchFamily="34" charset="0"/>
            </a:endParaRPr>
          </a:p>
          <a:p>
            <a:pPr marL="0">
              <a:spcBef>
                <a:spcPts val="0"/>
              </a:spcBef>
              <a:spcAft>
                <a:spcPts val="1200"/>
              </a:spcAft>
            </a:pPr>
            <a:r>
              <a:rPr lang="en-US" dirty="0"/>
              <a:t>May 2024 Interim</a:t>
            </a:r>
          </a:p>
          <a:p>
            <a:pPr marL="457200" lvl="1">
              <a:spcBef>
                <a:spcPts val="0"/>
              </a:spcBef>
              <a:spcAft>
                <a:spcPts val="1200"/>
              </a:spcAft>
            </a:pPr>
            <a:r>
              <a:rPr lang="en-US" dirty="0"/>
              <a:t>May 13-17 – Warsaw, Poland</a:t>
            </a:r>
          </a:p>
          <a:p>
            <a:pPr marL="0">
              <a:spcBef>
                <a:spcPts val="0"/>
              </a:spcBef>
              <a:spcAft>
                <a:spcPts val="1200"/>
              </a:spcAft>
            </a:pPr>
            <a:r>
              <a:rPr lang="en-US" dirty="0"/>
              <a:t>July 2024 Plenary</a:t>
            </a:r>
          </a:p>
          <a:p>
            <a:pPr marL="457200" lvl="1">
              <a:spcBef>
                <a:spcPts val="0"/>
              </a:spcBef>
              <a:spcAft>
                <a:spcPts val="1200"/>
              </a:spcAft>
            </a:pPr>
            <a:r>
              <a:rPr lang="en-US" dirty="0"/>
              <a:t>July 15-18 – Montreal, QC, Canada</a:t>
            </a:r>
          </a:p>
          <a:p>
            <a:pPr marL="0">
              <a:spcBef>
                <a:spcPts val="0"/>
              </a:spcBef>
              <a:spcAft>
                <a:spcPts val="1200"/>
              </a:spcAft>
            </a:pPr>
            <a:endParaRPr lang="en-US" dirty="0"/>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6" name="Slide Number Placeholder 15">
            <a:extLst>
              <a:ext uri="{FF2B5EF4-FFF2-40B4-BE49-F238E27FC236}">
                <a16:creationId xmlns:a16="http://schemas.microsoft.com/office/drawing/2014/main" id="{B0C9D278-CC8C-499F-B7C6-EE8B49FE82F5}"/>
              </a:ext>
            </a:extLst>
          </p:cNvPr>
          <p:cNvSpPr>
            <a:spLocks noGrp="1"/>
          </p:cNvSpPr>
          <p:nvPr>
            <p:ph type="sldNum" sz="quarter" idx="12"/>
          </p:nvPr>
        </p:nvSpPr>
        <p:spPr/>
        <p:txBody>
          <a:bodyPr/>
          <a:lstStyle/>
          <a:p>
            <a:fld id="{A1C9EF53-BD90-4B75-A223-F9525C143888}" type="slidenum">
              <a:rPr lang="en-US" smtClean="0"/>
              <a:pPr/>
              <a:t>19</a:t>
            </a:fld>
            <a:endParaRPr lang="en-US" dirty="0"/>
          </a:p>
        </p:txBody>
      </p:sp>
      <p:sp>
        <p:nvSpPr>
          <p:cNvPr id="4" name="Date Placeholder 3">
            <a:extLst>
              <a:ext uri="{FF2B5EF4-FFF2-40B4-BE49-F238E27FC236}">
                <a16:creationId xmlns:a16="http://schemas.microsoft.com/office/drawing/2014/main" id="{49CEDD5F-DF60-4F2B-BE4A-AFB6246C7418}"/>
              </a:ext>
            </a:extLst>
          </p:cNvPr>
          <p:cNvSpPr>
            <a:spLocks noGrp="1"/>
          </p:cNvSpPr>
          <p:nvPr>
            <p:ph type="dt" sz="half" idx="10"/>
          </p:nvPr>
        </p:nvSpPr>
        <p:spPr/>
        <p:txBody>
          <a:bodyPr/>
          <a:lstStyle/>
          <a:p>
            <a:r>
              <a:rPr lang="en-US" dirty="0"/>
              <a:t>Mar_2024</a:t>
            </a:r>
          </a:p>
        </p:txBody>
      </p:sp>
    </p:spTree>
    <p:extLst>
      <p:ext uri="{BB962C8B-B14F-4D97-AF65-F5344CB8AC3E}">
        <p14:creationId xmlns:p14="http://schemas.microsoft.com/office/powerpoint/2010/main" val="39192351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996AA-87EF-43BA-B577-6CBA94EF5DDB}"/>
              </a:ext>
            </a:extLst>
          </p:cNvPr>
          <p:cNvSpPr>
            <a:spLocks noGrp="1"/>
          </p:cNvSpPr>
          <p:nvPr>
            <p:ph type="title"/>
          </p:nvPr>
        </p:nvSpPr>
        <p:spPr>
          <a:xfrm>
            <a:off x="838200" y="381000"/>
            <a:ext cx="10515600" cy="930275"/>
          </a:xfrm>
        </p:spPr>
        <p:txBody>
          <a:bodyPr/>
          <a:lstStyle/>
          <a:p>
            <a:r>
              <a:rPr lang="en-US" dirty="0"/>
              <a:t>Opening</a:t>
            </a:r>
          </a:p>
        </p:txBody>
      </p:sp>
      <p:sp>
        <p:nvSpPr>
          <p:cNvPr id="3" name="Content Placeholder 2">
            <a:extLst>
              <a:ext uri="{FF2B5EF4-FFF2-40B4-BE49-F238E27FC236}">
                <a16:creationId xmlns:a16="http://schemas.microsoft.com/office/drawing/2014/main" id="{D2E2E2B9-A29C-4E77-965D-528C5C60367A}"/>
              </a:ext>
            </a:extLst>
          </p:cNvPr>
          <p:cNvSpPr>
            <a:spLocks noGrp="1"/>
          </p:cNvSpPr>
          <p:nvPr>
            <p:ph idx="1"/>
          </p:nvPr>
        </p:nvSpPr>
        <p:spPr>
          <a:xfrm>
            <a:off x="838200" y="1825625"/>
            <a:ext cx="5448300" cy="4351338"/>
          </a:xfrm>
          <a:ln>
            <a:solidFill>
              <a:schemeClr val="accent1">
                <a:lumMod val="60000"/>
                <a:lumOff val="40000"/>
              </a:schemeClr>
            </a:solidFill>
          </a:ln>
        </p:spPr>
        <p:txBody>
          <a:bodyPr>
            <a:normAutofit/>
          </a:bodyPr>
          <a:lstStyle/>
          <a:p>
            <a:r>
              <a:rPr lang="en-US" dirty="0"/>
              <a:t>Introductions</a:t>
            </a:r>
          </a:p>
          <a:p>
            <a:endParaRPr lang="en-US" dirty="0"/>
          </a:p>
          <a:p>
            <a:r>
              <a:rPr lang="en-US" dirty="0"/>
              <a:t>Secretary for meeting</a:t>
            </a:r>
          </a:p>
          <a:p>
            <a:pPr lvl="1"/>
            <a:endParaRPr lang="en-US" dirty="0"/>
          </a:p>
          <a:p>
            <a:pPr lvl="1"/>
            <a:endParaRPr lang="en-US" dirty="0"/>
          </a:p>
          <a:p>
            <a:r>
              <a:rPr lang="en-US" dirty="0"/>
              <a:t>Agenda review and Approval</a:t>
            </a:r>
          </a:p>
          <a:p>
            <a:endParaRPr lang="en-US" dirty="0"/>
          </a:p>
          <a:p>
            <a:endParaRPr lang="en-US" dirty="0"/>
          </a:p>
          <a:p>
            <a:pPr lvl="1"/>
            <a:endParaRPr lang="en-US" dirty="0"/>
          </a:p>
          <a:p>
            <a:endParaRPr lang="en-US" dirty="0"/>
          </a:p>
          <a:p>
            <a:endParaRPr lang="en-US" dirty="0"/>
          </a:p>
        </p:txBody>
      </p:sp>
      <p:sp>
        <p:nvSpPr>
          <p:cNvPr id="5" name="Footer Placeholder 4">
            <a:extLst>
              <a:ext uri="{FF2B5EF4-FFF2-40B4-BE49-F238E27FC236}">
                <a16:creationId xmlns:a16="http://schemas.microsoft.com/office/drawing/2014/main" id="{B42AA691-0556-45FB-A18A-215C7A92220D}"/>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C44277F7-A8E0-41F9-A5A8-7484BD3F7580}"/>
              </a:ext>
            </a:extLst>
          </p:cNvPr>
          <p:cNvSpPr>
            <a:spLocks noGrp="1"/>
          </p:cNvSpPr>
          <p:nvPr>
            <p:ph type="sldNum" sz="quarter" idx="12"/>
          </p:nvPr>
        </p:nvSpPr>
        <p:spPr/>
        <p:txBody>
          <a:bodyPr/>
          <a:lstStyle/>
          <a:p>
            <a:fld id="{A1C9EF53-BD90-4B75-A223-F9525C143888}" type="slidenum">
              <a:rPr lang="en-US" smtClean="0"/>
              <a:pPr/>
              <a:t>2</a:t>
            </a:fld>
            <a:endParaRPr lang="en-US" dirty="0"/>
          </a:p>
        </p:txBody>
      </p:sp>
      <p:sp>
        <p:nvSpPr>
          <p:cNvPr id="4" name="Date Placeholder 3">
            <a:extLst>
              <a:ext uri="{FF2B5EF4-FFF2-40B4-BE49-F238E27FC236}">
                <a16:creationId xmlns:a16="http://schemas.microsoft.com/office/drawing/2014/main" id="{E20B7EAF-4B71-4012-AA2E-7EE71FEB5B3B}"/>
              </a:ext>
            </a:extLst>
          </p:cNvPr>
          <p:cNvSpPr>
            <a:spLocks noGrp="1"/>
          </p:cNvSpPr>
          <p:nvPr>
            <p:ph type="dt" sz="half" idx="10"/>
          </p:nvPr>
        </p:nvSpPr>
        <p:spPr/>
        <p:txBody>
          <a:bodyPr/>
          <a:lstStyle/>
          <a:p>
            <a:r>
              <a:rPr lang="en-US" dirty="0"/>
              <a:t>Mar_2024</a:t>
            </a:r>
          </a:p>
        </p:txBody>
      </p:sp>
      <p:sp>
        <p:nvSpPr>
          <p:cNvPr id="7" name="Content Placeholder 5">
            <a:extLst>
              <a:ext uri="{FF2B5EF4-FFF2-40B4-BE49-F238E27FC236}">
                <a16:creationId xmlns:a16="http://schemas.microsoft.com/office/drawing/2014/main" id="{748A8DED-074A-4942-8A4F-AF6315F94976}"/>
              </a:ext>
            </a:extLst>
          </p:cNvPr>
          <p:cNvSpPr txBox="1">
            <a:spLocks/>
          </p:cNvSpPr>
          <p:nvPr/>
        </p:nvSpPr>
        <p:spPr>
          <a:xfrm>
            <a:off x="6286500" y="1825624"/>
            <a:ext cx="5448300" cy="4351338"/>
          </a:xfrm>
          <a:prstGeom prst="rect">
            <a:avLst/>
          </a:prstGeom>
          <a:ln>
            <a:solidFill>
              <a:schemeClr val="accent1">
                <a:lumMod val="60000"/>
                <a:lumOff val="40000"/>
              </a:schemeClr>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867171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D60146-0E57-44B1-B333-07EB425BF3CB}"/>
              </a:ext>
            </a:extLst>
          </p:cNvPr>
          <p:cNvSpPr>
            <a:spLocks noGrp="1"/>
          </p:cNvSpPr>
          <p:nvPr>
            <p:ph type="title"/>
          </p:nvPr>
        </p:nvSpPr>
        <p:spPr/>
        <p:txBody>
          <a:bodyPr/>
          <a:lstStyle/>
          <a:p>
            <a:r>
              <a:rPr lang="en-US" dirty="0"/>
              <a:t>Closing</a:t>
            </a:r>
          </a:p>
        </p:txBody>
      </p:sp>
      <p:sp>
        <p:nvSpPr>
          <p:cNvPr id="9" name="Content Placeholder 8">
            <a:extLst>
              <a:ext uri="{FF2B5EF4-FFF2-40B4-BE49-F238E27FC236}">
                <a16:creationId xmlns:a16="http://schemas.microsoft.com/office/drawing/2014/main" id="{797719C7-1423-480F-B173-B0369E2AE66C}"/>
              </a:ext>
            </a:extLst>
          </p:cNvPr>
          <p:cNvSpPr>
            <a:spLocks noGrp="1"/>
          </p:cNvSpPr>
          <p:nvPr>
            <p:ph idx="1"/>
          </p:nvPr>
        </p:nvSpPr>
        <p:spPr/>
        <p:txBody>
          <a:bodyPr>
            <a:normAutofit/>
          </a:bodyPr>
          <a:lstStyle/>
          <a:p>
            <a:r>
              <a:rPr lang="en-US" dirty="0"/>
              <a:t>Any Other Business</a:t>
            </a:r>
          </a:p>
          <a:p>
            <a:endParaRPr lang="en-US" dirty="0"/>
          </a:p>
          <a:p>
            <a:r>
              <a:rPr lang="en-US" dirty="0"/>
              <a:t>Actions</a:t>
            </a:r>
          </a:p>
          <a:p>
            <a:pPr lvl="1"/>
            <a:r>
              <a:rPr lang="en-US" dirty="0"/>
              <a:t> </a:t>
            </a:r>
          </a:p>
          <a:p>
            <a:pPr lvl="1"/>
            <a:endParaRPr lang="en-US" dirty="0"/>
          </a:p>
          <a:p>
            <a:r>
              <a:rPr lang="en-US" dirty="0"/>
              <a:t>Adjourn</a:t>
            </a:r>
          </a:p>
          <a:p>
            <a:endParaRPr lang="en-US" dirty="0"/>
          </a:p>
        </p:txBody>
      </p:sp>
      <p:sp>
        <p:nvSpPr>
          <p:cNvPr id="6" name="Footer Placeholder 5">
            <a:extLst>
              <a:ext uri="{FF2B5EF4-FFF2-40B4-BE49-F238E27FC236}">
                <a16:creationId xmlns:a16="http://schemas.microsoft.com/office/drawing/2014/main" id="{7321A577-C9A9-4F08-B390-3C79AC0A8D08}"/>
              </a:ext>
            </a:extLst>
          </p:cNvPr>
          <p:cNvSpPr>
            <a:spLocks noGrp="1"/>
          </p:cNvSpPr>
          <p:nvPr>
            <p:ph type="ftr" sz="quarter" idx="11"/>
          </p:nvPr>
        </p:nvSpPr>
        <p:spPr>
          <a:xfrm>
            <a:off x="4038600" y="6356350"/>
            <a:ext cx="4114800" cy="365125"/>
          </a:xfrm>
        </p:spPr>
        <p:txBody>
          <a:bodyPr/>
          <a:lstStyle/>
          <a:p>
            <a:pPr>
              <a:defRPr/>
            </a:pPr>
            <a:r>
              <a:rPr lang="en-US"/>
              <a:t>Tim Godfrey, EPRI</a:t>
            </a:r>
          </a:p>
        </p:txBody>
      </p:sp>
      <p:sp>
        <p:nvSpPr>
          <p:cNvPr id="15" name="Slide Number Placeholder 14">
            <a:extLst>
              <a:ext uri="{FF2B5EF4-FFF2-40B4-BE49-F238E27FC236}">
                <a16:creationId xmlns:a16="http://schemas.microsoft.com/office/drawing/2014/main" id="{A055780A-5BCD-440E-B15A-C3CFE968F0B0}"/>
              </a:ext>
            </a:extLst>
          </p:cNvPr>
          <p:cNvSpPr>
            <a:spLocks noGrp="1"/>
          </p:cNvSpPr>
          <p:nvPr>
            <p:ph type="sldNum" sz="quarter" idx="12"/>
          </p:nvPr>
        </p:nvSpPr>
        <p:spPr/>
        <p:txBody>
          <a:bodyPr/>
          <a:lstStyle/>
          <a:p>
            <a:fld id="{A1C9EF53-BD90-4B75-A223-F9525C143888}" type="slidenum">
              <a:rPr lang="en-US" smtClean="0"/>
              <a:pPr/>
              <a:t>20</a:t>
            </a:fld>
            <a:endParaRPr lang="en-US" dirty="0"/>
          </a:p>
        </p:txBody>
      </p:sp>
      <p:sp>
        <p:nvSpPr>
          <p:cNvPr id="2" name="Date Placeholder 1">
            <a:extLst>
              <a:ext uri="{FF2B5EF4-FFF2-40B4-BE49-F238E27FC236}">
                <a16:creationId xmlns:a16="http://schemas.microsoft.com/office/drawing/2014/main" id="{414AE138-DEFA-449F-B925-5F63307985AC}"/>
              </a:ext>
            </a:extLst>
          </p:cNvPr>
          <p:cNvSpPr>
            <a:spLocks noGrp="1"/>
          </p:cNvSpPr>
          <p:nvPr>
            <p:ph type="dt" sz="half" idx="10"/>
          </p:nvPr>
        </p:nvSpPr>
        <p:spPr/>
        <p:txBody>
          <a:bodyPr/>
          <a:lstStyle/>
          <a:p>
            <a:r>
              <a:rPr lang="en-US" dirty="0"/>
              <a:t>Mar_2024</a:t>
            </a:r>
          </a:p>
        </p:txBody>
      </p:sp>
    </p:spTree>
    <p:extLst>
      <p:ext uri="{BB962C8B-B14F-4D97-AF65-F5344CB8AC3E}">
        <p14:creationId xmlns:p14="http://schemas.microsoft.com/office/powerpoint/2010/main" val="3533497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normAutofit/>
          </a:bodyPr>
          <a:lstStyle/>
          <a:p>
            <a:r>
              <a:rPr lang="en-US" dirty="0"/>
              <a:t>TG16t January Interim Agenda</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a:xfrm>
            <a:off x="838200" y="1825625"/>
            <a:ext cx="10668000" cy="4351338"/>
          </a:xfrm>
        </p:spPr>
        <p:txBody>
          <a:bodyPr>
            <a:normAutofit/>
          </a:bodyPr>
          <a:lstStyle/>
          <a:p>
            <a:r>
              <a:rPr lang="en-US" dirty="0"/>
              <a:t>Introductions, Secretary, Review and Approve Agenda</a:t>
            </a:r>
          </a:p>
          <a:p>
            <a:r>
              <a:rPr lang="en-US" dirty="0"/>
              <a:t>Policy Review</a:t>
            </a:r>
          </a:p>
          <a:p>
            <a:r>
              <a:rPr lang="en-US" dirty="0"/>
              <a:t>Review of contributions</a:t>
            </a:r>
          </a:p>
          <a:p>
            <a:r>
              <a:rPr lang="en-US" dirty="0"/>
              <a:t>Review of Comment resolution from LB201 on P802.16t_D1.0 </a:t>
            </a:r>
            <a:br>
              <a:rPr lang="en-US" dirty="0"/>
            </a:br>
            <a:r>
              <a:rPr lang="en-US" dirty="0"/>
              <a:t>TG16t Draft 1.0</a:t>
            </a:r>
          </a:p>
          <a:p>
            <a:r>
              <a:rPr lang="en-US" dirty="0"/>
              <a:t>Preparation for recirculation Letter Ballot</a:t>
            </a:r>
          </a:p>
          <a:p>
            <a:pPr lvl="1"/>
            <a:endParaRPr lang="en-US" dirty="0"/>
          </a:p>
          <a:p>
            <a:r>
              <a:rPr lang="en-US" dirty="0"/>
              <a:t>Adjourn</a:t>
            </a:r>
          </a:p>
          <a:p>
            <a:endParaRPr lang="en-US" dirty="0"/>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824263D1-DE15-41E4-8177-E6070155BCE3}"/>
              </a:ext>
            </a:extLst>
          </p:cNvPr>
          <p:cNvSpPr>
            <a:spLocks noGrp="1"/>
          </p:cNvSpPr>
          <p:nvPr>
            <p:ph type="sldNum" sz="quarter" idx="12"/>
          </p:nvPr>
        </p:nvSpPr>
        <p:spPr/>
        <p:txBody>
          <a:bodyPr/>
          <a:lstStyle/>
          <a:p>
            <a:fld id="{A1C9EF53-BD90-4B75-A223-F9525C143888}" type="slidenum">
              <a:rPr lang="en-US" smtClean="0"/>
              <a:pPr/>
              <a:t>3</a:t>
            </a:fld>
            <a:endParaRPr lang="en-US" dirty="0"/>
          </a:p>
        </p:txBody>
      </p:sp>
      <p:sp>
        <p:nvSpPr>
          <p:cNvPr id="2" name="Date Placeholder 1">
            <a:extLst>
              <a:ext uri="{FF2B5EF4-FFF2-40B4-BE49-F238E27FC236}">
                <a16:creationId xmlns:a16="http://schemas.microsoft.com/office/drawing/2014/main" id="{41E60755-E59F-4F40-88E0-CA50E338D0C1}"/>
              </a:ext>
            </a:extLst>
          </p:cNvPr>
          <p:cNvSpPr>
            <a:spLocks noGrp="1"/>
          </p:cNvSpPr>
          <p:nvPr>
            <p:ph type="dt" sz="half" idx="10"/>
          </p:nvPr>
        </p:nvSpPr>
        <p:spPr/>
        <p:txBody>
          <a:bodyPr/>
          <a:lstStyle/>
          <a:p>
            <a:r>
              <a:rPr lang="en-US" dirty="0"/>
              <a:t>Mar_2024</a:t>
            </a:r>
          </a:p>
        </p:txBody>
      </p:sp>
    </p:spTree>
    <p:extLst>
      <p:ext uri="{BB962C8B-B14F-4D97-AF65-F5344CB8AC3E}">
        <p14:creationId xmlns:p14="http://schemas.microsoft.com/office/powerpoint/2010/main" val="2006485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dirty="0"/>
              <a:t>Participants have a duty to inform the IEEE</a:t>
            </a:r>
          </a:p>
        </p:txBody>
      </p:sp>
      <p:sp>
        <p:nvSpPr>
          <p:cNvPr id="8195" name="Rectangle 1027"/>
          <p:cNvSpPr>
            <a:spLocks noGrp="1" noChangeArrowheads="1"/>
          </p:cNvSpPr>
          <p:nvPr>
            <p:ph idx="1"/>
          </p:nvPr>
        </p:nvSpPr>
        <p:spPr/>
        <p:txBody>
          <a:bodyPr/>
          <a:lstStyle/>
          <a:p>
            <a:pPr lvl="1"/>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endParaRPr lang="en-US" altLang="en-US" dirty="0"/>
          </a:p>
          <a:p>
            <a:pPr lvl="1"/>
            <a:r>
              <a:rPr lang="en-US" altLang="en-US" dirty="0"/>
              <a:t>Participants should inform the IEEE (or cause the IEEE to be informed) of the identity of any other holders of potential Essential Patent Claims</a:t>
            </a:r>
          </a:p>
          <a:p>
            <a:pPr lvl="1"/>
            <a:endParaRPr lang="en-US" altLang="en-US" dirty="0"/>
          </a:p>
          <a:p>
            <a:pPr lvl="1"/>
            <a:r>
              <a:rPr lang="en-US" altLang="en-US" dirty="0"/>
              <a:t>Early identification of holders of potential Essential Patent Claims is encouraged</a:t>
            </a:r>
          </a:p>
        </p:txBody>
      </p:sp>
      <p:sp>
        <p:nvSpPr>
          <p:cNvPr id="3" name="Footer Placeholder 2"/>
          <p:cNvSpPr>
            <a:spLocks noGrp="1"/>
          </p:cNvSpPr>
          <p:nvPr>
            <p:ph type="ftr" sz="quarte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86C543F8-9452-401C-B98F-817BAE09D5FB}"/>
              </a:ext>
            </a:extLst>
          </p:cNvPr>
          <p:cNvSpPr>
            <a:spLocks noGrp="1"/>
          </p:cNvSpPr>
          <p:nvPr>
            <p:ph type="sldNum" sz="quarter" idx="12"/>
          </p:nvPr>
        </p:nvSpPr>
        <p:spPr/>
        <p:txBody>
          <a:bodyPr/>
          <a:lstStyle/>
          <a:p>
            <a:fld id="{A1C9EF53-BD90-4B75-A223-F9525C143888}" type="slidenum">
              <a:rPr lang="en-US" smtClean="0"/>
              <a:pPr/>
              <a:t>4</a:t>
            </a:fld>
            <a:endParaRPr lang="en-US" dirty="0"/>
          </a:p>
        </p:txBody>
      </p:sp>
      <p:sp>
        <p:nvSpPr>
          <p:cNvPr id="2" name="Date Placeholder 1">
            <a:extLst>
              <a:ext uri="{FF2B5EF4-FFF2-40B4-BE49-F238E27FC236}">
                <a16:creationId xmlns:a16="http://schemas.microsoft.com/office/drawing/2014/main" id="{42E7E599-E2FC-4082-8192-89C5162DEABE}"/>
              </a:ext>
            </a:extLst>
          </p:cNvPr>
          <p:cNvSpPr>
            <a:spLocks noGrp="1"/>
          </p:cNvSpPr>
          <p:nvPr>
            <p:ph type="dt" sz="half" idx="10"/>
          </p:nvPr>
        </p:nvSpPr>
        <p:spPr/>
        <p:txBody>
          <a:bodyPr/>
          <a:lstStyle/>
          <a:p>
            <a:r>
              <a:rPr lang="en-US" dirty="0"/>
              <a:t>Mar_2024</a:t>
            </a:r>
          </a:p>
        </p:txBody>
      </p:sp>
    </p:spTree>
    <p:extLst>
      <p:ext uri="{BB962C8B-B14F-4D97-AF65-F5344CB8AC3E}">
        <p14:creationId xmlns:p14="http://schemas.microsoft.com/office/powerpoint/2010/main" val="1393596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Ways to inform IEEE</a:t>
            </a:r>
          </a:p>
        </p:txBody>
      </p:sp>
      <p:sp>
        <p:nvSpPr>
          <p:cNvPr id="9219" name="Rectangle 3"/>
          <p:cNvSpPr>
            <a:spLocks noGrp="1" noChangeArrowheads="1"/>
          </p:cNvSpPr>
          <p:nvPr>
            <p:ph idx="1"/>
          </p:nvPr>
        </p:nvSpPr>
        <p:spPr/>
        <p:txBody>
          <a:bodyPr>
            <a:normAutofit fontScale="92500" lnSpcReduction="20000"/>
          </a:bodyPr>
          <a:lstStyle/>
          <a:p>
            <a:r>
              <a:rPr lang="en-US" altLang="en-US" dirty="0"/>
              <a:t>Cause an LOA to be submitted to the IEEE-SA (patcom@ieee.org); or</a:t>
            </a:r>
          </a:p>
          <a:p>
            <a:endParaRPr lang="en-US" altLang="en-US" dirty="0"/>
          </a:p>
          <a:p>
            <a:r>
              <a:rPr lang="en-US" altLang="en-US" dirty="0"/>
              <a:t>Provide the chair of this group with the identity of the holder(s) of any and all such claims as soon as possible; or</a:t>
            </a:r>
          </a:p>
          <a:p>
            <a:endParaRPr lang="en-US" altLang="en-US" dirty="0"/>
          </a:p>
          <a:p>
            <a:r>
              <a:rPr lang="en-US" altLang="en-US" dirty="0"/>
              <a:t>Speak up now and respond to this Call for Potentially Essential Patents</a:t>
            </a:r>
          </a:p>
          <a:p>
            <a:r>
              <a:rPr lang="en-US" altLang="en-US" dirty="0">
                <a:solidFill>
                  <a:srgbClr val="0070C0"/>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dirty="0"/>
            </a:br>
            <a:endParaRPr lang="en-US" altLang="en-US" dirty="0"/>
          </a:p>
        </p:txBody>
      </p:sp>
      <p:sp>
        <p:nvSpPr>
          <p:cNvPr id="3" name="Footer Placeholder 2"/>
          <p:cNvSpPr>
            <a:spLocks noGrp="1"/>
          </p:cNvSpPr>
          <p:nvPr>
            <p:ph type="ftr" idx="11"/>
          </p:nvPr>
        </p:nvSpPr>
        <p:spPr>
          <a:xfrm>
            <a:off x="7945438" y="6475413"/>
            <a:ext cx="4246562" cy="180975"/>
          </a:xfrm>
          <a:prstGeom prst="rect">
            <a:avLst/>
          </a:prstGeom>
        </p:spPr>
        <p:txBody>
          <a:bodyPr/>
          <a:lstStyle/>
          <a:p>
            <a:pPr>
              <a:defRPr/>
            </a:pPr>
            <a:r>
              <a:rPr lang="en-US"/>
              <a:t>Tim Godfrey, EPRI</a:t>
            </a:r>
          </a:p>
        </p:txBody>
      </p:sp>
      <p:sp>
        <p:nvSpPr>
          <p:cNvPr id="13" name="Slide Number Placeholder 12">
            <a:extLst>
              <a:ext uri="{FF2B5EF4-FFF2-40B4-BE49-F238E27FC236}">
                <a16:creationId xmlns:a16="http://schemas.microsoft.com/office/drawing/2014/main" id="{00FA2100-7ABB-4D90-AF66-579CD3A086C7}"/>
              </a:ext>
            </a:extLst>
          </p:cNvPr>
          <p:cNvSpPr>
            <a:spLocks noGrp="1"/>
          </p:cNvSpPr>
          <p:nvPr>
            <p:ph type="sldNum" sz="quarter" idx="12"/>
          </p:nvPr>
        </p:nvSpPr>
        <p:spPr/>
        <p:txBody>
          <a:bodyPr/>
          <a:lstStyle/>
          <a:p>
            <a:fld id="{A1C9EF53-BD90-4B75-A223-F9525C143888}" type="slidenum">
              <a:rPr lang="en-US" smtClean="0"/>
              <a:pPr/>
              <a:t>5</a:t>
            </a:fld>
            <a:endParaRPr lang="en-US" dirty="0"/>
          </a:p>
        </p:txBody>
      </p:sp>
      <p:sp>
        <p:nvSpPr>
          <p:cNvPr id="2" name="Date Placeholder 1">
            <a:extLst>
              <a:ext uri="{FF2B5EF4-FFF2-40B4-BE49-F238E27FC236}">
                <a16:creationId xmlns:a16="http://schemas.microsoft.com/office/drawing/2014/main" id="{CAD782ED-6FD3-48FF-9F70-A835EA9AD3E3}"/>
              </a:ext>
            </a:extLst>
          </p:cNvPr>
          <p:cNvSpPr>
            <a:spLocks noGrp="1"/>
          </p:cNvSpPr>
          <p:nvPr>
            <p:ph type="dt" sz="half" idx="10"/>
          </p:nvPr>
        </p:nvSpPr>
        <p:spPr/>
        <p:txBody>
          <a:bodyPr/>
          <a:lstStyle/>
          <a:p>
            <a:r>
              <a:rPr lang="en-US" dirty="0"/>
              <a:t>Mar_2024</a:t>
            </a:r>
          </a:p>
        </p:txBody>
      </p:sp>
    </p:spTree>
    <p:extLst>
      <p:ext uri="{BB962C8B-B14F-4D97-AF65-F5344CB8AC3E}">
        <p14:creationId xmlns:p14="http://schemas.microsoft.com/office/powerpoint/2010/main" val="2280172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a:t>Patent-related information</a:t>
            </a:r>
            <a:endParaRPr lang="en-US" altLang="en-US"/>
          </a:p>
        </p:txBody>
      </p:sp>
      <p:sp>
        <p:nvSpPr>
          <p:cNvPr id="5" name="Content Placeholder 4"/>
          <p:cNvSpPr>
            <a:spLocks noGrp="1"/>
          </p:cNvSpPr>
          <p:nvPr>
            <p:ph idx="1"/>
          </p:nvPr>
        </p:nvSpPr>
        <p:spPr/>
        <p:txBody>
          <a:bodyPr>
            <a:normAutofit lnSpcReduction="10000"/>
          </a:bodyPr>
          <a:lstStyle/>
          <a:p>
            <a:pPr lvl="1"/>
            <a:r>
              <a:rPr lang="en-US" altLang="en-US" dirty="0"/>
              <a:t>The patent policy and the procedures used to execute that policy are documented in the:</a:t>
            </a:r>
          </a:p>
          <a:p>
            <a:pPr lvl="2"/>
            <a:r>
              <a:rPr lang="en-US" altLang="en-US" dirty="0"/>
              <a:t>IEEE-SA Standards Board Bylaws </a:t>
            </a:r>
            <a:br>
              <a:rPr lang="en-US" altLang="en-US" dirty="0"/>
            </a:br>
            <a:r>
              <a:rPr lang="en-US" altLang="en-US" dirty="0"/>
              <a:t>(http://standards.ieee.org/develop/policies/bylaws/sect6-7.html#6) </a:t>
            </a:r>
          </a:p>
          <a:p>
            <a:pPr lvl="2"/>
            <a:r>
              <a:rPr lang="en-US" altLang="en-US" dirty="0"/>
              <a:t>IEEE-SA Standards Board Operations Manual (http://standards.ieee.org/develop/policies/opman/sect6.html#6.3)</a:t>
            </a:r>
          </a:p>
          <a:p>
            <a:pPr lvl="1"/>
            <a:endParaRPr lang="en-US" altLang="en-US" dirty="0"/>
          </a:p>
          <a:p>
            <a:pPr lvl="1"/>
            <a:r>
              <a:rPr lang="en-US" altLang="en-US" dirty="0"/>
              <a:t>	Material about the patent policy is available at </a:t>
            </a:r>
          </a:p>
          <a:p>
            <a:pPr lvl="1"/>
            <a:r>
              <a:rPr lang="en-US" altLang="en-US" dirty="0"/>
              <a:t>	http://standards.ieee.org/about/sasb/patcom/materials.html</a:t>
            </a:r>
          </a:p>
          <a:p>
            <a:pPr lvl="1"/>
            <a:endParaRPr lang="en-US" altLang="en-US" dirty="0"/>
          </a:p>
          <a:p>
            <a:pPr lvl="1"/>
            <a:endParaRPr lang="en-US" altLang="en-US" dirty="0"/>
          </a:p>
          <a:p>
            <a:pPr lvl="1"/>
            <a:r>
              <a:rPr lang="en-US" altLang="en-US" dirty="0"/>
              <a:t>	If you have questions, contact the IEEE-SA Standards Board Patent Committee Administrator at patcom@ieee.org</a:t>
            </a:r>
          </a:p>
          <a:p>
            <a:endParaRPr lang="en-US" dirty="0"/>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4" name="Slide Number Placeholder 13">
            <a:extLst>
              <a:ext uri="{FF2B5EF4-FFF2-40B4-BE49-F238E27FC236}">
                <a16:creationId xmlns:a16="http://schemas.microsoft.com/office/drawing/2014/main" id="{DACE5BDF-55DC-4BF8-9142-41F11886F1D0}"/>
              </a:ext>
            </a:extLst>
          </p:cNvPr>
          <p:cNvSpPr>
            <a:spLocks noGrp="1"/>
          </p:cNvSpPr>
          <p:nvPr>
            <p:ph type="sldNum" sz="quarter" idx="12"/>
          </p:nvPr>
        </p:nvSpPr>
        <p:spPr/>
        <p:txBody>
          <a:bodyPr/>
          <a:lstStyle/>
          <a:p>
            <a:fld id="{A1C9EF53-BD90-4B75-A223-F9525C143888}" type="slidenum">
              <a:rPr lang="en-US" smtClean="0"/>
              <a:pPr/>
              <a:t>6</a:t>
            </a:fld>
            <a:endParaRPr lang="en-US" dirty="0"/>
          </a:p>
        </p:txBody>
      </p:sp>
      <p:sp>
        <p:nvSpPr>
          <p:cNvPr id="2" name="Date Placeholder 1">
            <a:extLst>
              <a:ext uri="{FF2B5EF4-FFF2-40B4-BE49-F238E27FC236}">
                <a16:creationId xmlns:a16="http://schemas.microsoft.com/office/drawing/2014/main" id="{05E80CE2-B7F8-4D61-999F-BF49C59ED199}"/>
              </a:ext>
            </a:extLst>
          </p:cNvPr>
          <p:cNvSpPr>
            <a:spLocks noGrp="1"/>
          </p:cNvSpPr>
          <p:nvPr>
            <p:ph type="dt" sz="half" idx="10"/>
          </p:nvPr>
        </p:nvSpPr>
        <p:spPr/>
        <p:txBody>
          <a:bodyPr/>
          <a:lstStyle/>
          <a:p>
            <a:r>
              <a:rPr lang="en-US" dirty="0"/>
              <a:t>Mar_2024</a:t>
            </a:r>
          </a:p>
        </p:txBody>
      </p:sp>
    </p:spTree>
    <p:extLst>
      <p:ext uri="{BB962C8B-B14F-4D97-AF65-F5344CB8AC3E}">
        <p14:creationId xmlns:p14="http://schemas.microsoft.com/office/powerpoint/2010/main" val="2090664063"/>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dirty="0"/>
              <a:t>Other guidelines for IEEE WG meetings</a:t>
            </a:r>
          </a:p>
        </p:txBody>
      </p:sp>
      <p:sp>
        <p:nvSpPr>
          <p:cNvPr id="10243" name="Rectangle 1027"/>
          <p:cNvSpPr>
            <a:spLocks noGrp="1" noChangeArrowheads="1"/>
          </p:cNvSpPr>
          <p:nvPr>
            <p:ph idx="1"/>
          </p:nvPr>
        </p:nvSpPr>
        <p:spPr/>
        <p:txBody>
          <a:bodyPr>
            <a:normAutofit fontScale="77500" lnSpcReduction="20000"/>
          </a:bodyPr>
          <a:lstStyle/>
          <a:p>
            <a:r>
              <a:rPr lang="en-US" altLang="en-US" dirty="0"/>
              <a:t>All IEEE-SA standards meetings shall be conducted in compliance with all applicable laws, including antitrust and competition laws. </a:t>
            </a:r>
          </a:p>
          <a:p>
            <a:pPr lvl="1"/>
            <a:r>
              <a:rPr lang="en-US" altLang="en-US" dirty="0"/>
              <a:t>Don’t discuss the interpretation, validity, or essentiality of patents/patent claims. </a:t>
            </a:r>
          </a:p>
          <a:p>
            <a:pPr lvl="1"/>
            <a:r>
              <a:rPr lang="en-US" altLang="en-US" dirty="0"/>
              <a:t>Don’t discuss specific license rates, terms, or conditions.</a:t>
            </a:r>
          </a:p>
          <a:p>
            <a:pPr lvl="2"/>
            <a:r>
              <a:rPr lang="en-US" altLang="en-US" dirty="0"/>
              <a:t>Relative costs of different technical approaches that include relative costs of patent licensing terms may be discussed in standards development meetings. </a:t>
            </a:r>
          </a:p>
          <a:p>
            <a:pPr lvl="3"/>
            <a:r>
              <a:rPr lang="en-GB" altLang="en-US" dirty="0"/>
              <a:t>Technical considerations remain the primary focus</a:t>
            </a:r>
            <a:endParaRPr lang="en-US" altLang="en-US" dirty="0"/>
          </a:p>
          <a:p>
            <a:pPr lvl="1"/>
            <a:r>
              <a:rPr lang="en-US" altLang="en-US" dirty="0"/>
              <a:t>Don’t discuss or engage in the fixing of product prices, allocation of customers, or division of sales markets.</a:t>
            </a:r>
          </a:p>
          <a:p>
            <a:pPr lvl="1"/>
            <a:r>
              <a:rPr lang="en-US" altLang="en-US" dirty="0"/>
              <a:t>Don’t discuss the status or substance of ongoing or threatened litigation.</a:t>
            </a:r>
          </a:p>
          <a:p>
            <a:pPr lvl="1"/>
            <a:r>
              <a:rPr lang="en-US" altLang="en-US" dirty="0"/>
              <a:t>Don’t be silent if inappropriate topics are discussed … do formally object.</a:t>
            </a:r>
          </a:p>
          <a:p>
            <a:r>
              <a:rPr lang="en-US" altLang="en-US" dirty="0"/>
              <a:t>---------------------------------------------------------------   </a:t>
            </a:r>
          </a:p>
          <a:p>
            <a:r>
              <a:rPr lang="en-US" altLang="en-US" dirty="0"/>
              <a:t>For more details, see IEEE-SA Standards Board Operations Manual, clause 5.3.10 and </a:t>
            </a:r>
            <a:br>
              <a:rPr lang="en-US" altLang="en-US" dirty="0"/>
            </a:br>
            <a:r>
              <a:rPr lang="en-US" altLang="en-US" dirty="0"/>
              <a:t>Antitrust and Competition Policy: What You Need to Know at http://standards.ieee.org/develop/policies/antitrust.pdf</a:t>
            </a:r>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E017AE22-FA4E-4A82-8B29-326D7DE83330}"/>
              </a:ext>
            </a:extLst>
          </p:cNvPr>
          <p:cNvSpPr>
            <a:spLocks noGrp="1"/>
          </p:cNvSpPr>
          <p:nvPr>
            <p:ph type="sldNum" sz="quarter" idx="12"/>
          </p:nvPr>
        </p:nvSpPr>
        <p:spPr/>
        <p:txBody>
          <a:bodyPr/>
          <a:lstStyle/>
          <a:p>
            <a:fld id="{A1C9EF53-BD90-4B75-A223-F9525C143888}" type="slidenum">
              <a:rPr lang="en-US" smtClean="0"/>
              <a:pPr/>
              <a:t>7</a:t>
            </a:fld>
            <a:endParaRPr lang="en-US" dirty="0"/>
          </a:p>
        </p:txBody>
      </p:sp>
      <p:sp>
        <p:nvSpPr>
          <p:cNvPr id="2" name="Date Placeholder 1">
            <a:extLst>
              <a:ext uri="{FF2B5EF4-FFF2-40B4-BE49-F238E27FC236}">
                <a16:creationId xmlns:a16="http://schemas.microsoft.com/office/drawing/2014/main" id="{57DAE36F-13DE-4AFF-A513-8A5C91A4E864}"/>
              </a:ext>
            </a:extLst>
          </p:cNvPr>
          <p:cNvSpPr>
            <a:spLocks noGrp="1"/>
          </p:cNvSpPr>
          <p:nvPr>
            <p:ph type="dt" sz="half" idx="10"/>
          </p:nvPr>
        </p:nvSpPr>
        <p:spPr/>
        <p:txBody>
          <a:bodyPr/>
          <a:lstStyle/>
          <a:p>
            <a:r>
              <a:rPr lang="en-US" dirty="0"/>
              <a:t>Mar_2024</a:t>
            </a:r>
          </a:p>
        </p:txBody>
      </p:sp>
    </p:spTree>
    <p:extLst>
      <p:ext uri="{BB962C8B-B14F-4D97-AF65-F5344CB8AC3E}">
        <p14:creationId xmlns:p14="http://schemas.microsoft.com/office/powerpoint/2010/main" val="1295285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r>
              <a:rPr lang="en-US" altLang="en-US" dirty="0"/>
              <a:t>By participating in this activity, you agree to comply with the IEEE Code of Ethics, all applicable laws, and all IEEE policies and procedures including, but not limited to, the IEEE SA Copyright Policy. </a:t>
            </a:r>
          </a:p>
          <a:p>
            <a:endParaRPr lang="en-US" altLang="en-US" dirty="0"/>
          </a:p>
          <a:p>
            <a:pPr lvl="1"/>
            <a:r>
              <a:rPr lang="en-US" altLang="en-US" dirty="0"/>
              <a:t>Previously Published material (copyright assertion indicated) shall not be presented/submitted to the Working Group nor incorporated into a Working Group draft unless permission is granted. </a:t>
            </a:r>
          </a:p>
          <a:p>
            <a:pPr lvl="1"/>
            <a:r>
              <a:rPr lang="en-US" altLang="en-US" dirty="0"/>
              <a:t>Prior to presentation or submission, you shall notify the Working Group Chair of previously Published material and should assist the Chair in obtaining copyright permission acceptable to IEEE SA.</a:t>
            </a:r>
          </a:p>
          <a:p>
            <a:pPr lvl="1"/>
            <a:r>
              <a:rPr lang="en-US" altLang="en-US" dirty="0"/>
              <a:t>For material that is not previously Published, IEEE is automatically granted a license to use any material that is presented or submitted.</a:t>
            </a:r>
          </a:p>
          <a:p>
            <a:pPr lvl="2"/>
            <a:endParaRPr lang="en-US" altLang="en-US" dirty="0"/>
          </a:p>
        </p:txBody>
      </p:sp>
      <p:sp>
        <p:nvSpPr>
          <p:cNvPr id="6" name="Footer Placeholder 5"/>
          <p:cNvSpPr>
            <a:spLocks noGrp="1"/>
          </p:cNvSpPr>
          <p:nvPr>
            <p:ph type="ft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21CF82D3-DBC4-4754-BA39-5E34E14B3491}"/>
              </a:ext>
            </a:extLst>
          </p:cNvPr>
          <p:cNvSpPr>
            <a:spLocks noGrp="1"/>
          </p:cNvSpPr>
          <p:nvPr>
            <p:ph type="sldNum" sz="quarter" idx="12"/>
          </p:nvPr>
        </p:nvSpPr>
        <p:spPr/>
        <p:txBody>
          <a:bodyPr/>
          <a:lstStyle/>
          <a:p>
            <a:fld id="{A1C9EF53-BD90-4B75-A223-F9525C143888}" type="slidenum">
              <a:rPr lang="en-US" smtClean="0"/>
              <a:pPr/>
              <a:t>8</a:t>
            </a:fld>
            <a:endParaRPr lang="en-US" dirty="0"/>
          </a:p>
        </p:txBody>
      </p:sp>
      <p:sp>
        <p:nvSpPr>
          <p:cNvPr id="4" name="Date Placeholder 3">
            <a:extLst>
              <a:ext uri="{FF2B5EF4-FFF2-40B4-BE49-F238E27FC236}">
                <a16:creationId xmlns:a16="http://schemas.microsoft.com/office/drawing/2014/main" id="{9E6E5A26-1D8A-42D8-B896-3D7F92854268}"/>
              </a:ext>
            </a:extLst>
          </p:cNvPr>
          <p:cNvSpPr>
            <a:spLocks noGrp="1"/>
          </p:cNvSpPr>
          <p:nvPr>
            <p:ph type="dt" sz="half" idx="10"/>
          </p:nvPr>
        </p:nvSpPr>
        <p:spPr/>
        <p:txBody>
          <a:bodyPr/>
          <a:lstStyle/>
          <a:p>
            <a:r>
              <a:rPr lang="en-US" dirty="0"/>
              <a:t>Mar_2024</a:t>
            </a:r>
          </a:p>
        </p:txBody>
      </p:sp>
    </p:spTree>
    <p:extLst>
      <p:ext uri="{BB962C8B-B14F-4D97-AF65-F5344CB8AC3E}">
        <p14:creationId xmlns:p14="http://schemas.microsoft.com/office/powerpoint/2010/main" val="3464650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04800" y="1344612"/>
            <a:ext cx="11582400" cy="4351338"/>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6" name="Footer Placeholder 5"/>
          <p:cNvSpPr>
            <a:spLocks noGrp="1"/>
          </p:cNvSpPr>
          <p:nvPr>
            <p:ph type="ftr" idx="11"/>
          </p:nvPr>
        </p:nvSpPr>
        <p:spPr bwMode="auto">
          <a:xfrm>
            <a:off x="0" y="6540500"/>
            <a:ext cx="424656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AA5367A1-5EDB-4562-B58D-C4BA8F663BE1}"/>
              </a:ext>
            </a:extLst>
          </p:cNvPr>
          <p:cNvSpPr>
            <a:spLocks noGrp="1"/>
          </p:cNvSpPr>
          <p:nvPr>
            <p:ph type="sldNum" sz="quarter" idx="12"/>
          </p:nvPr>
        </p:nvSpPr>
        <p:spPr/>
        <p:txBody>
          <a:bodyPr/>
          <a:lstStyle/>
          <a:p>
            <a:fld id="{A1C9EF53-BD90-4B75-A223-F9525C143888}" type="slidenum">
              <a:rPr lang="en-US" smtClean="0"/>
              <a:pPr/>
              <a:t>9</a:t>
            </a:fld>
            <a:endParaRPr lang="en-US" dirty="0"/>
          </a:p>
        </p:txBody>
      </p:sp>
      <p:sp>
        <p:nvSpPr>
          <p:cNvPr id="4" name="Date Placeholder 3">
            <a:extLst>
              <a:ext uri="{FF2B5EF4-FFF2-40B4-BE49-F238E27FC236}">
                <a16:creationId xmlns:a16="http://schemas.microsoft.com/office/drawing/2014/main" id="{43EC4E8A-88A3-4EE0-B190-645901EA3203}"/>
              </a:ext>
            </a:extLst>
          </p:cNvPr>
          <p:cNvSpPr>
            <a:spLocks noGrp="1"/>
          </p:cNvSpPr>
          <p:nvPr>
            <p:ph type="dt" sz="half" idx="10"/>
          </p:nvPr>
        </p:nvSpPr>
        <p:spPr/>
        <p:txBody>
          <a:bodyPr/>
          <a:lstStyle/>
          <a:p>
            <a:r>
              <a:rPr lang="en-US" dirty="0"/>
              <a:t>Mar_2024</a:t>
            </a:r>
          </a:p>
        </p:txBody>
      </p:sp>
    </p:spTree>
    <p:extLst>
      <p:ext uri="{BB962C8B-B14F-4D97-AF65-F5344CB8AC3E}">
        <p14:creationId xmlns:p14="http://schemas.microsoft.com/office/powerpoint/2010/main" val="13117183"/>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44168</TotalTime>
  <Words>1822</Words>
  <Application>Microsoft Office PowerPoint</Application>
  <PresentationFormat>Widescreen</PresentationFormat>
  <Paragraphs>219</Paragraphs>
  <Slides>20</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Calibri Light</vt:lpstr>
      <vt:lpstr>Helvetica</vt:lpstr>
      <vt:lpstr>Times New Roman</vt:lpstr>
      <vt:lpstr>Custom Design</vt:lpstr>
      <vt:lpstr>PowerPoint Presentation</vt:lpstr>
      <vt:lpstr>Opening</vt:lpstr>
      <vt:lpstr>TG16t January Interim Agenda</vt:lpstr>
      <vt:lpstr>Participants have a duty to inform the IEEE</vt:lpstr>
      <vt:lpstr>Ways to inform IEEE</vt:lpstr>
      <vt:lpstr>Patent-related information</vt:lpstr>
      <vt:lpstr>Other guidelines for IEEE WG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Plan for week</vt:lpstr>
      <vt:lpstr>March Meeting Start Status</vt:lpstr>
      <vt:lpstr>Contributions for March 2024 Plenary</vt:lpstr>
      <vt:lpstr>Preparation and motions for D2.0</vt:lpstr>
      <vt:lpstr>Teleconference / CRG Meeting</vt:lpstr>
      <vt:lpstr>Project Timeline</vt:lpstr>
      <vt:lpstr>Future Meetings</vt:lpstr>
      <vt:lpstr>Closing</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783</cp:revision>
  <cp:lastPrinted>1998-02-10T13:28:06Z</cp:lastPrinted>
  <dcterms:created xsi:type="dcterms:W3CDTF">2020-01-06T16:34:14Z</dcterms:created>
  <dcterms:modified xsi:type="dcterms:W3CDTF">2024-02-25T19:41:52Z</dcterms:modified>
</cp:coreProperties>
</file>