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59" r:id="rId2"/>
    <p:sldId id="258" r:id="rId3"/>
    <p:sldId id="341" r:id="rId4"/>
    <p:sldId id="342" r:id="rId5"/>
    <p:sldId id="344" r:id="rId6"/>
    <p:sldId id="332" r:id="rId7"/>
    <p:sldId id="328" r:id="rId8"/>
    <p:sldId id="333" r:id="rId9"/>
    <p:sldId id="338" r:id="rId10"/>
    <p:sldId id="334" r:id="rId11"/>
    <p:sldId id="337" r:id="rId12"/>
    <p:sldId id="326" r:id="rId13"/>
    <p:sldId id="339" r:id="rId14"/>
    <p:sldId id="343" r:id="rId15"/>
    <p:sldId id="340" r:id="rId16"/>
    <p:sldId id="329" r:id="rId17"/>
    <p:sldId id="279" r:id="rId18"/>
    <p:sldId id="330" r:id="rId19"/>
    <p:sldId id="331"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7E052D4A-65DA-5641-86F0-BC11FF811F4C}">
          <p14:sldIdLst>
            <p14:sldId id="259"/>
            <p14:sldId id="258"/>
            <p14:sldId id="341"/>
            <p14:sldId id="342"/>
            <p14:sldId id="344"/>
            <p14:sldId id="332"/>
            <p14:sldId id="328"/>
            <p14:sldId id="333"/>
            <p14:sldId id="338"/>
            <p14:sldId id="334"/>
            <p14:sldId id="337"/>
            <p14:sldId id="326"/>
            <p14:sldId id="339"/>
            <p14:sldId id="343"/>
            <p14:sldId id="340"/>
            <p14:sldId id="329"/>
            <p14:sldId id="279"/>
            <p14:sldId id="330"/>
            <p14:sldId id="3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p:restoredTop sz="95915"/>
  </p:normalViewPr>
  <p:slideViewPr>
    <p:cSldViewPr>
      <p:cViewPr varScale="1">
        <p:scale>
          <a:sx n="124" d="100"/>
          <a:sy n="124" d="100"/>
        </p:scale>
        <p:origin x="1448" y="16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802.15-&lt;15-22-0064-00-04ab&gt;</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802.15-&lt;15-22-0064-00-04ab&gt;</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685800" y="378281"/>
            <a:ext cx="1600200" cy="215444"/>
          </a:xfrm>
        </p:spPr>
        <p:txBody>
          <a:bodyPr/>
          <a:lstStyle>
            <a:lvl1pPr>
              <a:defRPr/>
            </a:lvl1p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685800" y="378281"/>
            <a:ext cx="1600200" cy="215444"/>
          </a:xfrm>
        </p:spPr>
        <p:txBody>
          <a:bodyPr/>
          <a:lstStyle>
            <a:lvl1pPr>
              <a:defRPr/>
            </a:lvl1p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685800" y="378281"/>
            <a:ext cx="1600200" cy="215444"/>
          </a:xfrm>
        </p:spPr>
        <p:txBody>
          <a:bodyPr/>
          <a:lstStyle>
            <a:lvl1pPr>
              <a:defRPr/>
            </a:lvl1pPr>
          </a:lstStyle>
          <a:p>
            <a:r>
              <a:rPr lang="en-US" altLang="en-US"/>
              <a:t>Feb 2024</a:t>
            </a:r>
            <a:endParaRPr lang="en-US" altLang="en-US" dirty="0"/>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a:t>Feb 2024</a:t>
            </a:r>
            <a:endParaRPr lang="en-US" altLang="en-US" dirty="0"/>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Alex Krebs (Apple)</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a:t>Feb 2024</a:t>
            </a:r>
            <a:endParaRPr lang="en-US" altLang="en-US" dirty="0"/>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a:t>Alex Krebs (Apple)</a:t>
            </a:r>
            <a:endParaRPr lang="en-US" altLang="en-US" dirty="0"/>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1" name="Rectangle 7">
            <a:extLst>
              <a:ext uri="{FF2B5EF4-FFF2-40B4-BE49-F238E27FC236}">
                <a16:creationId xmlns:a16="http://schemas.microsoft.com/office/drawing/2014/main" id="{E7D5FA6A-DD22-4A4D-AEEB-ABB82318E7F6}"/>
              </a:ext>
            </a:extLst>
          </p:cNvPr>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&lt;</a:t>
            </a:r>
            <a:r>
              <a:rPr lang="en-US" sz="1200" b="1" i="0" u="none" strike="noStrike" kern="1200" dirty="0">
                <a:solidFill>
                  <a:schemeClr val="tx1"/>
                </a:solidFill>
                <a:effectLst/>
                <a:latin typeface="Times New Roman" panose="02020603050405020304" pitchFamily="18" charset="0"/>
                <a:ea typeface="+mn-ea"/>
                <a:cs typeface="+mn-cs"/>
              </a:rPr>
              <a:t>15-24-0126-00-04ab</a:t>
            </a:r>
            <a:r>
              <a:rPr lang="en-US" altLang="en-US" sz="1400" b="1" dirty="0"/>
              <a:t>&gt;</a:t>
            </a:r>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p:nvSpPr>
        <p:spPr bwMode="auto">
          <a:xfrm>
            <a:off x="685800" y="6475413"/>
            <a:ext cx="2819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a:t>Feb 2024</a:t>
            </a:r>
            <a:endParaRPr lang="en-US" altLang="en-US" dirty="0"/>
          </a:p>
        </p:txBody>
      </p:sp>
      <p:sp>
        <p:nvSpPr>
          <p:cNvPr id="5" name="Footer Placeholder 2"/>
          <p:cNvSpPr>
            <a:spLocks noGrp="1"/>
          </p:cNvSpPr>
          <p:nvPr>
            <p:ph type="ftr" sz="quarter" idx="11"/>
          </p:nvPr>
        </p:nvSpPr>
        <p:spPr>
          <a:xfrm>
            <a:off x="5004048" y="6475413"/>
            <a:ext cx="3606552" cy="184666"/>
          </a:xfrm>
        </p:spPr>
        <p:txBody>
          <a:bodyPr/>
          <a:lstStyle/>
          <a:p>
            <a:r>
              <a:rPr lang="en-US" altLang="en-US"/>
              <a:t>Alex Krebs (Apple)</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84A77D4C-72E3-4B0C-9D3D-3EEE1B4D1581}" type="slidenum">
              <a:rPr lang="en-US" altLang="en-US"/>
              <a:pPr/>
              <a:t>1</a:t>
            </a:fld>
            <a:endParaRPr lang="en-US" altLang="en-US"/>
          </a:p>
        </p:txBody>
      </p:sp>
      <p:sp>
        <p:nvSpPr>
          <p:cNvPr id="27651" name="Rectangle 3"/>
          <p:cNvSpPr>
            <a:spLocks noChangeArrowheads="1"/>
          </p:cNvSpPr>
          <p:nvPr/>
        </p:nvSpPr>
        <p:spPr bwMode="auto">
          <a:xfrm>
            <a:off x="152400" y="609600"/>
            <a:ext cx="874008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t>Submission Title:</a:t>
            </a:r>
            <a:r>
              <a:rPr lang="en-US" altLang="en-US" sz="1600" dirty="0"/>
              <a:t> [Discussion on </a:t>
            </a:r>
            <a:r>
              <a:rPr lang="en-US" altLang="en-US" sz="1600" dirty="0" err="1"/>
              <a:t>RPA_hash</a:t>
            </a:r>
            <a:r>
              <a:rPr lang="en-US" altLang="en-US" sz="1600" dirty="0"/>
              <a:t> collisions]	</a:t>
            </a:r>
          </a:p>
          <a:p>
            <a:r>
              <a:rPr lang="en-US" altLang="en-US" sz="1600" b="1" dirty="0"/>
              <a:t>Date Submitted: </a:t>
            </a:r>
            <a:r>
              <a:rPr lang="en-US" altLang="en-US" sz="1600" dirty="0"/>
              <a:t>[Feb 20, 2024]	</a:t>
            </a:r>
          </a:p>
          <a:p>
            <a:r>
              <a:rPr lang="en-US" altLang="en-US" sz="1600" b="1" dirty="0"/>
              <a:t>Source:</a:t>
            </a:r>
            <a:r>
              <a:rPr lang="en-US" altLang="en-US" sz="1600" dirty="0"/>
              <a:t> [Alexander Krebs (Apple)]</a:t>
            </a:r>
          </a:p>
          <a:p>
            <a:endParaRPr lang="en-US" altLang="en-US" sz="1600" dirty="0"/>
          </a:p>
          <a:p>
            <a:pPr>
              <a:spcBef>
                <a:spcPts val="600"/>
              </a:spcBef>
              <a:spcAft>
                <a:spcPts val="600"/>
              </a:spcAft>
            </a:pPr>
            <a:r>
              <a:rPr lang="en-US" altLang="en-US" sz="1600" b="1" dirty="0"/>
              <a:t>Re:</a:t>
            </a:r>
            <a:r>
              <a:rPr lang="en-US" altLang="en-US" sz="1600" dirty="0"/>
              <a:t> [Input to the Working Group]</a:t>
            </a:r>
            <a:endParaRPr lang="en-US" altLang="en-US" dirty="0"/>
          </a:p>
          <a:p>
            <a:pPr>
              <a:spcBef>
                <a:spcPts val="600"/>
              </a:spcBef>
              <a:spcAft>
                <a:spcPts val="600"/>
              </a:spcAft>
            </a:pPr>
            <a:r>
              <a:rPr lang="en-US" altLang="en-US" sz="1600" b="1" dirty="0"/>
              <a:t>Abstract:</a:t>
            </a:r>
            <a:r>
              <a:rPr lang="en-US" altLang="en-US" sz="1600" dirty="0"/>
              <a:t>	[Discussion on the questions/claims raised in DCN 24-85r0 on what is the probability and impact of collisions in NBA-UWB MMS using compact frames and </a:t>
            </a:r>
            <a:r>
              <a:rPr lang="en-US" altLang="en-US" sz="1600" dirty="0" err="1"/>
              <a:t>RPA_hash</a:t>
            </a:r>
            <a:r>
              <a:rPr lang="en-US" altLang="en-US" sz="1600" dirty="0"/>
              <a:t> addresses.]</a:t>
            </a:r>
          </a:p>
          <a:p>
            <a:pPr>
              <a:spcBef>
                <a:spcPts val="600"/>
              </a:spcBef>
              <a:spcAft>
                <a:spcPts val="600"/>
              </a:spcAft>
            </a:pPr>
            <a:r>
              <a:rPr lang="en-US" altLang="en-US" sz="1600" b="1" dirty="0"/>
              <a:t>Purpose:</a:t>
            </a:r>
            <a:r>
              <a:rPr lang="en-US" altLang="en-US" sz="1600" dirty="0"/>
              <a:t>	[]</a:t>
            </a:r>
          </a:p>
          <a:p>
            <a:r>
              <a:rPr lang="en-US" altLang="en-US" sz="1600" b="1" dirty="0"/>
              <a:t>Notice:</a:t>
            </a:r>
            <a:r>
              <a:rPr lang="en-US" altLang="en-US" sz="1600" dirty="0"/>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t>Release:</a:t>
            </a:r>
            <a:r>
              <a:rPr lang="en-US" altLang="en-US" sz="1600" dirty="0"/>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E1BD6-8A56-1398-9F01-B4BD318A942E}"/>
              </a:ext>
            </a:extLst>
          </p:cNvPr>
          <p:cNvPicPr>
            <a:picLocks noChangeAspect="1"/>
          </p:cNvPicPr>
          <p:nvPr/>
        </p:nvPicPr>
        <p:blipFill>
          <a:blip r:embed="rId2"/>
          <a:stretch>
            <a:fillRect/>
          </a:stretch>
        </p:blipFill>
        <p:spPr>
          <a:xfrm>
            <a:off x="1303338" y="1567495"/>
            <a:ext cx="6083300" cy="4599568"/>
          </a:xfrm>
          <a:prstGeom prst="rect">
            <a:avLst/>
          </a:prstGeom>
        </p:spPr>
      </p:pic>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1s ADV-POLL interval</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10</a:t>
            </a:fld>
            <a:endParaRPr lang="en-US" altLang="en-US"/>
          </a:p>
        </p:txBody>
      </p:sp>
      <p:cxnSp>
        <p:nvCxnSpPr>
          <p:cNvPr id="10" name="Straight Connector 9">
            <a:extLst>
              <a:ext uri="{FF2B5EF4-FFF2-40B4-BE49-F238E27FC236}">
                <a16:creationId xmlns:a16="http://schemas.microsoft.com/office/drawing/2014/main" id="{2FD096CE-91DB-ED85-9F0B-3E59FD9B31C6}"/>
              </a:ext>
            </a:extLst>
          </p:cNvPr>
          <p:cNvCxnSpPr/>
          <p:nvPr/>
        </p:nvCxnSpPr>
        <p:spPr bwMode="auto">
          <a:xfrm>
            <a:off x="4648200" y="1752600"/>
            <a:ext cx="0" cy="4025468"/>
          </a:xfrm>
          <a:prstGeom prst="line">
            <a:avLst/>
          </a:prstGeom>
          <a:solidFill>
            <a:schemeClr val="accent1"/>
          </a:solidFill>
          <a:ln w="127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6C6A24FA-C75F-376A-A22B-D111331F1989}"/>
              </a:ext>
            </a:extLst>
          </p:cNvPr>
          <p:cNvSpPr txBox="1"/>
          <p:nvPr/>
        </p:nvSpPr>
        <p:spPr>
          <a:xfrm>
            <a:off x="5029777" y="4315630"/>
            <a:ext cx="1815571" cy="584775"/>
          </a:xfrm>
          <a:prstGeom prst="rect">
            <a:avLst/>
          </a:prstGeom>
          <a:noFill/>
        </p:spPr>
        <p:txBody>
          <a:bodyPr wrap="square" rtlCol="0">
            <a:spAutoFit/>
          </a:bodyPr>
          <a:lstStyle/>
          <a:p>
            <a:r>
              <a:rPr lang="en-US" sz="3200" dirty="0"/>
              <a:t>p=0.146</a:t>
            </a:r>
          </a:p>
        </p:txBody>
      </p:sp>
      <p:sp>
        <p:nvSpPr>
          <p:cNvPr id="13" name="TextBox 12">
            <a:extLst>
              <a:ext uri="{FF2B5EF4-FFF2-40B4-BE49-F238E27FC236}">
                <a16:creationId xmlns:a16="http://schemas.microsoft.com/office/drawing/2014/main" id="{118F9916-AF8E-C03D-EA67-F9FA9A1D021B}"/>
              </a:ext>
            </a:extLst>
          </p:cNvPr>
          <p:cNvSpPr txBox="1"/>
          <p:nvPr/>
        </p:nvSpPr>
        <p:spPr>
          <a:xfrm>
            <a:off x="5051507" y="2341907"/>
            <a:ext cx="4002843" cy="584775"/>
          </a:xfrm>
          <a:prstGeom prst="rect">
            <a:avLst/>
          </a:prstGeom>
          <a:noFill/>
        </p:spPr>
        <p:txBody>
          <a:bodyPr wrap="square" rtlCol="0">
            <a:spAutoFit/>
          </a:bodyPr>
          <a:lstStyle/>
          <a:p>
            <a:r>
              <a:rPr lang="en-US" sz="3200" dirty="0"/>
              <a:t>p=0.9 </a:t>
            </a:r>
            <a:r>
              <a:rPr lang="en-US" sz="3200" dirty="0">
                <a:sym typeface="Wingdings" pitchFamily="2" charset="2"/>
              </a:rPr>
              <a:t> 10s latency</a:t>
            </a:r>
            <a:r>
              <a:rPr lang="en-US" sz="3200" dirty="0"/>
              <a:t>  </a:t>
            </a:r>
          </a:p>
        </p:txBody>
      </p:sp>
      <p:sp>
        <p:nvSpPr>
          <p:cNvPr id="14" name="TextBox 13">
            <a:extLst>
              <a:ext uri="{FF2B5EF4-FFF2-40B4-BE49-F238E27FC236}">
                <a16:creationId xmlns:a16="http://schemas.microsoft.com/office/drawing/2014/main" id="{7B298ECF-CFCB-BD96-426B-5C64ECFDFEC7}"/>
              </a:ext>
            </a:extLst>
          </p:cNvPr>
          <p:cNvSpPr txBox="1"/>
          <p:nvPr/>
        </p:nvSpPr>
        <p:spPr>
          <a:xfrm>
            <a:off x="2542260" y="4813013"/>
            <a:ext cx="1447729" cy="584775"/>
          </a:xfrm>
          <a:prstGeom prst="rect">
            <a:avLst/>
          </a:prstGeom>
          <a:noFill/>
        </p:spPr>
        <p:txBody>
          <a:bodyPr wrap="square" rtlCol="0">
            <a:spAutoFit/>
          </a:bodyPr>
          <a:lstStyle/>
          <a:p>
            <a:pPr algn="r"/>
            <a:r>
              <a:rPr lang="en-US" sz="3200" dirty="0"/>
              <a:t>2306</a:t>
            </a:r>
          </a:p>
        </p:txBody>
      </p:sp>
      <p:cxnSp>
        <p:nvCxnSpPr>
          <p:cNvPr id="16" name="Straight Arrow Connector 15">
            <a:extLst>
              <a:ext uri="{FF2B5EF4-FFF2-40B4-BE49-F238E27FC236}">
                <a16:creationId xmlns:a16="http://schemas.microsoft.com/office/drawing/2014/main" id="{64D98EBA-A28F-CBFF-80F4-158293824C78}"/>
              </a:ext>
            </a:extLst>
          </p:cNvPr>
          <p:cNvCxnSpPr>
            <a:stCxn id="13" idx="1"/>
          </p:cNvCxnSpPr>
          <p:nvPr/>
        </p:nvCxnSpPr>
        <p:spPr bwMode="auto">
          <a:xfrm flipH="1" flipV="1">
            <a:off x="4649056" y="2247873"/>
            <a:ext cx="402451" cy="386422"/>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613519C-DBB8-784A-05F7-B017A4AAE11F}"/>
              </a:ext>
            </a:extLst>
          </p:cNvPr>
          <p:cNvCxnSpPr>
            <a:stCxn id="12" idx="1"/>
          </p:cNvCxnSpPr>
          <p:nvPr/>
        </p:nvCxnSpPr>
        <p:spPr bwMode="auto">
          <a:xfrm flipH="1">
            <a:off x="4644895" y="4608018"/>
            <a:ext cx="384882" cy="333358"/>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27798827-7118-C4ED-5F42-7864784D132D}"/>
              </a:ext>
            </a:extLst>
          </p:cNvPr>
          <p:cNvCxnSpPr>
            <a:stCxn id="14" idx="3"/>
          </p:cNvCxnSpPr>
          <p:nvPr/>
        </p:nvCxnSpPr>
        <p:spPr bwMode="auto">
          <a:xfrm>
            <a:off x="3989989" y="5105401"/>
            <a:ext cx="643657" cy="533399"/>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a:extLst>
              <a:ext uri="{FF2B5EF4-FFF2-40B4-BE49-F238E27FC236}">
                <a16:creationId xmlns:a16="http://schemas.microsoft.com/office/drawing/2014/main" id="{4ED9E2A1-2A35-8FA0-3ABB-CE44A9217154}"/>
              </a:ext>
            </a:extLst>
          </p:cNvPr>
          <p:cNvPicPr>
            <a:picLocks noChangeAspect="1"/>
          </p:cNvPicPr>
          <p:nvPr/>
        </p:nvPicPr>
        <p:blipFill>
          <a:blip r:embed="rId3"/>
          <a:stretch>
            <a:fillRect/>
          </a:stretch>
        </p:blipFill>
        <p:spPr>
          <a:xfrm>
            <a:off x="7687869" y="3358476"/>
            <a:ext cx="1230233" cy="1582900"/>
          </a:xfrm>
          <a:prstGeom prst="rect">
            <a:avLst/>
          </a:prstGeom>
        </p:spPr>
      </p:pic>
      <p:sp>
        <p:nvSpPr>
          <p:cNvPr id="17" name="TextBox 16">
            <a:extLst>
              <a:ext uri="{FF2B5EF4-FFF2-40B4-BE49-F238E27FC236}">
                <a16:creationId xmlns:a16="http://schemas.microsoft.com/office/drawing/2014/main" id="{A106D4F4-D17C-E0AA-BE18-7B626B242F8E}"/>
              </a:ext>
            </a:extLst>
          </p:cNvPr>
          <p:cNvSpPr txBox="1"/>
          <p:nvPr/>
        </p:nvSpPr>
        <p:spPr>
          <a:xfrm>
            <a:off x="7642399" y="4946302"/>
            <a:ext cx="1411951" cy="1384995"/>
          </a:xfrm>
          <a:prstGeom prst="rect">
            <a:avLst/>
          </a:prstGeom>
          <a:noFill/>
        </p:spPr>
        <p:txBody>
          <a:bodyPr wrap="square">
            <a:spAutoFit/>
          </a:bodyPr>
          <a:lstStyle/>
          <a:p>
            <a:r>
              <a:rPr lang="en-US" dirty="0"/>
              <a:t>https://</a:t>
            </a:r>
            <a:r>
              <a:rPr lang="en-US" dirty="0" err="1"/>
              <a:t>www.istockphoto.com</a:t>
            </a:r>
            <a:r>
              <a:rPr lang="en-US" dirty="0"/>
              <a:t>/photo/times-square-manhattan-new-york-at-night-gm1662046376-535072918</a:t>
            </a:r>
          </a:p>
        </p:txBody>
      </p:sp>
    </p:spTree>
    <p:extLst>
      <p:ext uri="{BB962C8B-B14F-4D97-AF65-F5344CB8AC3E}">
        <p14:creationId xmlns:p14="http://schemas.microsoft.com/office/powerpoint/2010/main" val="349896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E1BD6-8A56-1398-9F01-B4BD318A942E}"/>
              </a:ext>
            </a:extLst>
          </p:cNvPr>
          <p:cNvPicPr>
            <a:picLocks noChangeAspect="1"/>
          </p:cNvPicPr>
          <p:nvPr/>
        </p:nvPicPr>
        <p:blipFill>
          <a:blip r:embed="rId2"/>
          <a:stretch>
            <a:fillRect/>
          </a:stretch>
        </p:blipFill>
        <p:spPr>
          <a:xfrm>
            <a:off x="1303338" y="1567495"/>
            <a:ext cx="6083300" cy="4599568"/>
          </a:xfrm>
          <a:prstGeom prst="rect">
            <a:avLst/>
          </a:prstGeom>
        </p:spPr>
      </p:pic>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1s ADV-POLL interval</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11</a:t>
            </a:fld>
            <a:endParaRPr lang="en-US" altLang="en-US"/>
          </a:p>
        </p:txBody>
      </p:sp>
      <p:cxnSp>
        <p:nvCxnSpPr>
          <p:cNvPr id="10" name="Straight Connector 9">
            <a:extLst>
              <a:ext uri="{FF2B5EF4-FFF2-40B4-BE49-F238E27FC236}">
                <a16:creationId xmlns:a16="http://schemas.microsoft.com/office/drawing/2014/main" id="{2FD096CE-91DB-ED85-9F0B-3E59FD9B31C6}"/>
              </a:ext>
            </a:extLst>
          </p:cNvPr>
          <p:cNvCxnSpPr/>
          <p:nvPr/>
        </p:nvCxnSpPr>
        <p:spPr bwMode="auto">
          <a:xfrm>
            <a:off x="2542260" y="1651860"/>
            <a:ext cx="0" cy="4025468"/>
          </a:xfrm>
          <a:prstGeom prst="line">
            <a:avLst/>
          </a:prstGeom>
          <a:solidFill>
            <a:schemeClr val="accent1"/>
          </a:solidFill>
          <a:ln w="127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6C6A24FA-C75F-376A-A22B-D111331F1989}"/>
              </a:ext>
            </a:extLst>
          </p:cNvPr>
          <p:cNvSpPr txBox="1"/>
          <p:nvPr/>
        </p:nvSpPr>
        <p:spPr>
          <a:xfrm>
            <a:off x="3000564" y="4367234"/>
            <a:ext cx="1815571" cy="584775"/>
          </a:xfrm>
          <a:prstGeom prst="rect">
            <a:avLst/>
          </a:prstGeom>
          <a:noFill/>
        </p:spPr>
        <p:txBody>
          <a:bodyPr wrap="square" rtlCol="0">
            <a:spAutoFit/>
          </a:bodyPr>
          <a:lstStyle/>
          <a:p>
            <a:r>
              <a:rPr lang="en-US" sz="3200" dirty="0"/>
              <a:t>p=0.004</a:t>
            </a:r>
          </a:p>
        </p:txBody>
      </p:sp>
      <p:sp>
        <p:nvSpPr>
          <p:cNvPr id="13" name="TextBox 12">
            <a:extLst>
              <a:ext uri="{FF2B5EF4-FFF2-40B4-BE49-F238E27FC236}">
                <a16:creationId xmlns:a16="http://schemas.microsoft.com/office/drawing/2014/main" id="{118F9916-AF8E-C03D-EA67-F9FA9A1D021B}"/>
              </a:ext>
            </a:extLst>
          </p:cNvPr>
          <p:cNvSpPr txBox="1"/>
          <p:nvPr/>
        </p:nvSpPr>
        <p:spPr>
          <a:xfrm>
            <a:off x="3861792" y="3078111"/>
            <a:ext cx="4002843" cy="1077218"/>
          </a:xfrm>
          <a:prstGeom prst="rect">
            <a:avLst/>
          </a:prstGeom>
          <a:noFill/>
        </p:spPr>
        <p:txBody>
          <a:bodyPr wrap="square" rtlCol="0">
            <a:spAutoFit/>
          </a:bodyPr>
          <a:lstStyle/>
          <a:p>
            <a:r>
              <a:rPr lang="en-US" sz="3200" dirty="0"/>
              <a:t>p=1-1/3^(1/3) </a:t>
            </a:r>
            <a:r>
              <a:rPr lang="en-US" sz="3200" dirty="0">
                <a:sym typeface="Wingdings" pitchFamily="2" charset="2"/>
              </a:rPr>
              <a:t> 3s SOR latency</a:t>
            </a:r>
            <a:r>
              <a:rPr lang="en-US" sz="3200" dirty="0"/>
              <a:t>  </a:t>
            </a:r>
          </a:p>
        </p:txBody>
      </p:sp>
      <p:sp>
        <p:nvSpPr>
          <p:cNvPr id="14" name="TextBox 13">
            <a:extLst>
              <a:ext uri="{FF2B5EF4-FFF2-40B4-BE49-F238E27FC236}">
                <a16:creationId xmlns:a16="http://schemas.microsoft.com/office/drawing/2014/main" id="{7B298ECF-CFCB-BD96-426B-5C64ECFDFEC7}"/>
              </a:ext>
            </a:extLst>
          </p:cNvPr>
          <p:cNvSpPr txBox="1"/>
          <p:nvPr/>
        </p:nvSpPr>
        <p:spPr>
          <a:xfrm>
            <a:off x="2769378" y="5910375"/>
            <a:ext cx="1447729" cy="584775"/>
          </a:xfrm>
          <a:prstGeom prst="rect">
            <a:avLst/>
          </a:prstGeom>
          <a:noFill/>
        </p:spPr>
        <p:txBody>
          <a:bodyPr wrap="square" rtlCol="0">
            <a:spAutoFit/>
          </a:bodyPr>
          <a:lstStyle/>
          <a:p>
            <a:r>
              <a:rPr lang="en-US" sz="3200" dirty="0"/>
              <a:t>367</a:t>
            </a:r>
          </a:p>
        </p:txBody>
      </p:sp>
      <p:cxnSp>
        <p:nvCxnSpPr>
          <p:cNvPr id="16" name="Straight Arrow Connector 15">
            <a:extLst>
              <a:ext uri="{FF2B5EF4-FFF2-40B4-BE49-F238E27FC236}">
                <a16:creationId xmlns:a16="http://schemas.microsoft.com/office/drawing/2014/main" id="{64D98EBA-A28F-CBFF-80F4-158293824C78}"/>
              </a:ext>
            </a:extLst>
          </p:cNvPr>
          <p:cNvCxnSpPr>
            <a:stCxn id="13" idx="1"/>
          </p:cNvCxnSpPr>
          <p:nvPr/>
        </p:nvCxnSpPr>
        <p:spPr bwMode="auto">
          <a:xfrm flipH="1">
            <a:off x="2542259" y="3616720"/>
            <a:ext cx="1319533" cy="83099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613519C-DBB8-784A-05F7-B017A4AAE11F}"/>
              </a:ext>
            </a:extLst>
          </p:cNvPr>
          <p:cNvCxnSpPr>
            <a:cxnSpLocks/>
            <a:stCxn id="12" idx="1"/>
          </p:cNvCxnSpPr>
          <p:nvPr/>
        </p:nvCxnSpPr>
        <p:spPr bwMode="auto">
          <a:xfrm flipH="1">
            <a:off x="2542259" y="4659622"/>
            <a:ext cx="458305" cy="821218"/>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27798827-7118-C4ED-5F42-7864784D132D}"/>
              </a:ext>
            </a:extLst>
          </p:cNvPr>
          <p:cNvCxnSpPr/>
          <p:nvPr/>
        </p:nvCxnSpPr>
        <p:spPr bwMode="auto">
          <a:xfrm flipH="1" flipV="1">
            <a:off x="2542260" y="5677328"/>
            <a:ext cx="255762" cy="397352"/>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168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Okay, 0.4%, but what if???</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1844675"/>
            <a:ext cx="7772400" cy="4479925"/>
          </a:xfrm>
        </p:spPr>
        <p:txBody>
          <a:bodyPr/>
          <a:lstStyle/>
          <a:p>
            <a:pPr>
              <a:spcBef>
                <a:spcPts val="600"/>
              </a:spcBef>
              <a:spcAft>
                <a:spcPts val="600"/>
              </a:spcAft>
              <a:buFont typeface="Arial" panose="020B0604020202020204" pitchFamily="34" charset="0"/>
              <a:buChar char="•"/>
            </a:pPr>
            <a:r>
              <a:rPr lang="en-US" sz="2000" dirty="0"/>
              <a:t>Let’s ignore that no UWB packet will ever penetrate through 367 human </a:t>
            </a:r>
            <a:r>
              <a:rPr lang="en-US" sz="2000" dirty="0" err="1"/>
              <a:t>bodys</a:t>
            </a:r>
            <a:r>
              <a:rPr lang="en-US" sz="2000" dirty="0"/>
              <a:t>...</a:t>
            </a:r>
            <a:endParaRPr lang="en-US" sz="1800" dirty="0">
              <a:sym typeface="Wingdings" pitchFamily="2" charset="2"/>
            </a:endParaRPr>
          </a:p>
          <a:p>
            <a:pPr>
              <a:spcBef>
                <a:spcPts val="600"/>
              </a:spcBef>
              <a:spcAft>
                <a:spcPts val="600"/>
              </a:spcAft>
              <a:buFont typeface="Arial" panose="020B0604020202020204" pitchFamily="34" charset="0"/>
              <a:buChar char="•"/>
            </a:pPr>
            <a:r>
              <a:rPr lang="en-US" sz="1800" dirty="0">
                <a:sym typeface="Wingdings" pitchFamily="2" charset="2"/>
              </a:rPr>
              <a:t>Then, after an average of 3 seconds an</a:t>
            </a:r>
            <a:r>
              <a:rPr lang="en-US" sz="1400" dirty="0">
                <a:sym typeface="Wingdings" pitchFamily="2" charset="2"/>
              </a:rPr>
              <a:t> </a:t>
            </a:r>
            <a:r>
              <a:rPr lang="en-US" sz="1800" dirty="0">
                <a:sym typeface="Wingdings" pitchFamily="2" charset="2"/>
              </a:rPr>
              <a:t>SOR packet reaches the wrong responder and a ranging session is started</a:t>
            </a:r>
          </a:p>
          <a:p>
            <a:pPr>
              <a:spcBef>
                <a:spcPts val="600"/>
              </a:spcBef>
              <a:spcAft>
                <a:spcPts val="600"/>
              </a:spcAft>
              <a:buFont typeface="Arial" panose="020B0604020202020204" pitchFamily="34" charset="0"/>
              <a:buChar char="•"/>
            </a:pPr>
            <a:r>
              <a:rPr lang="en-US" sz="1800" dirty="0">
                <a:sym typeface="Wingdings" pitchFamily="2" charset="2"/>
              </a:rPr>
              <a:t>The initiator will send a POLL packet with a new </a:t>
            </a:r>
            <a:r>
              <a:rPr lang="en-US" sz="1800" dirty="0" err="1">
                <a:sym typeface="Wingdings" pitchFamily="2" charset="2"/>
              </a:rPr>
              <a:t>RPA_prand</a:t>
            </a:r>
            <a:endParaRPr lang="en-US" sz="1800" dirty="0">
              <a:sym typeface="Wingdings" pitchFamily="2" charset="2"/>
            </a:endParaRPr>
          </a:p>
          <a:p>
            <a:pPr lvl="1">
              <a:spcBef>
                <a:spcPts val="600"/>
              </a:spcBef>
              <a:spcAft>
                <a:spcPts val="600"/>
              </a:spcAft>
              <a:buFont typeface="Arial" panose="020B0604020202020204" pitchFamily="34" charset="0"/>
              <a:buChar char="•"/>
            </a:pPr>
            <a:r>
              <a:rPr lang="en-US" sz="1400" dirty="0"/>
              <a:t>The probability of the </a:t>
            </a:r>
            <a:r>
              <a:rPr lang="en-US" sz="1400" dirty="0" err="1"/>
              <a:t>RPA_hash</a:t>
            </a:r>
            <a:r>
              <a:rPr lang="en-US" sz="1400" dirty="0"/>
              <a:t> *again* colliding with the *same* value is 1/2^24</a:t>
            </a:r>
          </a:p>
          <a:p>
            <a:pPr lvl="1">
              <a:spcBef>
                <a:spcPts val="600"/>
              </a:spcBef>
              <a:spcAft>
                <a:spcPts val="600"/>
              </a:spcAft>
              <a:buFont typeface="Arial" panose="020B0604020202020204" pitchFamily="34" charset="0"/>
              <a:buChar char="•"/>
            </a:pPr>
            <a:r>
              <a:rPr lang="en-US" sz="1400" dirty="0"/>
              <a:t>Therefore 0.4% divided by 16777216 is the chance of starting a ranging session with a wrong responder (that fails if RIFs/MICs/etc. are used...)</a:t>
            </a:r>
          </a:p>
          <a:p>
            <a:pPr lvl="1">
              <a:spcBef>
                <a:spcPts val="600"/>
              </a:spcBef>
              <a:spcAft>
                <a:spcPts val="600"/>
              </a:spcAft>
              <a:buFont typeface="Arial" panose="020B0604020202020204" pitchFamily="34" charset="0"/>
              <a:buChar char="•"/>
            </a:pPr>
            <a:r>
              <a:rPr lang="en-US" sz="1400" dirty="0"/>
              <a:t>Chances are</a:t>
            </a:r>
          </a:p>
          <a:p>
            <a:pPr lvl="1">
              <a:spcBef>
                <a:spcPts val="600"/>
              </a:spcBef>
              <a:spcAft>
                <a:spcPts val="600"/>
              </a:spcAft>
              <a:buFont typeface="Arial" panose="020B0604020202020204" pitchFamily="34" charset="0"/>
              <a:buChar char="•"/>
            </a:pPr>
            <a:endParaRPr lang="en-US" sz="1400" dirty="0"/>
          </a:p>
          <a:p>
            <a:pPr marL="0" indent="0">
              <a:spcBef>
                <a:spcPts val="600"/>
              </a:spcBef>
              <a:spcAft>
                <a:spcPts val="600"/>
              </a:spcAft>
              <a:buNone/>
            </a:pPr>
            <a:endParaRPr lang="en-US" sz="1400" dirty="0"/>
          </a:p>
          <a:p>
            <a:pPr marL="457200" lvl="1" indent="0">
              <a:spcBef>
                <a:spcPts val="600"/>
              </a:spcBef>
              <a:spcAft>
                <a:spcPts val="600"/>
              </a:spcAft>
              <a:buNone/>
            </a:pPr>
            <a:endParaRPr lang="en-US" sz="1400" dirty="0"/>
          </a:p>
          <a:p>
            <a:pPr>
              <a:spcBef>
                <a:spcPts val="600"/>
              </a:spcBef>
              <a:spcAft>
                <a:spcPts val="600"/>
              </a:spcAft>
              <a:buFont typeface="Arial" panose="020B0604020202020204" pitchFamily="34" charset="0"/>
              <a:buChar char="•"/>
            </a:pPr>
            <a:endParaRPr lang="en-US" sz="1800" dirty="0"/>
          </a:p>
          <a:p>
            <a:pPr lvl="1">
              <a:spcBef>
                <a:spcPts val="600"/>
              </a:spcBef>
              <a:spcAft>
                <a:spcPts val="600"/>
              </a:spcAft>
              <a:buFont typeface="Arial" panose="020B0604020202020204" pitchFamily="34" charset="0"/>
              <a:buChar char="•"/>
            </a:pPr>
            <a:endParaRPr lang="en-US" sz="600" dirty="0"/>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12</a:t>
            </a:fld>
            <a:endParaRPr lang="en-US" altLang="en-US"/>
          </a:p>
        </p:txBody>
      </p:sp>
      <p:sp>
        <p:nvSpPr>
          <p:cNvPr id="13" name="Content Placeholder 2">
            <a:extLst>
              <a:ext uri="{FF2B5EF4-FFF2-40B4-BE49-F238E27FC236}">
                <a16:creationId xmlns:a16="http://schemas.microsoft.com/office/drawing/2014/main" id="{492EF9F3-CB9A-0059-7E20-ECA20A2884D0}"/>
              </a:ext>
            </a:extLst>
          </p:cNvPr>
          <p:cNvSpPr txBox="1">
            <a:spLocks/>
          </p:cNvSpPr>
          <p:nvPr/>
        </p:nvSpPr>
        <p:spPr bwMode="auto">
          <a:xfrm>
            <a:off x="838200" y="5104545"/>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600"/>
              </a:spcBef>
              <a:spcAft>
                <a:spcPts val="600"/>
              </a:spcAft>
              <a:buNone/>
            </a:pPr>
            <a:r>
              <a:rPr lang="en-US" sz="7200" dirty="0"/>
              <a:t>1 : 4194304000</a:t>
            </a:r>
          </a:p>
        </p:txBody>
      </p:sp>
    </p:spTree>
    <p:extLst>
      <p:ext uri="{BB962C8B-B14F-4D97-AF65-F5344CB8AC3E}">
        <p14:creationId xmlns:p14="http://schemas.microsoft.com/office/powerpoint/2010/main" val="232913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Okay, but what about random POLL collisions</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1844675"/>
            <a:ext cx="7772400" cy="4479925"/>
          </a:xfrm>
        </p:spPr>
        <p:txBody>
          <a:bodyPr/>
          <a:lstStyle/>
          <a:p>
            <a:pPr>
              <a:spcBef>
                <a:spcPts val="600"/>
              </a:spcBef>
              <a:spcAft>
                <a:spcPts val="600"/>
              </a:spcAft>
              <a:buFont typeface="Arial" panose="020B0604020202020204" pitchFamily="34" charset="0"/>
              <a:buChar char="•"/>
            </a:pPr>
            <a:r>
              <a:rPr lang="en-US" sz="2000" dirty="0">
                <a:sym typeface="Wingdings" pitchFamily="2" charset="2"/>
              </a:rPr>
              <a:t>POLLs are only sent in 100ppm sync state on up to 250 AES randomized channels</a:t>
            </a:r>
            <a:endParaRPr lang="en-US" sz="1000" dirty="0"/>
          </a:p>
          <a:p>
            <a:pPr>
              <a:spcBef>
                <a:spcPts val="600"/>
              </a:spcBef>
              <a:spcAft>
                <a:spcPts val="600"/>
              </a:spcAft>
              <a:buFont typeface="Arial" panose="020B0604020202020204" pitchFamily="34" charset="0"/>
              <a:buChar char="•"/>
            </a:pPr>
            <a:r>
              <a:rPr lang="en-US" sz="1800" dirty="0"/>
              <a:t>In order to get confused with another POLL</a:t>
            </a:r>
          </a:p>
          <a:p>
            <a:pPr lvl="1">
              <a:spcBef>
                <a:spcPts val="600"/>
              </a:spcBef>
              <a:spcAft>
                <a:spcPts val="600"/>
              </a:spcAft>
              <a:buFont typeface="Arial" panose="020B0604020202020204" pitchFamily="34" charset="0"/>
              <a:buChar char="•"/>
            </a:pPr>
            <a:r>
              <a:rPr lang="en-US" sz="1400" dirty="0"/>
              <a:t>P = 0.4% * 1/250 * 100ppm = 1/</a:t>
            </a:r>
            <a:r>
              <a:rPr lang="en-US" sz="1050" dirty="0">
                <a:solidFill>
                  <a:srgbClr val="000000"/>
                </a:solidFill>
                <a:effectLst/>
                <a:latin typeface="Menlo" panose="020B0609030804020204" pitchFamily="49" charset="0"/>
              </a:rPr>
              <a:t>625000000</a:t>
            </a:r>
            <a:endParaRPr lang="en-US" sz="1400" dirty="0"/>
          </a:p>
          <a:p>
            <a:pPr>
              <a:spcBef>
                <a:spcPts val="600"/>
              </a:spcBef>
              <a:spcAft>
                <a:spcPts val="600"/>
              </a:spcAft>
              <a:buFont typeface="Arial" panose="020B0604020202020204" pitchFamily="34" charset="0"/>
              <a:buChar char="•"/>
            </a:pPr>
            <a:r>
              <a:rPr lang="en-US" sz="1800" dirty="0"/>
              <a:t>Also, the genuine POLL needs to drop below -10dB SIR over the interfering POLL which is not accounted in the equation above, as otherwise it would result in a packet collision</a:t>
            </a:r>
          </a:p>
          <a:p>
            <a:pPr>
              <a:spcBef>
                <a:spcPts val="600"/>
              </a:spcBef>
              <a:spcAft>
                <a:spcPts val="600"/>
              </a:spcAft>
              <a:buFont typeface="Arial" panose="020B0604020202020204" pitchFamily="34" charset="0"/>
              <a:buChar char="•"/>
            </a:pPr>
            <a:r>
              <a:rPr lang="en-US" sz="1800" dirty="0"/>
              <a:t>Let’s say that’s the case with 100% probability, then with in 1 out of 625million cases</a:t>
            </a:r>
          </a:p>
          <a:p>
            <a:pPr lvl="1">
              <a:spcBef>
                <a:spcPts val="600"/>
              </a:spcBef>
              <a:spcAft>
                <a:spcPts val="600"/>
              </a:spcAft>
              <a:buFont typeface="Arial" panose="020B0604020202020204" pitchFamily="34" charset="0"/>
              <a:buChar char="•"/>
            </a:pPr>
            <a:r>
              <a:rPr lang="en-US" sz="1400" dirty="0"/>
              <a:t>Ranging succeeds with the wrong responder (RSF only)</a:t>
            </a:r>
          </a:p>
          <a:p>
            <a:pPr lvl="1">
              <a:spcBef>
                <a:spcPts val="600"/>
              </a:spcBef>
              <a:spcAft>
                <a:spcPts val="600"/>
              </a:spcAft>
              <a:buFont typeface="Arial" panose="020B0604020202020204" pitchFamily="34" charset="0"/>
              <a:buChar char="•"/>
            </a:pPr>
            <a:r>
              <a:rPr lang="en-US" sz="1400" dirty="0"/>
              <a:t>Ranging fails (when RIFs or MICs are used)</a:t>
            </a:r>
          </a:p>
          <a:p>
            <a:pPr>
              <a:spcBef>
                <a:spcPts val="600"/>
              </a:spcBef>
              <a:spcAft>
                <a:spcPts val="600"/>
              </a:spcAft>
              <a:buFont typeface="Arial" panose="020B0604020202020204" pitchFamily="34" charset="0"/>
              <a:buChar char="•"/>
            </a:pPr>
            <a:r>
              <a:rPr lang="en-US" sz="1800" dirty="0"/>
              <a:t>Conflict is resolved when (whichever comes first)</a:t>
            </a:r>
          </a:p>
          <a:p>
            <a:pPr lvl="1">
              <a:spcBef>
                <a:spcPts val="600"/>
              </a:spcBef>
              <a:spcAft>
                <a:spcPts val="600"/>
              </a:spcAft>
              <a:buFont typeface="Arial" panose="020B0604020202020204" pitchFamily="34" charset="0"/>
              <a:buChar char="•"/>
            </a:pPr>
            <a:r>
              <a:rPr lang="en-US" sz="1000" dirty="0"/>
              <a:t>Either </a:t>
            </a:r>
            <a:r>
              <a:rPr lang="en-US" sz="1000" dirty="0" err="1"/>
              <a:t>initator</a:t>
            </a:r>
            <a:r>
              <a:rPr lang="en-US" sz="1000" dirty="0"/>
              <a:t> or responder hop to another channel (typically after 1 ranging block)</a:t>
            </a:r>
          </a:p>
          <a:p>
            <a:pPr lvl="1">
              <a:spcBef>
                <a:spcPts val="600"/>
              </a:spcBef>
              <a:spcAft>
                <a:spcPts val="600"/>
              </a:spcAft>
              <a:buFont typeface="Arial" panose="020B0604020202020204" pitchFamily="34" charset="0"/>
              <a:buChar char="•"/>
            </a:pPr>
            <a:r>
              <a:rPr lang="en-US" sz="1000" dirty="0"/>
              <a:t>The initiator sets a new </a:t>
            </a:r>
            <a:r>
              <a:rPr lang="en-US" sz="1000" dirty="0" err="1"/>
              <a:t>RPA_prand</a:t>
            </a:r>
            <a:endParaRPr lang="en-US" sz="1000" dirty="0"/>
          </a:p>
          <a:p>
            <a:pPr lvl="1">
              <a:spcBef>
                <a:spcPts val="600"/>
              </a:spcBef>
              <a:spcAft>
                <a:spcPts val="600"/>
              </a:spcAft>
              <a:buFont typeface="Arial" panose="020B0604020202020204" pitchFamily="34" charset="0"/>
              <a:buChar char="•"/>
            </a:pPr>
            <a:endParaRPr lang="en-US" sz="1400" dirty="0"/>
          </a:p>
          <a:p>
            <a:pPr marL="0" indent="0">
              <a:spcBef>
                <a:spcPts val="600"/>
              </a:spcBef>
              <a:spcAft>
                <a:spcPts val="600"/>
              </a:spcAft>
              <a:buNone/>
            </a:pPr>
            <a:endParaRPr lang="en-US" sz="1400" dirty="0"/>
          </a:p>
          <a:p>
            <a:pPr marL="457200" lvl="1" indent="0">
              <a:spcBef>
                <a:spcPts val="600"/>
              </a:spcBef>
              <a:spcAft>
                <a:spcPts val="600"/>
              </a:spcAft>
              <a:buNone/>
            </a:pPr>
            <a:endParaRPr lang="en-US" sz="1400" dirty="0"/>
          </a:p>
          <a:p>
            <a:pPr>
              <a:spcBef>
                <a:spcPts val="600"/>
              </a:spcBef>
              <a:spcAft>
                <a:spcPts val="600"/>
              </a:spcAft>
              <a:buFont typeface="Arial" panose="020B0604020202020204" pitchFamily="34" charset="0"/>
              <a:buChar char="•"/>
            </a:pPr>
            <a:endParaRPr lang="en-US" sz="1800" dirty="0"/>
          </a:p>
          <a:p>
            <a:pPr lvl="1">
              <a:spcBef>
                <a:spcPts val="600"/>
              </a:spcBef>
              <a:spcAft>
                <a:spcPts val="600"/>
              </a:spcAft>
              <a:buFont typeface="Arial" panose="020B0604020202020204" pitchFamily="34" charset="0"/>
              <a:buChar char="•"/>
            </a:pPr>
            <a:endParaRPr lang="en-US" sz="600" dirty="0"/>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13</a:t>
            </a:fld>
            <a:endParaRPr lang="en-US" altLang="en-US"/>
          </a:p>
        </p:txBody>
      </p:sp>
    </p:spTree>
    <p:extLst>
      <p:ext uri="{BB962C8B-B14F-4D97-AF65-F5344CB8AC3E}">
        <p14:creationId xmlns:p14="http://schemas.microsoft.com/office/powerpoint/2010/main" val="40224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1752600"/>
            <a:ext cx="7772400" cy="4572000"/>
          </a:xfrm>
        </p:spPr>
        <p:txBody>
          <a:bodyPr/>
          <a:lstStyle/>
          <a:p>
            <a:pPr>
              <a:spcBef>
                <a:spcPts val="600"/>
              </a:spcBef>
              <a:spcAft>
                <a:spcPts val="600"/>
              </a:spcAft>
              <a:buFont typeface="Arial" panose="020B0604020202020204" pitchFamily="34" charset="0"/>
              <a:buChar char="•"/>
            </a:pPr>
            <a:r>
              <a:rPr lang="en-US" sz="1800" dirty="0"/>
              <a:t>Even under the most unrealistic and impractical assumptions </a:t>
            </a:r>
            <a:r>
              <a:rPr lang="en-US" sz="1800" dirty="0" err="1"/>
              <a:t>RPA_hash</a:t>
            </a:r>
            <a:r>
              <a:rPr lang="en-US" sz="1800" dirty="0"/>
              <a:t> collisions are absolutely insignificant for any kind of performance measurable for NBA-UWB MMS</a:t>
            </a:r>
            <a:endParaRPr lang="en-US" sz="1400" dirty="0"/>
          </a:p>
          <a:p>
            <a:pPr marL="457200" lvl="1" indent="0">
              <a:spcBef>
                <a:spcPts val="600"/>
              </a:spcBef>
              <a:spcAft>
                <a:spcPts val="600"/>
              </a:spcAft>
              <a:buNone/>
            </a:pPr>
            <a:endParaRPr lang="en-US" sz="1400" dirty="0"/>
          </a:p>
          <a:p>
            <a:pPr>
              <a:spcBef>
                <a:spcPts val="600"/>
              </a:spcBef>
              <a:spcAft>
                <a:spcPts val="600"/>
              </a:spcAft>
              <a:buFont typeface="Arial" panose="020B0604020202020204" pitchFamily="34" charset="0"/>
              <a:buChar char="•"/>
            </a:pPr>
            <a:endParaRPr lang="en-US" sz="1800" dirty="0"/>
          </a:p>
          <a:p>
            <a:pPr lvl="1">
              <a:spcBef>
                <a:spcPts val="600"/>
              </a:spcBef>
              <a:spcAft>
                <a:spcPts val="600"/>
              </a:spcAft>
              <a:buFont typeface="Arial" panose="020B0604020202020204" pitchFamily="34" charset="0"/>
              <a:buChar char="•"/>
            </a:pPr>
            <a:endParaRPr lang="en-US" sz="600" dirty="0"/>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14</a:t>
            </a:fld>
            <a:endParaRPr lang="en-US" altLang="en-US"/>
          </a:p>
        </p:txBody>
      </p:sp>
    </p:spTree>
    <p:extLst>
      <p:ext uri="{BB962C8B-B14F-4D97-AF65-F5344CB8AC3E}">
        <p14:creationId xmlns:p14="http://schemas.microsoft.com/office/powerpoint/2010/main" val="284209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1752600"/>
            <a:ext cx="7772400" cy="4572000"/>
          </a:xfrm>
        </p:spPr>
        <p:txBody>
          <a:bodyPr/>
          <a:lstStyle/>
          <a:p>
            <a:pPr lvl="1">
              <a:spcBef>
                <a:spcPts val="600"/>
              </a:spcBef>
              <a:spcAft>
                <a:spcPts val="600"/>
              </a:spcAft>
              <a:buFont typeface="Arial" panose="020B0604020202020204" pitchFamily="34" charset="0"/>
              <a:buChar char="•"/>
            </a:pPr>
            <a:endParaRPr lang="en-US" sz="1400" dirty="0"/>
          </a:p>
          <a:p>
            <a:pPr marL="0" indent="0">
              <a:spcBef>
                <a:spcPts val="600"/>
              </a:spcBef>
              <a:spcAft>
                <a:spcPts val="600"/>
              </a:spcAft>
              <a:buNone/>
            </a:pPr>
            <a:endParaRPr lang="en-US" sz="1400" dirty="0"/>
          </a:p>
          <a:p>
            <a:pPr marL="457200" lvl="1" indent="0">
              <a:spcBef>
                <a:spcPts val="600"/>
              </a:spcBef>
              <a:spcAft>
                <a:spcPts val="600"/>
              </a:spcAft>
              <a:buNone/>
            </a:pPr>
            <a:endParaRPr lang="en-US" sz="1400" dirty="0"/>
          </a:p>
          <a:p>
            <a:pPr>
              <a:spcBef>
                <a:spcPts val="600"/>
              </a:spcBef>
              <a:spcAft>
                <a:spcPts val="600"/>
              </a:spcAft>
              <a:buFont typeface="Arial" panose="020B0604020202020204" pitchFamily="34" charset="0"/>
              <a:buChar char="•"/>
            </a:pPr>
            <a:endParaRPr lang="en-US" sz="1800" dirty="0"/>
          </a:p>
          <a:p>
            <a:pPr lvl="1">
              <a:spcBef>
                <a:spcPts val="600"/>
              </a:spcBef>
              <a:spcAft>
                <a:spcPts val="600"/>
              </a:spcAft>
              <a:buFont typeface="Arial" panose="020B0604020202020204" pitchFamily="34" charset="0"/>
              <a:buChar char="•"/>
            </a:pPr>
            <a:endParaRPr lang="en-US" sz="600" dirty="0"/>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15</a:t>
            </a:fld>
            <a:endParaRPr lang="en-US" altLang="en-US"/>
          </a:p>
        </p:txBody>
      </p:sp>
    </p:spTree>
    <p:extLst>
      <p:ext uri="{BB962C8B-B14F-4D97-AF65-F5344CB8AC3E}">
        <p14:creationId xmlns:p14="http://schemas.microsoft.com/office/powerpoint/2010/main" val="158021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Claim 1:</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16</a:t>
            </a:fld>
            <a:endParaRPr lang="en-US" altLang="en-US"/>
          </a:p>
        </p:txBody>
      </p:sp>
      <p:pic>
        <p:nvPicPr>
          <p:cNvPr id="10" name="Picture 9">
            <a:extLst>
              <a:ext uri="{FF2B5EF4-FFF2-40B4-BE49-F238E27FC236}">
                <a16:creationId xmlns:a16="http://schemas.microsoft.com/office/drawing/2014/main" id="{E679B2DF-0D89-4E43-79F0-A8B6DCCF5072}"/>
              </a:ext>
            </a:extLst>
          </p:cNvPr>
          <p:cNvPicPr>
            <a:picLocks noChangeAspect="1"/>
          </p:cNvPicPr>
          <p:nvPr/>
        </p:nvPicPr>
        <p:blipFill>
          <a:blip r:embed="rId2"/>
          <a:stretch>
            <a:fillRect/>
          </a:stretch>
        </p:blipFill>
        <p:spPr>
          <a:xfrm>
            <a:off x="1447800" y="1573071"/>
            <a:ext cx="6248400" cy="4681122"/>
          </a:xfrm>
          <a:prstGeom prst="rect">
            <a:avLst/>
          </a:prstGeom>
        </p:spPr>
      </p:pic>
    </p:spTree>
    <p:extLst>
      <p:ext uri="{BB962C8B-B14F-4D97-AF65-F5344CB8AC3E}">
        <p14:creationId xmlns:p14="http://schemas.microsoft.com/office/powerpoint/2010/main" val="132592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Proof 1:</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17</a:t>
            </a:fld>
            <a:endParaRPr lang="en-US" altLang="en-US"/>
          </a:p>
        </p:txBody>
      </p:sp>
      <p:sp>
        <p:nvSpPr>
          <p:cNvPr id="9" name="Content Placeholder 2">
            <a:extLst>
              <a:ext uri="{FF2B5EF4-FFF2-40B4-BE49-F238E27FC236}">
                <a16:creationId xmlns:a16="http://schemas.microsoft.com/office/drawing/2014/main" id="{CC664D8F-609C-5DAA-F307-543B41F043C3}"/>
              </a:ext>
            </a:extLst>
          </p:cNvPr>
          <p:cNvSpPr>
            <a:spLocks noGrp="1"/>
          </p:cNvSpPr>
          <p:nvPr>
            <p:ph idx="1"/>
          </p:nvPr>
        </p:nvSpPr>
        <p:spPr>
          <a:xfrm>
            <a:off x="685800" y="1752600"/>
            <a:ext cx="4724400" cy="4572000"/>
          </a:xfrm>
        </p:spPr>
        <p:txBody>
          <a:bodyPr/>
          <a:lstStyle/>
          <a:p>
            <a:pPr>
              <a:spcBef>
                <a:spcPts val="600"/>
              </a:spcBef>
              <a:spcAft>
                <a:spcPts val="600"/>
              </a:spcAft>
              <a:buFont typeface="Arial" panose="020B0604020202020204" pitchFamily="34" charset="0"/>
              <a:buChar char="•"/>
            </a:pPr>
            <a:r>
              <a:rPr lang="en-US" sz="1800" dirty="0"/>
              <a:t>Assumption: AES input/output bits are </a:t>
            </a:r>
            <a:r>
              <a:rPr lang="en-US" sz="1800" dirty="0" err="1"/>
              <a:t>i.i.d.</a:t>
            </a:r>
            <a:endParaRPr lang="en-US" sz="1800" dirty="0"/>
          </a:p>
          <a:p>
            <a:pPr>
              <a:spcBef>
                <a:spcPts val="600"/>
              </a:spcBef>
              <a:spcAft>
                <a:spcPts val="600"/>
              </a:spcAft>
              <a:buFont typeface="Arial" panose="020B0604020202020204" pitchFamily="34" charset="0"/>
              <a:buChar char="•"/>
            </a:pPr>
            <a:r>
              <a:rPr lang="en-US" sz="1800" dirty="0"/>
              <a:t>The probability of obtaining M different </a:t>
            </a:r>
            <a:r>
              <a:rPr lang="en-US" sz="1800" dirty="0" err="1"/>
              <a:t>RPA_hashes</a:t>
            </a:r>
            <a:r>
              <a:rPr lang="en-US" sz="1800" dirty="0"/>
              <a:t> when picking N input values is (N picks out of urn with M balls)</a:t>
            </a:r>
          </a:p>
          <a:p>
            <a:pPr>
              <a:spcBef>
                <a:spcPts val="600"/>
              </a:spcBef>
              <a:spcAft>
                <a:spcPts val="600"/>
              </a:spcAft>
              <a:buFont typeface="Arial" panose="020B0604020202020204" pitchFamily="34" charset="0"/>
              <a:buChar char="•"/>
            </a:pPr>
            <a:r>
              <a:rPr lang="en-US" sz="1800" dirty="0"/>
              <a:t>p=1-((M-1)/M)^N</a:t>
            </a:r>
          </a:p>
          <a:p>
            <a:pPr>
              <a:spcBef>
                <a:spcPts val="600"/>
              </a:spcBef>
              <a:spcAft>
                <a:spcPts val="600"/>
              </a:spcAft>
              <a:buFont typeface="Arial" panose="020B0604020202020204" pitchFamily="34" charset="0"/>
              <a:buChar char="•"/>
            </a:pPr>
            <a:r>
              <a:rPr lang="en-US" sz="1800" dirty="0" err="1"/>
              <a:t>Eg.</a:t>
            </a:r>
            <a:r>
              <a:rPr lang="en-US" sz="1800" dirty="0"/>
              <a:t> for N=M=2^24: p=~63% (u=M*p=10603244, which is heuristically approximated as 10.6million in DCN 85)</a:t>
            </a:r>
          </a:p>
          <a:p>
            <a:pPr>
              <a:spcBef>
                <a:spcPts val="600"/>
              </a:spcBef>
              <a:spcAft>
                <a:spcPts val="600"/>
              </a:spcAft>
              <a:buFont typeface="Arial" panose="020B0604020202020204" pitchFamily="34" charset="0"/>
              <a:buChar char="•"/>
            </a:pPr>
            <a:r>
              <a:rPr lang="en-US" sz="1800" dirty="0"/>
              <a:t>However, other than claimed in DCN 85, there are N=2^(128+24) input values and M=2^24 output values, resulting p=1 and</a:t>
            </a:r>
          </a:p>
          <a:p>
            <a:pPr>
              <a:spcBef>
                <a:spcPts val="600"/>
              </a:spcBef>
              <a:spcAft>
                <a:spcPts val="600"/>
              </a:spcAft>
              <a:buFont typeface="Arial" panose="020B0604020202020204" pitchFamily="34" charset="0"/>
              <a:buChar char="•"/>
            </a:pPr>
            <a:r>
              <a:rPr lang="en-US" sz="1800" dirty="0"/>
              <a:t>u=M*p = 16777216</a:t>
            </a:r>
          </a:p>
          <a:p>
            <a:pPr lvl="1">
              <a:spcBef>
                <a:spcPts val="600"/>
              </a:spcBef>
              <a:spcAft>
                <a:spcPts val="600"/>
              </a:spcAft>
              <a:buFont typeface="Arial" panose="020B0604020202020204" pitchFamily="34" charset="0"/>
              <a:buChar char="•"/>
            </a:pPr>
            <a:endParaRPr lang="en-US" sz="600" dirty="0"/>
          </a:p>
        </p:txBody>
      </p:sp>
      <p:pic>
        <p:nvPicPr>
          <p:cNvPr id="10" name="Picture 9">
            <a:extLst>
              <a:ext uri="{FF2B5EF4-FFF2-40B4-BE49-F238E27FC236}">
                <a16:creationId xmlns:a16="http://schemas.microsoft.com/office/drawing/2014/main" id="{E679B2DF-0D89-4E43-79F0-A8B6DCCF5072}"/>
              </a:ext>
            </a:extLst>
          </p:cNvPr>
          <p:cNvPicPr>
            <a:picLocks noChangeAspect="1"/>
          </p:cNvPicPr>
          <p:nvPr/>
        </p:nvPicPr>
        <p:blipFill>
          <a:blip r:embed="rId2"/>
          <a:stretch>
            <a:fillRect/>
          </a:stretch>
        </p:blipFill>
        <p:spPr>
          <a:xfrm>
            <a:off x="5638800" y="843614"/>
            <a:ext cx="3200400" cy="2397648"/>
          </a:xfrm>
          <a:prstGeom prst="rect">
            <a:avLst/>
          </a:prstGeom>
        </p:spPr>
      </p:pic>
      <p:sp>
        <p:nvSpPr>
          <p:cNvPr id="11" name="Content Placeholder 2">
            <a:extLst>
              <a:ext uri="{FF2B5EF4-FFF2-40B4-BE49-F238E27FC236}">
                <a16:creationId xmlns:a16="http://schemas.microsoft.com/office/drawing/2014/main" id="{F3A02E07-EDD8-BD42-FB9F-E725C1E9DE1C}"/>
              </a:ext>
            </a:extLst>
          </p:cNvPr>
          <p:cNvSpPr txBox="1">
            <a:spLocks/>
          </p:cNvSpPr>
          <p:nvPr/>
        </p:nvSpPr>
        <p:spPr bwMode="auto">
          <a:xfrm>
            <a:off x="5943600" y="1509038"/>
            <a:ext cx="266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pPr>
            <a:r>
              <a:rPr lang="en-US" sz="6000" b="1">
                <a:solidFill>
                  <a:srgbClr val="FF0000"/>
                </a:solidFill>
              </a:rPr>
              <a:t>FALSE</a:t>
            </a:r>
            <a:endParaRPr lang="en-US" sz="4800" b="1">
              <a:solidFill>
                <a:srgbClr val="FF0000"/>
              </a:solidFill>
            </a:endParaRPr>
          </a:p>
          <a:p>
            <a:pPr marL="0" indent="0">
              <a:spcBef>
                <a:spcPts val="600"/>
              </a:spcBef>
              <a:spcAft>
                <a:spcPts val="600"/>
              </a:spcAft>
              <a:buFontTx/>
              <a:buNone/>
            </a:pPr>
            <a:endParaRPr lang="en-US" sz="1400"/>
          </a:p>
          <a:p>
            <a:pPr marL="457200" lvl="1" indent="0">
              <a:spcBef>
                <a:spcPts val="600"/>
              </a:spcBef>
              <a:spcAft>
                <a:spcPts val="600"/>
              </a:spcAft>
              <a:buFontTx/>
              <a:buNone/>
            </a:pPr>
            <a:endParaRPr lang="en-US" sz="1400"/>
          </a:p>
          <a:p>
            <a:pPr>
              <a:spcBef>
                <a:spcPts val="600"/>
              </a:spcBef>
              <a:spcAft>
                <a:spcPts val="600"/>
              </a:spcAft>
              <a:buFont typeface="Arial" panose="020B0604020202020204" pitchFamily="34" charset="0"/>
              <a:buChar char="•"/>
            </a:pPr>
            <a:endParaRPr lang="en-US" sz="1800"/>
          </a:p>
          <a:p>
            <a:pPr lvl="1">
              <a:spcBef>
                <a:spcPts val="600"/>
              </a:spcBef>
              <a:spcAft>
                <a:spcPts val="600"/>
              </a:spcAft>
              <a:buFont typeface="Arial" panose="020B0604020202020204" pitchFamily="34" charset="0"/>
              <a:buChar char="•"/>
            </a:pPr>
            <a:endParaRPr lang="en-US" sz="600" dirty="0"/>
          </a:p>
        </p:txBody>
      </p:sp>
    </p:spTree>
    <p:extLst>
      <p:ext uri="{BB962C8B-B14F-4D97-AF65-F5344CB8AC3E}">
        <p14:creationId xmlns:p14="http://schemas.microsoft.com/office/powerpoint/2010/main" val="80742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Claim 2%:</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18</a:t>
            </a:fld>
            <a:endParaRPr lang="en-US" altLang="en-US"/>
          </a:p>
        </p:txBody>
      </p:sp>
      <p:pic>
        <p:nvPicPr>
          <p:cNvPr id="3" name="Picture 2">
            <a:extLst>
              <a:ext uri="{FF2B5EF4-FFF2-40B4-BE49-F238E27FC236}">
                <a16:creationId xmlns:a16="http://schemas.microsoft.com/office/drawing/2014/main" id="{4AFCD64A-53CC-D888-0F29-A15178A82ECD}"/>
              </a:ext>
            </a:extLst>
          </p:cNvPr>
          <p:cNvPicPr>
            <a:picLocks noChangeAspect="1"/>
          </p:cNvPicPr>
          <p:nvPr/>
        </p:nvPicPr>
        <p:blipFill>
          <a:blip r:embed="rId2"/>
          <a:stretch>
            <a:fillRect/>
          </a:stretch>
        </p:blipFill>
        <p:spPr>
          <a:xfrm>
            <a:off x="1600200" y="1824754"/>
            <a:ext cx="5771059" cy="4347446"/>
          </a:xfrm>
          <a:prstGeom prst="rect">
            <a:avLst/>
          </a:prstGeom>
        </p:spPr>
      </p:pic>
    </p:spTree>
    <p:extLst>
      <p:ext uri="{BB962C8B-B14F-4D97-AF65-F5344CB8AC3E}">
        <p14:creationId xmlns:p14="http://schemas.microsoft.com/office/powerpoint/2010/main" val="307854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97F987-DA0E-5EB3-1572-AA5ED34A697C}"/>
              </a:ext>
            </a:extLst>
          </p:cNvPr>
          <p:cNvPicPr>
            <a:picLocks noChangeAspect="1"/>
          </p:cNvPicPr>
          <p:nvPr/>
        </p:nvPicPr>
        <p:blipFill>
          <a:blip r:embed="rId2"/>
          <a:stretch>
            <a:fillRect/>
          </a:stretch>
        </p:blipFill>
        <p:spPr>
          <a:xfrm>
            <a:off x="5684956" y="897415"/>
            <a:ext cx="3039944" cy="2290046"/>
          </a:xfrm>
          <a:prstGeom prst="rect">
            <a:avLst/>
          </a:prstGeom>
        </p:spPr>
      </p:pic>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Proof 2:</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19</a:t>
            </a:fld>
            <a:endParaRPr lang="en-US" altLang="en-US"/>
          </a:p>
        </p:txBody>
      </p:sp>
      <p:sp>
        <p:nvSpPr>
          <p:cNvPr id="9" name="Content Placeholder 2">
            <a:extLst>
              <a:ext uri="{FF2B5EF4-FFF2-40B4-BE49-F238E27FC236}">
                <a16:creationId xmlns:a16="http://schemas.microsoft.com/office/drawing/2014/main" id="{CC664D8F-609C-5DAA-F307-543B41F043C3}"/>
              </a:ext>
            </a:extLst>
          </p:cNvPr>
          <p:cNvSpPr>
            <a:spLocks noGrp="1"/>
          </p:cNvSpPr>
          <p:nvPr>
            <p:ph idx="1"/>
          </p:nvPr>
        </p:nvSpPr>
        <p:spPr>
          <a:xfrm>
            <a:off x="685800" y="1752600"/>
            <a:ext cx="4724400" cy="4572000"/>
          </a:xfrm>
        </p:spPr>
        <p:txBody>
          <a:bodyPr/>
          <a:lstStyle/>
          <a:p>
            <a:pPr>
              <a:spcBef>
                <a:spcPts val="600"/>
              </a:spcBef>
              <a:spcAft>
                <a:spcPts val="600"/>
              </a:spcAft>
              <a:buFont typeface="Arial" panose="020B0604020202020204" pitchFamily="34" charset="0"/>
              <a:buChar char="•"/>
            </a:pPr>
            <a:r>
              <a:rPr lang="en-US" sz="1800" dirty="0"/>
              <a:t>n!/(n-1)! = n</a:t>
            </a:r>
          </a:p>
          <a:p>
            <a:pPr>
              <a:spcBef>
                <a:spcPts val="600"/>
              </a:spcBef>
              <a:spcAft>
                <a:spcPts val="600"/>
              </a:spcAft>
              <a:buFont typeface="Arial" panose="020B0604020202020204" pitchFamily="34" charset="0"/>
              <a:buChar char="•"/>
            </a:pPr>
            <a:r>
              <a:rPr lang="en-US" sz="1800" dirty="0"/>
              <a:t>n/</a:t>
            </a:r>
            <a:r>
              <a:rPr lang="en-US" sz="1800" dirty="0" err="1"/>
              <a:t>n^k</a:t>
            </a:r>
            <a:r>
              <a:rPr lang="en-US" sz="1800" dirty="0"/>
              <a:t> = 1/n^(k-1)</a:t>
            </a:r>
          </a:p>
          <a:p>
            <a:pPr>
              <a:spcBef>
                <a:spcPts val="600"/>
              </a:spcBef>
              <a:spcAft>
                <a:spcPts val="600"/>
              </a:spcAft>
              <a:buFont typeface="Arial" panose="020B0604020202020204" pitchFamily="34" charset="0"/>
              <a:buChar char="•"/>
            </a:pPr>
            <a:r>
              <a:rPr lang="en-US" sz="1800" dirty="0"/>
              <a:t>P(k) = 1-1/n^(k-1) is obviously incorrect as it is the complement probability of picking k-1 times the same ball from an urn of n balls (</a:t>
            </a:r>
            <a:r>
              <a:rPr lang="en-US" sz="1800" dirty="0" err="1"/>
              <a:t>ie</a:t>
            </a:r>
            <a:r>
              <a:rPr lang="en-US" sz="1800" dirty="0"/>
              <a:t>. probability of having at least 2 non-colliding </a:t>
            </a:r>
            <a:r>
              <a:rPr lang="en-US" sz="1800" dirty="0" err="1"/>
              <a:t>RPA_hashes</a:t>
            </a:r>
            <a:r>
              <a:rPr lang="en-US" sz="1800" dirty="0"/>
              <a:t>)</a:t>
            </a:r>
          </a:p>
          <a:p>
            <a:pPr>
              <a:spcBef>
                <a:spcPts val="600"/>
              </a:spcBef>
              <a:spcAft>
                <a:spcPts val="600"/>
              </a:spcAft>
              <a:buFont typeface="Arial" panose="020B0604020202020204" pitchFamily="34" charset="0"/>
              <a:buChar char="•"/>
            </a:pPr>
            <a:r>
              <a:rPr lang="en-US" sz="1800" dirty="0"/>
              <a:t>The correct formula is the complement probability of k distinct balls picked from an urn of n balls:</a:t>
            </a:r>
          </a:p>
          <a:p>
            <a:pPr lvl="1">
              <a:spcBef>
                <a:spcPts val="600"/>
              </a:spcBef>
              <a:spcAft>
                <a:spcPts val="600"/>
              </a:spcAft>
              <a:buFont typeface="Arial" panose="020B0604020202020204" pitchFamily="34" charset="0"/>
              <a:buChar char="•"/>
            </a:pPr>
            <a:r>
              <a:rPr lang="en-US" sz="1400" dirty="0"/>
              <a:t>P(k) = 1-n!/(n-k)!/</a:t>
            </a:r>
            <a:r>
              <a:rPr lang="en-US" sz="1400" dirty="0" err="1"/>
              <a:t>n^k</a:t>
            </a:r>
            <a:endParaRPr lang="en-US" sz="1400" dirty="0"/>
          </a:p>
          <a:p>
            <a:pPr lvl="1">
              <a:spcBef>
                <a:spcPts val="600"/>
              </a:spcBef>
              <a:spcAft>
                <a:spcPts val="600"/>
              </a:spcAft>
              <a:buFont typeface="Arial" panose="020B0604020202020204" pitchFamily="34" charset="0"/>
              <a:buChar char="•"/>
            </a:pPr>
            <a:r>
              <a:rPr lang="en-US" sz="1400" dirty="0"/>
              <a:t>(which can easily be computed as</a:t>
            </a:r>
          </a:p>
          <a:p>
            <a:pPr lvl="2">
              <a:spcBef>
                <a:spcPts val="600"/>
              </a:spcBef>
              <a:spcAft>
                <a:spcPts val="600"/>
              </a:spcAft>
              <a:buFont typeface="Arial" panose="020B0604020202020204" pitchFamily="34" charset="0"/>
              <a:buChar char="•"/>
            </a:pPr>
            <a:r>
              <a:rPr lang="en-US" sz="1000" dirty="0"/>
              <a:t>1 - n/n * (n-1)/n * ... * (n-k)/n</a:t>
            </a:r>
          </a:p>
          <a:p>
            <a:pPr lvl="2">
              <a:spcBef>
                <a:spcPts val="600"/>
              </a:spcBef>
              <a:spcAft>
                <a:spcPts val="600"/>
              </a:spcAft>
              <a:buFont typeface="Arial" panose="020B0604020202020204" pitchFamily="34" charset="0"/>
              <a:buChar char="•"/>
            </a:pPr>
            <a:r>
              <a:rPr lang="en-US" sz="1000" dirty="0"/>
              <a:t>p=1; for </a:t>
            </a:r>
            <a:r>
              <a:rPr lang="en-US" sz="1000" dirty="0" err="1"/>
              <a:t>i</a:t>
            </a:r>
            <a:r>
              <a:rPr lang="en-US" sz="1000" dirty="0"/>
              <a:t> = 1 to k; do p=p*(n-</a:t>
            </a:r>
            <a:r>
              <a:rPr lang="en-US" sz="1000" dirty="0" err="1"/>
              <a:t>i</a:t>
            </a:r>
            <a:r>
              <a:rPr lang="en-US" sz="1000" dirty="0"/>
              <a:t>)/n; done; print 1-p)</a:t>
            </a:r>
          </a:p>
          <a:p>
            <a:pPr marL="457200" lvl="1" indent="0">
              <a:spcBef>
                <a:spcPts val="600"/>
              </a:spcBef>
              <a:spcAft>
                <a:spcPts val="600"/>
              </a:spcAft>
              <a:buNone/>
            </a:pPr>
            <a:endParaRPr lang="en-US" sz="600" dirty="0"/>
          </a:p>
        </p:txBody>
      </p:sp>
      <p:sp>
        <p:nvSpPr>
          <p:cNvPr id="11" name="Content Placeholder 2">
            <a:extLst>
              <a:ext uri="{FF2B5EF4-FFF2-40B4-BE49-F238E27FC236}">
                <a16:creationId xmlns:a16="http://schemas.microsoft.com/office/drawing/2014/main" id="{F3A02E07-EDD8-BD42-FB9F-E725C1E9DE1C}"/>
              </a:ext>
            </a:extLst>
          </p:cNvPr>
          <p:cNvSpPr txBox="1">
            <a:spLocks/>
          </p:cNvSpPr>
          <p:nvPr/>
        </p:nvSpPr>
        <p:spPr bwMode="auto">
          <a:xfrm>
            <a:off x="5943600" y="1509038"/>
            <a:ext cx="266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pPr>
            <a:r>
              <a:rPr lang="en-US" sz="6000" b="1" dirty="0">
                <a:solidFill>
                  <a:srgbClr val="FF0000"/>
                </a:solidFill>
              </a:rPr>
              <a:t>FALSE</a:t>
            </a:r>
            <a:endParaRPr lang="en-US" sz="4800" b="1" dirty="0">
              <a:solidFill>
                <a:srgbClr val="FF0000"/>
              </a:solidFill>
            </a:endParaRPr>
          </a:p>
          <a:p>
            <a:pPr marL="0" indent="0">
              <a:spcBef>
                <a:spcPts val="600"/>
              </a:spcBef>
              <a:spcAft>
                <a:spcPts val="600"/>
              </a:spcAft>
              <a:buFontTx/>
              <a:buNone/>
            </a:pPr>
            <a:endParaRPr lang="en-US" sz="1400" dirty="0"/>
          </a:p>
          <a:p>
            <a:pPr marL="457200" lvl="1" indent="0">
              <a:spcBef>
                <a:spcPts val="600"/>
              </a:spcBef>
              <a:spcAft>
                <a:spcPts val="600"/>
              </a:spcAft>
              <a:buFontTx/>
              <a:buNone/>
            </a:pPr>
            <a:endParaRPr lang="en-US" sz="1400" dirty="0"/>
          </a:p>
          <a:p>
            <a:pPr>
              <a:spcBef>
                <a:spcPts val="600"/>
              </a:spcBef>
              <a:spcAft>
                <a:spcPts val="600"/>
              </a:spcAft>
              <a:buFont typeface="Arial" panose="020B0604020202020204" pitchFamily="34" charset="0"/>
              <a:buChar char="•"/>
            </a:pPr>
            <a:endParaRPr lang="en-US" sz="1800" dirty="0"/>
          </a:p>
          <a:p>
            <a:pPr lvl="1">
              <a:spcBef>
                <a:spcPts val="600"/>
              </a:spcBef>
              <a:spcAft>
                <a:spcPts val="600"/>
              </a:spcAft>
              <a:buFont typeface="Arial" panose="020B0604020202020204" pitchFamily="34" charset="0"/>
              <a:buChar char="•"/>
            </a:pPr>
            <a:endParaRPr lang="en-US" sz="600" dirty="0"/>
          </a:p>
        </p:txBody>
      </p:sp>
    </p:spTree>
    <p:extLst>
      <p:ext uri="{BB962C8B-B14F-4D97-AF65-F5344CB8AC3E}">
        <p14:creationId xmlns:p14="http://schemas.microsoft.com/office/powerpoint/2010/main" val="46453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1306930366"/>
              </p:ext>
            </p:extLst>
          </p:nvPr>
        </p:nvGraphicFramePr>
        <p:xfrm>
          <a:off x="685800" y="908720"/>
          <a:ext cx="7774632" cy="5779611"/>
        </p:xfrm>
        <a:graphic>
          <a:graphicData uri="http://schemas.openxmlformats.org/drawingml/2006/table">
            <a:tbl>
              <a:tblPr firstRow="1" bandRow="1">
                <a:tableStyleId>{5940675A-B579-460E-94D1-54222C63F5DA}</a:tableStyleId>
              </a:tblPr>
              <a:tblGrid>
                <a:gridCol w="4187492">
                  <a:extLst>
                    <a:ext uri="{9D8B030D-6E8A-4147-A177-3AD203B41FA5}">
                      <a16:colId xmlns:a16="http://schemas.microsoft.com/office/drawing/2014/main" val="1745747388"/>
                    </a:ext>
                  </a:extLst>
                </a:gridCol>
                <a:gridCol w="3587140">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dirty="0">
                          <a:effectLst/>
                        </a:rPr>
                        <a:t>PAR 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dirty="0">
                          <a:effectLst/>
                        </a:rPr>
                        <a:t>Proposed Solution (how addressed)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16017004"/>
                  </a:ext>
                </a:extLst>
              </a:tr>
              <a:tr h="251274">
                <a:tc>
                  <a:txBody>
                    <a:bodyPr/>
                    <a:lstStyle/>
                    <a:p>
                      <a:pPr>
                        <a:lnSpc>
                          <a:spcPct val="107000"/>
                        </a:lnSpc>
                        <a:spcAft>
                          <a:spcPts val="800"/>
                        </a:spcAft>
                      </a:pPr>
                      <a:r>
                        <a:rPr lang="en-US" sz="1200" dirty="0">
                          <a:effectLst/>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336347152"/>
                  </a:ext>
                </a:extLst>
              </a:tr>
              <a:tr h="251274">
                <a:tc>
                  <a:txBody>
                    <a:bodyPr/>
                    <a:lstStyle/>
                    <a:p>
                      <a:pPr>
                        <a:lnSpc>
                          <a:spcPct val="107000"/>
                        </a:lnSpc>
                        <a:spcAft>
                          <a:spcPts val="800"/>
                        </a:spcAft>
                      </a:pPr>
                      <a:r>
                        <a:rPr lang="en-US" sz="1200" dirty="0">
                          <a:effectLst/>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a:effectLst/>
                        </a:rPr>
                        <a:t>Other coexistence improvement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50120941"/>
                  </a:ext>
                </a:extLst>
              </a:tr>
              <a:tr h="251274">
                <a:tc>
                  <a:txBody>
                    <a:bodyPr/>
                    <a:lstStyle/>
                    <a:p>
                      <a:pPr>
                        <a:lnSpc>
                          <a:spcPct val="107000"/>
                        </a:lnSpc>
                        <a:spcAft>
                          <a:spcPts val="800"/>
                        </a:spcAft>
                      </a:pPr>
                      <a:r>
                        <a:rPr lang="en-US" sz="1200">
                          <a:effectLst/>
                        </a:rPr>
                        <a:t>Backward compatibility with enhanced ranging capable devices (ERDEVs)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a:effectLst/>
                        </a:rPr>
                        <a:t>Improved link budget and/or reduced air-time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a:effectLst/>
                        </a:rPr>
                        <a:t>Additional channels and operating frequencies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770140464"/>
                  </a:ext>
                </a:extLst>
              </a:tr>
              <a:tr h="251274">
                <a:tc>
                  <a:txBody>
                    <a:bodyPr/>
                    <a:lstStyle/>
                    <a:p>
                      <a:pPr>
                        <a:lnSpc>
                          <a:spcPct val="107000"/>
                        </a:lnSpc>
                        <a:spcAft>
                          <a:spcPts val="800"/>
                        </a:spcAft>
                      </a:pPr>
                      <a:r>
                        <a:rPr lang="en-US" sz="1200">
                          <a:effectLst/>
                        </a:rPr>
                        <a:t>Improvements to accuracy / precision / reliability and interoperability for high-integrity ranging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a:effectLst/>
                        </a:rPr>
                        <a:t>Reduced complexity and power consumption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a:effectLst/>
                        </a:rPr>
                        <a:t>Hybrid operation with narrowband signaling to assist UWB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altLang="en-US" sz="1200" dirty="0"/>
                        <a:t>Discussion on the questions/claims raised in DCN 24-85r0 on what is the probability and impact of collisions in NBA-UWB MMS using compact frames and </a:t>
                      </a:r>
                      <a:r>
                        <a:rPr lang="en-US" altLang="en-US" sz="1200" dirty="0" err="1"/>
                        <a:t>RPA_hash</a:t>
                      </a:r>
                      <a:r>
                        <a:rPr lang="en-US" altLang="en-US" sz="1200" dirty="0"/>
                        <a:t> addresses.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409934918"/>
                  </a:ext>
                </a:extLst>
              </a:tr>
              <a:tr h="251274">
                <a:tc>
                  <a:txBody>
                    <a:bodyPr/>
                    <a:lstStyle/>
                    <a:p>
                      <a:pPr>
                        <a:lnSpc>
                          <a:spcPct val="107000"/>
                        </a:lnSpc>
                        <a:spcAft>
                          <a:spcPts val="800"/>
                        </a:spcAft>
                      </a:pPr>
                      <a:r>
                        <a:rPr lang="en-US" sz="1200">
                          <a:effectLst/>
                        </a:rPr>
                        <a:t>Enhanced native discovery and connection setup mechanisms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165867"/>
                  </a:ext>
                </a:extLst>
              </a:tr>
              <a:tr h="251274">
                <a:tc>
                  <a:txBody>
                    <a:bodyPr/>
                    <a:lstStyle/>
                    <a:p>
                      <a:pPr>
                        <a:lnSpc>
                          <a:spcPct val="107000"/>
                        </a:lnSpc>
                        <a:spcAft>
                          <a:spcPts val="800"/>
                        </a:spcAft>
                      </a:pPr>
                      <a:r>
                        <a:rPr lang="en-US" sz="1200" dirty="0">
                          <a:effectLst/>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rPr>
                        <a:t>Low-power low-latency streaming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6344013"/>
                  </a:ext>
                </a:extLst>
              </a:tr>
              <a:tr h="251274">
                <a:tc>
                  <a:txBody>
                    <a:bodyPr/>
                    <a:lstStyle/>
                    <a:p>
                      <a:pPr>
                        <a:lnSpc>
                          <a:spcPct val="107000"/>
                        </a:lnSpc>
                        <a:spcAft>
                          <a:spcPts val="800"/>
                        </a:spcAft>
                      </a:pPr>
                      <a:r>
                        <a:rPr lang="en-US" sz="1200">
                          <a:effectLst/>
                        </a:rPr>
                        <a:t>Higher data-rate streaming allowing at least 50 Mbit/s of throughput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863466228"/>
                  </a:ext>
                </a:extLst>
              </a:tr>
              <a:tr h="251274">
                <a:tc>
                  <a:txBody>
                    <a:bodyPr/>
                    <a:lstStyle/>
                    <a:p>
                      <a:pPr>
                        <a:lnSpc>
                          <a:spcPct val="107000"/>
                        </a:lnSpc>
                        <a:spcAft>
                          <a:spcPts val="800"/>
                        </a:spcAft>
                      </a:pPr>
                      <a:r>
                        <a:rPr lang="en-US" sz="1200">
                          <a:effectLst/>
                        </a:rPr>
                        <a:t>Support for peer-to-peer, peer-to-multi-peer, and station-to-infrastructure protocols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a:effectLst/>
                        </a:rPr>
                        <a:t>Infrastructure synchronization mechanisms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41787244"/>
                  </a:ext>
                </a:extLst>
              </a:tr>
            </a:tbl>
          </a:graphicData>
        </a:graphic>
      </p:graphicFrame>
      <p:sp>
        <p:nvSpPr>
          <p:cNvPr id="2" name="Date Placeholder 1">
            <a:extLst>
              <a:ext uri="{FF2B5EF4-FFF2-40B4-BE49-F238E27FC236}">
                <a16:creationId xmlns:a16="http://schemas.microsoft.com/office/drawing/2014/main" id="{16805F27-FE2C-C4AA-57DA-088CCF284B7D}"/>
              </a:ext>
            </a:extLst>
          </p:cNvPr>
          <p:cNvSpPr>
            <a:spLocks noGrp="1"/>
          </p:cNvSpPr>
          <p:nvPr>
            <p:ph type="dt" sz="half" idx="10"/>
          </p:nvPr>
        </p:nvSpPr>
        <p:spPr/>
        <p:txBody>
          <a:bodyPr/>
          <a:lstStyle/>
          <a:p>
            <a:r>
              <a:rPr lang="en-US" altLang="en-US"/>
              <a:t>Feb 2024</a:t>
            </a:r>
            <a:endParaRPr lang="en-US" altLang="en-US" dirty="0"/>
          </a:p>
        </p:txBody>
      </p:sp>
      <p:sp>
        <p:nvSpPr>
          <p:cNvPr id="3" name="Footer Placeholder 2">
            <a:extLst>
              <a:ext uri="{FF2B5EF4-FFF2-40B4-BE49-F238E27FC236}">
                <a16:creationId xmlns:a16="http://schemas.microsoft.com/office/drawing/2014/main" id="{B364E93B-4197-C216-3826-51BAEE2A5073}"/>
              </a:ext>
            </a:extLst>
          </p:cNvPr>
          <p:cNvSpPr>
            <a:spLocks noGrp="1"/>
          </p:cNvSpPr>
          <p:nvPr>
            <p:ph type="ftr" sz="quarter" idx="11"/>
          </p:nvPr>
        </p:nvSpPr>
        <p:spPr/>
        <p:txBody>
          <a:bodyPr/>
          <a:lstStyle/>
          <a:p>
            <a:r>
              <a:rPr lang="en-US" altLang="en-US"/>
              <a:t>Alex Krebs (Apple)</a:t>
            </a:r>
            <a:endParaRPr lang="en-US" altLang="en-US" dirty="0"/>
          </a:p>
        </p:txBody>
      </p:sp>
      <p:sp>
        <p:nvSpPr>
          <p:cNvPr id="4" name="Slide Number Placeholder 3">
            <a:extLst>
              <a:ext uri="{FF2B5EF4-FFF2-40B4-BE49-F238E27FC236}">
                <a16:creationId xmlns:a16="http://schemas.microsoft.com/office/drawing/2014/main" id="{0FB6D0F4-AFAA-2AE8-B4BC-EB399F863247}"/>
              </a:ext>
            </a:extLst>
          </p:cNvPr>
          <p:cNvSpPr>
            <a:spLocks noGrp="1"/>
          </p:cNvSpPr>
          <p:nvPr>
            <p:ph type="sldNum" sz="quarter" idx="12"/>
          </p:nvPr>
        </p:nvSpPr>
        <p:spPr/>
        <p:txBody>
          <a:bodyPr/>
          <a:lstStyle/>
          <a:p>
            <a:r>
              <a:rPr lang="en-US" altLang="en-US"/>
              <a:t>Slide </a:t>
            </a:r>
            <a:fld id="{96EDDC46-E58E-0248-8CAF-96DF08F8D1CD}" type="slidenum">
              <a:rPr lang="en-US" altLang="en-US" smtClean="0"/>
              <a:pPr/>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DCN 23-85</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5562600"/>
            <a:ext cx="7772400" cy="483742"/>
          </a:xfrm>
        </p:spPr>
        <p:txBody>
          <a:bodyPr/>
          <a:lstStyle/>
          <a:p>
            <a:pPr>
              <a:spcBef>
                <a:spcPts val="0"/>
              </a:spcBef>
              <a:spcAft>
                <a:spcPts val="0"/>
              </a:spcAft>
              <a:buFont typeface="Arial" panose="020B0604020202020204" pitchFamily="34" charset="0"/>
              <a:buChar char="•"/>
            </a:pPr>
            <a:r>
              <a:rPr lang="en-US" sz="1600" dirty="0"/>
              <a:t>What is the operational point for NBA-UWB MMS </a:t>
            </a:r>
            <a:r>
              <a:rPr lang="en-US" sz="1600" dirty="0">
                <a:sym typeface="Wingdings" pitchFamily="2" charset="2"/>
              </a:rPr>
              <a:t> how many users can it support w/o </a:t>
            </a:r>
            <a:r>
              <a:rPr lang="en-US" sz="1600" dirty="0" err="1">
                <a:sym typeface="Wingdings" pitchFamily="2" charset="2"/>
              </a:rPr>
              <a:t>RPA_hash</a:t>
            </a:r>
            <a:r>
              <a:rPr lang="en-US" sz="1600" dirty="0">
                <a:sym typeface="Wingdings" pitchFamily="2" charset="2"/>
              </a:rPr>
              <a:t> collisions</a:t>
            </a:r>
            <a:r>
              <a:rPr lang="en-US" sz="1600" dirty="0"/>
              <a:t>?</a:t>
            </a:r>
          </a:p>
          <a:p>
            <a:pPr>
              <a:spcBef>
                <a:spcPts val="0"/>
              </a:spcBef>
              <a:spcAft>
                <a:spcPts val="0"/>
              </a:spcAft>
              <a:buFont typeface="Arial" panose="020B0604020202020204" pitchFamily="34" charset="0"/>
              <a:buChar char="•"/>
            </a:pPr>
            <a:r>
              <a:rPr lang="en-US" sz="1600" dirty="0"/>
              <a:t>At the operational point, do </a:t>
            </a:r>
            <a:r>
              <a:rPr lang="en-US" sz="1600" dirty="0" err="1"/>
              <a:t>RPA_hash</a:t>
            </a:r>
            <a:r>
              <a:rPr lang="en-US" sz="1600" dirty="0"/>
              <a:t> collisions cause any effect? If so, what?</a:t>
            </a:r>
          </a:p>
          <a:p>
            <a:pPr>
              <a:spcBef>
                <a:spcPts val="0"/>
              </a:spcBef>
              <a:spcAft>
                <a:spcPts val="0"/>
              </a:spcAft>
              <a:buFont typeface="Arial" panose="020B0604020202020204" pitchFamily="34" charset="0"/>
              <a:buChar char="•"/>
            </a:pPr>
            <a:endParaRPr lang="en-US" sz="1800" dirty="0"/>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3</a:t>
            </a:fld>
            <a:endParaRPr lang="en-US" altLang="en-US"/>
          </a:p>
        </p:txBody>
      </p:sp>
      <p:pic>
        <p:nvPicPr>
          <p:cNvPr id="7" name="Picture 6">
            <a:extLst>
              <a:ext uri="{FF2B5EF4-FFF2-40B4-BE49-F238E27FC236}">
                <a16:creationId xmlns:a16="http://schemas.microsoft.com/office/drawing/2014/main" id="{33ED3893-A372-8522-F7CD-643822DC5F74}"/>
              </a:ext>
            </a:extLst>
          </p:cNvPr>
          <p:cNvPicPr>
            <a:picLocks noChangeAspect="1"/>
          </p:cNvPicPr>
          <p:nvPr/>
        </p:nvPicPr>
        <p:blipFill>
          <a:blip r:embed="rId2"/>
          <a:stretch>
            <a:fillRect/>
          </a:stretch>
        </p:blipFill>
        <p:spPr>
          <a:xfrm>
            <a:off x="2057400" y="1621232"/>
            <a:ext cx="4825903" cy="3832508"/>
          </a:xfrm>
          <a:prstGeom prst="rect">
            <a:avLst/>
          </a:prstGeom>
        </p:spPr>
      </p:pic>
    </p:spTree>
    <p:extLst>
      <p:ext uri="{BB962C8B-B14F-4D97-AF65-F5344CB8AC3E}">
        <p14:creationId xmlns:p14="http://schemas.microsoft.com/office/powerpoint/2010/main" val="229105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Proposal/Assumption/Requirement</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2362200"/>
            <a:ext cx="7772400" cy="3836542"/>
          </a:xfrm>
        </p:spPr>
        <p:txBody>
          <a:bodyPr/>
          <a:lstStyle/>
          <a:p>
            <a:pPr>
              <a:spcBef>
                <a:spcPts val="0"/>
              </a:spcBef>
              <a:spcAft>
                <a:spcPts val="0"/>
              </a:spcAft>
              <a:buFont typeface="Arial" panose="020B0604020202020204" pitchFamily="34" charset="0"/>
              <a:buChar char="•"/>
            </a:pPr>
            <a:r>
              <a:rPr lang="en-US" sz="1600" dirty="0"/>
              <a:t>The limiting operating point is where ranging does not work after/for</a:t>
            </a:r>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endParaRPr lang="en-US" sz="1600" dirty="0"/>
          </a:p>
          <a:p>
            <a:pPr marL="0" indent="0">
              <a:spcBef>
                <a:spcPts val="0"/>
              </a:spcBef>
              <a:spcAft>
                <a:spcPts val="0"/>
              </a:spcAft>
              <a:buNone/>
            </a:pPr>
            <a:r>
              <a:rPr lang="en-US" sz="1600" dirty="0"/>
              <a:t>		</a:t>
            </a:r>
            <a:r>
              <a:rPr lang="en-US" sz="7200" dirty="0"/>
              <a:t>3 seconds</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4</a:t>
            </a:fld>
            <a:endParaRPr lang="en-US" altLang="en-US"/>
          </a:p>
        </p:txBody>
      </p:sp>
    </p:spTree>
    <p:extLst>
      <p:ext uri="{BB962C8B-B14F-4D97-AF65-F5344CB8AC3E}">
        <p14:creationId xmlns:p14="http://schemas.microsoft.com/office/powerpoint/2010/main" val="1801349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Okay, let’s do better</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2362200"/>
            <a:ext cx="7772400" cy="3836542"/>
          </a:xfrm>
        </p:spPr>
        <p:txBody>
          <a:bodyPr/>
          <a:lstStyle/>
          <a:p>
            <a:pPr>
              <a:spcBef>
                <a:spcPts val="0"/>
              </a:spcBef>
              <a:spcAft>
                <a:spcPts val="0"/>
              </a:spcAft>
              <a:buFont typeface="Arial" panose="020B0604020202020204" pitchFamily="34" charset="0"/>
              <a:buChar char="•"/>
            </a:pPr>
            <a:r>
              <a:rPr lang="en-US" sz="1600" dirty="0"/>
              <a:t>The limiting operating point is where ranging does not work after/for</a:t>
            </a:r>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endParaRPr lang="en-US" sz="1600" dirty="0"/>
          </a:p>
          <a:p>
            <a:pPr marL="0" indent="0">
              <a:spcBef>
                <a:spcPts val="0"/>
              </a:spcBef>
              <a:spcAft>
                <a:spcPts val="0"/>
              </a:spcAft>
              <a:buNone/>
            </a:pPr>
            <a:r>
              <a:rPr lang="en-US" sz="1600" dirty="0"/>
              <a:t>      </a:t>
            </a:r>
            <a:r>
              <a:rPr lang="en-US" sz="7200" dirty="0"/>
              <a:t>100000 seconds</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5</a:t>
            </a:fld>
            <a:endParaRPr lang="en-US" altLang="en-US"/>
          </a:p>
        </p:txBody>
      </p:sp>
    </p:spTree>
    <p:extLst>
      <p:ext uri="{BB962C8B-B14F-4D97-AF65-F5344CB8AC3E}">
        <p14:creationId xmlns:p14="http://schemas.microsoft.com/office/powerpoint/2010/main" val="341993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Bottleneck where?</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4724400"/>
            <a:ext cx="3886200" cy="1600200"/>
          </a:xfrm>
        </p:spPr>
        <p:txBody>
          <a:bodyPr/>
          <a:lstStyle/>
          <a:p>
            <a:pPr>
              <a:spcBef>
                <a:spcPts val="0"/>
              </a:spcBef>
              <a:spcAft>
                <a:spcPts val="0"/>
              </a:spcAft>
              <a:buFont typeface="Arial" panose="020B0604020202020204" pitchFamily="34" charset="0"/>
              <a:buChar char="•"/>
            </a:pPr>
            <a:r>
              <a:rPr lang="en-US" sz="1800" dirty="0"/>
              <a:t>Initialization</a:t>
            </a:r>
          </a:p>
          <a:p>
            <a:pPr lvl="1">
              <a:spcBef>
                <a:spcPts val="0"/>
              </a:spcBef>
              <a:spcAft>
                <a:spcPts val="0"/>
              </a:spcAft>
              <a:buFont typeface="Arial" panose="020B0604020202020204" pitchFamily="34" charset="0"/>
              <a:buChar char="•"/>
            </a:pPr>
            <a:r>
              <a:rPr lang="en-US" sz="1400" dirty="0"/>
              <a:t>broadcast packet, N receiver listening</a:t>
            </a:r>
          </a:p>
          <a:p>
            <a:pPr lvl="1">
              <a:spcBef>
                <a:spcPts val="0"/>
              </a:spcBef>
              <a:spcAft>
                <a:spcPts val="0"/>
              </a:spcAft>
              <a:buFont typeface="Arial" panose="020B0604020202020204" pitchFamily="34" charset="0"/>
              <a:buChar char="•"/>
            </a:pPr>
            <a:r>
              <a:rPr lang="en-US" sz="1400" dirty="0"/>
              <a:t>1 channel</a:t>
            </a:r>
          </a:p>
          <a:p>
            <a:pPr lvl="1">
              <a:spcBef>
                <a:spcPts val="0"/>
              </a:spcBef>
              <a:spcAft>
                <a:spcPts val="0"/>
              </a:spcAft>
              <a:buFont typeface="Arial" panose="020B0604020202020204" pitchFamily="34" charset="0"/>
              <a:buChar char="•"/>
            </a:pPr>
            <a:endParaRPr lang="en-US" sz="1400" dirty="0"/>
          </a:p>
          <a:p>
            <a:pPr lvl="1">
              <a:spcBef>
                <a:spcPts val="0"/>
              </a:spcBef>
              <a:spcAft>
                <a:spcPts val="0"/>
              </a:spcAft>
              <a:buFont typeface="Arial" panose="020B0604020202020204" pitchFamily="34" charset="0"/>
              <a:buChar char="•"/>
            </a:pPr>
            <a:r>
              <a:rPr lang="en-US" sz="1400" dirty="0">
                <a:solidFill>
                  <a:srgbClr val="FF0000"/>
                </a:solidFill>
                <a:sym typeface="Wingdings" pitchFamily="2" charset="2"/>
              </a:rPr>
              <a:t> bottleneck</a:t>
            </a:r>
            <a:endParaRPr lang="en-US" sz="1400" dirty="0">
              <a:solidFill>
                <a:srgbClr val="FF0000"/>
              </a:solidFill>
            </a:endParaRP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6</a:t>
            </a:fld>
            <a:endParaRPr lang="en-US" altLang="en-US"/>
          </a:p>
        </p:txBody>
      </p:sp>
      <p:pic>
        <p:nvPicPr>
          <p:cNvPr id="7" name="Picture 6">
            <a:extLst>
              <a:ext uri="{FF2B5EF4-FFF2-40B4-BE49-F238E27FC236}">
                <a16:creationId xmlns:a16="http://schemas.microsoft.com/office/drawing/2014/main" id="{4F96FEDE-89DC-9AE4-A49D-13FA864ED9CB}"/>
              </a:ext>
            </a:extLst>
          </p:cNvPr>
          <p:cNvPicPr>
            <a:picLocks noChangeAspect="1"/>
          </p:cNvPicPr>
          <p:nvPr/>
        </p:nvPicPr>
        <p:blipFill>
          <a:blip r:embed="rId2"/>
          <a:stretch>
            <a:fillRect/>
          </a:stretch>
        </p:blipFill>
        <p:spPr>
          <a:xfrm>
            <a:off x="1003300" y="1543888"/>
            <a:ext cx="7213600" cy="3035300"/>
          </a:xfrm>
          <a:prstGeom prst="rect">
            <a:avLst/>
          </a:prstGeom>
        </p:spPr>
      </p:pic>
      <p:sp>
        <p:nvSpPr>
          <p:cNvPr id="9" name="Content Placeholder 2">
            <a:extLst>
              <a:ext uri="{FF2B5EF4-FFF2-40B4-BE49-F238E27FC236}">
                <a16:creationId xmlns:a16="http://schemas.microsoft.com/office/drawing/2014/main" id="{3B9B063C-D567-6D36-5551-F8A8C297B7D5}"/>
              </a:ext>
            </a:extLst>
          </p:cNvPr>
          <p:cNvSpPr txBox="1">
            <a:spLocks/>
          </p:cNvSpPr>
          <p:nvPr/>
        </p:nvSpPr>
        <p:spPr bwMode="auto">
          <a:xfrm>
            <a:off x="4462266" y="4724400"/>
            <a:ext cx="3886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Font typeface="Arial" panose="020B0604020202020204" pitchFamily="34" charset="0"/>
              <a:buChar char="•"/>
            </a:pPr>
            <a:r>
              <a:rPr lang="en-US" sz="1800" dirty="0"/>
              <a:t>Ranging</a:t>
            </a:r>
          </a:p>
          <a:p>
            <a:pPr lvl="1">
              <a:spcBef>
                <a:spcPts val="0"/>
              </a:spcBef>
              <a:spcAft>
                <a:spcPts val="0"/>
              </a:spcAft>
              <a:buFont typeface="Arial" panose="020B0604020202020204" pitchFamily="34" charset="0"/>
              <a:buChar char="•"/>
            </a:pPr>
            <a:r>
              <a:rPr lang="en-US" sz="1400" dirty="0"/>
              <a:t>P2P packet, only 1 receiver listening</a:t>
            </a:r>
          </a:p>
          <a:p>
            <a:pPr lvl="1">
              <a:spcBef>
                <a:spcPts val="0"/>
              </a:spcBef>
              <a:spcAft>
                <a:spcPts val="0"/>
              </a:spcAft>
              <a:buFont typeface="Arial" panose="020B0604020202020204" pitchFamily="34" charset="0"/>
              <a:buChar char="•"/>
            </a:pPr>
            <a:r>
              <a:rPr lang="en-US" sz="1400" dirty="0"/>
              <a:t>up to 250 ranging channels</a:t>
            </a:r>
          </a:p>
          <a:p>
            <a:pPr lvl="1">
              <a:spcBef>
                <a:spcPts val="0"/>
              </a:spcBef>
              <a:spcAft>
                <a:spcPts val="0"/>
              </a:spcAft>
              <a:buFont typeface="Arial" panose="020B0604020202020204" pitchFamily="34" charset="0"/>
              <a:buChar char="•"/>
            </a:pPr>
            <a:r>
              <a:rPr lang="en-US" sz="1400" dirty="0"/>
              <a:t>+/-100ppm search window for O-QPSK preamble</a:t>
            </a:r>
            <a:endParaRPr lang="en-US" sz="1400" dirty="0">
              <a:solidFill>
                <a:srgbClr val="FF0000"/>
              </a:solidFill>
            </a:endParaRPr>
          </a:p>
        </p:txBody>
      </p:sp>
      <p:sp>
        <p:nvSpPr>
          <p:cNvPr id="11" name="Oval 10">
            <a:extLst>
              <a:ext uri="{FF2B5EF4-FFF2-40B4-BE49-F238E27FC236}">
                <a16:creationId xmlns:a16="http://schemas.microsoft.com/office/drawing/2014/main" id="{73CA790E-F234-CE8B-1279-4CFB5A09A71D}"/>
              </a:ext>
            </a:extLst>
          </p:cNvPr>
          <p:cNvSpPr/>
          <p:nvPr/>
        </p:nvSpPr>
        <p:spPr bwMode="auto">
          <a:xfrm>
            <a:off x="2514600" y="1697314"/>
            <a:ext cx="762000" cy="741086"/>
          </a:xfrm>
          <a:prstGeom prst="ellipse">
            <a:avLst/>
          </a:prstGeom>
          <a:noFill/>
          <a:ln w="349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08643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How many users &lt; 3 seconds?</a:t>
            </a:r>
          </a:p>
        </p:txBody>
      </p:sp>
      <p:sp>
        <p:nvSpPr>
          <p:cNvPr id="3" name="Content Placeholder 2">
            <a:extLst>
              <a:ext uri="{FF2B5EF4-FFF2-40B4-BE49-F238E27FC236}">
                <a16:creationId xmlns:a16="http://schemas.microsoft.com/office/drawing/2014/main" id="{17B5FC9D-8C64-7546-A32A-342E09FEC5E1}"/>
              </a:ext>
            </a:extLst>
          </p:cNvPr>
          <p:cNvSpPr>
            <a:spLocks noGrp="1"/>
          </p:cNvSpPr>
          <p:nvPr>
            <p:ph idx="1"/>
          </p:nvPr>
        </p:nvSpPr>
        <p:spPr>
          <a:xfrm>
            <a:off x="685800" y="1626742"/>
            <a:ext cx="7772400" cy="4572000"/>
          </a:xfrm>
        </p:spPr>
        <p:txBody>
          <a:bodyPr/>
          <a:lstStyle/>
          <a:p>
            <a:pPr>
              <a:spcBef>
                <a:spcPts val="0"/>
              </a:spcBef>
              <a:spcAft>
                <a:spcPts val="0"/>
              </a:spcAft>
              <a:buFont typeface="Arial" panose="020B0604020202020204" pitchFamily="34" charset="0"/>
              <a:buChar char="•"/>
            </a:pPr>
            <a:r>
              <a:rPr lang="en-US" sz="1600" dirty="0"/>
              <a:t>Model for packet error rate</a:t>
            </a:r>
          </a:p>
          <a:p>
            <a:pPr lvl="1">
              <a:spcBef>
                <a:spcPts val="0"/>
              </a:spcBef>
              <a:spcAft>
                <a:spcPts val="0"/>
              </a:spcAft>
              <a:buFont typeface="Arial" panose="020B0604020202020204" pitchFamily="34" charset="0"/>
              <a:buChar char="•"/>
            </a:pPr>
            <a:r>
              <a:rPr lang="en-US" sz="1200" dirty="0"/>
              <a:t>a = ADV-POLL packet duration (e.g. 500us)</a:t>
            </a:r>
          </a:p>
          <a:p>
            <a:pPr lvl="1">
              <a:spcBef>
                <a:spcPts val="0"/>
              </a:spcBef>
              <a:spcAft>
                <a:spcPts val="0"/>
              </a:spcAft>
              <a:buFont typeface="Arial" panose="020B0604020202020204" pitchFamily="34" charset="0"/>
              <a:buChar char="•"/>
            </a:pPr>
            <a:r>
              <a:rPr lang="en-US" sz="1200" dirty="0"/>
              <a:t>b = Block duration (i.e. advertising interval, e.g. 100ms)</a:t>
            </a:r>
          </a:p>
          <a:p>
            <a:pPr lvl="1">
              <a:spcBef>
                <a:spcPts val="0"/>
              </a:spcBef>
              <a:spcAft>
                <a:spcPts val="0"/>
              </a:spcAft>
              <a:buFont typeface="Arial" panose="020B0604020202020204" pitchFamily="34" charset="0"/>
              <a:buChar char="•"/>
            </a:pPr>
            <a:r>
              <a:rPr lang="en-US" sz="1200" dirty="0"/>
              <a:t>N = number of initiators broadcasting ADV-POLL packets</a:t>
            </a:r>
            <a:endParaRPr lang="en-US" sz="1000" dirty="0"/>
          </a:p>
          <a:p>
            <a:pPr lvl="1">
              <a:spcBef>
                <a:spcPts val="0"/>
              </a:spcBef>
              <a:spcAft>
                <a:spcPts val="0"/>
              </a:spcAft>
              <a:buFont typeface="Arial" panose="020B0604020202020204" pitchFamily="34" charset="0"/>
              <a:buChar char="•"/>
            </a:pPr>
            <a:r>
              <a:rPr lang="en-US" sz="1400" dirty="0"/>
              <a:t>P(N) = min(1, 2*a/b*N)</a:t>
            </a:r>
          </a:p>
          <a:p>
            <a:pPr lvl="1">
              <a:spcBef>
                <a:spcPts val="0"/>
              </a:spcBef>
              <a:spcAft>
                <a:spcPts val="0"/>
              </a:spcAft>
              <a:buFont typeface="Arial" panose="020B0604020202020204" pitchFamily="34" charset="0"/>
              <a:buChar char="•"/>
            </a:pPr>
            <a:endParaRPr lang="en-US" sz="1400" dirty="0"/>
          </a:p>
          <a:p>
            <a:pPr>
              <a:spcBef>
                <a:spcPts val="0"/>
              </a:spcBef>
              <a:spcAft>
                <a:spcPts val="0"/>
              </a:spcAft>
              <a:buFont typeface="Arial" panose="020B0604020202020204" pitchFamily="34" charset="0"/>
              <a:buChar char="•"/>
            </a:pPr>
            <a:r>
              <a:rPr lang="en-US" sz="1600" dirty="0"/>
              <a:t>Model for hash collision rate</a:t>
            </a:r>
          </a:p>
          <a:p>
            <a:pPr lvl="1">
              <a:spcBef>
                <a:spcPts val="0"/>
              </a:spcBef>
              <a:spcAft>
                <a:spcPts val="0"/>
              </a:spcAft>
              <a:buFont typeface="Arial" panose="020B0604020202020204" pitchFamily="34" charset="0"/>
              <a:buChar char="•"/>
            </a:pPr>
            <a:r>
              <a:rPr lang="en-US" sz="1400" dirty="0"/>
              <a:t>P(k) = 1-n!/(n-k)!/</a:t>
            </a:r>
            <a:r>
              <a:rPr lang="en-US" sz="1400" dirty="0" err="1"/>
              <a:t>n^k</a:t>
            </a:r>
            <a:endParaRPr lang="en-US" sz="1400" dirty="0"/>
          </a:p>
          <a:p>
            <a:pPr lvl="1">
              <a:spcBef>
                <a:spcPts val="0"/>
              </a:spcBef>
              <a:spcAft>
                <a:spcPts val="0"/>
              </a:spcAft>
              <a:buFont typeface="Arial" panose="020B0604020202020204" pitchFamily="34" charset="0"/>
              <a:buChar char="•"/>
            </a:pPr>
            <a:r>
              <a:rPr lang="en-US" sz="1400" dirty="0"/>
              <a:t>approximation from DCN 85 (slide 8) is fine, too</a:t>
            </a:r>
          </a:p>
          <a:p>
            <a:pPr lvl="1">
              <a:spcBef>
                <a:spcPts val="0"/>
              </a:spcBef>
              <a:spcAft>
                <a:spcPts val="0"/>
              </a:spcAft>
              <a:buFont typeface="Arial" panose="020B0604020202020204" pitchFamily="34" charset="0"/>
              <a:buChar char="•"/>
            </a:pPr>
            <a:endParaRPr lang="en-US" sz="1400" dirty="0"/>
          </a:p>
          <a:p>
            <a:pPr>
              <a:spcBef>
                <a:spcPts val="0"/>
              </a:spcBef>
              <a:spcAft>
                <a:spcPts val="0"/>
              </a:spcAft>
              <a:buFont typeface="Arial" panose="020B0604020202020204" pitchFamily="34" charset="0"/>
              <a:buChar char="•"/>
            </a:pPr>
            <a:r>
              <a:rPr lang="en-US" sz="1800" dirty="0"/>
              <a:t>Expected delay until first successful ADV-POLL (first w/o OTA packet collision)</a:t>
            </a:r>
          </a:p>
          <a:p>
            <a:pPr lvl="1">
              <a:spcBef>
                <a:spcPts val="0"/>
              </a:spcBef>
              <a:spcAft>
                <a:spcPts val="0"/>
              </a:spcAft>
              <a:buFont typeface="Arial" panose="020B0604020202020204" pitchFamily="34" charset="0"/>
              <a:buChar char="•"/>
            </a:pPr>
            <a:r>
              <a:rPr lang="en-US" sz="1400" dirty="0"/>
              <a:t>d = b/(1-P(N))</a:t>
            </a:r>
          </a:p>
          <a:p>
            <a:pPr>
              <a:spcBef>
                <a:spcPts val="0"/>
              </a:spcBef>
              <a:spcAft>
                <a:spcPts val="0"/>
              </a:spcAft>
              <a:buFont typeface="Arial" panose="020B0604020202020204" pitchFamily="34" charset="0"/>
              <a:buChar char="•"/>
            </a:pPr>
            <a:endParaRPr lang="en-US" sz="1400" dirty="0"/>
          </a:p>
          <a:p>
            <a:pPr>
              <a:spcBef>
                <a:spcPts val="0"/>
              </a:spcBef>
              <a:spcAft>
                <a:spcPts val="0"/>
              </a:spcAft>
              <a:buFont typeface="Arial" panose="020B0604020202020204" pitchFamily="34" charset="0"/>
              <a:buChar char="•"/>
            </a:pPr>
            <a:r>
              <a:rPr lang="en-US" sz="1800" dirty="0"/>
              <a:t>Expected delay until 3 successful packets (ADV-POLL+RESP+SOR)</a:t>
            </a:r>
          </a:p>
          <a:p>
            <a:pPr lvl="1">
              <a:spcBef>
                <a:spcPts val="0"/>
              </a:spcBef>
              <a:spcAft>
                <a:spcPts val="0"/>
              </a:spcAft>
              <a:buFont typeface="Arial" panose="020B0604020202020204" pitchFamily="34" charset="0"/>
              <a:buChar char="•"/>
            </a:pPr>
            <a:r>
              <a:rPr lang="en-US" sz="1400" dirty="0"/>
              <a:t>d = b/(1-P(N)^3)</a:t>
            </a:r>
          </a:p>
          <a:p>
            <a:pPr lvl="1">
              <a:spcBef>
                <a:spcPts val="0"/>
              </a:spcBef>
              <a:spcAft>
                <a:spcPts val="0"/>
              </a:spcAft>
              <a:buFont typeface="Arial" panose="020B0604020202020204" pitchFamily="34" charset="0"/>
              <a:buChar char="•"/>
            </a:pPr>
            <a:r>
              <a:rPr lang="en-US" sz="1400" dirty="0"/>
              <a:t>(simplifying assumptions: all packets have same collision probability and collisions are </a:t>
            </a:r>
            <a:r>
              <a:rPr lang="en-US" sz="1400" dirty="0" err="1"/>
              <a:t>i.i.d.</a:t>
            </a:r>
            <a:r>
              <a:rPr lang="en-US" sz="1400" dirty="0"/>
              <a:t>)</a:t>
            </a:r>
          </a:p>
          <a:p>
            <a:pPr>
              <a:spcBef>
                <a:spcPts val="0"/>
              </a:spcBef>
              <a:spcAft>
                <a:spcPts val="0"/>
              </a:spcAft>
              <a:buFont typeface="Arial" panose="020B0604020202020204" pitchFamily="34" charset="0"/>
              <a:buChar char="•"/>
            </a:pPr>
            <a:endParaRPr lang="en-US" sz="1800" dirty="0"/>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7</a:t>
            </a:fld>
            <a:endParaRPr lang="en-US" altLang="en-US"/>
          </a:p>
        </p:txBody>
      </p:sp>
    </p:spTree>
    <p:extLst>
      <p:ext uri="{BB962C8B-B14F-4D97-AF65-F5344CB8AC3E}">
        <p14:creationId xmlns:p14="http://schemas.microsoft.com/office/powerpoint/2010/main" val="218923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100ms ADV-POLL interval</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8</a:t>
            </a:fld>
            <a:endParaRPr lang="en-US" altLang="en-US"/>
          </a:p>
        </p:txBody>
      </p:sp>
      <p:pic>
        <p:nvPicPr>
          <p:cNvPr id="8" name="Picture 7">
            <a:extLst>
              <a:ext uri="{FF2B5EF4-FFF2-40B4-BE49-F238E27FC236}">
                <a16:creationId xmlns:a16="http://schemas.microsoft.com/office/drawing/2014/main" id="{56359ED8-533B-AF8A-9A5B-ECF7FEF88258}"/>
              </a:ext>
            </a:extLst>
          </p:cNvPr>
          <p:cNvPicPr>
            <a:picLocks noChangeAspect="1"/>
          </p:cNvPicPr>
          <p:nvPr/>
        </p:nvPicPr>
        <p:blipFill>
          <a:blip r:embed="rId2"/>
          <a:stretch>
            <a:fillRect/>
          </a:stretch>
        </p:blipFill>
        <p:spPr>
          <a:xfrm>
            <a:off x="1521619" y="1554246"/>
            <a:ext cx="6100762" cy="4642783"/>
          </a:xfrm>
          <a:prstGeom prst="rect">
            <a:avLst/>
          </a:prstGeom>
        </p:spPr>
      </p:pic>
      <p:cxnSp>
        <p:nvCxnSpPr>
          <p:cNvPr id="10" name="Straight Connector 9">
            <a:extLst>
              <a:ext uri="{FF2B5EF4-FFF2-40B4-BE49-F238E27FC236}">
                <a16:creationId xmlns:a16="http://schemas.microsoft.com/office/drawing/2014/main" id="{2FD096CE-91DB-ED85-9F0B-3E59FD9B31C6}"/>
              </a:ext>
            </a:extLst>
          </p:cNvPr>
          <p:cNvCxnSpPr/>
          <p:nvPr/>
        </p:nvCxnSpPr>
        <p:spPr bwMode="auto">
          <a:xfrm>
            <a:off x="4648200" y="1752600"/>
            <a:ext cx="0" cy="4025468"/>
          </a:xfrm>
          <a:prstGeom prst="line">
            <a:avLst/>
          </a:prstGeom>
          <a:solidFill>
            <a:schemeClr val="accent1"/>
          </a:solidFill>
          <a:ln w="127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6C6A24FA-C75F-376A-A22B-D111331F1989}"/>
              </a:ext>
            </a:extLst>
          </p:cNvPr>
          <p:cNvSpPr txBox="1"/>
          <p:nvPr/>
        </p:nvSpPr>
        <p:spPr>
          <a:xfrm>
            <a:off x="5047526" y="4825381"/>
            <a:ext cx="1815571" cy="584775"/>
          </a:xfrm>
          <a:prstGeom prst="rect">
            <a:avLst/>
          </a:prstGeom>
          <a:noFill/>
        </p:spPr>
        <p:txBody>
          <a:bodyPr wrap="square" rtlCol="0">
            <a:spAutoFit/>
          </a:bodyPr>
          <a:lstStyle/>
          <a:p>
            <a:r>
              <a:rPr lang="en-US" sz="3200" dirty="0"/>
              <a:t>p=0.004</a:t>
            </a:r>
          </a:p>
        </p:txBody>
      </p:sp>
      <p:sp>
        <p:nvSpPr>
          <p:cNvPr id="13" name="TextBox 12">
            <a:extLst>
              <a:ext uri="{FF2B5EF4-FFF2-40B4-BE49-F238E27FC236}">
                <a16:creationId xmlns:a16="http://schemas.microsoft.com/office/drawing/2014/main" id="{118F9916-AF8E-C03D-EA67-F9FA9A1D021B}"/>
              </a:ext>
            </a:extLst>
          </p:cNvPr>
          <p:cNvSpPr txBox="1"/>
          <p:nvPr/>
        </p:nvSpPr>
        <p:spPr>
          <a:xfrm>
            <a:off x="5065206" y="2196818"/>
            <a:ext cx="4002843" cy="2062103"/>
          </a:xfrm>
          <a:prstGeom prst="rect">
            <a:avLst/>
          </a:prstGeom>
          <a:noFill/>
        </p:spPr>
        <p:txBody>
          <a:bodyPr wrap="square" rtlCol="0">
            <a:spAutoFit/>
          </a:bodyPr>
          <a:lstStyle/>
          <a:p>
            <a:r>
              <a:rPr lang="en-US" sz="3200" dirty="0"/>
              <a:t>p=0.99 </a:t>
            </a:r>
            <a:r>
              <a:rPr lang="en-US" sz="3200" dirty="0">
                <a:sym typeface="Wingdings" pitchFamily="2" charset="2"/>
              </a:rPr>
              <a:t> 10s ADV-POLL, 1000s ADV-RESP, 100000s SOR latency</a:t>
            </a:r>
          </a:p>
        </p:txBody>
      </p:sp>
      <p:sp>
        <p:nvSpPr>
          <p:cNvPr id="14" name="TextBox 13">
            <a:extLst>
              <a:ext uri="{FF2B5EF4-FFF2-40B4-BE49-F238E27FC236}">
                <a16:creationId xmlns:a16="http://schemas.microsoft.com/office/drawing/2014/main" id="{7B298ECF-CFCB-BD96-426B-5C64ECFDFEC7}"/>
              </a:ext>
            </a:extLst>
          </p:cNvPr>
          <p:cNvSpPr txBox="1"/>
          <p:nvPr/>
        </p:nvSpPr>
        <p:spPr>
          <a:xfrm>
            <a:off x="2542260" y="4813013"/>
            <a:ext cx="1447729" cy="584775"/>
          </a:xfrm>
          <a:prstGeom prst="rect">
            <a:avLst/>
          </a:prstGeom>
          <a:noFill/>
        </p:spPr>
        <p:txBody>
          <a:bodyPr wrap="square" rtlCol="0">
            <a:spAutoFit/>
          </a:bodyPr>
          <a:lstStyle/>
          <a:p>
            <a:pPr algn="r"/>
            <a:r>
              <a:rPr lang="en-US" sz="3200" dirty="0"/>
              <a:t>459</a:t>
            </a:r>
          </a:p>
        </p:txBody>
      </p:sp>
      <p:cxnSp>
        <p:nvCxnSpPr>
          <p:cNvPr id="16" name="Straight Arrow Connector 15">
            <a:extLst>
              <a:ext uri="{FF2B5EF4-FFF2-40B4-BE49-F238E27FC236}">
                <a16:creationId xmlns:a16="http://schemas.microsoft.com/office/drawing/2014/main" id="{64D98EBA-A28F-CBFF-80F4-158293824C78}"/>
              </a:ext>
            </a:extLst>
          </p:cNvPr>
          <p:cNvCxnSpPr>
            <a:stCxn id="13" idx="1"/>
          </p:cNvCxnSpPr>
          <p:nvPr/>
        </p:nvCxnSpPr>
        <p:spPr bwMode="auto">
          <a:xfrm flipH="1" flipV="1">
            <a:off x="4662755" y="2102784"/>
            <a:ext cx="402451" cy="112508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613519C-DBB8-784A-05F7-B017A4AAE11F}"/>
              </a:ext>
            </a:extLst>
          </p:cNvPr>
          <p:cNvCxnSpPr>
            <a:stCxn id="12" idx="1"/>
          </p:cNvCxnSpPr>
          <p:nvPr/>
        </p:nvCxnSpPr>
        <p:spPr bwMode="auto">
          <a:xfrm flipH="1">
            <a:off x="4662644" y="5117769"/>
            <a:ext cx="384882" cy="333358"/>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27798827-7118-C4ED-5F42-7864784D132D}"/>
              </a:ext>
            </a:extLst>
          </p:cNvPr>
          <p:cNvCxnSpPr>
            <a:stCxn id="14" idx="3"/>
          </p:cNvCxnSpPr>
          <p:nvPr/>
        </p:nvCxnSpPr>
        <p:spPr bwMode="auto">
          <a:xfrm>
            <a:off x="3989989" y="5105401"/>
            <a:ext cx="643657" cy="533399"/>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9316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B24-E7E8-8547-A1D0-E2535767BF70}"/>
              </a:ext>
            </a:extLst>
          </p:cNvPr>
          <p:cNvSpPr>
            <a:spLocks noGrp="1"/>
          </p:cNvSpPr>
          <p:nvPr>
            <p:ph type="title"/>
          </p:nvPr>
        </p:nvSpPr>
        <p:spPr/>
        <p:txBody>
          <a:bodyPr/>
          <a:lstStyle/>
          <a:p>
            <a:r>
              <a:rPr lang="en-US" dirty="0"/>
              <a:t>100ms ADV-POLL interval</a:t>
            </a:r>
          </a:p>
        </p:txBody>
      </p:sp>
      <p:sp>
        <p:nvSpPr>
          <p:cNvPr id="4" name="Date Placeholder 3">
            <a:extLst>
              <a:ext uri="{FF2B5EF4-FFF2-40B4-BE49-F238E27FC236}">
                <a16:creationId xmlns:a16="http://schemas.microsoft.com/office/drawing/2014/main" id="{6BCA5B0A-C4D1-8244-8572-33FD6DC9CCCF}"/>
              </a:ext>
            </a:extLst>
          </p:cNvPr>
          <p:cNvSpPr>
            <a:spLocks noGrp="1"/>
          </p:cNvSpPr>
          <p:nvPr>
            <p:ph type="dt" sz="half" idx="10"/>
          </p:nvPr>
        </p:nvSpPr>
        <p:spPr/>
        <p:txBody>
          <a:bodyPr/>
          <a:lstStyle/>
          <a:p>
            <a:r>
              <a:rPr lang="en-US" altLang="en-US"/>
              <a:t>Feb 2024</a:t>
            </a:r>
            <a:endParaRPr lang="en-US" altLang="en-US" dirty="0"/>
          </a:p>
        </p:txBody>
      </p:sp>
      <p:sp>
        <p:nvSpPr>
          <p:cNvPr id="5" name="Footer Placeholder 4">
            <a:extLst>
              <a:ext uri="{FF2B5EF4-FFF2-40B4-BE49-F238E27FC236}">
                <a16:creationId xmlns:a16="http://schemas.microsoft.com/office/drawing/2014/main" id="{BAEDE3A1-68AA-EE43-90C8-13A79EDB3133}"/>
              </a:ext>
            </a:extLst>
          </p:cNvPr>
          <p:cNvSpPr>
            <a:spLocks noGrp="1"/>
          </p:cNvSpPr>
          <p:nvPr>
            <p:ph type="ftr" sz="quarter" idx="11"/>
          </p:nvPr>
        </p:nvSpPr>
        <p:spPr/>
        <p:txBody>
          <a:bodyPr/>
          <a:lstStyle/>
          <a:p>
            <a:r>
              <a:rPr lang="en-US" altLang="en-US"/>
              <a:t>Alex Krebs (Apple)</a:t>
            </a:r>
            <a:endParaRPr lang="en-US" altLang="en-US" dirty="0"/>
          </a:p>
        </p:txBody>
      </p:sp>
      <p:sp>
        <p:nvSpPr>
          <p:cNvPr id="6" name="Slide Number Placeholder 5">
            <a:extLst>
              <a:ext uri="{FF2B5EF4-FFF2-40B4-BE49-F238E27FC236}">
                <a16:creationId xmlns:a16="http://schemas.microsoft.com/office/drawing/2014/main" id="{69CC07E8-4DCB-4241-8993-F09208D5A82D}"/>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9</a:t>
            </a:fld>
            <a:endParaRPr lang="en-US" altLang="en-US"/>
          </a:p>
        </p:txBody>
      </p:sp>
      <p:pic>
        <p:nvPicPr>
          <p:cNvPr id="8" name="Picture 7">
            <a:extLst>
              <a:ext uri="{FF2B5EF4-FFF2-40B4-BE49-F238E27FC236}">
                <a16:creationId xmlns:a16="http://schemas.microsoft.com/office/drawing/2014/main" id="{56359ED8-533B-AF8A-9A5B-ECF7FEF88258}"/>
              </a:ext>
            </a:extLst>
          </p:cNvPr>
          <p:cNvPicPr>
            <a:picLocks noChangeAspect="1"/>
          </p:cNvPicPr>
          <p:nvPr/>
        </p:nvPicPr>
        <p:blipFill>
          <a:blip r:embed="rId2"/>
          <a:stretch>
            <a:fillRect/>
          </a:stretch>
        </p:blipFill>
        <p:spPr>
          <a:xfrm>
            <a:off x="1521619" y="1554246"/>
            <a:ext cx="6100762" cy="4642783"/>
          </a:xfrm>
          <a:prstGeom prst="rect">
            <a:avLst/>
          </a:prstGeom>
        </p:spPr>
      </p:pic>
      <p:cxnSp>
        <p:nvCxnSpPr>
          <p:cNvPr id="10" name="Straight Connector 9">
            <a:extLst>
              <a:ext uri="{FF2B5EF4-FFF2-40B4-BE49-F238E27FC236}">
                <a16:creationId xmlns:a16="http://schemas.microsoft.com/office/drawing/2014/main" id="{2FD096CE-91DB-ED85-9F0B-3E59FD9B31C6}"/>
              </a:ext>
            </a:extLst>
          </p:cNvPr>
          <p:cNvCxnSpPr/>
          <p:nvPr/>
        </p:nvCxnSpPr>
        <p:spPr bwMode="auto">
          <a:xfrm>
            <a:off x="4648200" y="1752600"/>
            <a:ext cx="0" cy="4025468"/>
          </a:xfrm>
          <a:prstGeom prst="line">
            <a:avLst/>
          </a:prstGeom>
          <a:solidFill>
            <a:schemeClr val="accent1"/>
          </a:solidFill>
          <a:ln w="127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6C6A24FA-C75F-376A-A22B-D111331F1989}"/>
              </a:ext>
            </a:extLst>
          </p:cNvPr>
          <p:cNvSpPr txBox="1"/>
          <p:nvPr/>
        </p:nvSpPr>
        <p:spPr>
          <a:xfrm>
            <a:off x="5047526" y="4825381"/>
            <a:ext cx="1815571" cy="584775"/>
          </a:xfrm>
          <a:prstGeom prst="rect">
            <a:avLst/>
          </a:prstGeom>
          <a:noFill/>
        </p:spPr>
        <p:txBody>
          <a:bodyPr wrap="square" rtlCol="0">
            <a:spAutoFit/>
          </a:bodyPr>
          <a:lstStyle/>
          <a:p>
            <a:r>
              <a:rPr lang="en-US" sz="3200" dirty="0"/>
              <a:t>p=0.004</a:t>
            </a:r>
          </a:p>
        </p:txBody>
      </p:sp>
      <p:sp>
        <p:nvSpPr>
          <p:cNvPr id="13" name="TextBox 12">
            <a:extLst>
              <a:ext uri="{FF2B5EF4-FFF2-40B4-BE49-F238E27FC236}">
                <a16:creationId xmlns:a16="http://schemas.microsoft.com/office/drawing/2014/main" id="{118F9916-AF8E-C03D-EA67-F9FA9A1D021B}"/>
              </a:ext>
            </a:extLst>
          </p:cNvPr>
          <p:cNvSpPr txBox="1"/>
          <p:nvPr/>
        </p:nvSpPr>
        <p:spPr>
          <a:xfrm>
            <a:off x="5065206" y="2196818"/>
            <a:ext cx="4002843" cy="1077218"/>
          </a:xfrm>
          <a:prstGeom prst="rect">
            <a:avLst/>
          </a:prstGeom>
          <a:noFill/>
        </p:spPr>
        <p:txBody>
          <a:bodyPr wrap="square" rtlCol="0">
            <a:spAutoFit/>
          </a:bodyPr>
          <a:lstStyle/>
          <a:p>
            <a:r>
              <a:rPr lang="en-US" sz="3200" dirty="0"/>
              <a:t>p=0.99 </a:t>
            </a:r>
            <a:r>
              <a:rPr lang="en-US" sz="3200" dirty="0">
                <a:sym typeface="Wingdings" pitchFamily="2" charset="2"/>
              </a:rPr>
              <a:t> 100000s SOR latency</a:t>
            </a:r>
          </a:p>
        </p:txBody>
      </p:sp>
      <p:sp>
        <p:nvSpPr>
          <p:cNvPr id="14" name="TextBox 13">
            <a:extLst>
              <a:ext uri="{FF2B5EF4-FFF2-40B4-BE49-F238E27FC236}">
                <a16:creationId xmlns:a16="http://schemas.microsoft.com/office/drawing/2014/main" id="{7B298ECF-CFCB-BD96-426B-5C64ECFDFEC7}"/>
              </a:ext>
            </a:extLst>
          </p:cNvPr>
          <p:cNvSpPr txBox="1"/>
          <p:nvPr/>
        </p:nvSpPr>
        <p:spPr>
          <a:xfrm>
            <a:off x="4552354" y="5880821"/>
            <a:ext cx="1447729" cy="584775"/>
          </a:xfrm>
          <a:prstGeom prst="rect">
            <a:avLst/>
          </a:prstGeom>
          <a:noFill/>
        </p:spPr>
        <p:txBody>
          <a:bodyPr wrap="square" rtlCol="0">
            <a:spAutoFit/>
          </a:bodyPr>
          <a:lstStyle/>
          <a:p>
            <a:pPr algn="r"/>
            <a:r>
              <a:rPr lang="en-US" sz="3200" dirty="0"/>
              <a:t>459</a:t>
            </a:r>
          </a:p>
        </p:txBody>
      </p:sp>
      <p:cxnSp>
        <p:nvCxnSpPr>
          <p:cNvPr id="16" name="Straight Arrow Connector 15">
            <a:extLst>
              <a:ext uri="{FF2B5EF4-FFF2-40B4-BE49-F238E27FC236}">
                <a16:creationId xmlns:a16="http://schemas.microsoft.com/office/drawing/2014/main" id="{64D98EBA-A28F-CBFF-80F4-158293824C78}"/>
              </a:ext>
            </a:extLst>
          </p:cNvPr>
          <p:cNvCxnSpPr>
            <a:stCxn id="13" idx="1"/>
          </p:cNvCxnSpPr>
          <p:nvPr/>
        </p:nvCxnSpPr>
        <p:spPr bwMode="auto">
          <a:xfrm flipH="1" flipV="1">
            <a:off x="4662755" y="2102784"/>
            <a:ext cx="402451" cy="632643"/>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613519C-DBB8-784A-05F7-B017A4AAE11F}"/>
              </a:ext>
            </a:extLst>
          </p:cNvPr>
          <p:cNvCxnSpPr/>
          <p:nvPr/>
        </p:nvCxnSpPr>
        <p:spPr bwMode="auto">
          <a:xfrm flipH="1">
            <a:off x="4662644" y="5248386"/>
            <a:ext cx="384882" cy="20274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27798827-7118-C4ED-5F42-7864784D132D}"/>
              </a:ext>
            </a:extLst>
          </p:cNvPr>
          <p:cNvCxnSpPr/>
          <p:nvPr/>
        </p:nvCxnSpPr>
        <p:spPr bwMode="auto">
          <a:xfrm flipH="1" flipV="1">
            <a:off x="4662644" y="5715000"/>
            <a:ext cx="613574" cy="32586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369269E8-A7D8-7051-B26D-AF9F9F61F001}"/>
              </a:ext>
            </a:extLst>
          </p:cNvPr>
          <p:cNvCxnSpPr/>
          <p:nvPr/>
        </p:nvCxnSpPr>
        <p:spPr bwMode="auto">
          <a:xfrm>
            <a:off x="2895600" y="1689532"/>
            <a:ext cx="0" cy="4025468"/>
          </a:xfrm>
          <a:prstGeom prst="line">
            <a:avLst/>
          </a:prstGeom>
          <a:solidFill>
            <a:schemeClr val="accent1"/>
          </a:solidFill>
          <a:ln w="127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0068A0F3-F801-0CD3-7EF3-F8C3EF7C1195}"/>
              </a:ext>
            </a:extLst>
          </p:cNvPr>
          <p:cNvSpPr txBox="1"/>
          <p:nvPr/>
        </p:nvSpPr>
        <p:spPr>
          <a:xfrm>
            <a:off x="3428840" y="4217095"/>
            <a:ext cx="4002843" cy="584775"/>
          </a:xfrm>
          <a:prstGeom prst="rect">
            <a:avLst/>
          </a:prstGeom>
          <a:noFill/>
        </p:spPr>
        <p:txBody>
          <a:bodyPr wrap="square" rtlCol="0">
            <a:spAutoFit/>
          </a:bodyPr>
          <a:lstStyle/>
          <a:p>
            <a:r>
              <a:rPr lang="en-US" sz="3200" dirty="0"/>
              <a:t>p=3</a:t>
            </a:r>
            <a:r>
              <a:rPr lang="en-US" sz="3200" dirty="0">
                <a:sym typeface="Wingdings" pitchFamily="2" charset="2"/>
              </a:rPr>
              <a:t>s SOR latency</a:t>
            </a:r>
          </a:p>
        </p:txBody>
      </p:sp>
      <p:cxnSp>
        <p:nvCxnSpPr>
          <p:cNvPr id="20" name="Straight Arrow Connector 19">
            <a:extLst>
              <a:ext uri="{FF2B5EF4-FFF2-40B4-BE49-F238E27FC236}">
                <a16:creationId xmlns:a16="http://schemas.microsoft.com/office/drawing/2014/main" id="{C16ECA56-025C-667E-52FF-CF2973B40505}"/>
              </a:ext>
            </a:extLst>
          </p:cNvPr>
          <p:cNvCxnSpPr>
            <a:stCxn id="19" idx="1"/>
          </p:cNvCxnSpPr>
          <p:nvPr/>
        </p:nvCxnSpPr>
        <p:spPr bwMode="auto">
          <a:xfrm flipH="1" flipV="1">
            <a:off x="2916657" y="3234268"/>
            <a:ext cx="512183" cy="127521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8ADF897C-3174-4A91-CEEF-B79A26A997C9}"/>
              </a:ext>
            </a:extLst>
          </p:cNvPr>
          <p:cNvSpPr txBox="1"/>
          <p:nvPr/>
        </p:nvSpPr>
        <p:spPr>
          <a:xfrm>
            <a:off x="3301539" y="4866352"/>
            <a:ext cx="1815571" cy="584775"/>
          </a:xfrm>
          <a:prstGeom prst="rect">
            <a:avLst/>
          </a:prstGeom>
          <a:noFill/>
        </p:spPr>
        <p:txBody>
          <a:bodyPr wrap="square" rtlCol="0">
            <a:spAutoFit/>
          </a:bodyPr>
          <a:lstStyle/>
          <a:p>
            <a:r>
              <a:rPr lang="en-US" sz="3200" dirty="0"/>
              <a:t>p=0.0037</a:t>
            </a:r>
          </a:p>
        </p:txBody>
      </p:sp>
      <p:sp>
        <p:nvSpPr>
          <p:cNvPr id="25" name="TextBox 24">
            <a:extLst>
              <a:ext uri="{FF2B5EF4-FFF2-40B4-BE49-F238E27FC236}">
                <a16:creationId xmlns:a16="http://schemas.microsoft.com/office/drawing/2014/main" id="{6F48D265-16A1-06F0-F9E6-246BEA388F3A}"/>
              </a:ext>
            </a:extLst>
          </p:cNvPr>
          <p:cNvSpPr txBox="1"/>
          <p:nvPr/>
        </p:nvSpPr>
        <p:spPr>
          <a:xfrm>
            <a:off x="2806367" y="5921792"/>
            <a:ext cx="1447729" cy="584775"/>
          </a:xfrm>
          <a:prstGeom prst="rect">
            <a:avLst/>
          </a:prstGeom>
          <a:noFill/>
        </p:spPr>
        <p:txBody>
          <a:bodyPr wrap="square" rtlCol="0">
            <a:spAutoFit/>
          </a:bodyPr>
          <a:lstStyle/>
          <a:p>
            <a:pPr algn="r"/>
            <a:r>
              <a:rPr lang="en-US" sz="3200" dirty="0"/>
              <a:t>113</a:t>
            </a:r>
          </a:p>
        </p:txBody>
      </p:sp>
      <p:cxnSp>
        <p:nvCxnSpPr>
          <p:cNvPr id="26" name="Straight Arrow Connector 25">
            <a:extLst>
              <a:ext uri="{FF2B5EF4-FFF2-40B4-BE49-F238E27FC236}">
                <a16:creationId xmlns:a16="http://schemas.microsoft.com/office/drawing/2014/main" id="{76CD3888-2E77-1675-DCF3-651A019734B4}"/>
              </a:ext>
            </a:extLst>
          </p:cNvPr>
          <p:cNvCxnSpPr/>
          <p:nvPr/>
        </p:nvCxnSpPr>
        <p:spPr bwMode="auto">
          <a:xfrm flipH="1">
            <a:off x="2916657" y="5289357"/>
            <a:ext cx="384882" cy="20274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F879C367-575A-1A00-0820-247AFF22DDA2}"/>
              </a:ext>
            </a:extLst>
          </p:cNvPr>
          <p:cNvCxnSpPr/>
          <p:nvPr/>
        </p:nvCxnSpPr>
        <p:spPr bwMode="auto">
          <a:xfrm flipH="1" flipV="1">
            <a:off x="2916657" y="5755971"/>
            <a:ext cx="613574" cy="32586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3226130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99891</TotalTime>
  <Words>1455</Words>
  <Application>Microsoft Macintosh PowerPoint</Application>
  <PresentationFormat>On-screen Show (4:3)</PresentationFormat>
  <Paragraphs>206</Paragraphs>
  <Slides>19</Slides>
  <Notes>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Menlo</vt:lpstr>
      <vt:lpstr>Times New Roman</vt:lpstr>
      <vt:lpstr>Office Theme</vt:lpstr>
      <vt:lpstr>PowerPoint Presentation</vt:lpstr>
      <vt:lpstr>PowerPoint Presentation</vt:lpstr>
      <vt:lpstr>DCN 23-85</vt:lpstr>
      <vt:lpstr>Proposal/Assumption/Requirement</vt:lpstr>
      <vt:lpstr>Okay, let’s do better</vt:lpstr>
      <vt:lpstr>Bottleneck where?</vt:lpstr>
      <vt:lpstr>How many users &lt; 3 seconds?</vt:lpstr>
      <vt:lpstr>100ms ADV-POLL interval</vt:lpstr>
      <vt:lpstr>100ms ADV-POLL interval</vt:lpstr>
      <vt:lpstr>1s ADV-POLL interval</vt:lpstr>
      <vt:lpstr>1s ADV-POLL interval</vt:lpstr>
      <vt:lpstr>Okay, 0.4%, but what if???</vt:lpstr>
      <vt:lpstr>Okay, but what about random POLL collisions</vt:lpstr>
      <vt:lpstr>Conclusion</vt:lpstr>
      <vt:lpstr>Appendix</vt:lpstr>
      <vt:lpstr>Claim 1:</vt:lpstr>
      <vt:lpstr>Proof 1:</vt:lpstr>
      <vt:lpstr>Claim 2%:</vt:lpstr>
      <vt:lpstr>Proof 2:</vt:lpstr>
    </vt:vector>
  </TitlesOfParts>
  <Manager/>
  <Company>Apple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Alexander Krebs</dc:creator>
  <cp:keywords/>
  <dc:description>&lt;doc#&gt;</dc:description>
  <cp:lastModifiedBy>Alex Krebs</cp:lastModifiedBy>
  <cp:revision>385</cp:revision>
  <cp:lastPrinted>1998-02-10T13:28:06Z</cp:lastPrinted>
  <dcterms:created xsi:type="dcterms:W3CDTF">2021-07-16T20:39:58Z</dcterms:created>
  <dcterms:modified xsi:type="dcterms:W3CDTF">2024-02-20T14:12:19Z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