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363" r:id="rId2"/>
    <p:sldId id="2441" r:id="rId3"/>
    <p:sldId id="2453" r:id="rId4"/>
    <p:sldId id="2447" r:id="rId5"/>
    <p:sldId id="2443" r:id="rId6"/>
    <p:sldId id="2444" r:id="rId7"/>
    <p:sldId id="2442" r:id="rId8"/>
    <p:sldId id="2445" r:id="rId9"/>
    <p:sldId id="2446" r:id="rId10"/>
    <p:sldId id="2454" r:id="rId11"/>
    <p:sldId id="2452" r:id="rId12"/>
    <p:sldId id="2449" r:id="rId13"/>
    <p:sldId id="2450" r:id="rId14"/>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15" clrIdx="1">
    <p:extLst>
      <p:ext uri="{19B8F6BF-5375-455C-9EA6-DF929625EA0E}">
        <p15:presenceInfo xmlns:p15="http://schemas.microsoft.com/office/powerpoint/2012/main" userId="S-1-5-21-147214757-305610072-1517763936-9659282" providerId="AD"/>
      </p:ext>
    </p:extLst>
  </p:cmAuthor>
  <p:cmAuthor id="3" name="Alex Krebs" initials="AK" lastIdx="8" clrIdx="2">
    <p:extLst>
      <p:ext uri="{19B8F6BF-5375-455C-9EA6-DF929625EA0E}">
        <p15:presenceInfo xmlns:p15="http://schemas.microsoft.com/office/powerpoint/2012/main" userId="S::a_krebs@apple.com::f8a49c0f-11ff-450e-9187-1cd14508a1a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46" autoAdjust="0"/>
  </p:normalViewPr>
  <p:slideViewPr>
    <p:cSldViewPr>
      <p:cViewPr varScale="1">
        <p:scale>
          <a:sx n="75" d="100"/>
          <a:sy n="75" d="100"/>
        </p:scale>
        <p:origin x="252" y="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802.15-24-0124-00-04ab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Feb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et al</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ft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jan.chitrakar@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775520" y="762001"/>
            <a:ext cx="8640960" cy="4495719"/>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Clarifications for Initialization and Setup for One-to-many MMS Ranging</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5 February, </a:t>
            </a:r>
            <a:r>
              <a:rPr lang="en-US" altLang="en-US" sz="1600" dirty="0">
                <a:solidFill>
                  <a:schemeClr val="tx2"/>
                </a:solidFill>
              </a:rPr>
              <a:t>2024</a:t>
            </a:r>
          </a:p>
          <a:p>
            <a:pPr>
              <a:spcBef>
                <a:spcPts val="0"/>
              </a:spcBef>
              <a:spcAft>
                <a:spcPts val="600"/>
              </a:spcAft>
            </a:pPr>
            <a:r>
              <a:rPr lang="en-US" altLang="en-US" sz="1600" b="1" dirty="0">
                <a:solidFill>
                  <a:schemeClr val="tx2"/>
                </a:solidFill>
              </a:rPr>
              <a:t>Source: </a:t>
            </a:r>
            <a:r>
              <a:rPr lang="en-US" altLang="zh-CN" sz="1600" dirty="0">
                <a:solidFill>
                  <a:schemeClr val="tx2"/>
                </a:solidFill>
              </a:rPr>
              <a:t>Rojan Chitrakar, Lei Huang,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rojan.chitrakar@huawei.com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Clarifications</a:t>
            </a:r>
            <a:r>
              <a:rPr lang="en-US" altLang="en-US" sz="1600" dirty="0"/>
              <a:t> of </a:t>
            </a:r>
            <a:r>
              <a:rPr lang="en-US" altLang="en-US" sz="1600" dirty="0">
                <a:solidFill>
                  <a:schemeClr val="tx2"/>
                </a:solidFill>
              </a:rPr>
              <a:t>Initialization and Setup for One-to-many MMS </a:t>
            </a:r>
            <a:r>
              <a:rPr lang="en-US" altLang="en-US" sz="1600">
                <a:solidFill>
                  <a:schemeClr val="tx2"/>
                </a:solidFill>
              </a:rPr>
              <a:t>Ranging in </a:t>
            </a:r>
            <a:r>
              <a:rPr lang="en-US" altLang="en-US" sz="1600" dirty="0">
                <a:solidFill>
                  <a:schemeClr val="tx2"/>
                </a:solidFill>
              </a:rPr>
              <a:t>Draft-C</a:t>
            </a:r>
          </a:p>
          <a:p>
            <a:pPr>
              <a:spcBef>
                <a:spcPts val="0"/>
              </a:spcBef>
              <a:spcAft>
                <a:spcPts val="600"/>
              </a:spcAft>
            </a:pPr>
            <a:r>
              <a:rPr lang="en-US" altLang="en-US" sz="1600" b="1" dirty="0">
                <a:solidFill>
                  <a:schemeClr val="tx2"/>
                </a:solidFill>
              </a:rPr>
              <a:t>Purpose:</a:t>
            </a:r>
            <a:r>
              <a:rPr lang="en-US" altLang="en-US" sz="1600" dirty="0">
                <a:solidFill>
                  <a:schemeClr val="tx2"/>
                </a:solidFill>
              </a:rPr>
              <a:t> </a:t>
            </a:r>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a:t>
            </a:r>
            <a:endParaRPr lang="en-US" altLang="en-US" sz="1600" dirty="0">
              <a:latin typeface="Times New Roman" panose="02020603050405020304" pitchFamily="18" charset="0"/>
            </a:endParaRPr>
          </a:p>
        </p:txBody>
      </p:sp>
      <p:sp>
        <p:nvSpPr>
          <p:cNvPr id="3" name="Slide Number Placeholder 2">
            <a:extLst>
              <a:ext uri="{FF2B5EF4-FFF2-40B4-BE49-F238E27FC236}">
                <a16:creationId xmlns:a16="http://schemas.microsoft.com/office/drawing/2014/main" id="{18E9DE4E-ECAD-4648-92ED-3D91A5E3F40B}"/>
              </a:ext>
            </a:extLst>
          </p:cNvPr>
          <p:cNvSpPr>
            <a:spLocks noGrp="1"/>
          </p:cNvSpPr>
          <p:nvPr>
            <p:ph type="sldNum" idx="10"/>
          </p:nvPr>
        </p:nvSpPr>
        <p:spPr>
          <a:xfrm>
            <a:off x="5659967" y="6525344"/>
            <a:ext cx="1084105" cy="396157"/>
          </a:xfrm>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a:xfrm>
            <a:off x="407368" y="685801"/>
            <a:ext cx="10952685" cy="754063"/>
          </a:xfrm>
        </p:spPr>
        <p:txBody>
          <a:bodyPr/>
          <a:lstStyle/>
          <a:p>
            <a:r>
              <a:rPr lang="en-US" sz="2800" dirty="0"/>
              <a:t>Findings</a:t>
            </a:r>
            <a:endParaRPr lang="en-SG" sz="2800" dirty="0"/>
          </a:p>
        </p:txBody>
      </p:sp>
      <p:sp>
        <p:nvSpPr>
          <p:cNvPr id="13" name="TextBox 12">
            <a:extLst>
              <a:ext uri="{FF2B5EF4-FFF2-40B4-BE49-F238E27FC236}">
                <a16:creationId xmlns:a16="http://schemas.microsoft.com/office/drawing/2014/main" id="{A3419A1D-E7D6-4C0D-B47A-E3E4D25E45E3}"/>
              </a:ext>
            </a:extLst>
          </p:cNvPr>
          <p:cNvSpPr txBox="1"/>
          <p:nvPr/>
        </p:nvSpPr>
        <p:spPr>
          <a:xfrm>
            <a:off x="83625" y="4523991"/>
            <a:ext cx="2270173" cy="584775"/>
          </a:xfrm>
          <a:prstGeom prst="rect">
            <a:avLst/>
          </a:prstGeom>
          <a:noFill/>
        </p:spPr>
        <p:txBody>
          <a:bodyPr wrap="none" rtlCol="0">
            <a:spAutoFit/>
          </a:bodyPr>
          <a:lstStyle/>
          <a:p>
            <a:r>
              <a:rPr lang="en-US" sz="1600" dirty="0">
                <a:solidFill>
                  <a:schemeClr val="tx1"/>
                </a:solidFill>
              </a:rPr>
              <a:t>5. Contention based I&amp;S </a:t>
            </a:r>
          </a:p>
          <a:p>
            <a:r>
              <a:rPr lang="en-US" sz="1600" dirty="0">
                <a:solidFill>
                  <a:schemeClr val="tx1"/>
                </a:solidFill>
              </a:rPr>
              <a:t>(two or more responders)</a:t>
            </a:r>
            <a:endParaRPr lang="en-SG" sz="1600" dirty="0">
              <a:solidFill>
                <a:schemeClr val="tx1"/>
              </a:solidFill>
            </a:endParaRPr>
          </a:p>
        </p:txBody>
      </p:sp>
      <p:sp>
        <p:nvSpPr>
          <p:cNvPr id="6" name="Slide Number Placeholder 5">
            <a:extLst>
              <a:ext uri="{FF2B5EF4-FFF2-40B4-BE49-F238E27FC236}">
                <a16:creationId xmlns:a16="http://schemas.microsoft.com/office/drawing/2014/main" id="{97779525-C4C2-4404-91C5-075261C5F76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10</a:t>
            </a:fld>
            <a:endParaRPr lang="en-US" altLang="en-US"/>
          </a:p>
        </p:txBody>
      </p:sp>
      <p:grpSp>
        <p:nvGrpSpPr>
          <p:cNvPr id="4" name="Group 3">
            <a:extLst>
              <a:ext uri="{FF2B5EF4-FFF2-40B4-BE49-F238E27FC236}">
                <a16:creationId xmlns:a16="http://schemas.microsoft.com/office/drawing/2014/main" id="{51F85F3F-E474-42B4-8489-A84199617924}"/>
              </a:ext>
            </a:extLst>
          </p:cNvPr>
          <p:cNvGrpSpPr/>
          <p:nvPr/>
        </p:nvGrpSpPr>
        <p:grpSpPr>
          <a:xfrm>
            <a:off x="6686747" y="4184664"/>
            <a:ext cx="3198311" cy="1904003"/>
            <a:chOff x="6164520" y="2504504"/>
            <a:chExt cx="3198311" cy="1904003"/>
          </a:xfrm>
        </p:grpSpPr>
        <p:sp>
          <p:nvSpPr>
            <p:cNvPr id="15" name="TextBox 14">
              <a:extLst>
                <a:ext uri="{FF2B5EF4-FFF2-40B4-BE49-F238E27FC236}">
                  <a16:creationId xmlns:a16="http://schemas.microsoft.com/office/drawing/2014/main" id="{F766A320-6D60-45E9-B416-DDC4DB4AD2CD}"/>
                </a:ext>
              </a:extLst>
            </p:cNvPr>
            <p:cNvSpPr txBox="1"/>
            <p:nvPr/>
          </p:nvSpPr>
          <p:spPr>
            <a:xfrm>
              <a:off x="6177847" y="2504504"/>
              <a:ext cx="2223686" cy="830997"/>
            </a:xfrm>
            <a:prstGeom prst="rect">
              <a:avLst/>
            </a:prstGeom>
            <a:noFill/>
          </p:spPr>
          <p:txBody>
            <a:bodyPr wrap="none" rtlCol="0">
              <a:spAutoFit/>
            </a:bodyPr>
            <a:lstStyle/>
            <a:p>
              <a:r>
                <a:rPr lang="en-US" sz="1600" dirty="0">
                  <a:solidFill>
                    <a:schemeClr val="tx1"/>
                  </a:solidFill>
                </a:rPr>
                <a:t>3. One-to-many ranging:</a:t>
              </a:r>
            </a:p>
            <a:p>
              <a:endParaRPr lang="en-US" sz="1600" dirty="0">
                <a:solidFill>
                  <a:schemeClr val="tx1"/>
                </a:solidFill>
              </a:endParaRPr>
            </a:p>
            <a:p>
              <a:r>
                <a:rPr lang="en-US" sz="1600" dirty="0">
                  <a:solidFill>
                    <a:schemeClr val="tx1"/>
                  </a:solidFill>
                </a:rPr>
                <a:t>A. Basic Operation </a:t>
              </a:r>
              <a:endParaRPr lang="en-SG" sz="1600" dirty="0">
                <a:solidFill>
                  <a:schemeClr val="tx1"/>
                </a:solidFill>
              </a:endParaRPr>
            </a:p>
          </p:txBody>
        </p:sp>
        <p:sp>
          <p:nvSpPr>
            <p:cNvPr id="16" name="TextBox 15">
              <a:extLst>
                <a:ext uri="{FF2B5EF4-FFF2-40B4-BE49-F238E27FC236}">
                  <a16:creationId xmlns:a16="http://schemas.microsoft.com/office/drawing/2014/main" id="{C243D5AA-63FD-40D6-85E6-A4BFBAE0C7D0}"/>
                </a:ext>
              </a:extLst>
            </p:cNvPr>
            <p:cNvSpPr txBox="1"/>
            <p:nvPr/>
          </p:nvSpPr>
          <p:spPr>
            <a:xfrm>
              <a:off x="6164520" y="3349873"/>
              <a:ext cx="3020379" cy="338554"/>
            </a:xfrm>
            <a:prstGeom prst="rect">
              <a:avLst/>
            </a:prstGeom>
            <a:noFill/>
          </p:spPr>
          <p:txBody>
            <a:bodyPr wrap="none" rtlCol="0">
              <a:spAutoFit/>
            </a:bodyPr>
            <a:lstStyle/>
            <a:p>
              <a:r>
                <a:rPr lang="en-US" sz="1600" dirty="0">
                  <a:solidFill>
                    <a:schemeClr val="tx1"/>
                  </a:solidFill>
                </a:rPr>
                <a:t>B. Contention based O2M ranging</a:t>
              </a:r>
              <a:endParaRPr lang="en-SG" sz="1600" dirty="0">
                <a:solidFill>
                  <a:schemeClr val="tx1"/>
                </a:solidFill>
              </a:endParaRPr>
            </a:p>
          </p:txBody>
        </p:sp>
        <p:sp>
          <p:nvSpPr>
            <p:cNvPr id="17" name="TextBox 16">
              <a:extLst>
                <a:ext uri="{FF2B5EF4-FFF2-40B4-BE49-F238E27FC236}">
                  <a16:creationId xmlns:a16="http://schemas.microsoft.com/office/drawing/2014/main" id="{71F4E619-B504-4E8D-ABBD-BCEA111F8DC4}"/>
                </a:ext>
              </a:extLst>
            </p:cNvPr>
            <p:cNvSpPr txBox="1"/>
            <p:nvPr/>
          </p:nvSpPr>
          <p:spPr>
            <a:xfrm>
              <a:off x="6164520" y="3709913"/>
              <a:ext cx="2779672" cy="338554"/>
            </a:xfrm>
            <a:prstGeom prst="rect">
              <a:avLst/>
            </a:prstGeom>
            <a:noFill/>
          </p:spPr>
          <p:txBody>
            <a:bodyPr wrap="none" rtlCol="0">
              <a:spAutoFit/>
            </a:bodyPr>
            <a:lstStyle/>
            <a:p>
              <a:r>
                <a:rPr lang="en-US" sz="1600" dirty="0">
                  <a:solidFill>
                    <a:schemeClr val="tx1"/>
                  </a:solidFill>
                </a:rPr>
                <a:t>C. Time Efficient O2M ranging</a:t>
              </a:r>
              <a:endParaRPr lang="en-SG" sz="1600" dirty="0">
                <a:solidFill>
                  <a:schemeClr val="tx1"/>
                </a:solidFill>
              </a:endParaRPr>
            </a:p>
          </p:txBody>
        </p:sp>
        <p:sp>
          <p:nvSpPr>
            <p:cNvPr id="18" name="TextBox 17">
              <a:extLst>
                <a:ext uri="{FF2B5EF4-FFF2-40B4-BE49-F238E27FC236}">
                  <a16:creationId xmlns:a16="http://schemas.microsoft.com/office/drawing/2014/main" id="{E43CD9F9-309B-4162-963B-4953729E9A86}"/>
                </a:ext>
              </a:extLst>
            </p:cNvPr>
            <p:cNvSpPr txBox="1"/>
            <p:nvPr/>
          </p:nvSpPr>
          <p:spPr>
            <a:xfrm>
              <a:off x="6164520" y="4069953"/>
              <a:ext cx="3198311" cy="338554"/>
            </a:xfrm>
            <a:prstGeom prst="rect">
              <a:avLst/>
            </a:prstGeom>
            <a:noFill/>
          </p:spPr>
          <p:txBody>
            <a:bodyPr wrap="none" rtlCol="0">
              <a:spAutoFit/>
            </a:bodyPr>
            <a:lstStyle/>
            <a:p>
              <a:r>
                <a:rPr lang="en-US" sz="1600" dirty="0">
                  <a:solidFill>
                    <a:schemeClr val="tx1"/>
                  </a:solidFill>
                </a:rPr>
                <a:t>D. O2M ranging with multiple RSFs</a:t>
              </a:r>
              <a:endParaRPr lang="en-SG" sz="1600" dirty="0">
                <a:solidFill>
                  <a:schemeClr val="tx1"/>
                </a:solidFill>
              </a:endParaRPr>
            </a:p>
          </p:txBody>
        </p:sp>
      </p:grpSp>
      <p:sp>
        <p:nvSpPr>
          <p:cNvPr id="19" name="TextBox 18">
            <a:extLst>
              <a:ext uri="{FF2B5EF4-FFF2-40B4-BE49-F238E27FC236}">
                <a16:creationId xmlns:a16="http://schemas.microsoft.com/office/drawing/2014/main" id="{57FFB29A-4298-4FCA-BA90-3C174212F61A}"/>
              </a:ext>
            </a:extLst>
          </p:cNvPr>
          <p:cNvSpPr txBox="1"/>
          <p:nvPr/>
        </p:nvSpPr>
        <p:spPr>
          <a:xfrm>
            <a:off x="83625" y="2019302"/>
            <a:ext cx="2953053" cy="338554"/>
          </a:xfrm>
          <a:prstGeom prst="rect">
            <a:avLst/>
          </a:prstGeom>
          <a:noFill/>
        </p:spPr>
        <p:txBody>
          <a:bodyPr wrap="none" rtlCol="0">
            <a:spAutoFit/>
          </a:bodyPr>
          <a:lstStyle/>
          <a:p>
            <a:r>
              <a:rPr lang="en-US" sz="1600" dirty="0">
                <a:solidFill>
                  <a:schemeClr val="tx1"/>
                </a:solidFill>
              </a:rPr>
              <a:t>1. O2O I&amp;S without coordination</a:t>
            </a:r>
            <a:endParaRPr lang="en-SG" sz="1600" dirty="0">
              <a:solidFill>
                <a:schemeClr val="tx1"/>
              </a:solidFill>
            </a:endParaRPr>
          </a:p>
        </p:txBody>
      </p:sp>
      <p:sp>
        <p:nvSpPr>
          <p:cNvPr id="20" name="TextBox 19">
            <a:extLst>
              <a:ext uri="{FF2B5EF4-FFF2-40B4-BE49-F238E27FC236}">
                <a16:creationId xmlns:a16="http://schemas.microsoft.com/office/drawing/2014/main" id="{29720B35-57CD-4557-9F19-9B972474B87C}"/>
              </a:ext>
            </a:extLst>
          </p:cNvPr>
          <p:cNvSpPr txBox="1"/>
          <p:nvPr/>
        </p:nvSpPr>
        <p:spPr>
          <a:xfrm>
            <a:off x="83625" y="2473114"/>
            <a:ext cx="2690160" cy="338554"/>
          </a:xfrm>
          <a:prstGeom prst="rect">
            <a:avLst/>
          </a:prstGeom>
          <a:noFill/>
        </p:spPr>
        <p:txBody>
          <a:bodyPr wrap="none" rtlCol="0">
            <a:spAutoFit/>
          </a:bodyPr>
          <a:lstStyle/>
          <a:p>
            <a:r>
              <a:rPr lang="en-US" sz="1600" dirty="0">
                <a:solidFill>
                  <a:schemeClr val="tx1"/>
                </a:solidFill>
              </a:rPr>
              <a:t>2. O2O I&amp;S with coordination</a:t>
            </a:r>
            <a:endParaRPr lang="en-SG" sz="1600" dirty="0">
              <a:solidFill>
                <a:schemeClr val="tx1"/>
              </a:solidFill>
            </a:endParaRPr>
          </a:p>
        </p:txBody>
      </p:sp>
      <p:sp>
        <p:nvSpPr>
          <p:cNvPr id="21" name="TextBox 20">
            <a:extLst>
              <a:ext uri="{FF2B5EF4-FFF2-40B4-BE49-F238E27FC236}">
                <a16:creationId xmlns:a16="http://schemas.microsoft.com/office/drawing/2014/main" id="{7FF2CD01-F554-4B12-A507-76F3FCD29054}"/>
              </a:ext>
            </a:extLst>
          </p:cNvPr>
          <p:cNvSpPr txBox="1"/>
          <p:nvPr/>
        </p:nvSpPr>
        <p:spPr>
          <a:xfrm>
            <a:off x="150792" y="1574034"/>
            <a:ext cx="2637260" cy="338554"/>
          </a:xfrm>
          <a:prstGeom prst="rect">
            <a:avLst/>
          </a:prstGeom>
          <a:noFill/>
        </p:spPr>
        <p:txBody>
          <a:bodyPr wrap="none" rtlCol="0">
            <a:spAutoFit/>
          </a:bodyPr>
          <a:lstStyle/>
          <a:p>
            <a:r>
              <a:rPr lang="en-US" sz="1600" u="sng" dirty="0">
                <a:solidFill>
                  <a:schemeClr val="tx1"/>
                </a:solidFill>
              </a:rPr>
              <a:t>Initialization and Setup Phase</a:t>
            </a:r>
            <a:endParaRPr lang="en-SG" sz="1600" u="sng" dirty="0">
              <a:solidFill>
                <a:schemeClr val="tx1"/>
              </a:solidFill>
            </a:endParaRPr>
          </a:p>
        </p:txBody>
      </p:sp>
      <p:sp>
        <p:nvSpPr>
          <p:cNvPr id="22" name="TextBox 21">
            <a:extLst>
              <a:ext uri="{FF2B5EF4-FFF2-40B4-BE49-F238E27FC236}">
                <a16:creationId xmlns:a16="http://schemas.microsoft.com/office/drawing/2014/main" id="{9A014E58-0DA0-4EF4-9AEB-1D981DAFE1F2}"/>
              </a:ext>
            </a:extLst>
          </p:cNvPr>
          <p:cNvSpPr txBox="1"/>
          <p:nvPr/>
        </p:nvSpPr>
        <p:spPr>
          <a:xfrm>
            <a:off x="6743830" y="1574034"/>
            <a:ext cx="1863011" cy="338554"/>
          </a:xfrm>
          <a:prstGeom prst="rect">
            <a:avLst/>
          </a:prstGeom>
          <a:noFill/>
        </p:spPr>
        <p:txBody>
          <a:bodyPr wrap="none" rtlCol="0">
            <a:spAutoFit/>
          </a:bodyPr>
          <a:lstStyle/>
          <a:p>
            <a:r>
              <a:rPr lang="en-US" sz="1600" u="sng" dirty="0">
                <a:solidFill>
                  <a:schemeClr val="tx1"/>
                </a:solidFill>
              </a:rPr>
              <a:t>MMS ranging phase</a:t>
            </a:r>
            <a:endParaRPr lang="en-SG" sz="1600" u="sng" dirty="0">
              <a:solidFill>
                <a:schemeClr val="tx1"/>
              </a:solidFill>
            </a:endParaRPr>
          </a:p>
        </p:txBody>
      </p:sp>
      <p:sp>
        <p:nvSpPr>
          <p:cNvPr id="23" name="TextBox 22">
            <a:extLst>
              <a:ext uri="{FF2B5EF4-FFF2-40B4-BE49-F238E27FC236}">
                <a16:creationId xmlns:a16="http://schemas.microsoft.com/office/drawing/2014/main" id="{A10A2B4B-A0EF-43D9-A489-B749DE116B6B}"/>
              </a:ext>
            </a:extLst>
          </p:cNvPr>
          <p:cNvSpPr txBox="1"/>
          <p:nvPr/>
        </p:nvSpPr>
        <p:spPr>
          <a:xfrm>
            <a:off x="83625" y="2925902"/>
            <a:ext cx="3988592" cy="584775"/>
          </a:xfrm>
          <a:prstGeom prst="rect">
            <a:avLst/>
          </a:prstGeom>
          <a:noFill/>
        </p:spPr>
        <p:txBody>
          <a:bodyPr wrap="none" rtlCol="0">
            <a:spAutoFit/>
          </a:bodyPr>
          <a:lstStyle/>
          <a:p>
            <a:r>
              <a:rPr lang="en-US" sz="1600" dirty="0">
                <a:solidFill>
                  <a:schemeClr val="tx1"/>
                </a:solidFill>
              </a:rPr>
              <a:t>3. Contention based I&amp;S without coordination</a:t>
            </a:r>
          </a:p>
          <a:p>
            <a:r>
              <a:rPr lang="en-US" sz="1600" dirty="0">
                <a:solidFill>
                  <a:schemeClr val="tx1"/>
                </a:solidFill>
              </a:rPr>
              <a:t> (single responder)</a:t>
            </a:r>
            <a:endParaRPr lang="en-SG" sz="1600" dirty="0">
              <a:solidFill>
                <a:schemeClr val="tx1"/>
              </a:solidFill>
            </a:endParaRPr>
          </a:p>
        </p:txBody>
      </p:sp>
      <p:sp>
        <p:nvSpPr>
          <p:cNvPr id="24" name="TextBox 23">
            <a:extLst>
              <a:ext uri="{FF2B5EF4-FFF2-40B4-BE49-F238E27FC236}">
                <a16:creationId xmlns:a16="http://schemas.microsoft.com/office/drawing/2014/main" id="{3A0E53BA-6506-4853-AF84-06AAC6EDE671}"/>
              </a:ext>
            </a:extLst>
          </p:cNvPr>
          <p:cNvSpPr txBox="1"/>
          <p:nvPr/>
        </p:nvSpPr>
        <p:spPr>
          <a:xfrm>
            <a:off x="83625" y="3659831"/>
            <a:ext cx="3725700" cy="584775"/>
          </a:xfrm>
          <a:prstGeom prst="rect">
            <a:avLst/>
          </a:prstGeom>
          <a:noFill/>
        </p:spPr>
        <p:txBody>
          <a:bodyPr wrap="none" rtlCol="0">
            <a:spAutoFit/>
          </a:bodyPr>
          <a:lstStyle/>
          <a:p>
            <a:r>
              <a:rPr lang="en-US" sz="1600" dirty="0">
                <a:solidFill>
                  <a:schemeClr val="tx1"/>
                </a:solidFill>
              </a:rPr>
              <a:t>4. Contention based I&amp;S with coordination</a:t>
            </a:r>
          </a:p>
          <a:p>
            <a:r>
              <a:rPr lang="en-US" sz="1600" dirty="0">
                <a:solidFill>
                  <a:schemeClr val="tx1"/>
                </a:solidFill>
              </a:rPr>
              <a:t>  (single responder)</a:t>
            </a:r>
            <a:endParaRPr lang="en-SG" sz="1600" dirty="0">
              <a:solidFill>
                <a:schemeClr val="tx1"/>
              </a:solidFill>
            </a:endParaRPr>
          </a:p>
        </p:txBody>
      </p:sp>
      <p:sp>
        <p:nvSpPr>
          <p:cNvPr id="25" name="TextBox 24">
            <a:extLst>
              <a:ext uri="{FF2B5EF4-FFF2-40B4-BE49-F238E27FC236}">
                <a16:creationId xmlns:a16="http://schemas.microsoft.com/office/drawing/2014/main" id="{F7EC4754-0444-40A8-B902-7649DAFD8820}"/>
              </a:ext>
            </a:extLst>
          </p:cNvPr>
          <p:cNvSpPr txBox="1"/>
          <p:nvPr/>
        </p:nvSpPr>
        <p:spPr>
          <a:xfrm>
            <a:off x="6686747" y="2210097"/>
            <a:ext cx="2005677" cy="338554"/>
          </a:xfrm>
          <a:prstGeom prst="rect">
            <a:avLst/>
          </a:prstGeom>
          <a:noFill/>
        </p:spPr>
        <p:txBody>
          <a:bodyPr wrap="none" rtlCol="0">
            <a:spAutoFit/>
          </a:bodyPr>
          <a:lstStyle/>
          <a:p>
            <a:r>
              <a:rPr lang="en-US" sz="1600" dirty="0">
                <a:solidFill>
                  <a:schemeClr val="tx1"/>
                </a:solidFill>
              </a:rPr>
              <a:t>1. One-to-one ranging</a:t>
            </a:r>
            <a:endParaRPr lang="en-SG" sz="1600" dirty="0">
              <a:solidFill>
                <a:schemeClr val="tx1"/>
              </a:solidFill>
            </a:endParaRPr>
          </a:p>
        </p:txBody>
      </p:sp>
      <p:sp>
        <p:nvSpPr>
          <p:cNvPr id="26" name="TextBox 25">
            <a:extLst>
              <a:ext uri="{FF2B5EF4-FFF2-40B4-BE49-F238E27FC236}">
                <a16:creationId xmlns:a16="http://schemas.microsoft.com/office/drawing/2014/main" id="{6293097A-3539-4396-8437-D2E8E9E12BDD}"/>
              </a:ext>
            </a:extLst>
          </p:cNvPr>
          <p:cNvSpPr txBox="1"/>
          <p:nvPr/>
        </p:nvSpPr>
        <p:spPr>
          <a:xfrm>
            <a:off x="6693031" y="3133353"/>
            <a:ext cx="2767104" cy="338554"/>
          </a:xfrm>
          <a:prstGeom prst="rect">
            <a:avLst/>
          </a:prstGeom>
          <a:noFill/>
        </p:spPr>
        <p:txBody>
          <a:bodyPr wrap="none" rtlCol="0">
            <a:spAutoFit/>
          </a:bodyPr>
          <a:lstStyle/>
          <a:p>
            <a:r>
              <a:rPr lang="en-US" sz="1600" dirty="0">
                <a:solidFill>
                  <a:schemeClr val="tx1"/>
                </a:solidFill>
              </a:rPr>
              <a:t>2. Multiple One-to-one ranging</a:t>
            </a:r>
            <a:endParaRPr lang="en-SG" sz="1600" dirty="0">
              <a:solidFill>
                <a:schemeClr val="tx1"/>
              </a:solidFill>
            </a:endParaRPr>
          </a:p>
        </p:txBody>
      </p:sp>
      <p:cxnSp>
        <p:nvCxnSpPr>
          <p:cNvPr id="7" name="Straight Arrow Connector 6">
            <a:extLst>
              <a:ext uri="{FF2B5EF4-FFF2-40B4-BE49-F238E27FC236}">
                <a16:creationId xmlns:a16="http://schemas.microsoft.com/office/drawing/2014/main" id="{6B700385-588A-4F7E-B774-328FFC3B87F9}"/>
              </a:ext>
            </a:extLst>
          </p:cNvPr>
          <p:cNvCxnSpPr>
            <a:cxnSpLocks/>
          </p:cNvCxnSpPr>
          <p:nvPr/>
        </p:nvCxnSpPr>
        <p:spPr bwMode="auto">
          <a:xfrm>
            <a:off x="3202936" y="2188450"/>
            <a:ext cx="3008417" cy="84286"/>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Straight Arrow Connector 26">
            <a:extLst>
              <a:ext uri="{FF2B5EF4-FFF2-40B4-BE49-F238E27FC236}">
                <a16:creationId xmlns:a16="http://schemas.microsoft.com/office/drawing/2014/main" id="{5B3ACBE2-E36C-4113-AAEB-07E23D0CF493}"/>
              </a:ext>
            </a:extLst>
          </p:cNvPr>
          <p:cNvCxnSpPr>
            <a:cxnSpLocks/>
          </p:cNvCxnSpPr>
          <p:nvPr/>
        </p:nvCxnSpPr>
        <p:spPr bwMode="auto">
          <a:xfrm flipV="1">
            <a:off x="3287688" y="2473114"/>
            <a:ext cx="2923665" cy="118054"/>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Straight Arrow Connector 27">
            <a:extLst>
              <a:ext uri="{FF2B5EF4-FFF2-40B4-BE49-F238E27FC236}">
                <a16:creationId xmlns:a16="http://schemas.microsoft.com/office/drawing/2014/main" id="{81BA061F-61AC-4017-89EE-BB96A70EDE1A}"/>
              </a:ext>
            </a:extLst>
          </p:cNvPr>
          <p:cNvCxnSpPr>
            <a:cxnSpLocks/>
          </p:cNvCxnSpPr>
          <p:nvPr/>
        </p:nvCxnSpPr>
        <p:spPr bwMode="auto">
          <a:xfrm flipV="1">
            <a:off x="4072217" y="2525792"/>
            <a:ext cx="2448272" cy="653804"/>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Arrow Connector 30">
            <a:extLst>
              <a:ext uri="{FF2B5EF4-FFF2-40B4-BE49-F238E27FC236}">
                <a16:creationId xmlns:a16="http://schemas.microsoft.com/office/drawing/2014/main" id="{461E975F-2048-4B86-9426-AE208DB46800}"/>
              </a:ext>
            </a:extLst>
          </p:cNvPr>
          <p:cNvCxnSpPr>
            <a:cxnSpLocks/>
          </p:cNvCxnSpPr>
          <p:nvPr/>
        </p:nvCxnSpPr>
        <p:spPr bwMode="auto">
          <a:xfrm flipV="1">
            <a:off x="3800090" y="2658333"/>
            <a:ext cx="2720399" cy="117506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Arrow Connector 32">
            <a:extLst>
              <a:ext uri="{FF2B5EF4-FFF2-40B4-BE49-F238E27FC236}">
                <a16:creationId xmlns:a16="http://schemas.microsoft.com/office/drawing/2014/main" id="{A8FE959E-7A1D-4182-AB84-E8C4147FC89F}"/>
              </a:ext>
            </a:extLst>
          </p:cNvPr>
          <p:cNvCxnSpPr>
            <a:cxnSpLocks/>
            <a:endCxn id="26" idx="1"/>
          </p:cNvCxnSpPr>
          <p:nvPr/>
        </p:nvCxnSpPr>
        <p:spPr bwMode="auto">
          <a:xfrm flipV="1">
            <a:off x="2575298" y="3302630"/>
            <a:ext cx="4117733" cy="1523616"/>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 name="Straight Arrow Connector 34">
            <a:extLst>
              <a:ext uri="{FF2B5EF4-FFF2-40B4-BE49-F238E27FC236}">
                <a16:creationId xmlns:a16="http://schemas.microsoft.com/office/drawing/2014/main" id="{95206F4E-635C-4988-B14D-04D72E7A7D3D}"/>
              </a:ext>
            </a:extLst>
          </p:cNvPr>
          <p:cNvCxnSpPr>
            <a:cxnSpLocks/>
            <a:stCxn id="38" idx="3"/>
          </p:cNvCxnSpPr>
          <p:nvPr/>
        </p:nvCxnSpPr>
        <p:spPr bwMode="auto">
          <a:xfrm flipV="1">
            <a:off x="656217" y="4350905"/>
            <a:ext cx="6023487" cy="1227759"/>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a:extLst>
              <a:ext uri="{FF2B5EF4-FFF2-40B4-BE49-F238E27FC236}">
                <a16:creationId xmlns:a16="http://schemas.microsoft.com/office/drawing/2014/main" id="{5008BCC7-2D66-44B3-B8E3-8686999B4D9E}"/>
              </a:ext>
            </a:extLst>
          </p:cNvPr>
          <p:cNvSpPr txBox="1"/>
          <p:nvPr/>
        </p:nvSpPr>
        <p:spPr>
          <a:xfrm>
            <a:off x="83624" y="5409387"/>
            <a:ext cx="572593" cy="338554"/>
          </a:xfrm>
          <a:prstGeom prst="rect">
            <a:avLst/>
          </a:prstGeom>
          <a:noFill/>
        </p:spPr>
        <p:txBody>
          <a:bodyPr wrap="none" rtlCol="0">
            <a:spAutoFit/>
          </a:bodyPr>
          <a:lstStyle/>
          <a:p>
            <a:r>
              <a:rPr lang="en-US" sz="1600" dirty="0">
                <a:solidFill>
                  <a:srgbClr val="FF0000"/>
                </a:solidFill>
              </a:rPr>
              <a:t>6. ??</a:t>
            </a:r>
            <a:endParaRPr lang="en-SG" sz="1600" dirty="0">
              <a:solidFill>
                <a:srgbClr val="FF0000"/>
              </a:solidFill>
            </a:endParaRPr>
          </a:p>
        </p:txBody>
      </p:sp>
      <p:sp>
        <p:nvSpPr>
          <p:cNvPr id="42" name="TextBox 41">
            <a:extLst>
              <a:ext uri="{FF2B5EF4-FFF2-40B4-BE49-F238E27FC236}">
                <a16:creationId xmlns:a16="http://schemas.microsoft.com/office/drawing/2014/main" id="{EEB9D66C-2011-4BC4-9313-97BEC00189EE}"/>
              </a:ext>
            </a:extLst>
          </p:cNvPr>
          <p:cNvSpPr txBox="1"/>
          <p:nvPr/>
        </p:nvSpPr>
        <p:spPr>
          <a:xfrm>
            <a:off x="103994" y="5906522"/>
            <a:ext cx="5466561" cy="338554"/>
          </a:xfrm>
          <a:prstGeom prst="rect">
            <a:avLst/>
          </a:prstGeom>
          <a:noFill/>
        </p:spPr>
        <p:txBody>
          <a:bodyPr wrap="none" rtlCol="0">
            <a:spAutoFit/>
          </a:bodyPr>
          <a:lstStyle/>
          <a:p>
            <a:r>
              <a:rPr lang="en-US" sz="1600" dirty="0">
                <a:solidFill>
                  <a:srgbClr val="FF0000"/>
                </a:solidFill>
              </a:rPr>
              <a:t>Initialization and setup phase for O2M is not defined in draft-C!</a:t>
            </a:r>
            <a:endParaRPr lang="en-SG" sz="1600" dirty="0">
              <a:solidFill>
                <a:srgbClr val="FF0000"/>
              </a:solidFill>
            </a:endParaRPr>
          </a:p>
        </p:txBody>
      </p:sp>
    </p:spTree>
    <p:extLst>
      <p:ext uri="{BB962C8B-B14F-4D97-AF65-F5344CB8AC3E}">
        <p14:creationId xmlns:p14="http://schemas.microsoft.com/office/powerpoint/2010/main" val="3599249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a:xfrm>
            <a:off x="407368" y="685801"/>
            <a:ext cx="10952685" cy="754063"/>
          </a:xfrm>
        </p:spPr>
        <p:txBody>
          <a:bodyPr/>
          <a:lstStyle/>
          <a:p>
            <a:r>
              <a:rPr lang="en-US" sz="2800" dirty="0"/>
              <a:t>Proposal 1</a:t>
            </a:r>
            <a:endParaRPr lang="en-SG" sz="2800" dirty="0"/>
          </a:p>
        </p:txBody>
      </p:sp>
      <p:sp>
        <p:nvSpPr>
          <p:cNvPr id="13" name="TextBox 12">
            <a:extLst>
              <a:ext uri="{FF2B5EF4-FFF2-40B4-BE49-F238E27FC236}">
                <a16:creationId xmlns:a16="http://schemas.microsoft.com/office/drawing/2014/main" id="{A3419A1D-E7D6-4C0D-B47A-E3E4D25E45E3}"/>
              </a:ext>
            </a:extLst>
          </p:cNvPr>
          <p:cNvSpPr txBox="1"/>
          <p:nvPr/>
        </p:nvSpPr>
        <p:spPr>
          <a:xfrm>
            <a:off x="233995" y="1369140"/>
            <a:ext cx="8408071" cy="338554"/>
          </a:xfrm>
          <a:prstGeom prst="rect">
            <a:avLst/>
          </a:prstGeom>
          <a:noFill/>
        </p:spPr>
        <p:txBody>
          <a:bodyPr wrap="none" rtlCol="0">
            <a:spAutoFit/>
          </a:bodyPr>
          <a:lstStyle/>
          <a:p>
            <a:r>
              <a:rPr lang="en-US" sz="1600" dirty="0">
                <a:solidFill>
                  <a:schemeClr val="tx1"/>
                </a:solidFill>
              </a:rPr>
              <a:t>1. Clarify the Contention based I&amp;S for multiple responders for the case of </a:t>
            </a:r>
            <a:r>
              <a:rPr lang="en-US" sz="1600" dirty="0">
                <a:solidFill>
                  <a:srgbClr val="FF0000"/>
                </a:solidFill>
              </a:rPr>
              <a:t>multiple</a:t>
            </a:r>
            <a:r>
              <a:rPr lang="en-US" sz="1600" dirty="0">
                <a:solidFill>
                  <a:schemeClr val="tx1"/>
                </a:solidFill>
              </a:rPr>
              <a:t> O2O ranging</a:t>
            </a:r>
            <a:endParaRPr lang="en-SG" sz="1600" dirty="0">
              <a:solidFill>
                <a:schemeClr val="tx1"/>
              </a:solidFill>
            </a:endParaRPr>
          </a:p>
        </p:txBody>
      </p:sp>
      <p:sp>
        <p:nvSpPr>
          <p:cNvPr id="5" name="Rectangle 4">
            <a:extLst>
              <a:ext uri="{FF2B5EF4-FFF2-40B4-BE49-F238E27FC236}">
                <a16:creationId xmlns:a16="http://schemas.microsoft.com/office/drawing/2014/main" id="{920A9876-C3F3-4341-9D81-A83BCF703C9A}"/>
              </a:ext>
            </a:extLst>
          </p:cNvPr>
          <p:cNvSpPr/>
          <p:nvPr/>
        </p:nvSpPr>
        <p:spPr>
          <a:xfrm>
            <a:off x="233995" y="4725144"/>
            <a:ext cx="11766661" cy="1815882"/>
          </a:xfrm>
          <a:prstGeom prst="rect">
            <a:avLst/>
          </a:prstGeom>
        </p:spPr>
        <p:txBody>
          <a:bodyPr wrap="square">
            <a:spAutoFit/>
          </a:bodyPr>
          <a:lstStyle/>
          <a:p>
            <a:r>
              <a:rPr lang="en-US" sz="1400" dirty="0">
                <a:solidFill>
                  <a:schemeClr val="tx1"/>
                </a:solidFill>
              </a:rPr>
              <a:t>If two or more responders are selected, the initiator shall send an Advertising Confirmation Compact frame indicating the selected responders and the time offset between the start of the Advertising Confirmation Compact frame and the start of the separate Start of Ranging Compact frame that will be sent to each of the selected responders. </a:t>
            </a:r>
            <a:r>
              <a:rPr lang="en-US" sz="1400" u="sng" dirty="0">
                <a:solidFill>
                  <a:srgbClr val="FF0000"/>
                </a:solidFill>
              </a:rPr>
              <a:t>If coordination is active, </a:t>
            </a:r>
            <a:r>
              <a:rPr lang="en-US" sz="1400" u="sng" dirty="0" err="1">
                <a:solidFill>
                  <a:srgbClr val="FF0000"/>
                </a:solidFill>
              </a:rPr>
              <a:t>d</a:t>
            </a:r>
            <a:r>
              <a:rPr lang="en-US" sz="1400" strike="sngStrike" dirty="0" err="1">
                <a:solidFill>
                  <a:srgbClr val="FF0000"/>
                </a:solidFill>
              </a:rPr>
              <a:t>D</a:t>
            </a:r>
            <a:r>
              <a:rPr lang="en-US" sz="1400" dirty="0" err="1">
                <a:solidFill>
                  <a:schemeClr val="tx1"/>
                </a:solidFill>
              </a:rPr>
              <a:t>uring</a:t>
            </a:r>
            <a:r>
              <a:rPr lang="en-US" sz="1400" dirty="0">
                <a:solidFill>
                  <a:schemeClr val="tx1"/>
                </a:solidFill>
              </a:rPr>
              <a:t> the minimum of all the time offsets, the initiator may attempt to capture the acquisition packets transmitted by other initiators on the initialization channel in NB and/or the default channel in UWB. Then the initiator should send Start of Ranging Compact frames to the selected responders individually at the respective times indicated in the preceding Advertising Confirmation Compact frame. </a:t>
            </a:r>
            <a:r>
              <a:rPr lang="en-US" sz="1400" u="sng" dirty="0">
                <a:solidFill>
                  <a:srgbClr val="FF0000"/>
                </a:solidFill>
              </a:rPr>
              <a:t>If the initiator intends to perform multiple one-to-one ranging with each of the selected responders,</a:t>
            </a:r>
            <a:r>
              <a:rPr lang="en-US" sz="1400" dirty="0">
                <a:solidFill>
                  <a:schemeClr val="tx1"/>
                </a:solidFill>
              </a:rPr>
              <a:t> each Start of Ranging Compact frame specifies the corresponding ranging configurations and the time offset between the first symbol of the Start of Ranging Compact frame and the first symbol of the One-to-one Poll Compact frame addressed to all the corresponding responder</a:t>
            </a:r>
            <a:r>
              <a:rPr lang="en-US" sz="1400" u="sng" dirty="0">
                <a:solidFill>
                  <a:srgbClr val="FF0000"/>
                </a:solidFill>
              </a:rPr>
              <a:t>s</a:t>
            </a:r>
            <a:r>
              <a:rPr lang="en-US" sz="1400" dirty="0">
                <a:solidFill>
                  <a:schemeClr val="tx1"/>
                </a:solidFill>
              </a:rPr>
              <a:t> in the first ranging block.</a:t>
            </a:r>
            <a:endParaRPr lang="en-SG" sz="1400" dirty="0">
              <a:solidFill>
                <a:schemeClr val="tx1"/>
              </a:solidFill>
            </a:endParaRPr>
          </a:p>
        </p:txBody>
      </p:sp>
      <p:grpSp>
        <p:nvGrpSpPr>
          <p:cNvPr id="7" name="Group 6">
            <a:extLst>
              <a:ext uri="{FF2B5EF4-FFF2-40B4-BE49-F238E27FC236}">
                <a16:creationId xmlns:a16="http://schemas.microsoft.com/office/drawing/2014/main" id="{4B0CA7C5-07A6-4B7C-9E36-08C1D249D9FF}"/>
              </a:ext>
            </a:extLst>
          </p:cNvPr>
          <p:cNvGrpSpPr/>
          <p:nvPr/>
        </p:nvGrpSpPr>
        <p:grpSpPr>
          <a:xfrm>
            <a:off x="3935760" y="1700808"/>
            <a:ext cx="8123498" cy="3091534"/>
            <a:chOff x="3935760" y="1628800"/>
            <a:chExt cx="8123498" cy="3091534"/>
          </a:xfrm>
        </p:grpSpPr>
        <p:pic>
          <p:nvPicPr>
            <p:cNvPr id="3" name="Picture 2">
              <a:extLst>
                <a:ext uri="{FF2B5EF4-FFF2-40B4-BE49-F238E27FC236}">
                  <a16:creationId xmlns:a16="http://schemas.microsoft.com/office/drawing/2014/main" id="{E6FB954C-4E5F-4686-B027-749AE764D85F}"/>
                </a:ext>
              </a:extLst>
            </p:cNvPr>
            <p:cNvPicPr>
              <a:picLocks noChangeAspect="1"/>
            </p:cNvPicPr>
            <p:nvPr/>
          </p:nvPicPr>
          <p:blipFill>
            <a:blip r:embed="rId2"/>
            <a:stretch>
              <a:fillRect/>
            </a:stretch>
          </p:blipFill>
          <p:spPr>
            <a:xfrm>
              <a:off x="3935760" y="1628800"/>
              <a:ext cx="8123498" cy="3091534"/>
            </a:xfrm>
            <a:prstGeom prst="rect">
              <a:avLst/>
            </a:prstGeom>
          </p:spPr>
        </p:pic>
        <p:sp>
          <p:nvSpPr>
            <p:cNvPr id="4" name="TextBox 3">
              <a:extLst>
                <a:ext uri="{FF2B5EF4-FFF2-40B4-BE49-F238E27FC236}">
                  <a16:creationId xmlns:a16="http://schemas.microsoft.com/office/drawing/2014/main" id="{F98415F7-53C1-46A3-BE49-72CC8C71AD1D}"/>
                </a:ext>
              </a:extLst>
            </p:cNvPr>
            <p:cNvSpPr txBox="1"/>
            <p:nvPr/>
          </p:nvSpPr>
          <p:spPr>
            <a:xfrm>
              <a:off x="9336360" y="4197114"/>
              <a:ext cx="1717137" cy="523220"/>
            </a:xfrm>
            <a:prstGeom prst="rect">
              <a:avLst/>
            </a:prstGeom>
            <a:noFill/>
          </p:spPr>
          <p:txBody>
            <a:bodyPr wrap="none" rtlCol="0">
              <a:spAutoFit/>
            </a:bodyPr>
            <a:lstStyle/>
            <a:p>
              <a:r>
                <a:rPr lang="en-US" sz="1400" b="1" dirty="0">
                  <a:solidFill>
                    <a:srgbClr val="FF0000"/>
                  </a:solidFill>
                </a:rPr>
                <a:t>multiple  one-to-one</a:t>
              </a:r>
            </a:p>
            <a:p>
              <a:r>
                <a:rPr lang="en-US" sz="1400" b="1" dirty="0">
                  <a:solidFill>
                    <a:srgbClr val="FF0000"/>
                  </a:solidFill>
                </a:rPr>
                <a:t>--------------------</a:t>
              </a:r>
              <a:endParaRPr lang="en-SG" sz="1400" b="1" dirty="0">
                <a:solidFill>
                  <a:srgbClr val="FF0000"/>
                </a:solidFill>
              </a:endParaRPr>
            </a:p>
          </p:txBody>
        </p:sp>
      </p:grpSp>
      <p:sp>
        <p:nvSpPr>
          <p:cNvPr id="6" name="Slide Number Placeholder 5">
            <a:extLst>
              <a:ext uri="{FF2B5EF4-FFF2-40B4-BE49-F238E27FC236}">
                <a16:creationId xmlns:a16="http://schemas.microsoft.com/office/drawing/2014/main" id="{97779525-C4C2-4404-91C5-075261C5F76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11</a:t>
            </a:fld>
            <a:endParaRPr lang="en-US" altLang="en-US"/>
          </a:p>
        </p:txBody>
      </p:sp>
      <p:sp>
        <p:nvSpPr>
          <p:cNvPr id="10" name="TextBox 9">
            <a:extLst>
              <a:ext uri="{FF2B5EF4-FFF2-40B4-BE49-F238E27FC236}">
                <a16:creationId xmlns:a16="http://schemas.microsoft.com/office/drawing/2014/main" id="{A262F870-E179-4ECA-9960-1DAEEF515992}"/>
              </a:ext>
            </a:extLst>
          </p:cNvPr>
          <p:cNvSpPr txBox="1"/>
          <p:nvPr/>
        </p:nvSpPr>
        <p:spPr>
          <a:xfrm>
            <a:off x="237995" y="1953926"/>
            <a:ext cx="3481742" cy="2308324"/>
          </a:xfrm>
          <a:prstGeom prst="rect">
            <a:avLst/>
          </a:prstGeom>
          <a:noFill/>
        </p:spPr>
        <p:txBody>
          <a:bodyPr wrap="square" rtlCol="0">
            <a:spAutoFit/>
          </a:bodyPr>
          <a:lstStyle/>
          <a:p>
            <a:r>
              <a:rPr lang="en-US" sz="1600" dirty="0">
                <a:solidFill>
                  <a:schemeClr val="tx1"/>
                </a:solidFill>
              </a:rPr>
              <a:t>2. Clarify that scanning for acquisition packets may be performed when contention is active.</a:t>
            </a:r>
          </a:p>
          <a:p>
            <a:endParaRPr lang="en-US" sz="1600" dirty="0">
              <a:solidFill>
                <a:schemeClr val="tx1"/>
              </a:solidFill>
            </a:endParaRPr>
          </a:p>
          <a:p>
            <a:r>
              <a:rPr lang="en-US" sz="1600" dirty="0">
                <a:solidFill>
                  <a:schemeClr val="tx1"/>
                </a:solidFill>
              </a:rPr>
              <a:t>3. Use the same procedure irrespective of coordination state, i.e., ADV CONF is transmitted first (even if coordination is not active), followed by one SOR for each selected responder.</a:t>
            </a:r>
            <a:endParaRPr lang="en-SG" sz="1600" dirty="0">
              <a:solidFill>
                <a:schemeClr val="tx1"/>
              </a:solidFill>
            </a:endParaRPr>
          </a:p>
        </p:txBody>
      </p:sp>
    </p:spTree>
    <p:extLst>
      <p:ext uri="{BB962C8B-B14F-4D97-AF65-F5344CB8AC3E}">
        <p14:creationId xmlns:p14="http://schemas.microsoft.com/office/powerpoint/2010/main" val="2102231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sz="2800" dirty="0"/>
              <a:t>Proposal 2</a:t>
            </a:r>
            <a:endParaRPr lang="en-SG" sz="2800" dirty="0"/>
          </a:p>
        </p:txBody>
      </p:sp>
      <p:sp>
        <p:nvSpPr>
          <p:cNvPr id="13" name="TextBox 12">
            <a:extLst>
              <a:ext uri="{FF2B5EF4-FFF2-40B4-BE49-F238E27FC236}">
                <a16:creationId xmlns:a16="http://schemas.microsoft.com/office/drawing/2014/main" id="{A3419A1D-E7D6-4C0D-B47A-E3E4D25E45E3}"/>
              </a:ext>
            </a:extLst>
          </p:cNvPr>
          <p:cNvSpPr txBox="1"/>
          <p:nvPr/>
        </p:nvSpPr>
        <p:spPr>
          <a:xfrm>
            <a:off x="233995" y="1369140"/>
            <a:ext cx="7008650" cy="338554"/>
          </a:xfrm>
          <a:prstGeom prst="rect">
            <a:avLst/>
          </a:prstGeom>
          <a:noFill/>
        </p:spPr>
        <p:txBody>
          <a:bodyPr wrap="none" rtlCol="0">
            <a:spAutoFit/>
          </a:bodyPr>
          <a:lstStyle/>
          <a:p>
            <a:pPr lvl="0">
              <a:defRPr/>
            </a:pPr>
            <a:r>
              <a:rPr lang="en-US" sz="1600" dirty="0">
                <a:solidFill>
                  <a:srgbClr val="FF0000"/>
                </a:solidFill>
              </a:rPr>
              <a:t>Extend</a:t>
            </a:r>
            <a:r>
              <a:rPr lang="en-US" sz="1600" dirty="0">
                <a:solidFill>
                  <a:srgbClr val="000000"/>
                </a:solidFill>
              </a:rPr>
              <a:t> the contention based I&amp;S for multiple responders for </a:t>
            </a:r>
            <a:r>
              <a:rPr kumimoji="0" lang="en-US" sz="16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one-to-many ranging:</a:t>
            </a:r>
            <a:endParaRPr kumimoji="0" lang="en-SG" sz="16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5" name="Rectangle 4">
            <a:extLst>
              <a:ext uri="{FF2B5EF4-FFF2-40B4-BE49-F238E27FC236}">
                <a16:creationId xmlns:a16="http://schemas.microsoft.com/office/drawing/2014/main" id="{920A9876-C3F3-4341-9D81-A83BCF703C9A}"/>
              </a:ext>
            </a:extLst>
          </p:cNvPr>
          <p:cNvSpPr/>
          <p:nvPr/>
        </p:nvSpPr>
        <p:spPr>
          <a:xfrm>
            <a:off x="233995" y="4821460"/>
            <a:ext cx="11766661" cy="1508105"/>
          </a:xfrm>
          <a:prstGeom prst="rect">
            <a:avLst/>
          </a:prstGeom>
        </p:spPr>
        <p:txBody>
          <a:bodyPr wrap="square">
            <a:spAutoFit/>
          </a:bodyPr>
          <a:lstStyle/>
          <a:p>
            <a:pPr lvl="0" algn="ctr">
              <a:defRPr/>
            </a:pPr>
            <a:r>
              <a:rPr lang="en-US" sz="1400" b="1" dirty="0">
                <a:solidFill>
                  <a:srgbClr val="000000"/>
                </a:solidFill>
              </a:rPr>
              <a:t>Figure 27A – Example session initialization for one-to-many</a:t>
            </a:r>
          </a:p>
          <a:p>
            <a:pPr lvl="0">
              <a:defRPr/>
            </a:pPr>
            <a:endParaRPr lang="en-US" sz="1400" dirty="0">
              <a:solidFill>
                <a:srgbClr val="FF0000"/>
              </a:solidFill>
            </a:endParaRPr>
          </a:p>
          <a:p>
            <a:pPr lvl="0">
              <a:defRPr/>
            </a:pPr>
            <a:r>
              <a:rPr lang="en-US" sz="1600" u="sng" dirty="0">
                <a:solidFill>
                  <a:schemeClr val="tx1"/>
                </a:solidFill>
              </a:rPr>
              <a:t>If two or more responders are selected and the initiator intends to perform </a:t>
            </a:r>
            <a:r>
              <a:rPr lang="en-US" sz="1600" u="sng" dirty="0">
                <a:solidFill>
                  <a:srgbClr val="FF0000"/>
                </a:solidFill>
              </a:rPr>
              <a:t>one-to-many ranging </a:t>
            </a:r>
            <a:r>
              <a:rPr lang="en-US" sz="1600" u="sng" dirty="0">
                <a:solidFill>
                  <a:schemeClr val="tx1"/>
                </a:solidFill>
              </a:rPr>
              <a:t>with the selected responders, each Start of Ranging Compact frame specifies the corresponding ranging configurations and the time offset between the first symbol of the Start of Ranging Compact frame and the first symbol of the </a:t>
            </a:r>
            <a:r>
              <a:rPr lang="en-US" sz="1600" u="sng" dirty="0">
                <a:solidFill>
                  <a:srgbClr val="FF0000"/>
                </a:solidFill>
              </a:rPr>
              <a:t>first One-to-many Poll Compact frame addressed to all the selected responders </a:t>
            </a:r>
            <a:r>
              <a:rPr lang="en-US" sz="1600" u="sng" dirty="0">
                <a:solidFill>
                  <a:schemeClr val="tx1"/>
                </a:solidFill>
              </a:rPr>
              <a:t>in the first ranging block. Figure 27A shows an example  contention-based initialization and setup process for one-to-many ranging.</a:t>
            </a:r>
            <a:endParaRPr kumimoji="0" lang="en-SG" sz="1600" b="0" i="0" u="sng" strike="noStrike" kern="1200" cap="none" spc="0" normalizeH="0" baseline="0" noProof="0" dirty="0">
              <a:ln>
                <a:noFill/>
              </a:ln>
              <a:solidFill>
                <a:schemeClr val="tx1"/>
              </a:solidFill>
              <a:effectLst/>
              <a:uLnTx/>
              <a:uFillTx/>
            </a:endParaRPr>
          </a:p>
        </p:txBody>
      </p:sp>
      <p:pic>
        <p:nvPicPr>
          <p:cNvPr id="3" name="Picture 2">
            <a:extLst>
              <a:ext uri="{FF2B5EF4-FFF2-40B4-BE49-F238E27FC236}">
                <a16:creationId xmlns:a16="http://schemas.microsoft.com/office/drawing/2014/main" id="{BDD60F53-1ACF-4AFB-AED8-031E21A5AE80}"/>
              </a:ext>
            </a:extLst>
          </p:cNvPr>
          <p:cNvPicPr>
            <a:picLocks noChangeAspect="1"/>
          </p:cNvPicPr>
          <p:nvPr/>
        </p:nvPicPr>
        <p:blipFill>
          <a:blip r:embed="rId2"/>
          <a:stretch>
            <a:fillRect/>
          </a:stretch>
        </p:blipFill>
        <p:spPr>
          <a:xfrm>
            <a:off x="352571" y="1700546"/>
            <a:ext cx="10352617" cy="2935372"/>
          </a:xfrm>
          <a:prstGeom prst="rect">
            <a:avLst/>
          </a:prstGeom>
        </p:spPr>
      </p:pic>
      <p:sp>
        <p:nvSpPr>
          <p:cNvPr id="4" name="Slide Number Placeholder 3">
            <a:extLst>
              <a:ext uri="{FF2B5EF4-FFF2-40B4-BE49-F238E27FC236}">
                <a16:creationId xmlns:a16="http://schemas.microsoft.com/office/drawing/2014/main" id="{E03227E2-2CFC-4F20-8FA2-52F506A140FF}"/>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12</a:t>
            </a:fld>
            <a:endParaRPr lang="en-US" altLang="en-US"/>
          </a:p>
        </p:txBody>
      </p:sp>
      <p:sp>
        <p:nvSpPr>
          <p:cNvPr id="8" name="Callout: Line 7">
            <a:extLst>
              <a:ext uri="{FF2B5EF4-FFF2-40B4-BE49-F238E27FC236}">
                <a16:creationId xmlns:a16="http://schemas.microsoft.com/office/drawing/2014/main" id="{033E2C2D-6F93-4FAD-8C04-521C83FB4B41}"/>
              </a:ext>
            </a:extLst>
          </p:cNvPr>
          <p:cNvSpPr/>
          <p:nvPr/>
        </p:nvSpPr>
        <p:spPr bwMode="auto">
          <a:xfrm>
            <a:off x="6672064" y="1727471"/>
            <a:ext cx="3528392" cy="369977"/>
          </a:xfrm>
          <a:prstGeom prst="borderCallout1">
            <a:avLst>
              <a:gd name="adj1" fmla="val 43935"/>
              <a:gd name="adj2" fmla="val 496"/>
              <a:gd name="adj3" fmla="val 134556"/>
              <a:gd name="adj4" fmla="val -12102"/>
            </a:avLst>
          </a:prstGeom>
          <a:solidFill>
            <a:schemeClr val="bg1"/>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400" dirty="0">
                <a:solidFill>
                  <a:schemeClr val="tx1"/>
                </a:solidFill>
                <a:latin typeface="Times New Roman" charset="0"/>
                <a:ea typeface="ＭＳ Ｐゴシック" charset="0"/>
                <a:cs typeface="ＭＳ Ｐゴシック" charset="0"/>
              </a:rPr>
              <a:t>1. All SORs point to the same starting time</a:t>
            </a:r>
            <a:endParaRPr kumimoji="0" lang="en-SG" sz="14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9" name="Callout: Line 8">
            <a:extLst>
              <a:ext uri="{FF2B5EF4-FFF2-40B4-BE49-F238E27FC236}">
                <a16:creationId xmlns:a16="http://schemas.microsoft.com/office/drawing/2014/main" id="{7E312E50-4641-4223-B227-C58820071E03}"/>
              </a:ext>
            </a:extLst>
          </p:cNvPr>
          <p:cNvSpPr/>
          <p:nvPr/>
        </p:nvSpPr>
        <p:spPr bwMode="auto">
          <a:xfrm>
            <a:off x="7392144" y="2466150"/>
            <a:ext cx="3456384" cy="458794"/>
          </a:xfrm>
          <a:prstGeom prst="borderCallout1">
            <a:avLst>
              <a:gd name="adj1" fmla="val 97512"/>
              <a:gd name="adj2" fmla="val 11306"/>
              <a:gd name="adj3" fmla="val 256711"/>
              <a:gd name="adj4" fmla="val 8380"/>
            </a:avLst>
          </a:prstGeom>
          <a:solidFill>
            <a:schemeClr val="bg1"/>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400" dirty="0">
                <a:solidFill>
                  <a:schemeClr val="tx1"/>
                </a:solidFill>
                <a:latin typeface="Times New Roman" charset="0"/>
                <a:ea typeface="ＭＳ Ｐゴシック" charset="0"/>
                <a:cs typeface="ＭＳ Ｐゴシック" charset="0"/>
              </a:rPr>
              <a:t>2. All Compact frames are the O2M variants</a:t>
            </a:r>
            <a:endParaRPr kumimoji="0" lang="en-SG" sz="14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42083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sz="2800" dirty="0"/>
              <a:t>Proposal 3</a:t>
            </a:r>
            <a:endParaRPr lang="en-SG" sz="2800" dirty="0"/>
          </a:p>
        </p:txBody>
      </p:sp>
      <p:sp>
        <p:nvSpPr>
          <p:cNvPr id="13" name="TextBox 12">
            <a:extLst>
              <a:ext uri="{FF2B5EF4-FFF2-40B4-BE49-F238E27FC236}">
                <a16:creationId xmlns:a16="http://schemas.microsoft.com/office/drawing/2014/main" id="{A3419A1D-E7D6-4C0D-B47A-E3E4D25E45E3}"/>
              </a:ext>
            </a:extLst>
          </p:cNvPr>
          <p:cNvSpPr txBox="1"/>
          <p:nvPr/>
        </p:nvSpPr>
        <p:spPr>
          <a:xfrm>
            <a:off x="47328" y="2016444"/>
            <a:ext cx="5513207" cy="4185761"/>
          </a:xfrm>
          <a:prstGeom prst="rect">
            <a:avLst/>
          </a:prstGeom>
          <a:noFill/>
        </p:spPr>
        <p:txBody>
          <a:bodyPr wrap="square" rtlCol="0">
            <a:spAutoFit/>
          </a:bodyPr>
          <a:lstStyle/>
          <a:p>
            <a:r>
              <a:rPr lang="en-US" sz="1400" dirty="0">
                <a:solidFill>
                  <a:schemeClr val="tx1"/>
                </a:solidFill>
              </a:rPr>
              <a:t>10.38 UWB Multi-millisecond (MMS) operation</a:t>
            </a:r>
          </a:p>
          <a:p>
            <a:pPr lvl="1"/>
            <a:r>
              <a:rPr lang="en-SG" sz="1400" dirty="0">
                <a:solidFill>
                  <a:schemeClr val="tx1"/>
                </a:solidFill>
              </a:rPr>
              <a:t>10.38.1 Introduction</a:t>
            </a:r>
          </a:p>
          <a:p>
            <a:pPr lvl="1"/>
            <a:r>
              <a:rPr lang="en-US" sz="1400" dirty="0">
                <a:solidFill>
                  <a:schemeClr val="tx1"/>
                </a:solidFill>
              </a:rPr>
              <a:t>10.38.2 UWB MMS ranging overview</a:t>
            </a:r>
          </a:p>
          <a:p>
            <a:pPr lvl="1"/>
            <a:r>
              <a:rPr lang="en-US" sz="1400" dirty="0">
                <a:solidFill>
                  <a:schemeClr val="tx1"/>
                </a:solidFill>
              </a:rPr>
              <a:t>10.38.3 Narrowband MMS initialization and setup</a:t>
            </a:r>
          </a:p>
          <a:p>
            <a:pPr lvl="2"/>
            <a:r>
              <a:rPr lang="en-SG" sz="1400" dirty="0">
                <a:solidFill>
                  <a:schemeClr val="tx1"/>
                </a:solidFill>
              </a:rPr>
              <a:t>10.38.3.1 Overview</a:t>
            </a:r>
          </a:p>
          <a:p>
            <a:pPr lvl="2"/>
            <a:r>
              <a:rPr lang="en-SG" sz="1400" dirty="0">
                <a:solidFill>
                  <a:schemeClr val="tx1"/>
                </a:solidFill>
              </a:rPr>
              <a:t>10.38.3.2 Session initialization</a:t>
            </a:r>
          </a:p>
          <a:p>
            <a:pPr lvl="2"/>
            <a:r>
              <a:rPr lang="en-SG" sz="1400" dirty="0">
                <a:solidFill>
                  <a:schemeClr val="tx1"/>
                </a:solidFill>
              </a:rPr>
              <a:t>	10.38.3.2.1 Initialization configuration</a:t>
            </a:r>
          </a:p>
          <a:p>
            <a:pPr lvl="2"/>
            <a:r>
              <a:rPr lang="en-US" sz="1400" dirty="0">
                <a:solidFill>
                  <a:schemeClr val="tx1"/>
                </a:solidFill>
              </a:rPr>
              <a:t>10.38.3.3 Contention based initialization setup handshake</a:t>
            </a:r>
          </a:p>
          <a:p>
            <a:pPr lvl="2"/>
            <a:r>
              <a:rPr lang="en-SG" sz="1400" dirty="0">
                <a:solidFill>
                  <a:schemeClr val="tx1"/>
                </a:solidFill>
              </a:rPr>
              <a:t>10.38.3.4 Initialization setup handshake</a:t>
            </a:r>
          </a:p>
          <a:p>
            <a:pPr lvl="2"/>
            <a:r>
              <a:rPr lang="en-SG" sz="1400" dirty="0">
                <a:solidFill>
                  <a:schemeClr val="tx1"/>
                </a:solidFill>
              </a:rPr>
              <a:t>10.38.3.5 Ranging session configuration</a:t>
            </a:r>
          </a:p>
          <a:p>
            <a:pPr lvl="2"/>
            <a:r>
              <a:rPr lang="en-SG" sz="1400" dirty="0">
                <a:solidFill>
                  <a:schemeClr val="tx1"/>
                </a:solidFill>
              </a:rPr>
              <a:t>10.38.3.6 Coordination</a:t>
            </a:r>
          </a:p>
          <a:p>
            <a:pPr lvl="1"/>
            <a:r>
              <a:rPr lang="en-US" sz="1400" dirty="0">
                <a:solidFill>
                  <a:schemeClr val="tx1"/>
                </a:solidFill>
              </a:rPr>
              <a:t>10.38.4 UWB MMS control phase</a:t>
            </a:r>
          </a:p>
          <a:p>
            <a:pPr lvl="1"/>
            <a:r>
              <a:rPr lang="en-US" sz="1400" dirty="0">
                <a:solidFill>
                  <a:schemeClr val="tx1"/>
                </a:solidFill>
              </a:rPr>
              <a:t>10.38.5 UWB MMS ranging phase</a:t>
            </a:r>
          </a:p>
          <a:p>
            <a:pPr lvl="1"/>
            <a:r>
              <a:rPr lang="en-US" sz="1400" dirty="0">
                <a:solidFill>
                  <a:schemeClr val="tx1"/>
                </a:solidFill>
              </a:rPr>
              <a:t>10.38.6 UWB MMS report phase</a:t>
            </a:r>
          </a:p>
          <a:p>
            <a:pPr lvl="1"/>
            <a:r>
              <a:rPr lang="en-US" sz="1400" dirty="0">
                <a:solidFill>
                  <a:schemeClr val="tx1"/>
                </a:solidFill>
              </a:rPr>
              <a:t>10.38.7 UWB MMS ranging session initialization using public addresses</a:t>
            </a:r>
          </a:p>
          <a:p>
            <a:pPr lvl="1"/>
            <a:r>
              <a:rPr lang="en-US" sz="1400" dirty="0">
                <a:solidFill>
                  <a:schemeClr val="tx1"/>
                </a:solidFill>
              </a:rPr>
              <a:t>10.38.8 Narrow band specific functionality</a:t>
            </a:r>
          </a:p>
          <a:p>
            <a:pPr lvl="1"/>
            <a:r>
              <a:rPr lang="en-US" sz="1400" dirty="0">
                <a:solidFill>
                  <a:schemeClr val="tx1"/>
                </a:solidFill>
              </a:rPr>
              <a:t>10.38.9 Procedures for one-to-many MMS ranging</a:t>
            </a:r>
          </a:p>
          <a:p>
            <a:pPr lvl="1"/>
            <a:r>
              <a:rPr lang="en-US" sz="1400" dirty="0">
                <a:solidFill>
                  <a:schemeClr val="tx1"/>
                </a:solidFill>
              </a:rPr>
              <a:t>10.38.10 Control messages for MMS operation</a:t>
            </a:r>
            <a:endParaRPr lang="en-SG" sz="1400" dirty="0">
              <a:solidFill>
                <a:schemeClr val="tx1"/>
              </a:solidFill>
            </a:endParaRPr>
          </a:p>
        </p:txBody>
      </p:sp>
      <p:sp>
        <p:nvSpPr>
          <p:cNvPr id="9" name="TextBox 8">
            <a:extLst>
              <a:ext uri="{FF2B5EF4-FFF2-40B4-BE49-F238E27FC236}">
                <a16:creationId xmlns:a16="http://schemas.microsoft.com/office/drawing/2014/main" id="{331133E8-9931-4F7B-B7F7-8E46B19FDE1F}"/>
              </a:ext>
            </a:extLst>
          </p:cNvPr>
          <p:cNvSpPr txBox="1"/>
          <p:nvPr/>
        </p:nvSpPr>
        <p:spPr>
          <a:xfrm>
            <a:off x="5375920" y="2051551"/>
            <a:ext cx="6737509" cy="4185761"/>
          </a:xfrm>
          <a:prstGeom prst="rect">
            <a:avLst/>
          </a:prstGeom>
          <a:noFill/>
        </p:spPr>
        <p:txBody>
          <a:bodyPr wrap="square" rtlCol="0">
            <a:spAutoFit/>
          </a:bodyPr>
          <a:lstStyle/>
          <a:p>
            <a:r>
              <a:rPr lang="en-US" sz="1400" dirty="0">
                <a:solidFill>
                  <a:schemeClr val="tx1"/>
                </a:solidFill>
              </a:rPr>
              <a:t>10.38 UWB Multi-millisecond (MMS) operation</a:t>
            </a:r>
          </a:p>
          <a:p>
            <a:pPr lvl="1"/>
            <a:r>
              <a:rPr lang="en-SG" sz="1400" dirty="0">
                <a:solidFill>
                  <a:schemeClr val="tx1"/>
                </a:solidFill>
              </a:rPr>
              <a:t>10.38.1 Introduction</a:t>
            </a:r>
          </a:p>
          <a:p>
            <a:pPr lvl="1"/>
            <a:r>
              <a:rPr lang="en-US" sz="1400" dirty="0">
                <a:solidFill>
                  <a:schemeClr val="tx1"/>
                </a:solidFill>
              </a:rPr>
              <a:t>10.38.2 UWB MMS ranging overview</a:t>
            </a:r>
          </a:p>
          <a:p>
            <a:pPr lvl="1"/>
            <a:r>
              <a:rPr lang="en-US" sz="1400" dirty="0">
                <a:solidFill>
                  <a:schemeClr val="tx1"/>
                </a:solidFill>
              </a:rPr>
              <a:t>10.38.3 Narrowband MMS initialization and setup</a:t>
            </a:r>
          </a:p>
          <a:p>
            <a:pPr lvl="2"/>
            <a:r>
              <a:rPr lang="en-SG" sz="1400" dirty="0">
                <a:solidFill>
                  <a:schemeClr val="tx1"/>
                </a:solidFill>
              </a:rPr>
              <a:t>10.38.3.1 Overview</a:t>
            </a:r>
          </a:p>
          <a:p>
            <a:pPr lvl="2"/>
            <a:r>
              <a:rPr lang="en-SG" sz="1400" dirty="0">
                <a:solidFill>
                  <a:schemeClr val="tx1"/>
                </a:solidFill>
              </a:rPr>
              <a:t>10.38.3.2 Session initialization</a:t>
            </a:r>
          </a:p>
          <a:p>
            <a:pPr lvl="2"/>
            <a:r>
              <a:rPr lang="en-SG" sz="1400" dirty="0">
                <a:solidFill>
                  <a:schemeClr val="tx1"/>
                </a:solidFill>
              </a:rPr>
              <a:t>	10.38.3.2.1 Initialization configuration</a:t>
            </a:r>
          </a:p>
          <a:p>
            <a:pPr lvl="2"/>
            <a:r>
              <a:rPr lang="en-SG" sz="1400" dirty="0">
                <a:solidFill>
                  <a:schemeClr val="tx1"/>
                </a:solidFill>
              </a:rPr>
              <a:t>	10.38.3.</a:t>
            </a:r>
            <a:r>
              <a:rPr lang="en-SG" sz="1400" dirty="0">
                <a:solidFill>
                  <a:srgbClr val="FF0000"/>
                </a:solidFill>
              </a:rPr>
              <a:t>2.2</a:t>
            </a:r>
            <a:r>
              <a:rPr lang="en-SG" sz="1400" dirty="0">
                <a:solidFill>
                  <a:schemeClr val="tx1"/>
                </a:solidFill>
              </a:rPr>
              <a:t> Initialization setup handshake</a:t>
            </a:r>
            <a:r>
              <a:rPr lang="en-SG" sz="1400" dirty="0">
                <a:solidFill>
                  <a:srgbClr val="FF0000"/>
                </a:solidFill>
              </a:rPr>
              <a:t> for 1 to 1 ranging (CID 690)</a:t>
            </a:r>
            <a:endParaRPr lang="en-SG" sz="1400" u="sng" dirty="0">
              <a:solidFill>
                <a:srgbClr val="FF0000"/>
              </a:solidFill>
            </a:endParaRPr>
          </a:p>
          <a:p>
            <a:pPr lvl="2"/>
            <a:r>
              <a:rPr lang="en-US" sz="1400" dirty="0">
                <a:solidFill>
                  <a:schemeClr val="tx1"/>
                </a:solidFill>
              </a:rPr>
              <a:t>	10.38.3.</a:t>
            </a:r>
            <a:r>
              <a:rPr lang="en-US" sz="1400" dirty="0">
                <a:solidFill>
                  <a:srgbClr val="FF0000"/>
                </a:solidFill>
              </a:rPr>
              <a:t>2.</a:t>
            </a:r>
            <a:r>
              <a:rPr lang="en-US" sz="1400" dirty="0">
                <a:solidFill>
                  <a:schemeClr val="tx1"/>
                </a:solidFill>
              </a:rPr>
              <a:t>3 Contention based initialization setup handshake</a:t>
            </a:r>
            <a:endParaRPr lang="en-US" sz="1400" strike="sngStrike" dirty="0">
              <a:solidFill>
                <a:schemeClr val="tx1"/>
              </a:solidFill>
            </a:endParaRPr>
          </a:p>
          <a:p>
            <a:pPr lvl="2"/>
            <a:r>
              <a:rPr lang="en-US" sz="1400" dirty="0">
                <a:solidFill>
                  <a:schemeClr val="tx1"/>
                </a:solidFill>
              </a:rPr>
              <a:t>	</a:t>
            </a:r>
            <a:r>
              <a:rPr lang="en-US" sz="1400" dirty="0">
                <a:solidFill>
                  <a:srgbClr val="FF0000"/>
                </a:solidFill>
              </a:rPr>
              <a:t>10.38.3.3 </a:t>
            </a:r>
            <a:r>
              <a:rPr lang="en-US" sz="1400" strike="sngStrike" dirty="0">
                <a:solidFill>
                  <a:srgbClr val="FF0000"/>
                </a:solidFill>
              </a:rPr>
              <a:t>UWB MMS ranging </a:t>
            </a:r>
            <a:r>
              <a:rPr lang="en-US" sz="1400" dirty="0">
                <a:solidFill>
                  <a:srgbClr val="FF0000"/>
                </a:solidFill>
              </a:rPr>
              <a:t>Session initialization using public addresses</a:t>
            </a:r>
            <a:endParaRPr lang="en-SG" sz="1400" dirty="0">
              <a:solidFill>
                <a:schemeClr val="tx1"/>
              </a:solidFill>
            </a:endParaRPr>
          </a:p>
          <a:p>
            <a:pPr lvl="2"/>
            <a:r>
              <a:rPr lang="en-SG" sz="1400" dirty="0">
                <a:solidFill>
                  <a:schemeClr val="tx1"/>
                </a:solidFill>
              </a:rPr>
              <a:t>10.38.3.5 Ranging session configuration</a:t>
            </a:r>
          </a:p>
          <a:p>
            <a:pPr lvl="2"/>
            <a:r>
              <a:rPr lang="en-SG" sz="1400" dirty="0">
                <a:solidFill>
                  <a:schemeClr val="tx1"/>
                </a:solidFill>
              </a:rPr>
              <a:t>10.38.3.6 Coordination</a:t>
            </a:r>
          </a:p>
          <a:p>
            <a:pPr lvl="1"/>
            <a:r>
              <a:rPr lang="en-US" sz="1400" dirty="0">
                <a:solidFill>
                  <a:schemeClr val="tx1"/>
                </a:solidFill>
              </a:rPr>
              <a:t>10.38.4 UWB MMS control phase</a:t>
            </a:r>
          </a:p>
          <a:p>
            <a:pPr lvl="1"/>
            <a:r>
              <a:rPr lang="en-US" sz="1400" dirty="0">
                <a:solidFill>
                  <a:schemeClr val="tx1"/>
                </a:solidFill>
              </a:rPr>
              <a:t>10.38.5 UWB MMS ranging phase</a:t>
            </a:r>
          </a:p>
          <a:p>
            <a:pPr lvl="1"/>
            <a:r>
              <a:rPr lang="en-US" sz="1400" dirty="0">
                <a:solidFill>
                  <a:schemeClr val="tx1"/>
                </a:solidFill>
              </a:rPr>
              <a:t>10.38.6 UWB MMS report phase</a:t>
            </a:r>
          </a:p>
          <a:p>
            <a:pPr lvl="1"/>
            <a:r>
              <a:rPr lang="en-US" sz="1400" strike="sngStrike" dirty="0">
                <a:solidFill>
                  <a:srgbClr val="FF0000"/>
                </a:solidFill>
              </a:rPr>
              <a:t>10.38.7 UWB MMS ranging session initialization using public addresses</a:t>
            </a:r>
          </a:p>
          <a:p>
            <a:pPr lvl="1"/>
            <a:r>
              <a:rPr lang="en-US" sz="1400" dirty="0">
                <a:solidFill>
                  <a:schemeClr val="tx1"/>
                </a:solidFill>
              </a:rPr>
              <a:t>10.38.8 Narrow band specific functionality</a:t>
            </a:r>
          </a:p>
          <a:p>
            <a:pPr lvl="1"/>
            <a:r>
              <a:rPr lang="en-US" sz="1400" dirty="0">
                <a:solidFill>
                  <a:schemeClr val="tx1"/>
                </a:solidFill>
              </a:rPr>
              <a:t>10.38.9 Procedures for one-to-many MMS ranging</a:t>
            </a:r>
          </a:p>
          <a:p>
            <a:pPr lvl="1"/>
            <a:r>
              <a:rPr lang="en-US" sz="1400" dirty="0">
                <a:solidFill>
                  <a:schemeClr val="tx1"/>
                </a:solidFill>
              </a:rPr>
              <a:t>10.38.10 Control messages for MMS operation</a:t>
            </a:r>
            <a:endParaRPr lang="en-SG" sz="1400" dirty="0">
              <a:solidFill>
                <a:schemeClr val="tx1"/>
              </a:solidFill>
            </a:endParaRPr>
          </a:p>
        </p:txBody>
      </p:sp>
      <p:sp>
        <p:nvSpPr>
          <p:cNvPr id="4" name="Arrow: Right 3">
            <a:extLst>
              <a:ext uri="{FF2B5EF4-FFF2-40B4-BE49-F238E27FC236}">
                <a16:creationId xmlns:a16="http://schemas.microsoft.com/office/drawing/2014/main" id="{FC1B164D-C7F8-4D49-B992-AEA4192E705E}"/>
              </a:ext>
            </a:extLst>
          </p:cNvPr>
          <p:cNvSpPr/>
          <p:nvPr/>
        </p:nvSpPr>
        <p:spPr bwMode="auto">
          <a:xfrm>
            <a:off x="5560535" y="3785579"/>
            <a:ext cx="391284" cy="43204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3" name="Slide Number Placeholder 2">
            <a:extLst>
              <a:ext uri="{FF2B5EF4-FFF2-40B4-BE49-F238E27FC236}">
                <a16:creationId xmlns:a16="http://schemas.microsoft.com/office/drawing/2014/main" id="{6408F2C6-C764-4664-81D6-A53EAEDDAFC0}"/>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13</a:t>
            </a:fld>
            <a:endParaRPr lang="en-US" altLang="en-US"/>
          </a:p>
        </p:txBody>
      </p:sp>
      <p:sp>
        <p:nvSpPr>
          <p:cNvPr id="7" name="TextBox 6">
            <a:extLst>
              <a:ext uri="{FF2B5EF4-FFF2-40B4-BE49-F238E27FC236}">
                <a16:creationId xmlns:a16="http://schemas.microsoft.com/office/drawing/2014/main" id="{FF40EDDB-79B6-4801-A22C-8B5B43DF8BAA}"/>
              </a:ext>
            </a:extLst>
          </p:cNvPr>
          <p:cNvSpPr txBox="1"/>
          <p:nvPr/>
        </p:nvSpPr>
        <p:spPr>
          <a:xfrm>
            <a:off x="263352" y="1439864"/>
            <a:ext cx="5842753" cy="338554"/>
          </a:xfrm>
          <a:prstGeom prst="rect">
            <a:avLst/>
          </a:prstGeom>
          <a:noFill/>
        </p:spPr>
        <p:txBody>
          <a:bodyPr wrap="none" rtlCol="0">
            <a:spAutoFit/>
          </a:bodyPr>
          <a:lstStyle/>
          <a:p>
            <a:pPr lvl="0">
              <a:defRPr/>
            </a:pPr>
            <a:r>
              <a:rPr lang="en-US" sz="1600" dirty="0">
                <a:solidFill>
                  <a:srgbClr val="000000"/>
                </a:solidFill>
              </a:rPr>
              <a:t>Reorganize the Initialization and Setup sub-clauses for better clarity:</a:t>
            </a:r>
            <a:endParaRPr kumimoji="0" lang="en-SG" sz="16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Tree>
    <p:extLst>
      <p:ext uri="{BB962C8B-B14F-4D97-AF65-F5344CB8AC3E}">
        <p14:creationId xmlns:p14="http://schemas.microsoft.com/office/powerpoint/2010/main" val="2256045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DFE02E3-B8E7-5AD1-1C02-85282A18B9D4}"/>
              </a:ext>
            </a:extLst>
          </p:cNvPr>
          <p:cNvSpPr>
            <a:spLocks noGrp="1"/>
          </p:cNvSpPr>
          <p:nvPr>
            <p:ph type="sldNum" idx="10"/>
          </p:nvPr>
        </p:nvSpPr>
        <p:spPr>
          <a:xfrm>
            <a:off x="5735639" y="6554788"/>
            <a:ext cx="655637" cy="239712"/>
          </a:xfrm>
        </p:spPr>
        <p:txBody>
          <a:bodyPr wrap="square" anchor="ctr">
            <a:normAutofit/>
          </a:bodyPr>
          <a:lstStyle/>
          <a:p>
            <a:pPr>
              <a:spcAft>
                <a:spcPts val="600"/>
              </a:spcAft>
              <a:defRPr/>
            </a:pPr>
            <a:r>
              <a:rPr lang="en-US" altLang="en-US"/>
              <a:t>Slide </a:t>
            </a:r>
            <a:fld id="{5DD27314-9434-4B6F-80C2-AAC402118CDA}" type="slidenum">
              <a:rPr lang="en-US" altLang="en-US" smtClean="0"/>
              <a:pPr>
                <a:spcAft>
                  <a:spcPts val="600"/>
                </a:spcAft>
                <a:defRPr/>
              </a:pPr>
              <a:t>2</a:t>
            </a:fld>
            <a:endParaRPr lang="en-US" altLang="en-US"/>
          </a:p>
        </p:txBody>
      </p:sp>
      <p:graphicFrame>
        <p:nvGraphicFramePr>
          <p:cNvPr id="17" name="Table 16">
            <a:extLst>
              <a:ext uri="{FF2B5EF4-FFF2-40B4-BE49-F238E27FC236}">
                <a16:creationId xmlns:a16="http://schemas.microsoft.com/office/drawing/2014/main" id="{5ACC14F8-01E2-4E6D-92E4-9BBFABB43F1E}"/>
              </a:ext>
            </a:extLst>
          </p:cNvPr>
          <p:cNvGraphicFramePr>
            <a:graphicFrameLocks noGrp="1"/>
          </p:cNvGraphicFramePr>
          <p:nvPr>
            <p:extLst>
              <p:ext uri="{D42A27DB-BD31-4B8C-83A1-F6EECF244321}">
                <p14:modId xmlns:p14="http://schemas.microsoft.com/office/powerpoint/2010/main" val="1053130571"/>
              </p:ext>
            </p:extLst>
          </p:nvPr>
        </p:nvGraphicFramePr>
        <p:xfrm>
          <a:off x="469640" y="1052736"/>
          <a:ext cx="11098968" cy="5225174"/>
        </p:xfrm>
        <a:graphic>
          <a:graphicData uri="http://schemas.openxmlformats.org/drawingml/2006/table">
            <a:tbl>
              <a:tblPr firstRow="1" bandRow="1">
                <a:tableStyleId>{5940675A-B579-460E-94D1-54222C63F5DA}</a:tableStyleId>
              </a:tblPr>
              <a:tblGrid>
                <a:gridCol w="5650688">
                  <a:extLst>
                    <a:ext uri="{9D8B030D-6E8A-4147-A177-3AD203B41FA5}">
                      <a16:colId xmlns:a16="http://schemas.microsoft.com/office/drawing/2014/main" val="1745747388"/>
                    </a:ext>
                  </a:extLst>
                </a:gridCol>
                <a:gridCol w="5448280">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b="1"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b="1"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a:effectLst/>
                          <a:latin typeface="+mj-lt"/>
                          <a:ea typeface="+mn-ea"/>
                          <a:cs typeface="Times New Roman" panose="02020603050405020304" pitchFamily="18" charset="0"/>
                        </a:rPr>
                        <a:t>Clarification for One-to-many MMS Ranging modes</a:t>
                      </a: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958572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a:xfrm>
            <a:off x="407368" y="685801"/>
            <a:ext cx="10952685" cy="754063"/>
          </a:xfrm>
        </p:spPr>
        <p:txBody>
          <a:bodyPr/>
          <a:lstStyle/>
          <a:p>
            <a:r>
              <a:rPr lang="en-US" sz="2800" dirty="0"/>
              <a:t>Introduction</a:t>
            </a:r>
            <a:endParaRPr lang="en-SG" sz="2800" dirty="0"/>
          </a:p>
        </p:txBody>
      </p:sp>
      <p:sp>
        <p:nvSpPr>
          <p:cNvPr id="13" name="TextBox 12">
            <a:extLst>
              <a:ext uri="{FF2B5EF4-FFF2-40B4-BE49-F238E27FC236}">
                <a16:creationId xmlns:a16="http://schemas.microsoft.com/office/drawing/2014/main" id="{A3419A1D-E7D6-4C0D-B47A-E3E4D25E45E3}"/>
              </a:ext>
            </a:extLst>
          </p:cNvPr>
          <p:cNvSpPr txBox="1"/>
          <p:nvPr/>
        </p:nvSpPr>
        <p:spPr>
          <a:xfrm>
            <a:off x="263352" y="1700808"/>
            <a:ext cx="11665296" cy="2308324"/>
          </a:xfrm>
          <a:prstGeom prst="rect">
            <a:avLst/>
          </a:prstGeom>
          <a:noFill/>
        </p:spPr>
        <p:txBody>
          <a:bodyPr wrap="square" rtlCol="0">
            <a:spAutoFit/>
          </a:bodyPr>
          <a:lstStyle/>
          <a:p>
            <a:pPr marL="342900" lvl="0" indent="-342900">
              <a:buFont typeface="Wingdings" panose="05000000000000000000" pitchFamily="2" charset="2"/>
              <a:buChar char="q"/>
            </a:pP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During the resolution of comments related to Initialization and Setup phase for one-to-many MMS ranging, we realized that </a:t>
            </a:r>
            <a:r>
              <a:rPr lang="en-US" sz="2400" dirty="0">
                <a:solidFill>
                  <a:srgbClr val="000000"/>
                </a:solidFill>
              </a:rPr>
              <a:t>the Initialization and Setup phase for one-to-many MMS ranging is not well defined </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in 802.15.4ab-draft-C.</a:t>
            </a:r>
          </a:p>
          <a:p>
            <a:pPr marL="342900" lvl="0" indent="-342900">
              <a:buFont typeface="Wingdings" panose="05000000000000000000" pitchFamily="2" charset="2"/>
              <a:buChar char="q"/>
            </a:pPr>
            <a:endParaRPr lang="en-US" sz="2400" dirty="0">
              <a:solidFill>
                <a:srgbClr val="000000"/>
              </a:solidFill>
            </a:endParaRPr>
          </a:p>
          <a:p>
            <a:pPr marL="342900" lvl="0" indent="-342900">
              <a:buFont typeface="Wingdings" panose="05000000000000000000" pitchFamily="2" charset="2"/>
              <a:buChar char="q"/>
            </a:pPr>
            <a:r>
              <a:rPr lang="en-US" sz="2400" dirty="0">
                <a:solidFill>
                  <a:srgbClr val="000000"/>
                </a:solidFill>
              </a:rPr>
              <a:t>Based on </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offline discussions and study of draft-C, we share our findings and make proposals to clarify the</a:t>
            </a:r>
            <a:r>
              <a:rPr lang="en-US" sz="2400" dirty="0">
                <a:solidFill>
                  <a:srgbClr val="000000"/>
                </a:solidFill>
              </a:rPr>
              <a:t> Initialization and Setup phase for one-to-many MMS ranging.</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 </a:t>
            </a:r>
            <a:endParaRPr kumimoji="0" lang="en-SG" sz="24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Slide Number Placeholder 5">
            <a:extLst>
              <a:ext uri="{FF2B5EF4-FFF2-40B4-BE49-F238E27FC236}">
                <a16:creationId xmlns:a16="http://schemas.microsoft.com/office/drawing/2014/main" id="{97779525-C4C2-4404-91C5-075261C5F76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endParaRPr>
          </a:p>
        </p:txBody>
      </p:sp>
    </p:spTree>
    <p:extLst>
      <p:ext uri="{BB962C8B-B14F-4D97-AF65-F5344CB8AC3E}">
        <p14:creationId xmlns:p14="http://schemas.microsoft.com/office/powerpoint/2010/main" val="2612391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sz="3600" dirty="0"/>
              <a:t>Related comments in Draft C</a:t>
            </a:r>
            <a:endParaRPr lang="en-SG" sz="3600" dirty="0"/>
          </a:p>
        </p:txBody>
      </p:sp>
      <p:graphicFrame>
        <p:nvGraphicFramePr>
          <p:cNvPr id="3" name="Table 2">
            <a:extLst>
              <a:ext uri="{FF2B5EF4-FFF2-40B4-BE49-F238E27FC236}">
                <a16:creationId xmlns:a16="http://schemas.microsoft.com/office/drawing/2014/main" id="{1A05A502-068F-4032-A266-16F2C7D23635}"/>
              </a:ext>
            </a:extLst>
          </p:cNvPr>
          <p:cNvGraphicFramePr>
            <a:graphicFrameLocks noGrp="1"/>
          </p:cNvGraphicFramePr>
          <p:nvPr>
            <p:extLst/>
          </p:nvPr>
        </p:nvGraphicFramePr>
        <p:xfrm>
          <a:off x="335360" y="1844824"/>
          <a:ext cx="11377264" cy="3834238"/>
        </p:xfrm>
        <a:graphic>
          <a:graphicData uri="http://schemas.openxmlformats.org/drawingml/2006/table">
            <a:tbl>
              <a:tblPr/>
              <a:tblGrid>
                <a:gridCol w="876061">
                  <a:extLst>
                    <a:ext uri="{9D8B030D-6E8A-4147-A177-3AD203B41FA5}">
                      <a16:colId xmlns:a16="http://schemas.microsoft.com/office/drawing/2014/main" val="3033358438"/>
                    </a:ext>
                  </a:extLst>
                </a:gridCol>
                <a:gridCol w="645518">
                  <a:extLst>
                    <a:ext uri="{9D8B030D-6E8A-4147-A177-3AD203B41FA5}">
                      <a16:colId xmlns:a16="http://schemas.microsoft.com/office/drawing/2014/main" val="2058070992"/>
                    </a:ext>
                  </a:extLst>
                </a:gridCol>
                <a:gridCol w="633992">
                  <a:extLst>
                    <a:ext uri="{9D8B030D-6E8A-4147-A177-3AD203B41FA5}">
                      <a16:colId xmlns:a16="http://schemas.microsoft.com/office/drawing/2014/main" val="2282201369"/>
                    </a:ext>
                  </a:extLst>
                </a:gridCol>
                <a:gridCol w="795371">
                  <a:extLst>
                    <a:ext uri="{9D8B030D-6E8A-4147-A177-3AD203B41FA5}">
                      <a16:colId xmlns:a16="http://schemas.microsoft.com/office/drawing/2014/main" val="3372152570"/>
                    </a:ext>
                  </a:extLst>
                </a:gridCol>
                <a:gridCol w="426503">
                  <a:extLst>
                    <a:ext uri="{9D8B030D-6E8A-4147-A177-3AD203B41FA5}">
                      <a16:colId xmlns:a16="http://schemas.microsoft.com/office/drawing/2014/main" val="2412453124"/>
                    </a:ext>
                  </a:extLst>
                </a:gridCol>
                <a:gridCol w="3907693">
                  <a:extLst>
                    <a:ext uri="{9D8B030D-6E8A-4147-A177-3AD203B41FA5}">
                      <a16:colId xmlns:a16="http://schemas.microsoft.com/office/drawing/2014/main" val="2589663540"/>
                    </a:ext>
                  </a:extLst>
                </a:gridCol>
                <a:gridCol w="3227592">
                  <a:extLst>
                    <a:ext uri="{9D8B030D-6E8A-4147-A177-3AD203B41FA5}">
                      <a16:colId xmlns:a16="http://schemas.microsoft.com/office/drawing/2014/main" val="3333075397"/>
                    </a:ext>
                  </a:extLst>
                </a:gridCol>
                <a:gridCol w="864534">
                  <a:extLst>
                    <a:ext uri="{9D8B030D-6E8A-4147-A177-3AD203B41FA5}">
                      <a16:colId xmlns:a16="http://schemas.microsoft.com/office/drawing/2014/main" val="787626827"/>
                    </a:ext>
                  </a:extLst>
                </a:gridCol>
              </a:tblGrid>
              <a:tr h="725278">
                <a:tc>
                  <a:txBody>
                    <a:bodyPr/>
                    <a:lstStyle/>
                    <a:p>
                      <a:pPr marL="91440" algn="l" fontAlgn="ctr"/>
                      <a:r>
                        <a:rPr lang="en-SG" sz="12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1" i="0" u="none" strike="noStrike" dirty="0">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1" i="0" u="none" strike="noStrike" dirty="0">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SG" sz="12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SG" sz="1200" b="1" i="0" u="none" strike="noStrike">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SG" sz="1200" b="1" i="0" u="none" strike="noStrike" dirty="0">
                          <a:solidFill>
                            <a:srgbClr val="000000"/>
                          </a:solidFill>
                          <a:effectLst/>
                          <a:latin typeface="Arial" panose="020B0604020202020204" pitchFamily="34" charset="0"/>
                        </a:rPr>
                        <a:t>Comments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6325772"/>
                  </a:ext>
                </a:extLst>
              </a:tr>
              <a:tr h="836860">
                <a:tc>
                  <a:txBody>
                    <a:bodyPr/>
                    <a:lstStyle/>
                    <a:p>
                      <a:pPr marL="91440" algn="l" fontAlgn="ctr"/>
                      <a:r>
                        <a:rPr lang="en-SG" sz="1200" b="0" i="0" u="none" strike="noStrike" dirty="0">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dirty="0">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dirty="0">
                          <a:solidFill>
                            <a:srgbClr val="000000"/>
                          </a:solidFill>
                          <a:effectLst/>
                          <a:latin typeface="Arial" panose="020B0604020202020204" pitchFamily="34" charset="0"/>
                        </a:rPr>
                        <a:t>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10.38.3.3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dirty="0">
                          <a:solidFill>
                            <a:srgbClr val="000000"/>
                          </a:solidFill>
                          <a:effectLst/>
                          <a:latin typeface="Arial" panose="020B0604020202020204" pitchFamily="34" charset="0"/>
                        </a:rPr>
                        <a:t>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US" sz="1200" b="0" i="0" u="none" strike="noStrike" dirty="0">
                          <a:solidFill>
                            <a:srgbClr val="000000"/>
                          </a:solidFill>
                          <a:effectLst/>
                          <a:latin typeface="Arial" panose="020B0604020202020204" pitchFamily="34" charset="0"/>
                        </a:rPr>
                        <a:t>"Each Start of Ranging Compact frame specifies the corresponding ranging configurations</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and the time offset between the first symbol of the Start of Ranging Compact frame and the first symbol of the One-to-one Poll Compact frame addressed to the corresponding responder in the first ranging block" shouldn't it be one-to-many Poll Compact frame?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US" sz="1200" b="0" i="0" u="none" strike="noStrike">
                          <a:solidFill>
                            <a:srgbClr val="000000"/>
                          </a:solidFill>
                          <a:effectLst/>
                          <a:latin typeface="Arial" panose="020B0604020202020204" pitchFamily="34" charset="0"/>
                        </a:rPr>
                        <a:t>change to one-to-many Poll Compact frame addressed to all responders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US" sz="1200" b="0" i="0" u="none" strike="noStrike" dirty="0">
                          <a:solidFill>
                            <a:srgbClr val="000000"/>
                          </a:solidFill>
                          <a:effectLst/>
                          <a:latin typeface="Arial" panose="020B0604020202020204" pitchFamily="34" charset="0"/>
                        </a:rPr>
                        <a:t>Already rejected by Alex.</a:t>
                      </a:r>
                      <a:endParaRPr lang="en-SG" sz="1200" b="0" i="0" u="none" strike="noStrike" dirty="0">
                        <a:solidFill>
                          <a:srgbClr val="000000"/>
                        </a:solidFill>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5400804"/>
                  </a:ext>
                </a:extLst>
              </a:tr>
              <a:tr h="697382">
                <a:tc>
                  <a:txBody>
                    <a:bodyPr/>
                    <a:lstStyle/>
                    <a:p>
                      <a:pPr marL="91440" algn="l" fontAlgn="ctr"/>
                      <a:r>
                        <a:rPr lang="en-SG" sz="1200" b="0" i="0" u="none" strike="noStrike" dirty="0">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606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dirty="0">
                          <a:solidFill>
                            <a:srgbClr val="000000"/>
                          </a:solidFill>
                          <a:effectLst/>
                          <a:latin typeface="Arial" panose="020B0604020202020204" pitchFamily="34" charset="0"/>
                        </a:rPr>
                        <a:t>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dirty="0">
                          <a:solidFill>
                            <a:srgbClr val="000000"/>
                          </a:solidFill>
                          <a:effectLst/>
                          <a:latin typeface="Arial" panose="020B0604020202020204" pitchFamily="34" charset="0"/>
                        </a:rPr>
                        <a:t>10.38.3.3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dirty="0">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US" sz="1200" b="0" i="0" u="none" strike="noStrike" dirty="0">
                          <a:solidFill>
                            <a:srgbClr val="000000"/>
                          </a:solidFill>
                          <a:effectLst/>
                          <a:latin typeface="Arial" panose="020B0604020202020204" pitchFamily="34" charset="0"/>
                        </a:rPr>
                        <a:t>Not all Advertising Poll Compact frame carry the </a:t>
                      </a:r>
                      <a:r>
                        <a:rPr lang="en-US" sz="1200" b="0" i="0" u="none" strike="noStrike" dirty="0" err="1">
                          <a:solidFill>
                            <a:srgbClr val="000000"/>
                          </a:solidFill>
                          <a:effectLst/>
                          <a:latin typeface="Arial" panose="020B0604020202020204" pitchFamily="34" charset="0"/>
                        </a:rPr>
                        <a:t>CapDuration</a:t>
                      </a:r>
                      <a:r>
                        <a:rPr lang="en-US" sz="1200" b="0" i="0" u="none" strike="noStrike" dirty="0">
                          <a:solidFill>
                            <a:srgbClr val="000000"/>
                          </a:solidFill>
                          <a:effectLst/>
                          <a:latin typeface="Arial" panose="020B0604020202020204" pitchFamily="34" charset="0"/>
                        </a:rPr>
                        <a:t> field that is need for contention; only those with message control 0x20 and 0x30 carry the field.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US" sz="1200" b="0" i="0" u="none" strike="noStrike">
                          <a:solidFill>
                            <a:srgbClr val="000000"/>
                          </a:solidFill>
                          <a:effectLst/>
                          <a:latin typeface="Arial" panose="020B0604020202020204" pitchFamily="34" charset="0"/>
                        </a:rPr>
                        <a:t>Rephrase as:</a:t>
                      </a:r>
                      <a:br>
                        <a:rPr lang="en-US" sz="1200" b="0" i="0" u="none" strike="noStrike">
                          <a:solidFill>
                            <a:srgbClr val="000000"/>
                          </a:solidFill>
                          <a:effectLst/>
                          <a:latin typeface="Arial" panose="020B0604020202020204" pitchFamily="34" charset="0"/>
                        </a:rPr>
                      </a:br>
                      <a:r>
                        <a:rPr lang="en-US" sz="1200" b="0" i="0" u="none" strike="noStrike">
                          <a:solidFill>
                            <a:srgbClr val="000000"/>
                          </a:solidFill>
                          <a:effectLst/>
                          <a:latin typeface="Arial" panose="020B0604020202020204" pitchFamily="34" charset="0"/>
                        </a:rPr>
                        <a:t>"…, the initiator sends an AAdvertising Poll Compact frame with the Message Control field set to 0x20 or 0x30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endParaRPr lang="en-SG" sz="1200" b="0" i="0" u="none" strike="noStrike" dirty="0">
                        <a:solidFill>
                          <a:srgbClr val="000000"/>
                        </a:solidFill>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5626203"/>
                  </a:ext>
                </a:extLst>
              </a:tr>
              <a:tr h="418429">
                <a:tc>
                  <a:txBody>
                    <a:bodyPr/>
                    <a:lstStyle/>
                    <a:p>
                      <a:pPr marL="91440" algn="l" fontAlgn="ctr"/>
                      <a:r>
                        <a:rPr lang="en-SG" sz="1200" b="0" i="0" u="none" strike="noStrike" dirty="0">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607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10.38.3.3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US" sz="1200" b="0" i="0" u="none" strike="noStrike" dirty="0">
                          <a:solidFill>
                            <a:srgbClr val="000000"/>
                          </a:solidFill>
                          <a:effectLst/>
                          <a:latin typeface="Arial" panose="020B0604020202020204" pitchFamily="34" charset="0"/>
                        </a:rPr>
                        <a:t>Does this mean that if two or more responders are selected, coordination is mandatory? Else, the procedure for one-to-many when coordination is not active should also be described.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US" sz="1200" b="0" i="0" u="none" strike="noStrike">
                          <a:solidFill>
                            <a:srgbClr val="000000"/>
                          </a:solidFill>
                          <a:effectLst/>
                          <a:latin typeface="Arial" panose="020B0604020202020204" pitchFamily="34" charset="0"/>
                        </a:rPr>
                        <a:t>Describe the procedure for one-to-many when coordination is not active.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endParaRPr lang="en-SG" sz="1200" b="0" i="0" u="none" strike="noStrike" dirty="0">
                        <a:solidFill>
                          <a:srgbClr val="000000"/>
                        </a:solidFill>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9846448"/>
                  </a:ext>
                </a:extLst>
              </a:tr>
              <a:tr h="278953">
                <a:tc>
                  <a:txBody>
                    <a:bodyPr/>
                    <a:lstStyle/>
                    <a:p>
                      <a:pPr marL="91440" algn="l" fontAlgn="ctr"/>
                      <a:r>
                        <a:rPr lang="en-SG" sz="12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687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10.38.3.3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ctr"/>
                      <a:r>
                        <a:rPr lang="en-SG" sz="1200" b="0" i="0" u="none" strike="noStrike">
                          <a:solidFill>
                            <a:srgbClr val="000000"/>
                          </a:solidFill>
                          <a:effectLst/>
                          <a:latin typeface="Arial" panose="020B0604020202020204" pitchFamily="34" charset="0"/>
                        </a:rPr>
                        <a:t>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US" sz="1200" b="0" i="0" u="none" strike="noStrike" dirty="0">
                          <a:solidFill>
                            <a:srgbClr val="000000"/>
                          </a:solidFill>
                          <a:effectLst/>
                          <a:latin typeface="Arial" panose="020B0604020202020204" pitchFamily="34" charset="0"/>
                        </a:rPr>
                        <a:t>The one-to-many without </a:t>
                      </a:r>
                      <a:r>
                        <a:rPr lang="en-US" sz="1200" b="0" i="0" u="none" strike="noStrike" dirty="0" err="1">
                          <a:solidFill>
                            <a:srgbClr val="000000"/>
                          </a:solidFill>
                          <a:effectLst/>
                          <a:latin typeface="Arial" panose="020B0604020202020204" pitchFamily="34" charset="0"/>
                        </a:rPr>
                        <a:t>cordination</a:t>
                      </a:r>
                      <a:r>
                        <a:rPr lang="en-US" sz="1200" b="0" i="0" u="none" strike="noStrike" dirty="0">
                          <a:solidFill>
                            <a:srgbClr val="000000"/>
                          </a:solidFill>
                          <a:effectLst/>
                          <a:latin typeface="Arial" panose="020B0604020202020204" pitchFamily="34" charset="0"/>
                        </a:rPr>
                        <a:t> is not handled and may be quite useful as it has less overhead.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r>
                        <a:rPr lang="en-SG" sz="1200" b="0" i="0" u="none" strike="noStrike" dirty="0">
                          <a:solidFill>
                            <a:srgbClr val="000000"/>
                          </a:solidFill>
                          <a:effectLst/>
                          <a:latin typeface="Arial" panose="020B0604020202020204" pitchFamily="34" charset="0"/>
                        </a:rPr>
                        <a:t>Include one-to-many without </a:t>
                      </a:r>
                      <a:r>
                        <a:rPr lang="en-SG" sz="1200" b="0" i="0" u="none" strike="noStrike" dirty="0" err="1">
                          <a:solidFill>
                            <a:srgbClr val="000000"/>
                          </a:solidFill>
                          <a:effectLst/>
                          <a:latin typeface="Arial" panose="020B0604020202020204" pitchFamily="34" charset="0"/>
                        </a:rPr>
                        <a:t>cordination</a:t>
                      </a:r>
                      <a:endParaRPr lang="en-SG" sz="1200" b="0" i="0" u="none" strike="noStrike" dirty="0">
                        <a:solidFill>
                          <a:srgbClr val="000000"/>
                        </a:solidFill>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1440" algn="l" fontAlgn="t"/>
                      <a:endParaRPr lang="en-SG" sz="1200" b="0" i="0" u="none" strike="noStrike" dirty="0">
                        <a:solidFill>
                          <a:srgbClr val="000000"/>
                        </a:solidFill>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6023069"/>
                  </a:ext>
                </a:extLst>
              </a:tr>
            </a:tbl>
          </a:graphicData>
        </a:graphic>
      </p:graphicFrame>
      <p:sp>
        <p:nvSpPr>
          <p:cNvPr id="7" name="Object 1" hidden="1">
            <a:extLst>
              <a:ext uri="{63B3BB69-23CF-44E3-9099-C40C66FF867C}">
                <a14:compatExt xmlns:a14="http://schemas.microsoft.com/office/drawing/2010/main" spid="_x0000_s1025"/>
              </a:ext>
              <a:ext uri="{FF2B5EF4-FFF2-40B4-BE49-F238E27FC236}">
                <a16:creationId xmlns:a16="http://schemas.microsoft.com/office/drawing/2014/main" id="{4BA97C2B-045B-4F96-8AED-4BE4C83E91E7}"/>
              </a:ext>
            </a:extLst>
          </p:cNvPr>
          <p:cNvSpPr/>
          <p:nvPr/>
        </p:nvSpPr>
        <p:spPr bwMode="auto">
          <a:xfrm>
            <a:off x="12612688" y="4194175"/>
            <a:ext cx="1323975" cy="2089150"/>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prstDash val="solid"/>
            <a:miter lim="800000"/>
            <a:headEn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449263" rtl="0" eaLnBrk="0" fontAlgn="base" latinLnBrk="0" hangingPunct="0">
              <a:lnSpc>
                <a:spcPct val="100000"/>
              </a:lnSpc>
              <a:spcBef>
                <a:spcPct val="0"/>
              </a:spcBef>
              <a:spcAft>
                <a:spcPct val="0"/>
              </a:spcAft>
              <a:buClrTx/>
              <a:buSzTx/>
              <a:buFontTx/>
              <a:buNone/>
              <a:tabLst/>
              <a:defRPr/>
            </a:pPr>
            <a:endParaRPr kumimoji="0" lang="en-SG" sz="1200" b="0" i="0" u="none" strike="noStrike" kern="1200" cap="none" spc="0" normalizeH="0" baseline="0" noProof="0">
              <a:ln>
                <a:noFill/>
              </a:ln>
              <a:solidFill>
                <a:srgbClr val="FFFFFF"/>
              </a:solidFill>
              <a:effectLst/>
              <a:uLnTx/>
              <a:uFillTx/>
              <a:latin typeface="Times New Roman" panose="02020603050405020304" pitchFamily="18" charset="0"/>
              <a:ea typeface="MS PGothic" panose="020B0600070205080204" pitchFamily="34" charset="-128"/>
            </a:endParaRPr>
          </a:p>
        </p:txBody>
      </p:sp>
      <p:sp>
        <p:nvSpPr>
          <p:cNvPr id="8" name="Object 1" hidden="1">
            <a:extLst>
              <a:ext uri="{63B3BB69-23CF-44E3-9099-C40C66FF867C}">
                <a14:compatExt xmlns:a14="http://schemas.microsoft.com/office/drawing/2010/main" spid="_x0000_s1025"/>
              </a:ext>
              <a:ext uri="{FF2B5EF4-FFF2-40B4-BE49-F238E27FC236}">
                <a16:creationId xmlns:a16="http://schemas.microsoft.com/office/drawing/2014/main" id="{13F8A258-2E2F-4444-923A-CA5343339A15}"/>
              </a:ext>
            </a:extLst>
          </p:cNvPr>
          <p:cNvSpPr/>
          <p:nvPr/>
        </p:nvSpPr>
        <p:spPr bwMode="auto">
          <a:xfrm>
            <a:off x="12612688" y="4194175"/>
            <a:ext cx="1314450" cy="1111250"/>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prstDash val="solid"/>
            <a:miter lim="800000"/>
            <a:headEn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449263" rtl="0" eaLnBrk="0" fontAlgn="base" latinLnBrk="0" hangingPunct="0">
              <a:lnSpc>
                <a:spcPct val="100000"/>
              </a:lnSpc>
              <a:spcBef>
                <a:spcPct val="0"/>
              </a:spcBef>
              <a:spcAft>
                <a:spcPct val="0"/>
              </a:spcAft>
              <a:buClrTx/>
              <a:buSzTx/>
              <a:buFontTx/>
              <a:buNone/>
              <a:tabLst/>
              <a:defRPr/>
            </a:pPr>
            <a:endParaRPr kumimoji="0" lang="en-SG" sz="1200" b="0" i="0" u="none" strike="noStrike" kern="1200" cap="none" spc="0" normalizeH="0" baseline="0" noProof="0">
              <a:ln>
                <a:noFill/>
              </a:ln>
              <a:solidFill>
                <a:srgbClr val="FFFFFF"/>
              </a:solidFill>
              <a:effectLst/>
              <a:uLnTx/>
              <a:uFillTx/>
              <a:latin typeface="Times New Roman" panose="02020603050405020304" pitchFamily="18" charset="0"/>
              <a:ea typeface="MS PGothic" panose="020B0600070205080204" pitchFamily="34" charset="-128"/>
            </a:endParaRPr>
          </a:p>
        </p:txBody>
      </p:sp>
      <p:sp>
        <p:nvSpPr>
          <p:cNvPr id="4" name="Slide Number Placeholder 3">
            <a:extLst>
              <a:ext uri="{FF2B5EF4-FFF2-40B4-BE49-F238E27FC236}">
                <a16:creationId xmlns:a16="http://schemas.microsoft.com/office/drawing/2014/main" id="{CE0F127E-42D5-4440-85CA-E740A085F9CB}"/>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endParaRPr>
          </a:p>
        </p:txBody>
      </p:sp>
    </p:spTree>
    <p:extLst>
      <p:ext uri="{BB962C8B-B14F-4D97-AF65-F5344CB8AC3E}">
        <p14:creationId xmlns:p14="http://schemas.microsoft.com/office/powerpoint/2010/main" val="4009417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sz="2800" dirty="0"/>
              <a:t>Background: One-to-many MMS Ranging modes (1/2)</a:t>
            </a:r>
            <a:endParaRPr lang="en-SG" sz="2800" dirty="0"/>
          </a:p>
        </p:txBody>
      </p:sp>
      <p:pic>
        <p:nvPicPr>
          <p:cNvPr id="3" name="Picture 2">
            <a:extLst>
              <a:ext uri="{FF2B5EF4-FFF2-40B4-BE49-F238E27FC236}">
                <a16:creationId xmlns:a16="http://schemas.microsoft.com/office/drawing/2014/main" id="{CF93C5A2-5B04-4FF1-BD27-1A075A655C29}"/>
              </a:ext>
            </a:extLst>
          </p:cNvPr>
          <p:cNvPicPr>
            <a:picLocks noChangeAspect="1"/>
          </p:cNvPicPr>
          <p:nvPr/>
        </p:nvPicPr>
        <p:blipFill>
          <a:blip r:embed="rId2"/>
          <a:stretch>
            <a:fillRect/>
          </a:stretch>
        </p:blipFill>
        <p:spPr>
          <a:xfrm>
            <a:off x="997151" y="2204864"/>
            <a:ext cx="7356197" cy="2016224"/>
          </a:xfrm>
          <a:prstGeom prst="rect">
            <a:avLst/>
          </a:prstGeom>
        </p:spPr>
      </p:pic>
      <p:sp>
        <p:nvSpPr>
          <p:cNvPr id="4" name="TextBox 3">
            <a:extLst>
              <a:ext uri="{FF2B5EF4-FFF2-40B4-BE49-F238E27FC236}">
                <a16:creationId xmlns:a16="http://schemas.microsoft.com/office/drawing/2014/main" id="{1B905D71-7471-4729-A977-B4C146D33DEE}"/>
              </a:ext>
            </a:extLst>
          </p:cNvPr>
          <p:cNvSpPr txBox="1"/>
          <p:nvPr/>
        </p:nvSpPr>
        <p:spPr>
          <a:xfrm>
            <a:off x="233995" y="1449385"/>
            <a:ext cx="6038833" cy="584775"/>
          </a:xfrm>
          <a:prstGeom prst="rect">
            <a:avLst/>
          </a:prstGeom>
          <a:noFill/>
        </p:spPr>
        <p:txBody>
          <a:bodyPr wrap="none" rtlCol="0">
            <a:spAutoFit/>
          </a:bodyPr>
          <a:lstStyle/>
          <a:p>
            <a:r>
              <a:rPr lang="en-US" sz="1600" dirty="0">
                <a:solidFill>
                  <a:schemeClr val="tx1"/>
                </a:solidFill>
              </a:rPr>
              <a:t>Four One-to-many ranging modes are defined in Draft-C (see 10.38.9):</a:t>
            </a:r>
          </a:p>
          <a:p>
            <a:r>
              <a:rPr lang="en-US" sz="1600" u="sng" dirty="0">
                <a:solidFill>
                  <a:schemeClr val="tx1"/>
                </a:solidFill>
              </a:rPr>
              <a:t>1. Basic Operation </a:t>
            </a:r>
            <a:endParaRPr lang="en-SG" sz="1600" u="sng" dirty="0">
              <a:solidFill>
                <a:schemeClr val="tx1"/>
              </a:solidFill>
            </a:endParaRPr>
          </a:p>
        </p:txBody>
      </p:sp>
      <p:pic>
        <p:nvPicPr>
          <p:cNvPr id="6" name="Picture 5">
            <a:extLst>
              <a:ext uri="{FF2B5EF4-FFF2-40B4-BE49-F238E27FC236}">
                <a16:creationId xmlns:a16="http://schemas.microsoft.com/office/drawing/2014/main" id="{1B708BF0-45D0-476D-AF9B-30273CF5F287}"/>
              </a:ext>
            </a:extLst>
          </p:cNvPr>
          <p:cNvPicPr>
            <a:picLocks noChangeAspect="1"/>
          </p:cNvPicPr>
          <p:nvPr/>
        </p:nvPicPr>
        <p:blipFill>
          <a:blip r:embed="rId3"/>
          <a:stretch>
            <a:fillRect/>
          </a:stretch>
        </p:blipFill>
        <p:spPr>
          <a:xfrm>
            <a:off x="1055440" y="4341759"/>
            <a:ext cx="7297908" cy="2111577"/>
          </a:xfrm>
          <a:prstGeom prst="rect">
            <a:avLst/>
          </a:prstGeom>
        </p:spPr>
      </p:pic>
      <p:sp>
        <p:nvSpPr>
          <p:cNvPr id="5" name="TextBox 4">
            <a:extLst>
              <a:ext uri="{FF2B5EF4-FFF2-40B4-BE49-F238E27FC236}">
                <a16:creationId xmlns:a16="http://schemas.microsoft.com/office/drawing/2014/main" id="{4DBE3825-EC7E-46C9-939C-1572F8210841}"/>
              </a:ext>
            </a:extLst>
          </p:cNvPr>
          <p:cNvSpPr txBox="1"/>
          <p:nvPr/>
        </p:nvSpPr>
        <p:spPr>
          <a:xfrm>
            <a:off x="233995" y="4098558"/>
            <a:ext cx="2986715" cy="338554"/>
          </a:xfrm>
          <a:prstGeom prst="rect">
            <a:avLst/>
          </a:prstGeom>
          <a:noFill/>
        </p:spPr>
        <p:txBody>
          <a:bodyPr wrap="none" rtlCol="0">
            <a:spAutoFit/>
          </a:bodyPr>
          <a:lstStyle/>
          <a:p>
            <a:r>
              <a:rPr lang="en-US" sz="1600" u="sng" dirty="0">
                <a:solidFill>
                  <a:schemeClr val="tx1"/>
                </a:solidFill>
              </a:rPr>
              <a:t>2. Contention based O2M ranging</a:t>
            </a:r>
            <a:endParaRPr lang="en-SG" sz="1600" u="sng" dirty="0">
              <a:solidFill>
                <a:schemeClr val="tx1"/>
              </a:solidFill>
            </a:endParaRPr>
          </a:p>
        </p:txBody>
      </p:sp>
      <p:sp>
        <p:nvSpPr>
          <p:cNvPr id="7" name="Slide Number Placeholder 6">
            <a:extLst>
              <a:ext uri="{FF2B5EF4-FFF2-40B4-BE49-F238E27FC236}">
                <a16:creationId xmlns:a16="http://schemas.microsoft.com/office/drawing/2014/main" id="{C885EBAA-29AB-4B57-9A6E-D09C3DF09A7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5</a:t>
            </a:fld>
            <a:endParaRPr lang="en-US" altLang="en-US"/>
          </a:p>
        </p:txBody>
      </p:sp>
    </p:spTree>
    <p:extLst>
      <p:ext uri="{BB962C8B-B14F-4D97-AF65-F5344CB8AC3E}">
        <p14:creationId xmlns:p14="http://schemas.microsoft.com/office/powerpoint/2010/main" val="36171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sz="2800" dirty="0"/>
              <a:t>Background: One-to-many MMS Ranging modes (2/2)</a:t>
            </a:r>
            <a:endParaRPr lang="en-SG" sz="2800" dirty="0"/>
          </a:p>
        </p:txBody>
      </p:sp>
      <p:sp>
        <p:nvSpPr>
          <p:cNvPr id="4" name="TextBox 3">
            <a:extLst>
              <a:ext uri="{FF2B5EF4-FFF2-40B4-BE49-F238E27FC236}">
                <a16:creationId xmlns:a16="http://schemas.microsoft.com/office/drawing/2014/main" id="{1B905D71-7471-4729-A977-B4C146D33DEE}"/>
              </a:ext>
            </a:extLst>
          </p:cNvPr>
          <p:cNvSpPr txBox="1"/>
          <p:nvPr/>
        </p:nvSpPr>
        <p:spPr>
          <a:xfrm>
            <a:off x="233995" y="1369140"/>
            <a:ext cx="2746008" cy="338554"/>
          </a:xfrm>
          <a:prstGeom prst="rect">
            <a:avLst/>
          </a:prstGeom>
          <a:noFill/>
        </p:spPr>
        <p:txBody>
          <a:bodyPr wrap="none" rtlCol="0">
            <a:spAutoFit/>
          </a:bodyPr>
          <a:lstStyle/>
          <a:p>
            <a:r>
              <a:rPr lang="en-US" sz="1600" u="sng" dirty="0">
                <a:solidFill>
                  <a:schemeClr val="tx1"/>
                </a:solidFill>
              </a:rPr>
              <a:t>3. Time Efficient O2M ranging</a:t>
            </a:r>
            <a:endParaRPr lang="en-SG" sz="1600" u="sng" dirty="0">
              <a:solidFill>
                <a:schemeClr val="tx1"/>
              </a:solidFill>
            </a:endParaRPr>
          </a:p>
        </p:txBody>
      </p:sp>
      <p:sp>
        <p:nvSpPr>
          <p:cNvPr id="5" name="TextBox 4">
            <a:extLst>
              <a:ext uri="{FF2B5EF4-FFF2-40B4-BE49-F238E27FC236}">
                <a16:creationId xmlns:a16="http://schemas.microsoft.com/office/drawing/2014/main" id="{4DBE3825-EC7E-46C9-939C-1572F8210841}"/>
              </a:ext>
            </a:extLst>
          </p:cNvPr>
          <p:cNvSpPr txBox="1"/>
          <p:nvPr/>
        </p:nvSpPr>
        <p:spPr>
          <a:xfrm>
            <a:off x="233995" y="3850309"/>
            <a:ext cx="3153427" cy="338554"/>
          </a:xfrm>
          <a:prstGeom prst="rect">
            <a:avLst/>
          </a:prstGeom>
          <a:noFill/>
        </p:spPr>
        <p:txBody>
          <a:bodyPr wrap="none" rtlCol="0">
            <a:spAutoFit/>
          </a:bodyPr>
          <a:lstStyle/>
          <a:p>
            <a:r>
              <a:rPr lang="en-US" sz="1600" u="sng" dirty="0">
                <a:solidFill>
                  <a:schemeClr val="tx1"/>
                </a:solidFill>
              </a:rPr>
              <a:t>4. O2M ranging with multiple RSFs</a:t>
            </a:r>
            <a:endParaRPr lang="en-SG" sz="1600" u="sng" dirty="0">
              <a:solidFill>
                <a:schemeClr val="tx1"/>
              </a:solidFill>
            </a:endParaRPr>
          </a:p>
        </p:txBody>
      </p:sp>
      <p:pic>
        <p:nvPicPr>
          <p:cNvPr id="7" name="Picture 6">
            <a:extLst>
              <a:ext uri="{FF2B5EF4-FFF2-40B4-BE49-F238E27FC236}">
                <a16:creationId xmlns:a16="http://schemas.microsoft.com/office/drawing/2014/main" id="{DFA96483-FC9C-4BF9-9088-77ACA5D533AD}"/>
              </a:ext>
            </a:extLst>
          </p:cNvPr>
          <p:cNvPicPr>
            <a:picLocks noChangeAspect="1"/>
          </p:cNvPicPr>
          <p:nvPr/>
        </p:nvPicPr>
        <p:blipFill>
          <a:blip r:embed="rId2"/>
          <a:stretch>
            <a:fillRect/>
          </a:stretch>
        </p:blipFill>
        <p:spPr>
          <a:xfrm>
            <a:off x="3412726" y="1381468"/>
            <a:ext cx="6067650" cy="2335564"/>
          </a:xfrm>
          <a:prstGeom prst="rect">
            <a:avLst/>
          </a:prstGeom>
        </p:spPr>
      </p:pic>
      <p:pic>
        <p:nvPicPr>
          <p:cNvPr id="8" name="Picture 7">
            <a:extLst>
              <a:ext uri="{FF2B5EF4-FFF2-40B4-BE49-F238E27FC236}">
                <a16:creationId xmlns:a16="http://schemas.microsoft.com/office/drawing/2014/main" id="{025F8AC8-3666-4595-A91F-FA9A843DD53E}"/>
              </a:ext>
            </a:extLst>
          </p:cNvPr>
          <p:cNvPicPr>
            <a:picLocks noChangeAspect="1"/>
          </p:cNvPicPr>
          <p:nvPr/>
        </p:nvPicPr>
        <p:blipFill>
          <a:blip r:embed="rId3"/>
          <a:stretch>
            <a:fillRect/>
          </a:stretch>
        </p:blipFill>
        <p:spPr>
          <a:xfrm>
            <a:off x="3719736" y="3835957"/>
            <a:ext cx="4392488" cy="2617379"/>
          </a:xfrm>
          <a:prstGeom prst="rect">
            <a:avLst/>
          </a:prstGeom>
        </p:spPr>
      </p:pic>
      <p:sp>
        <p:nvSpPr>
          <p:cNvPr id="3" name="Slide Number Placeholder 2">
            <a:extLst>
              <a:ext uri="{FF2B5EF4-FFF2-40B4-BE49-F238E27FC236}">
                <a16:creationId xmlns:a16="http://schemas.microsoft.com/office/drawing/2014/main" id="{E3FF4D33-4FD2-440E-A06A-36AED4EF58D7}"/>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6</a:t>
            </a:fld>
            <a:endParaRPr lang="en-US" altLang="en-US"/>
          </a:p>
        </p:txBody>
      </p:sp>
    </p:spTree>
    <p:extLst>
      <p:ext uri="{BB962C8B-B14F-4D97-AF65-F5344CB8AC3E}">
        <p14:creationId xmlns:p14="http://schemas.microsoft.com/office/powerpoint/2010/main" val="3554882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sz="2800" dirty="0"/>
              <a:t>Background: Initialization and Setup for O2O</a:t>
            </a:r>
            <a:endParaRPr lang="en-SG" sz="2800" dirty="0"/>
          </a:p>
        </p:txBody>
      </p:sp>
      <p:pic>
        <p:nvPicPr>
          <p:cNvPr id="3" name="Picture 2">
            <a:extLst>
              <a:ext uri="{FF2B5EF4-FFF2-40B4-BE49-F238E27FC236}">
                <a16:creationId xmlns:a16="http://schemas.microsoft.com/office/drawing/2014/main" id="{7B7ACB81-0077-4CC6-8247-E74529B20566}"/>
              </a:ext>
            </a:extLst>
          </p:cNvPr>
          <p:cNvPicPr>
            <a:picLocks noChangeAspect="1"/>
          </p:cNvPicPr>
          <p:nvPr/>
        </p:nvPicPr>
        <p:blipFill>
          <a:blip r:embed="rId2"/>
          <a:stretch>
            <a:fillRect/>
          </a:stretch>
        </p:blipFill>
        <p:spPr>
          <a:xfrm>
            <a:off x="119335" y="2540566"/>
            <a:ext cx="5617903" cy="2385917"/>
          </a:xfrm>
          <a:prstGeom prst="rect">
            <a:avLst/>
          </a:prstGeom>
        </p:spPr>
      </p:pic>
      <p:sp>
        <p:nvSpPr>
          <p:cNvPr id="13" name="TextBox 12">
            <a:extLst>
              <a:ext uri="{FF2B5EF4-FFF2-40B4-BE49-F238E27FC236}">
                <a16:creationId xmlns:a16="http://schemas.microsoft.com/office/drawing/2014/main" id="{A3419A1D-E7D6-4C0D-B47A-E3E4D25E45E3}"/>
              </a:ext>
            </a:extLst>
          </p:cNvPr>
          <p:cNvSpPr txBox="1"/>
          <p:nvPr/>
        </p:nvSpPr>
        <p:spPr>
          <a:xfrm>
            <a:off x="233995" y="1369140"/>
            <a:ext cx="8757526" cy="338554"/>
          </a:xfrm>
          <a:prstGeom prst="rect">
            <a:avLst/>
          </a:prstGeom>
          <a:noFill/>
        </p:spPr>
        <p:txBody>
          <a:bodyPr wrap="none" rtlCol="0">
            <a:spAutoFit/>
          </a:bodyPr>
          <a:lstStyle/>
          <a:p>
            <a:r>
              <a:rPr lang="en-US" sz="1600" dirty="0">
                <a:solidFill>
                  <a:schemeClr val="tx1"/>
                </a:solidFill>
              </a:rPr>
              <a:t>Following Initialization and Setup (I&amp;S) handshake are defined in Draft-C (see 10.38.3.2 and 10.38.3.4):</a:t>
            </a:r>
          </a:p>
        </p:txBody>
      </p:sp>
      <p:pic>
        <p:nvPicPr>
          <p:cNvPr id="4" name="Picture 3">
            <a:extLst>
              <a:ext uri="{FF2B5EF4-FFF2-40B4-BE49-F238E27FC236}">
                <a16:creationId xmlns:a16="http://schemas.microsoft.com/office/drawing/2014/main" id="{3F911E9A-DA59-4B10-91E4-C2C199123060}"/>
              </a:ext>
            </a:extLst>
          </p:cNvPr>
          <p:cNvPicPr>
            <a:picLocks noChangeAspect="1"/>
          </p:cNvPicPr>
          <p:nvPr/>
        </p:nvPicPr>
        <p:blipFill>
          <a:blip r:embed="rId3"/>
          <a:stretch>
            <a:fillRect/>
          </a:stretch>
        </p:blipFill>
        <p:spPr>
          <a:xfrm>
            <a:off x="5807968" y="2679551"/>
            <a:ext cx="6057900" cy="2333625"/>
          </a:xfrm>
          <a:prstGeom prst="rect">
            <a:avLst/>
          </a:prstGeom>
        </p:spPr>
      </p:pic>
      <p:sp>
        <p:nvSpPr>
          <p:cNvPr id="6" name="TextBox 5">
            <a:extLst>
              <a:ext uri="{FF2B5EF4-FFF2-40B4-BE49-F238E27FC236}">
                <a16:creationId xmlns:a16="http://schemas.microsoft.com/office/drawing/2014/main" id="{0B5BEBD1-7CAE-4CB3-A064-F3CB66F7AA7D}"/>
              </a:ext>
            </a:extLst>
          </p:cNvPr>
          <p:cNvSpPr txBox="1"/>
          <p:nvPr/>
        </p:nvSpPr>
        <p:spPr>
          <a:xfrm>
            <a:off x="150792" y="2103459"/>
            <a:ext cx="4315605" cy="338554"/>
          </a:xfrm>
          <a:prstGeom prst="rect">
            <a:avLst/>
          </a:prstGeom>
          <a:noFill/>
        </p:spPr>
        <p:txBody>
          <a:bodyPr wrap="none" rtlCol="0">
            <a:spAutoFit/>
          </a:bodyPr>
          <a:lstStyle/>
          <a:p>
            <a:r>
              <a:rPr lang="en-US" sz="1600" u="sng" dirty="0">
                <a:solidFill>
                  <a:schemeClr val="tx1"/>
                </a:solidFill>
              </a:rPr>
              <a:t>1. O2O I&amp;S without coordination + O2O ranging</a:t>
            </a:r>
            <a:endParaRPr lang="en-SG" sz="1600" u="sng" dirty="0">
              <a:solidFill>
                <a:schemeClr val="tx1"/>
              </a:solidFill>
            </a:endParaRPr>
          </a:p>
        </p:txBody>
      </p:sp>
      <p:sp>
        <p:nvSpPr>
          <p:cNvPr id="7" name="TextBox 6">
            <a:extLst>
              <a:ext uri="{FF2B5EF4-FFF2-40B4-BE49-F238E27FC236}">
                <a16:creationId xmlns:a16="http://schemas.microsoft.com/office/drawing/2014/main" id="{C45847E9-D998-4728-B660-B09079B098C9}"/>
              </a:ext>
            </a:extLst>
          </p:cNvPr>
          <p:cNvSpPr txBox="1"/>
          <p:nvPr/>
        </p:nvSpPr>
        <p:spPr>
          <a:xfrm>
            <a:off x="5807968" y="2073167"/>
            <a:ext cx="4052713" cy="338554"/>
          </a:xfrm>
          <a:prstGeom prst="rect">
            <a:avLst/>
          </a:prstGeom>
          <a:noFill/>
        </p:spPr>
        <p:txBody>
          <a:bodyPr wrap="none" rtlCol="0">
            <a:spAutoFit/>
          </a:bodyPr>
          <a:lstStyle/>
          <a:p>
            <a:r>
              <a:rPr lang="en-US" sz="1600" u="sng" dirty="0">
                <a:solidFill>
                  <a:schemeClr val="tx1"/>
                </a:solidFill>
              </a:rPr>
              <a:t>2. O2O I&amp;S with coordination + O2O ranging</a:t>
            </a:r>
            <a:endParaRPr lang="en-SG" sz="1600" u="sng" dirty="0">
              <a:solidFill>
                <a:schemeClr val="tx1"/>
              </a:solidFill>
            </a:endParaRPr>
          </a:p>
        </p:txBody>
      </p:sp>
      <p:sp>
        <p:nvSpPr>
          <p:cNvPr id="5" name="Slide Number Placeholder 4">
            <a:extLst>
              <a:ext uri="{FF2B5EF4-FFF2-40B4-BE49-F238E27FC236}">
                <a16:creationId xmlns:a16="http://schemas.microsoft.com/office/drawing/2014/main" id="{AC535EAC-A6F8-429C-8C9F-3F426E3D260B}"/>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7</a:t>
            </a:fld>
            <a:endParaRPr lang="en-US" altLang="en-US"/>
          </a:p>
        </p:txBody>
      </p:sp>
    </p:spTree>
    <p:extLst>
      <p:ext uri="{BB962C8B-B14F-4D97-AF65-F5344CB8AC3E}">
        <p14:creationId xmlns:p14="http://schemas.microsoft.com/office/powerpoint/2010/main" val="2145735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p:txBody>
          <a:bodyPr/>
          <a:lstStyle/>
          <a:p>
            <a:r>
              <a:rPr lang="en-US" sz="2800" dirty="0"/>
              <a:t>Background: </a:t>
            </a:r>
            <a:r>
              <a:rPr lang="en-US" sz="2800" dirty="0">
                <a:solidFill>
                  <a:schemeClr val="tx1"/>
                </a:solidFill>
              </a:rPr>
              <a:t>Contention-based initialization and setup (1/2) </a:t>
            </a:r>
            <a:endParaRPr lang="en-SG" sz="2800" dirty="0"/>
          </a:p>
        </p:txBody>
      </p:sp>
      <p:sp>
        <p:nvSpPr>
          <p:cNvPr id="13" name="TextBox 12">
            <a:extLst>
              <a:ext uri="{FF2B5EF4-FFF2-40B4-BE49-F238E27FC236}">
                <a16:creationId xmlns:a16="http://schemas.microsoft.com/office/drawing/2014/main" id="{A3419A1D-E7D6-4C0D-B47A-E3E4D25E45E3}"/>
              </a:ext>
            </a:extLst>
          </p:cNvPr>
          <p:cNvSpPr txBox="1"/>
          <p:nvPr/>
        </p:nvSpPr>
        <p:spPr>
          <a:xfrm>
            <a:off x="233995" y="1369140"/>
            <a:ext cx="8201284" cy="338554"/>
          </a:xfrm>
          <a:prstGeom prst="rect">
            <a:avLst/>
          </a:prstGeom>
          <a:noFill/>
        </p:spPr>
        <p:txBody>
          <a:bodyPr wrap="none" rtlCol="0">
            <a:spAutoFit/>
          </a:bodyPr>
          <a:lstStyle/>
          <a:p>
            <a:r>
              <a:rPr lang="en-US" sz="1600" dirty="0">
                <a:solidFill>
                  <a:schemeClr val="tx1"/>
                </a:solidFill>
              </a:rPr>
              <a:t>Following Contention based Initialization &amp; Setup (I&amp;S) are described in Draft-C (see 10.38.3.3):</a:t>
            </a:r>
          </a:p>
        </p:txBody>
      </p:sp>
      <p:pic>
        <p:nvPicPr>
          <p:cNvPr id="4" name="Picture 3">
            <a:extLst>
              <a:ext uri="{FF2B5EF4-FFF2-40B4-BE49-F238E27FC236}">
                <a16:creationId xmlns:a16="http://schemas.microsoft.com/office/drawing/2014/main" id="{0CD27D3A-DD60-4485-83C9-47EA75330165}"/>
              </a:ext>
            </a:extLst>
          </p:cNvPr>
          <p:cNvPicPr>
            <a:picLocks noChangeAspect="1"/>
          </p:cNvPicPr>
          <p:nvPr/>
        </p:nvPicPr>
        <p:blipFill>
          <a:blip r:embed="rId2"/>
          <a:stretch>
            <a:fillRect/>
          </a:stretch>
        </p:blipFill>
        <p:spPr>
          <a:xfrm>
            <a:off x="47328" y="2311066"/>
            <a:ext cx="5544616" cy="2581501"/>
          </a:xfrm>
          <a:prstGeom prst="rect">
            <a:avLst/>
          </a:prstGeom>
        </p:spPr>
      </p:pic>
      <p:sp>
        <p:nvSpPr>
          <p:cNvPr id="5" name="Slide Number Placeholder 4">
            <a:extLst>
              <a:ext uri="{FF2B5EF4-FFF2-40B4-BE49-F238E27FC236}">
                <a16:creationId xmlns:a16="http://schemas.microsoft.com/office/drawing/2014/main" id="{DB81DEA3-BB01-4521-B11A-8991B65A2984}"/>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8</a:t>
            </a:fld>
            <a:endParaRPr lang="en-US" altLang="en-US"/>
          </a:p>
        </p:txBody>
      </p:sp>
      <p:sp>
        <p:nvSpPr>
          <p:cNvPr id="7" name="TextBox 6">
            <a:extLst>
              <a:ext uri="{FF2B5EF4-FFF2-40B4-BE49-F238E27FC236}">
                <a16:creationId xmlns:a16="http://schemas.microsoft.com/office/drawing/2014/main" id="{62B8E713-FD15-42EA-8543-8610DB837FB5}"/>
              </a:ext>
            </a:extLst>
          </p:cNvPr>
          <p:cNvSpPr txBox="1"/>
          <p:nvPr/>
        </p:nvSpPr>
        <p:spPr>
          <a:xfrm>
            <a:off x="47328" y="1730663"/>
            <a:ext cx="5408853" cy="338554"/>
          </a:xfrm>
          <a:prstGeom prst="rect">
            <a:avLst/>
          </a:prstGeom>
          <a:noFill/>
        </p:spPr>
        <p:txBody>
          <a:bodyPr wrap="none" rtlCol="0">
            <a:spAutoFit/>
          </a:bodyPr>
          <a:lstStyle/>
          <a:p>
            <a:r>
              <a:rPr lang="en-US" sz="1600" u="sng" dirty="0">
                <a:solidFill>
                  <a:schemeClr val="tx1"/>
                </a:solidFill>
              </a:rPr>
              <a:t>1. Contention based I&amp;S without coordination for O2O ranging</a:t>
            </a:r>
            <a:endParaRPr lang="en-SG" sz="1600" u="sng" dirty="0">
              <a:solidFill>
                <a:schemeClr val="tx1"/>
              </a:solidFill>
            </a:endParaRPr>
          </a:p>
        </p:txBody>
      </p:sp>
      <p:sp>
        <p:nvSpPr>
          <p:cNvPr id="8" name="TextBox 7">
            <a:extLst>
              <a:ext uri="{FF2B5EF4-FFF2-40B4-BE49-F238E27FC236}">
                <a16:creationId xmlns:a16="http://schemas.microsoft.com/office/drawing/2014/main" id="{E31F6F98-8F89-473B-A52A-C7F3C86C4C82}"/>
              </a:ext>
            </a:extLst>
          </p:cNvPr>
          <p:cNvSpPr txBox="1"/>
          <p:nvPr/>
        </p:nvSpPr>
        <p:spPr>
          <a:xfrm>
            <a:off x="5951984" y="1700808"/>
            <a:ext cx="5145961" cy="338554"/>
          </a:xfrm>
          <a:prstGeom prst="rect">
            <a:avLst/>
          </a:prstGeom>
          <a:noFill/>
        </p:spPr>
        <p:txBody>
          <a:bodyPr wrap="none" rtlCol="0">
            <a:spAutoFit/>
          </a:bodyPr>
          <a:lstStyle/>
          <a:p>
            <a:r>
              <a:rPr lang="en-US" sz="1600" u="sng" dirty="0">
                <a:solidFill>
                  <a:schemeClr val="tx1"/>
                </a:solidFill>
              </a:rPr>
              <a:t>2. Contention based I&amp;S with coordination for O2O ranging</a:t>
            </a:r>
            <a:endParaRPr lang="en-SG" sz="1600" u="sng" dirty="0">
              <a:solidFill>
                <a:schemeClr val="tx1"/>
              </a:solidFill>
            </a:endParaRPr>
          </a:p>
        </p:txBody>
      </p:sp>
      <p:pic>
        <p:nvPicPr>
          <p:cNvPr id="6" name="Picture 5">
            <a:extLst>
              <a:ext uri="{FF2B5EF4-FFF2-40B4-BE49-F238E27FC236}">
                <a16:creationId xmlns:a16="http://schemas.microsoft.com/office/drawing/2014/main" id="{730021F0-39DE-409F-9B34-56631DDE71F0}"/>
              </a:ext>
            </a:extLst>
          </p:cNvPr>
          <p:cNvPicPr>
            <a:picLocks noChangeAspect="1"/>
          </p:cNvPicPr>
          <p:nvPr/>
        </p:nvPicPr>
        <p:blipFill>
          <a:blip r:embed="rId3"/>
          <a:stretch>
            <a:fillRect/>
          </a:stretch>
        </p:blipFill>
        <p:spPr>
          <a:xfrm>
            <a:off x="47328" y="5733256"/>
            <a:ext cx="5544616" cy="613447"/>
          </a:xfrm>
          <a:prstGeom prst="rect">
            <a:avLst/>
          </a:prstGeom>
        </p:spPr>
      </p:pic>
      <p:pic>
        <p:nvPicPr>
          <p:cNvPr id="9" name="Picture 8">
            <a:extLst>
              <a:ext uri="{FF2B5EF4-FFF2-40B4-BE49-F238E27FC236}">
                <a16:creationId xmlns:a16="http://schemas.microsoft.com/office/drawing/2014/main" id="{088CB966-7F19-455B-A9C1-171FF5F0CEE1}"/>
              </a:ext>
            </a:extLst>
          </p:cNvPr>
          <p:cNvPicPr>
            <a:picLocks noChangeAspect="1"/>
          </p:cNvPicPr>
          <p:nvPr/>
        </p:nvPicPr>
        <p:blipFill>
          <a:blip r:embed="rId4"/>
          <a:stretch>
            <a:fillRect/>
          </a:stretch>
        </p:blipFill>
        <p:spPr>
          <a:xfrm>
            <a:off x="5966467" y="5215772"/>
            <a:ext cx="5464928" cy="1222921"/>
          </a:xfrm>
          <a:prstGeom prst="rect">
            <a:avLst/>
          </a:prstGeom>
        </p:spPr>
      </p:pic>
      <p:pic>
        <p:nvPicPr>
          <p:cNvPr id="10" name="Picture 9">
            <a:extLst>
              <a:ext uri="{FF2B5EF4-FFF2-40B4-BE49-F238E27FC236}">
                <a16:creationId xmlns:a16="http://schemas.microsoft.com/office/drawing/2014/main" id="{1BB2E431-BFA3-4474-8953-ADDA7DF80EB0}"/>
              </a:ext>
            </a:extLst>
          </p:cNvPr>
          <p:cNvPicPr>
            <a:picLocks noChangeAspect="1"/>
          </p:cNvPicPr>
          <p:nvPr/>
        </p:nvPicPr>
        <p:blipFill>
          <a:blip r:embed="rId5"/>
          <a:stretch>
            <a:fillRect/>
          </a:stretch>
        </p:blipFill>
        <p:spPr>
          <a:xfrm>
            <a:off x="6096000" y="2149001"/>
            <a:ext cx="5849119" cy="2990329"/>
          </a:xfrm>
          <a:prstGeom prst="rect">
            <a:avLst/>
          </a:prstGeom>
        </p:spPr>
      </p:pic>
    </p:spTree>
    <p:extLst>
      <p:ext uri="{BB962C8B-B14F-4D97-AF65-F5344CB8AC3E}">
        <p14:creationId xmlns:p14="http://schemas.microsoft.com/office/powerpoint/2010/main" val="381094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05BF-46AC-4B8D-B509-F6F68AA201D0}"/>
              </a:ext>
            </a:extLst>
          </p:cNvPr>
          <p:cNvSpPr>
            <a:spLocks noGrp="1"/>
          </p:cNvSpPr>
          <p:nvPr>
            <p:ph type="title"/>
          </p:nvPr>
        </p:nvSpPr>
        <p:spPr>
          <a:xfrm>
            <a:off x="407368" y="685801"/>
            <a:ext cx="10952685" cy="754063"/>
          </a:xfrm>
        </p:spPr>
        <p:txBody>
          <a:bodyPr/>
          <a:lstStyle/>
          <a:p>
            <a:r>
              <a:rPr lang="en-US" sz="2800" dirty="0"/>
              <a:t>Background: </a:t>
            </a:r>
            <a:r>
              <a:rPr lang="en-US" sz="2800" dirty="0">
                <a:solidFill>
                  <a:schemeClr val="tx1"/>
                </a:solidFill>
              </a:rPr>
              <a:t>Contention-based initialization and setup (2/2)</a:t>
            </a:r>
            <a:endParaRPr lang="en-SG" sz="2800" dirty="0"/>
          </a:p>
        </p:txBody>
      </p:sp>
      <p:sp>
        <p:nvSpPr>
          <p:cNvPr id="13" name="TextBox 12">
            <a:extLst>
              <a:ext uri="{FF2B5EF4-FFF2-40B4-BE49-F238E27FC236}">
                <a16:creationId xmlns:a16="http://schemas.microsoft.com/office/drawing/2014/main" id="{A3419A1D-E7D6-4C0D-B47A-E3E4D25E45E3}"/>
              </a:ext>
            </a:extLst>
          </p:cNvPr>
          <p:cNvSpPr txBox="1"/>
          <p:nvPr/>
        </p:nvSpPr>
        <p:spPr>
          <a:xfrm>
            <a:off x="233995" y="1369140"/>
            <a:ext cx="6700873" cy="338554"/>
          </a:xfrm>
          <a:prstGeom prst="rect">
            <a:avLst/>
          </a:prstGeom>
          <a:noFill/>
        </p:spPr>
        <p:txBody>
          <a:bodyPr wrap="none" rtlCol="0">
            <a:spAutoFit/>
          </a:bodyPr>
          <a:lstStyle/>
          <a:p>
            <a:r>
              <a:rPr lang="en-US" sz="1600" u="sng" dirty="0">
                <a:solidFill>
                  <a:schemeClr val="tx1"/>
                </a:solidFill>
              </a:rPr>
              <a:t>3. Contention based I&amp;S when two or more responders are selected for ranging</a:t>
            </a:r>
            <a:endParaRPr lang="en-SG" sz="1600" u="sng" dirty="0">
              <a:solidFill>
                <a:schemeClr val="tx1"/>
              </a:solidFill>
            </a:endParaRPr>
          </a:p>
        </p:txBody>
      </p:sp>
      <p:sp>
        <p:nvSpPr>
          <p:cNvPr id="6" name="Slide Number Placeholder 5">
            <a:extLst>
              <a:ext uri="{FF2B5EF4-FFF2-40B4-BE49-F238E27FC236}">
                <a16:creationId xmlns:a16="http://schemas.microsoft.com/office/drawing/2014/main" id="{97779525-C4C2-4404-91C5-075261C5F76D}"/>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9</a:t>
            </a:fld>
            <a:endParaRPr lang="en-US" altLang="en-US"/>
          </a:p>
        </p:txBody>
      </p:sp>
      <p:grpSp>
        <p:nvGrpSpPr>
          <p:cNvPr id="11" name="Group 10">
            <a:extLst>
              <a:ext uri="{FF2B5EF4-FFF2-40B4-BE49-F238E27FC236}">
                <a16:creationId xmlns:a16="http://schemas.microsoft.com/office/drawing/2014/main" id="{9E9F9C93-8CAE-4F65-933F-05E712D9A364}"/>
              </a:ext>
            </a:extLst>
          </p:cNvPr>
          <p:cNvGrpSpPr/>
          <p:nvPr/>
        </p:nvGrpSpPr>
        <p:grpSpPr>
          <a:xfrm>
            <a:off x="3865472" y="1663481"/>
            <a:ext cx="8123498" cy="3091534"/>
            <a:chOff x="3865472" y="1663481"/>
            <a:chExt cx="8123498" cy="3091534"/>
          </a:xfrm>
        </p:grpSpPr>
        <p:pic>
          <p:nvPicPr>
            <p:cNvPr id="3" name="Picture 2">
              <a:extLst>
                <a:ext uri="{FF2B5EF4-FFF2-40B4-BE49-F238E27FC236}">
                  <a16:creationId xmlns:a16="http://schemas.microsoft.com/office/drawing/2014/main" id="{E6FB954C-4E5F-4686-B027-749AE764D85F}"/>
                </a:ext>
              </a:extLst>
            </p:cNvPr>
            <p:cNvPicPr>
              <a:picLocks noChangeAspect="1"/>
            </p:cNvPicPr>
            <p:nvPr/>
          </p:nvPicPr>
          <p:blipFill>
            <a:blip r:embed="rId2"/>
            <a:stretch>
              <a:fillRect/>
            </a:stretch>
          </p:blipFill>
          <p:spPr>
            <a:xfrm>
              <a:off x="3865472" y="1663481"/>
              <a:ext cx="8123498" cy="3091534"/>
            </a:xfrm>
            <a:prstGeom prst="rect">
              <a:avLst/>
            </a:prstGeom>
          </p:spPr>
        </p:pic>
        <p:cxnSp>
          <p:nvCxnSpPr>
            <p:cNvPr id="10" name="Straight Connector 9">
              <a:extLst>
                <a:ext uri="{FF2B5EF4-FFF2-40B4-BE49-F238E27FC236}">
                  <a16:creationId xmlns:a16="http://schemas.microsoft.com/office/drawing/2014/main" id="{316DA496-1894-41F0-8130-E5E5BAA9F094}"/>
                </a:ext>
              </a:extLst>
            </p:cNvPr>
            <p:cNvCxnSpPr/>
            <p:nvPr/>
          </p:nvCxnSpPr>
          <p:spPr bwMode="auto">
            <a:xfrm>
              <a:off x="9336360" y="4755015"/>
              <a:ext cx="1152128" cy="0"/>
            </a:xfrm>
            <a:prstGeom prst="line">
              <a:avLst/>
            </a:prstGeom>
            <a:solidFill>
              <a:srgbClr val="00B8FF"/>
            </a:solidFill>
            <a:ln w="952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pic>
        <p:nvPicPr>
          <p:cNvPr id="12" name="Picture 11">
            <a:extLst>
              <a:ext uri="{FF2B5EF4-FFF2-40B4-BE49-F238E27FC236}">
                <a16:creationId xmlns:a16="http://schemas.microsoft.com/office/drawing/2014/main" id="{5C3DC125-CAD1-4998-A118-6C0A400FA659}"/>
              </a:ext>
            </a:extLst>
          </p:cNvPr>
          <p:cNvPicPr>
            <a:picLocks noChangeAspect="1"/>
          </p:cNvPicPr>
          <p:nvPr/>
        </p:nvPicPr>
        <p:blipFill>
          <a:blip r:embed="rId3"/>
          <a:stretch>
            <a:fillRect/>
          </a:stretch>
        </p:blipFill>
        <p:spPr>
          <a:xfrm>
            <a:off x="719772" y="4755015"/>
            <a:ext cx="6800850" cy="1724025"/>
          </a:xfrm>
          <a:prstGeom prst="rect">
            <a:avLst/>
          </a:prstGeom>
        </p:spPr>
      </p:pic>
      <p:sp>
        <p:nvSpPr>
          <p:cNvPr id="14" name="Callout: Line 13">
            <a:extLst>
              <a:ext uri="{FF2B5EF4-FFF2-40B4-BE49-F238E27FC236}">
                <a16:creationId xmlns:a16="http://schemas.microsoft.com/office/drawing/2014/main" id="{4E2FD362-CC53-4087-9985-361B63E02388}"/>
              </a:ext>
            </a:extLst>
          </p:cNvPr>
          <p:cNvSpPr/>
          <p:nvPr/>
        </p:nvSpPr>
        <p:spPr bwMode="auto">
          <a:xfrm>
            <a:off x="8688288" y="5301208"/>
            <a:ext cx="2783940" cy="1080117"/>
          </a:xfrm>
          <a:prstGeom prst="borderCallout1">
            <a:avLst>
              <a:gd name="adj1" fmla="val 2061"/>
              <a:gd name="adj2" fmla="val 48175"/>
              <a:gd name="adj3" fmla="val -45593"/>
              <a:gd name="adj4" fmla="val 46076"/>
            </a:avLst>
          </a:prstGeom>
          <a:solidFill>
            <a:schemeClr val="bg1"/>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600" dirty="0">
                <a:solidFill>
                  <a:schemeClr val="tx1"/>
                </a:solidFill>
                <a:latin typeface="Times New Roman" charset="0"/>
                <a:ea typeface="ＭＳ Ｐゴシック" charset="0"/>
                <a:cs typeface="ＭＳ Ｐゴシック" charset="0"/>
              </a:rPr>
              <a:t>This is an error. Should have been: “multiple one-to-one”</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600" b="0" i="0" u="none" strike="noStrike" cap="none" normalizeH="0" baseline="0" dirty="0">
              <a:ln>
                <a:noFill/>
              </a:ln>
              <a:solidFill>
                <a:schemeClr val="tx1"/>
              </a:solidFill>
              <a:effectLst/>
              <a:latin typeface="Times New Roman" charset="0"/>
              <a:ea typeface="ＭＳ Ｐゴシック" charset="0"/>
              <a:cs typeface="ＭＳ Ｐゴシック" charset="0"/>
            </a:endParaRP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tx1"/>
                </a:solidFill>
                <a:effectLst/>
                <a:latin typeface="Times New Roman" charset="0"/>
                <a:ea typeface="ＭＳ Ｐゴシック" charset="0"/>
                <a:cs typeface="ＭＳ Ｐゴシック" charset="0"/>
              </a:rPr>
              <a:t>Text is correct.</a:t>
            </a:r>
            <a:endParaRPr kumimoji="0" lang="en-SG" sz="16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501512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112705</TotalTime>
  <Words>1559</Words>
  <Application>Microsoft Office PowerPoint</Application>
  <PresentationFormat>Widescreen</PresentationFormat>
  <Paragraphs>187</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Unicode MS</vt:lpstr>
      <vt:lpstr>MS PGothic</vt:lpstr>
      <vt:lpstr>MS PGothic</vt:lpstr>
      <vt:lpstr>Arial</vt:lpstr>
      <vt:lpstr>Times New Roman</vt:lpstr>
      <vt:lpstr>Wingdings</vt:lpstr>
      <vt:lpstr>Office Theme</vt:lpstr>
      <vt:lpstr>PowerPoint Presentation</vt:lpstr>
      <vt:lpstr>PowerPoint Presentation</vt:lpstr>
      <vt:lpstr>Introduction</vt:lpstr>
      <vt:lpstr>Related comments in Draft C</vt:lpstr>
      <vt:lpstr>Background: One-to-many MMS Ranging modes (1/2)</vt:lpstr>
      <vt:lpstr>Background: One-to-many MMS Ranging modes (2/2)</vt:lpstr>
      <vt:lpstr>Background: Initialization and Setup for O2O</vt:lpstr>
      <vt:lpstr>Background: Contention-based initialization and setup (1/2) </vt:lpstr>
      <vt:lpstr>Background: Contention-based initialization and setup (2/2)</vt:lpstr>
      <vt:lpstr>Findings</vt:lpstr>
      <vt:lpstr>Proposal 1</vt:lpstr>
      <vt:lpstr>Proposal 2</vt:lpstr>
      <vt:lpstr>Proposal 3</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647</cp:revision>
  <cp:lastPrinted>2000-03-07T00:55:37Z</cp:lastPrinted>
  <dcterms:created xsi:type="dcterms:W3CDTF">2016-01-17T22:48:36Z</dcterms:created>
  <dcterms:modified xsi:type="dcterms:W3CDTF">2024-02-20T02:28:52Z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(3)MmWPjgmqXCE5ivetP5i48FSrNu9nQ7RV7kqDr/K1N6/VBLto5BRUPptyF1ZEHCtDqvOQ7Bb2
kJ2gbqiCikqUnbD3RQ6Jw+mM7nJ3g2e3Is45PVlUBc38ti4sQ53fIN/ZRuvkQe0zYlpv6H4q
PwLnb05VpWi3k38TOroKmlNeG/p7iOuk+HqsoSn8RfRoWdRGK/k0GJQcS47g9CrqxkoPbjmG
mWFQJAH9i0oubjVCNy</vt:lpwstr>
  </property>
  <property fmtid="{D5CDD505-2E9C-101B-9397-08002B2CF9AE}" pid="3" name="_2015_ms_pID_7253431">
    <vt:lpwstr>IFFQ/kKjdh3SKtkQdmYSlUgYyQTMrEJvrHMaM6/GH0k2S1sxXDn+xJ
UkqkmBNeA6ZljfEvkKZDuL/izP1lcgj+c8QtHJ2/61q79gImX4RCZjnulDcsjaGrOlpPTg1y
jsoaAnQ2YD2LYzEztn2S7atVBGt4vk+XXlPUzo8cowgpsL+X701HEl8AvuE+VF7CTPJbp787
e7x7Yx1JY3mwkvp1UdrECbCkteai1wRvmATD</vt:lpwstr>
  </property>
  <property fmtid="{D5CDD505-2E9C-101B-9397-08002B2CF9AE}" pid="4" name="_2015_ms_pID_7253432">
    <vt:lpwstr>aQ==</vt:lpwstr>
  </property>
</Properties>
</file>