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3"/>
  </p:sldMasterIdLst>
  <p:notesMasterIdLst>
    <p:notesMasterId r:id="rId12"/>
  </p:notesMasterIdLst>
  <p:handoutMasterIdLst>
    <p:handoutMasterId r:id="rId13"/>
  </p:handoutMasterIdLst>
  <p:sldIdLst>
    <p:sldId id="363" r:id="rId4"/>
    <p:sldId id="421" r:id="rId5"/>
    <p:sldId id="422" r:id="rId6"/>
    <p:sldId id="418" r:id="rId7"/>
    <p:sldId id="419" r:id="rId8"/>
    <p:sldId id="424" r:id="rId9"/>
    <p:sldId id="426" r:id="rId10"/>
    <p:sldId id="425"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066232-027A-485F-867E-C0DD595EB5E6}" v="3" dt="2024-02-01T12:02:14.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9" d="100"/>
          <a:sy n="149" d="100"/>
        </p:scale>
        <p:origin x="2124" y="120"/>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12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2/12/2024</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63860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95222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53130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28587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82584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482008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138974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15-24-0120-00-04ab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398275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Consensus before resolving ‘non-NBA’ MMS ranging CIDs </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Feb 2024</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dirty="0"/>
              <a:t>Need for Consensus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
        <p:nvSpPr>
          <p:cNvPr id="7" name="TextBox 6">
            <a:extLst>
              <a:ext uri="{FF2B5EF4-FFF2-40B4-BE49-F238E27FC236}">
                <a16:creationId xmlns:a16="http://schemas.microsoft.com/office/drawing/2014/main" id="{B266964F-5449-9912-6631-75324DBFA876}"/>
              </a:ext>
            </a:extLst>
          </p:cNvPr>
          <p:cNvSpPr txBox="1"/>
          <p:nvPr/>
        </p:nvSpPr>
        <p:spPr>
          <a:xfrm>
            <a:off x="647996" y="1728903"/>
            <a:ext cx="7919694" cy="4770537"/>
          </a:xfrm>
          <a:prstGeom prst="rect">
            <a:avLst/>
          </a:prstGeom>
          <a:noFill/>
        </p:spPr>
        <p:txBody>
          <a:bodyPr wrap="square" rtlCol="0">
            <a:spAutoFit/>
          </a:bodyPr>
          <a:lstStyle/>
          <a:p>
            <a:pPr marL="285750" indent="-285750">
              <a:buFont typeface="Arial" panose="020B0604020202020204" pitchFamily="34" charset="0"/>
              <a:buChar char="•"/>
            </a:pPr>
            <a:r>
              <a:rPr lang="en-IE" sz="1600" dirty="0">
                <a:solidFill>
                  <a:schemeClr val="tx1"/>
                </a:solidFill>
              </a:rPr>
              <a:t>One issue with the Draft is that we did not reach the appropriate level of consensus on MMS before entering comment resolution.</a:t>
            </a:r>
          </a:p>
          <a:p>
            <a:pPr marL="285750" indent="-285750">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The MMS CIDs listed below are a consequence of this but cannot be resolved individually. Also, they are incomplete.</a:t>
            </a:r>
          </a:p>
          <a:p>
            <a:pPr marL="1028700" lvl="1">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CIDs in related groups and in page order</a:t>
            </a:r>
          </a:p>
          <a:p>
            <a:pPr marL="1428750" lvl="2">
              <a:buFont typeface="Arial" panose="020B0604020202020204" pitchFamily="34" charset="0"/>
              <a:buChar char="•"/>
            </a:pPr>
            <a:r>
              <a:rPr lang="en-IE" sz="1600" dirty="0">
                <a:solidFill>
                  <a:schemeClr val="tx1"/>
                </a:solidFill>
              </a:rPr>
              <a:t>Related to Figure 21 – UWB MMS ranging transmission</a:t>
            </a:r>
          </a:p>
          <a:p>
            <a:pPr marL="1885950" lvl="3">
              <a:buFont typeface="Arial" panose="020B0604020202020204" pitchFamily="34" charset="0"/>
              <a:buChar char="•"/>
            </a:pPr>
            <a:r>
              <a:rPr lang="en-IE" sz="1600" dirty="0">
                <a:solidFill>
                  <a:schemeClr val="tx1"/>
                </a:solidFill>
              </a:rPr>
              <a:t>318, 683, 894 and 52</a:t>
            </a:r>
          </a:p>
          <a:p>
            <a:pPr marL="1428750" lvl="2">
              <a:buFont typeface="Arial" panose="020B0604020202020204" pitchFamily="34" charset="0"/>
              <a:buChar char="•"/>
            </a:pPr>
            <a:r>
              <a:rPr lang="en-IE" sz="1600" dirty="0">
                <a:solidFill>
                  <a:schemeClr val="tx1"/>
                </a:solidFill>
              </a:rPr>
              <a:t>Distinction between NBA and ‘non’-NBA</a:t>
            </a:r>
          </a:p>
          <a:p>
            <a:pPr marL="1885950" lvl="3">
              <a:buFont typeface="Arial" panose="020B0604020202020204" pitchFamily="34" charset="0"/>
              <a:buChar char="•"/>
            </a:pPr>
            <a:r>
              <a:rPr lang="en-IE" sz="1600" dirty="0">
                <a:solidFill>
                  <a:schemeClr val="tx1"/>
                </a:solidFill>
              </a:rPr>
              <a:t>7</a:t>
            </a:r>
          </a:p>
          <a:p>
            <a:pPr marL="1428750" lvl="2">
              <a:buFont typeface="Arial" panose="020B0604020202020204" pitchFamily="34" charset="0"/>
              <a:buChar char="•"/>
            </a:pPr>
            <a:r>
              <a:rPr lang="en-IE" sz="1600" dirty="0">
                <a:solidFill>
                  <a:schemeClr val="tx1"/>
                </a:solidFill>
              </a:rPr>
              <a:t>MMS configurations</a:t>
            </a:r>
          </a:p>
          <a:p>
            <a:pPr marL="1885950" lvl="3">
              <a:buFont typeface="Arial" panose="020B0604020202020204" pitchFamily="34" charset="0"/>
              <a:buChar char="•"/>
            </a:pPr>
            <a:r>
              <a:rPr lang="en-IE" sz="1600" i="1" dirty="0">
                <a:solidFill>
                  <a:schemeClr val="tx1"/>
                </a:solidFill>
              </a:rPr>
              <a:t>684</a:t>
            </a:r>
            <a:r>
              <a:rPr lang="en-IE" sz="1600" dirty="0">
                <a:solidFill>
                  <a:schemeClr val="tx1"/>
                </a:solidFill>
              </a:rPr>
              <a:t>, 212, 901, 29, 80, 729, 81, 90, 91, 296</a:t>
            </a:r>
          </a:p>
          <a:p>
            <a:pPr marL="1428750" lvl="2">
              <a:buFont typeface="Arial" panose="020B0604020202020204" pitchFamily="34" charset="0"/>
              <a:buChar char="•"/>
            </a:pPr>
            <a:r>
              <a:rPr lang="en-IE" sz="1600" dirty="0">
                <a:solidFill>
                  <a:schemeClr val="tx1"/>
                </a:solidFill>
              </a:rPr>
              <a:t>Multiple transmissions</a:t>
            </a:r>
          </a:p>
          <a:p>
            <a:pPr marL="1885950" lvl="3">
              <a:buFont typeface="Arial" panose="020B0604020202020204" pitchFamily="34" charset="0"/>
              <a:buChar char="•"/>
            </a:pPr>
            <a:r>
              <a:rPr lang="en-IE" sz="1600" dirty="0">
                <a:solidFill>
                  <a:schemeClr val="tx1"/>
                </a:solidFill>
              </a:rPr>
              <a:t>624, 332</a:t>
            </a:r>
          </a:p>
          <a:p>
            <a:pPr marL="1428750" lvl="2">
              <a:buFont typeface="Arial" panose="020B0604020202020204" pitchFamily="34" charset="0"/>
              <a:buChar char="•"/>
            </a:pPr>
            <a:r>
              <a:rPr lang="en-IE" sz="1600" dirty="0">
                <a:solidFill>
                  <a:schemeClr val="tx1"/>
                </a:solidFill>
              </a:rPr>
              <a:t>Related docs of interest - 15-23-0509-04-4ab, 15-24-0025-01-04ab</a:t>
            </a:r>
          </a:p>
          <a:p>
            <a:pPr marL="1028700" lvl="1">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There are many inconsistencies currently in the Draft that need to be addressed through agreement to give direction on how these CIDs can be properly resolved. </a:t>
            </a:r>
          </a:p>
        </p:txBody>
      </p:sp>
    </p:spTree>
    <p:extLst>
      <p:ext uri="{BB962C8B-B14F-4D97-AF65-F5344CB8AC3E}">
        <p14:creationId xmlns:p14="http://schemas.microsoft.com/office/powerpoint/2010/main" val="16248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C0ED0E-FBD0-50DA-DA51-687DEA027E14}"/>
              </a:ext>
            </a:extLst>
          </p:cNvPr>
          <p:cNvSpPr/>
          <p:nvPr/>
        </p:nvSpPr>
        <p:spPr bwMode="auto">
          <a:xfrm>
            <a:off x="1509080" y="1393980"/>
            <a:ext cx="6407194" cy="24618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2" y="716888"/>
            <a:ext cx="7764463" cy="754063"/>
          </a:xfrm>
        </p:spPr>
        <p:txBody>
          <a:bodyPr>
            <a:normAutofit/>
          </a:bodyPr>
          <a:lstStyle/>
          <a:p>
            <a:r>
              <a:rPr lang="en-IE" sz="4000" dirty="0"/>
              <a:t>The UWB MMS packet</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pic>
        <p:nvPicPr>
          <p:cNvPr id="5" name="Picture 4">
            <a:extLst>
              <a:ext uri="{FF2B5EF4-FFF2-40B4-BE49-F238E27FC236}">
                <a16:creationId xmlns:a16="http://schemas.microsoft.com/office/drawing/2014/main" id="{4352BD0B-9EFA-FF7F-E287-3A10575F1077}"/>
              </a:ext>
            </a:extLst>
          </p:cNvPr>
          <p:cNvPicPr>
            <a:picLocks noChangeAspect="1"/>
          </p:cNvPicPr>
          <p:nvPr/>
        </p:nvPicPr>
        <p:blipFill>
          <a:blip r:embed="rId3"/>
          <a:stretch>
            <a:fillRect/>
          </a:stretch>
        </p:blipFill>
        <p:spPr>
          <a:xfrm>
            <a:off x="1633096" y="1470951"/>
            <a:ext cx="6153433" cy="2282828"/>
          </a:xfrm>
          <a:prstGeom prst="rect">
            <a:avLst/>
          </a:prstGeom>
          <a:effectLst>
            <a:outerShdw blurRad="50800" dist="50800" dir="5400000" algn="ctr" rotWithShape="0">
              <a:schemeClr val="bg1"/>
            </a:outerShdw>
          </a:effectLst>
        </p:spPr>
      </p:pic>
      <p:sp>
        <p:nvSpPr>
          <p:cNvPr id="8" name="TextBox 7">
            <a:extLst>
              <a:ext uri="{FF2B5EF4-FFF2-40B4-BE49-F238E27FC236}">
                <a16:creationId xmlns:a16="http://schemas.microsoft.com/office/drawing/2014/main" id="{0CFDC103-7B7E-ABF9-C351-04BC5F9702B1}"/>
              </a:ext>
            </a:extLst>
          </p:cNvPr>
          <p:cNvSpPr txBox="1"/>
          <p:nvPr/>
        </p:nvSpPr>
        <p:spPr>
          <a:xfrm>
            <a:off x="530734" y="3945612"/>
            <a:ext cx="8061311" cy="3108543"/>
          </a:xfrm>
          <a:prstGeom prst="rect">
            <a:avLst/>
          </a:prstGeom>
          <a:noFill/>
        </p:spPr>
        <p:txBody>
          <a:bodyPr wrap="square" rtlCol="0">
            <a:spAutoFit/>
          </a:bodyPr>
          <a:lstStyle/>
          <a:p>
            <a:pPr marL="342900" indent="-342900">
              <a:buFont typeface="Arial" panose="020B0604020202020204" pitchFamily="34" charset="0"/>
              <a:buChar char="•"/>
            </a:pPr>
            <a:r>
              <a:rPr lang="en-IE" sz="1400" dirty="0">
                <a:solidFill>
                  <a:schemeClr val="tx1"/>
                </a:solidFill>
              </a:rPr>
              <a:t>Figure from Clause 16.2.11.1 (Draft C page 160)</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The UWB packet can be utilized by </a:t>
            </a:r>
            <a:r>
              <a:rPr lang="en-IE" sz="1400" b="1" i="1" dirty="0">
                <a:solidFill>
                  <a:schemeClr val="tx1"/>
                </a:solidFill>
              </a:rPr>
              <a:t>any</a:t>
            </a:r>
            <a:r>
              <a:rPr lang="en-IE" sz="1400" dirty="0">
                <a:solidFill>
                  <a:schemeClr val="tx1"/>
                </a:solidFill>
              </a:rPr>
              <a:t> protocol</a:t>
            </a:r>
          </a:p>
          <a:p>
            <a:pPr marL="1085850" lvl="1" indent="-342900">
              <a:buFont typeface="Arial" panose="020B0604020202020204" pitchFamily="34" charset="0"/>
              <a:buChar char="•"/>
            </a:pPr>
            <a:r>
              <a:rPr lang="en-IE" sz="1400" dirty="0">
                <a:solidFill>
                  <a:schemeClr val="tx1"/>
                </a:solidFill>
              </a:rPr>
              <a:t>It is currently used by the protocol defined in </a:t>
            </a:r>
            <a:r>
              <a:rPr lang="en-US" sz="1400" b="1" i="0" u="none" strike="noStrike" baseline="0" dirty="0">
                <a:solidFill>
                  <a:srgbClr val="000000"/>
                </a:solidFill>
                <a:latin typeface="Arial" panose="020B0604020202020204" pitchFamily="34" charset="0"/>
              </a:rPr>
              <a:t>10.38 UWB Multi-millisecond (MMS) operation</a:t>
            </a:r>
          </a:p>
          <a:p>
            <a:pPr marL="1485900" lvl="2" indent="-342900">
              <a:buFont typeface="Arial" panose="020B0604020202020204" pitchFamily="34" charset="0"/>
              <a:buChar char="•"/>
            </a:pPr>
            <a:r>
              <a:rPr lang="en-US" sz="1400" dirty="0">
                <a:solidFill>
                  <a:schemeClr val="tx1"/>
                </a:solidFill>
              </a:rPr>
              <a:t>The ranging PHY for this protocol is always UWB</a:t>
            </a:r>
          </a:p>
          <a:p>
            <a:pPr marL="1485900" lvl="2" indent="-342900">
              <a:buFont typeface="Arial" panose="020B0604020202020204" pitchFamily="34" charset="0"/>
              <a:buChar char="•"/>
            </a:pPr>
            <a:r>
              <a:rPr lang="en-US" sz="1400" dirty="0">
                <a:solidFill>
                  <a:schemeClr val="tx1"/>
                </a:solidFill>
              </a:rPr>
              <a:t>At least 2 of the 3 other phases (see next slide) of this protocol can be implemented by either NB and/or UWB</a:t>
            </a:r>
          </a:p>
          <a:p>
            <a:pPr marL="1485900" lvl="2" indent="-342900">
              <a:buFont typeface="Arial" panose="020B0604020202020204" pitchFamily="34" charset="0"/>
              <a:buChar char="•"/>
            </a:pPr>
            <a:endParaRPr lang="en-US" sz="1400" dirty="0">
              <a:solidFill>
                <a:schemeClr val="tx1"/>
              </a:solidFill>
            </a:endParaRPr>
          </a:p>
          <a:p>
            <a:pPr marL="1085850" lvl="1" indent="-342900">
              <a:buFont typeface="Arial" panose="020B0604020202020204" pitchFamily="34" charset="0"/>
              <a:buChar char="•"/>
            </a:pPr>
            <a:r>
              <a:rPr lang="en-IE" sz="1400" dirty="0">
                <a:solidFill>
                  <a:schemeClr val="tx1"/>
                </a:solidFill>
              </a:rPr>
              <a:t>The optional SYNC+SFD are necessary to enable protocol(s) to implement </a:t>
            </a:r>
            <a:r>
              <a:rPr lang="en-US" sz="1400" b="1" dirty="0">
                <a:solidFill>
                  <a:srgbClr val="000000"/>
                </a:solidFill>
                <a:latin typeface="Arial" panose="020B0604020202020204" pitchFamily="34" charset="0"/>
              </a:rPr>
              <a:t>10.38.12.5 UWB Only MMS Operating Parameter Sets. </a:t>
            </a:r>
          </a:p>
          <a:p>
            <a:pPr marL="342900" indent="-342900">
              <a:buAutoNum type="arabicPeriod"/>
            </a:pPr>
            <a:endParaRPr lang="en-IE" sz="1400" dirty="0">
              <a:solidFill>
                <a:schemeClr val="tx1"/>
              </a:solidFill>
            </a:endParaRPr>
          </a:p>
          <a:p>
            <a:pPr lvl="1" indent="0"/>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8835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3100" dirty="0"/>
              <a:t>(Simplified) MMS Ranging Phases in 10.38</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pic>
        <p:nvPicPr>
          <p:cNvPr id="9" name="Picture 8">
            <a:extLst>
              <a:ext uri="{FF2B5EF4-FFF2-40B4-BE49-F238E27FC236}">
                <a16:creationId xmlns:a16="http://schemas.microsoft.com/office/drawing/2014/main" id="{12D62B82-C992-8F44-E7EA-098E16096164}"/>
              </a:ext>
            </a:extLst>
          </p:cNvPr>
          <p:cNvPicPr>
            <a:picLocks noChangeAspect="1"/>
          </p:cNvPicPr>
          <p:nvPr/>
        </p:nvPicPr>
        <p:blipFill>
          <a:blip r:embed="rId3"/>
          <a:stretch>
            <a:fillRect/>
          </a:stretch>
        </p:blipFill>
        <p:spPr>
          <a:xfrm>
            <a:off x="-605354" y="2148634"/>
            <a:ext cx="7882852" cy="2091672"/>
          </a:xfrm>
          <a:prstGeom prst="rect">
            <a:avLst/>
          </a:prstGeom>
        </p:spPr>
      </p:pic>
      <p:cxnSp>
        <p:nvCxnSpPr>
          <p:cNvPr id="17" name="Straight Arrow Connector 16">
            <a:extLst>
              <a:ext uri="{FF2B5EF4-FFF2-40B4-BE49-F238E27FC236}">
                <a16:creationId xmlns:a16="http://schemas.microsoft.com/office/drawing/2014/main" id="{DCDF2ED0-9FBE-1AF3-4D4E-F83FE1D4F4E8}"/>
              </a:ext>
            </a:extLst>
          </p:cNvPr>
          <p:cNvCxnSpPr/>
          <p:nvPr/>
        </p:nvCxnSpPr>
        <p:spPr bwMode="auto">
          <a:xfrm>
            <a:off x="5245461" y="5369853"/>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769E9F1E-729E-73BE-DD8B-DAB5ADA8CE84}"/>
              </a:ext>
            </a:extLst>
          </p:cNvPr>
          <p:cNvCxnSpPr>
            <a:cxnSpLocks/>
          </p:cNvCxnSpPr>
          <p:nvPr/>
        </p:nvCxnSpPr>
        <p:spPr bwMode="auto">
          <a:xfrm>
            <a:off x="5837131" y="5360888"/>
            <a:ext cx="825443"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00F50BD-7BD0-BCC2-6888-A6062441B2BB}"/>
              </a:ext>
            </a:extLst>
          </p:cNvPr>
          <p:cNvCxnSpPr>
            <a:cxnSpLocks/>
          </p:cNvCxnSpPr>
          <p:nvPr/>
        </p:nvCxnSpPr>
        <p:spPr bwMode="auto">
          <a:xfrm>
            <a:off x="6662574" y="5366404"/>
            <a:ext cx="61492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AD39FFC-00B1-351E-A076-47E645F85AA6}"/>
              </a:ext>
            </a:extLst>
          </p:cNvPr>
          <p:cNvCxnSpPr>
            <a:cxnSpLocks/>
          </p:cNvCxnSpPr>
          <p:nvPr/>
        </p:nvCxnSpPr>
        <p:spPr bwMode="auto">
          <a:xfrm>
            <a:off x="2270084" y="4729916"/>
            <a:ext cx="297223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id="{A55C7ADE-ED7D-EB16-F5A5-F34A5E999F60}"/>
              </a:ext>
            </a:extLst>
          </p:cNvPr>
          <p:cNvSpPr txBox="1"/>
          <p:nvPr/>
        </p:nvSpPr>
        <p:spPr>
          <a:xfrm>
            <a:off x="2839116" y="4803899"/>
            <a:ext cx="1947453" cy="276999"/>
          </a:xfrm>
          <a:prstGeom prst="rect">
            <a:avLst/>
          </a:prstGeom>
          <a:noFill/>
        </p:spPr>
        <p:txBody>
          <a:bodyPr wrap="square" rtlCol="0">
            <a:spAutoFit/>
          </a:bodyPr>
          <a:lstStyle/>
          <a:p>
            <a:r>
              <a:rPr lang="en-IE" b="1" dirty="0">
                <a:solidFill>
                  <a:srgbClr val="0070C0"/>
                </a:solidFill>
              </a:rPr>
              <a:t>Initialization and Setup</a:t>
            </a:r>
          </a:p>
        </p:txBody>
      </p:sp>
      <p:sp>
        <p:nvSpPr>
          <p:cNvPr id="43" name="TextBox 42">
            <a:extLst>
              <a:ext uri="{FF2B5EF4-FFF2-40B4-BE49-F238E27FC236}">
                <a16:creationId xmlns:a16="http://schemas.microsoft.com/office/drawing/2014/main" id="{CC4F5A0C-671B-1062-6656-C6EA25A841AD}"/>
              </a:ext>
            </a:extLst>
          </p:cNvPr>
          <p:cNvSpPr txBox="1"/>
          <p:nvPr/>
        </p:nvSpPr>
        <p:spPr>
          <a:xfrm>
            <a:off x="5242318" y="5468303"/>
            <a:ext cx="853421" cy="276999"/>
          </a:xfrm>
          <a:prstGeom prst="rect">
            <a:avLst/>
          </a:prstGeom>
          <a:noFill/>
        </p:spPr>
        <p:txBody>
          <a:bodyPr wrap="square" rtlCol="0">
            <a:spAutoFit/>
          </a:bodyPr>
          <a:lstStyle/>
          <a:p>
            <a:r>
              <a:rPr lang="en-IE" b="1" dirty="0">
                <a:solidFill>
                  <a:srgbClr val="0070C0"/>
                </a:solidFill>
              </a:rPr>
              <a:t>Control</a:t>
            </a:r>
          </a:p>
        </p:txBody>
      </p:sp>
      <p:sp>
        <p:nvSpPr>
          <p:cNvPr id="46" name="TextBox 45">
            <a:extLst>
              <a:ext uri="{FF2B5EF4-FFF2-40B4-BE49-F238E27FC236}">
                <a16:creationId xmlns:a16="http://schemas.microsoft.com/office/drawing/2014/main" id="{41CCB4A7-432C-25E1-F271-DDCBC30AB73C}"/>
              </a:ext>
            </a:extLst>
          </p:cNvPr>
          <p:cNvSpPr txBox="1"/>
          <p:nvPr/>
        </p:nvSpPr>
        <p:spPr>
          <a:xfrm>
            <a:off x="5889551" y="5468303"/>
            <a:ext cx="853421" cy="276999"/>
          </a:xfrm>
          <a:prstGeom prst="rect">
            <a:avLst/>
          </a:prstGeom>
          <a:noFill/>
        </p:spPr>
        <p:txBody>
          <a:bodyPr wrap="square" rtlCol="0">
            <a:spAutoFit/>
          </a:bodyPr>
          <a:lstStyle/>
          <a:p>
            <a:r>
              <a:rPr lang="en-IE" b="1" dirty="0">
                <a:solidFill>
                  <a:srgbClr val="0070C0"/>
                </a:solidFill>
              </a:rPr>
              <a:t>Ranging</a:t>
            </a:r>
          </a:p>
        </p:txBody>
      </p:sp>
      <p:sp>
        <p:nvSpPr>
          <p:cNvPr id="49" name="TextBox 48">
            <a:extLst>
              <a:ext uri="{FF2B5EF4-FFF2-40B4-BE49-F238E27FC236}">
                <a16:creationId xmlns:a16="http://schemas.microsoft.com/office/drawing/2014/main" id="{03C1C2EF-396A-01BF-4C21-C4221A88E15A}"/>
              </a:ext>
            </a:extLst>
          </p:cNvPr>
          <p:cNvSpPr txBox="1"/>
          <p:nvPr/>
        </p:nvSpPr>
        <p:spPr>
          <a:xfrm>
            <a:off x="6663969" y="5468303"/>
            <a:ext cx="853421" cy="276999"/>
          </a:xfrm>
          <a:prstGeom prst="rect">
            <a:avLst/>
          </a:prstGeom>
          <a:noFill/>
        </p:spPr>
        <p:txBody>
          <a:bodyPr wrap="square" rtlCol="0">
            <a:spAutoFit/>
          </a:bodyPr>
          <a:lstStyle/>
          <a:p>
            <a:r>
              <a:rPr lang="en-IE" b="1" dirty="0">
                <a:solidFill>
                  <a:srgbClr val="0070C0"/>
                </a:solidFill>
              </a:rPr>
              <a:t>Report</a:t>
            </a:r>
          </a:p>
        </p:txBody>
      </p:sp>
      <p:cxnSp>
        <p:nvCxnSpPr>
          <p:cNvPr id="197" name="Straight Arrow Connector 196">
            <a:extLst>
              <a:ext uri="{FF2B5EF4-FFF2-40B4-BE49-F238E27FC236}">
                <a16:creationId xmlns:a16="http://schemas.microsoft.com/office/drawing/2014/main" id="{B3756BA3-CE68-8B60-90ED-A4CDBE4BFC96}"/>
              </a:ext>
            </a:extLst>
          </p:cNvPr>
          <p:cNvCxnSpPr>
            <a:cxnSpLocks/>
          </p:cNvCxnSpPr>
          <p:nvPr/>
        </p:nvCxnSpPr>
        <p:spPr bwMode="auto">
          <a:xfrm>
            <a:off x="5242318" y="4729919"/>
            <a:ext cx="204527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00" name="TextBox 199">
            <a:extLst>
              <a:ext uri="{FF2B5EF4-FFF2-40B4-BE49-F238E27FC236}">
                <a16:creationId xmlns:a16="http://schemas.microsoft.com/office/drawing/2014/main" id="{222E153E-F773-DBEC-C351-F835553A17FD}"/>
              </a:ext>
            </a:extLst>
          </p:cNvPr>
          <p:cNvSpPr txBox="1"/>
          <p:nvPr/>
        </p:nvSpPr>
        <p:spPr>
          <a:xfrm>
            <a:off x="5779956" y="4796036"/>
            <a:ext cx="1190080" cy="276999"/>
          </a:xfrm>
          <a:prstGeom prst="rect">
            <a:avLst/>
          </a:prstGeom>
          <a:noFill/>
        </p:spPr>
        <p:txBody>
          <a:bodyPr wrap="square" rtlCol="0">
            <a:spAutoFit/>
          </a:bodyPr>
          <a:lstStyle/>
          <a:p>
            <a:r>
              <a:rPr lang="en-IE" b="1" dirty="0">
                <a:solidFill>
                  <a:srgbClr val="0070C0"/>
                </a:solidFill>
              </a:rPr>
              <a:t>Ranging Cycle</a:t>
            </a:r>
          </a:p>
        </p:txBody>
      </p:sp>
    </p:spTree>
    <p:extLst>
      <p:ext uri="{BB962C8B-B14F-4D97-AF65-F5344CB8AC3E}">
        <p14:creationId xmlns:p14="http://schemas.microsoft.com/office/powerpoint/2010/main" val="399300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60404" y="646550"/>
            <a:ext cx="7764463" cy="754063"/>
          </a:xfrm>
        </p:spPr>
        <p:txBody>
          <a:bodyPr>
            <a:noAutofit/>
          </a:bodyPr>
          <a:lstStyle/>
          <a:p>
            <a:r>
              <a:rPr lang="en-IE" sz="2000" dirty="0"/>
              <a:t>MMS Ranging Mechanisms currently allowed by Draft C Text </a:t>
            </a:r>
            <a:br>
              <a:rPr lang="en-IE" sz="2000" dirty="0"/>
            </a:br>
            <a:r>
              <a:rPr lang="en-IE" sz="2000" dirty="0"/>
              <a:t>(but with gaps and inconsistencies)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6" name="Table 6">
            <a:extLst>
              <a:ext uri="{FF2B5EF4-FFF2-40B4-BE49-F238E27FC236}">
                <a16:creationId xmlns:a16="http://schemas.microsoft.com/office/drawing/2014/main" id="{2759CA3B-ABAC-EFE8-72D4-A219EEF9A2BA}"/>
              </a:ext>
            </a:extLst>
          </p:cNvPr>
          <p:cNvGraphicFramePr>
            <a:graphicFrameLocks noGrp="1"/>
          </p:cNvGraphicFramePr>
          <p:nvPr>
            <p:extLst>
              <p:ext uri="{D42A27DB-BD31-4B8C-83A1-F6EECF244321}">
                <p14:modId xmlns:p14="http://schemas.microsoft.com/office/powerpoint/2010/main" val="1915796597"/>
              </p:ext>
            </p:extLst>
          </p:nvPr>
        </p:nvGraphicFramePr>
        <p:xfrm>
          <a:off x="939978" y="1662783"/>
          <a:ext cx="7605316" cy="2595880"/>
        </p:xfrm>
        <a:graphic>
          <a:graphicData uri="http://schemas.openxmlformats.org/drawingml/2006/table">
            <a:tbl>
              <a:tblPr firstRow="1" bandRow="1">
                <a:tableStyleId>{68D230F3-CF80-4859-8CE7-A43EE81993B5}</a:tableStyleId>
              </a:tblPr>
              <a:tblGrid>
                <a:gridCol w="2417999">
                  <a:extLst>
                    <a:ext uri="{9D8B030D-6E8A-4147-A177-3AD203B41FA5}">
                      <a16:colId xmlns:a16="http://schemas.microsoft.com/office/drawing/2014/main" val="2491047605"/>
                    </a:ext>
                  </a:extLst>
                </a:gridCol>
                <a:gridCol w="1533743">
                  <a:extLst>
                    <a:ext uri="{9D8B030D-6E8A-4147-A177-3AD203B41FA5}">
                      <a16:colId xmlns:a16="http://schemas.microsoft.com/office/drawing/2014/main" val="2150756656"/>
                    </a:ext>
                  </a:extLst>
                </a:gridCol>
                <a:gridCol w="1235978">
                  <a:extLst>
                    <a:ext uri="{9D8B030D-6E8A-4147-A177-3AD203B41FA5}">
                      <a16:colId xmlns:a16="http://schemas.microsoft.com/office/drawing/2014/main" val="1194408721"/>
                    </a:ext>
                  </a:extLst>
                </a:gridCol>
                <a:gridCol w="1201825">
                  <a:extLst>
                    <a:ext uri="{9D8B030D-6E8A-4147-A177-3AD203B41FA5}">
                      <a16:colId xmlns:a16="http://schemas.microsoft.com/office/drawing/2014/main" val="285908844"/>
                    </a:ext>
                  </a:extLst>
                </a:gridCol>
                <a:gridCol w="1215771">
                  <a:extLst>
                    <a:ext uri="{9D8B030D-6E8A-4147-A177-3AD203B41FA5}">
                      <a16:colId xmlns:a16="http://schemas.microsoft.com/office/drawing/2014/main" val="805939589"/>
                    </a:ext>
                  </a:extLst>
                </a:gridCol>
              </a:tblGrid>
              <a:tr h="370840">
                <a:tc>
                  <a:txBody>
                    <a:bodyPr/>
                    <a:lstStyle/>
                    <a:p>
                      <a:endParaRPr lang="en-IE" dirty="0"/>
                    </a:p>
                  </a:txBody>
                  <a:tcPr/>
                </a:tc>
                <a:tc>
                  <a:txBody>
                    <a:bodyPr/>
                    <a:lstStyle/>
                    <a:p>
                      <a:r>
                        <a:rPr lang="en-IE" dirty="0"/>
                        <a:t>Init &amp; Setup</a:t>
                      </a:r>
                    </a:p>
                  </a:txBody>
                  <a:tcPr/>
                </a:tc>
                <a:tc>
                  <a:txBody>
                    <a:bodyPr/>
                    <a:lstStyle/>
                    <a:p>
                      <a:r>
                        <a:rPr lang="en-IE" dirty="0"/>
                        <a:t>Control</a:t>
                      </a:r>
                    </a:p>
                  </a:txBody>
                  <a:tcPr/>
                </a:tc>
                <a:tc>
                  <a:txBody>
                    <a:bodyPr/>
                    <a:lstStyle/>
                    <a:p>
                      <a:r>
                        <a:rPr lang="en-IE" dirty="0"/>
                        <a:t>Ranging</a:t>
                      </a:r>
                    </a:p>
                  </a:txBody>
                  <a:tcPr/>
                </a:tc>
                <a:tc>
                  <a:txBody>
                    <a:bodyPr/>
                    <a:lstStyle/>
                    <a:p>
                      <a:r>
                        <a:rPr lang="en-IE" dirty="0"/>
                        <a:t>Report</a:t>
                      </a:r>
                    </a:p>
                  </a:txBody>
                  <a:tcPr/>
                </a:tc>
                <a:extLst>
                  <a:ext uri="{0D108BD9-81ED-4DB2-BD59-A6C34878D82A}">
                    <a16:rowId xmlns:a16="http://schemas.microsoft.com/office/drawing/2014/main" val="1709619207"/>
                  </a:ext>
                </a:extLst>
              </a:tr>
              <a:tr h="370840">
                <a:tc>
                  <a:txBody>
                    <a:bodyPr/>
                    <a:lstStyle/>
                    <a:p>
                      <a:r>
                        <a:rPr lang="en-IE" dirty="0"/>
                        <a:t>NBA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tc>
                  <a:txBody>
                    <a:bodyPr/>
                    <a:lstStyle/>
                    <a:p>
                      <a:r>
                        <a:rPr lang="en-IE" sz="1800" kern="1200" dirty="0">
                          <a:solidFill>
                            <a:schemeClr val="tx1"/>
                          </a:solidFill>
                          <a:latin typeface="+mn-lt"/>
                          <a:ea typeface="+mn-ea"/>
                          <a:cs typeface="+mn-cs"/>
                        </a:rPr>
                        <a:t>UWB</a:t>
                      </a:r>
                      <a:r>
                        <a:rPr lang="en-IE" sz="1800" kern="1200" baseline="30000" dirty="0">
                          <a:solidFill>
                            <a:schemeClr val="tx1"/>
                          </a:solidFill>
                          <a:latin typeface="+mn-lt"/>
                          <a:ea typeface="+mn-ea"/>
                          <a:cs typeface="+mn-cs"/>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extLst>
                  <a:ext uri="{0D108BD9-81ED-4DB2-BD59-A6C34878D82A}">
                    <a16:rowId xmlns:a16="http://schemas.microsoft.com/office/drawing/2014/main" val="3270684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NBA (report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tc>
                  <a:txBody>
                    <a:bodyPr/>
                    <a:lstStyle/>
                    <a:p>
                      <a:r>
                        <a:rPr lang="en-IE" dirty="0">
                          <a:solidFill>
                            <a:schemeClr val="tx1"/>
                          </a:solidFill>
                        </a:rPr>
                        <a:t>UWB</a:t>
                      </a:r>
                      <a:r>
                        <a:rPr lang="en-IE" baseline="30000" dirty="0">
                          <a:solidFill>
                            <a:schemeClr val="tx1"/>
                          </a:solidFill>
                        </a:rPr>
                        <a:t>1</a:t>
                      </a:r>
                    </a:p>
                  </a:txBody>
                  <a:tcPr/>
                </a:tc>
                <a:tc>
                  <a:txBody>
                    <a:bodyPr/>
                    <a:lstStyle/>
                    <a:p>
                      <a:r>
                        <a:rPr lang="en-IE" dirty="0">
                          <a:solidFill>
                            <a:schemeClr val="tx1"/>
                          </a:solidFill>
                        </a:rPr>
                        <a:t>UWB</a:t>
                      </a:r>
                      <a:r>
                        <a:rPr lang="en-IE" baseline="30000" dirty="0">
                          <a:solidFill>
                            <a:schemeClr val="tx1"/>
                          </a:solidFill>
                        </a:rPr>
                        <a:t>2</a:t>
                      </a:r>
                    </a:p>
                  </a:txBody>
                  <a:tcPr/>
                </a:tc>
                <a:extLst>
                  <a:ext uri="{0D108BD9-81ED-4DB2-BD59-A6C34878D82A}">
                    <a16:rowId xmlns:a16="http://schemas.microsoft.com/office/drawing/2014/main" val="336872709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NBA (control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tc>
                  <a:txBody>
                    <a:bodyPr/>
                    <a:lstStyle/>
                    <a:p>
                      <a:r>
                        <a:rPr lang="en-IE" dirty="0">
                          <a:solidFill>
                            <a:schemeClr val="tx1"/>
                          </a:solidFill>
                        </a:rPr>
                        <a:t>UWB</a:t>
                      </a:r>
                      <a:r>
                        <a:rPr lang="en-IE" baseline="30000" dirty="0">
                          <a:solidFill>
                            <a:schemeClr val="tx1"/>
                          </a:solidFill>
                        </a:rPr>
                        <a:t>2</a:t>
                      </a:r>
                    </a:p>
                  </a:txBody>
                  <a:tcPr/>
                </a:tc>
                <a:tc>
                  <a:txBody>
                    <a:bodyPr/>
                    <a:lstStyle/>
                    <a:p>
                      <a:r>
                        <a:rPr lang="en-IE" dirty="0">
                          <a:solidFill>
                            <a:schemeClr val="tx1"/>
                          </a:solidFill>
                        </a:rPr>
                        <a:t>UWB</a:t>
                      </a:r>
                      <a:r>
                        <a:rPr lang="en-IE" baseline="30000" dirty="0">
                          <a:solidFill>
                            <a:schemeClr val="tx1"/>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extLst>
                  <a:ext uri="{0D108BD9-81ED-4DB2-BD59-A6C34878D82A}">
                    <a16:rowId xmlns:a16="http://schemas.microsoft.com/office/drawing/2014/main" val="11345785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NBA (ranging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latin typeface="+mn-lt"/>
                          <a:ea typeface="+mn-ea"/>
                          <a:cs typeface="+mn-cs"/>
                        </a:rPr>
                        <a:t>O-QPSK</a:t>
                      </a:r>
                    </a:p>
                  </a:txBody>
                  <a:tcPr/>
                </a:tc>
                <a:tc>
                  <a:txBody>
                    <a:bodyPr/>
                    <a:lstStyle/>
                    <a:p>
                      <a:r>
                        <a:rPr lang="en-IE" dirty="0">
                          <a:solidFill>
                            <a:schemeClr val="tx1"/>
                          </a:solidFill>
                        </a:rPr>
                        <a:t>UWB</a:t>
                      </a:r>
                      <a:r>
                        <a:rPr lang="en-IE" baseline="30000" dirty="0">
                          <a:solidFill>
                            <a:schemeClr val="tx1"/>
                          </a:solidFill>
                        </a:rPr>
                        <a:t>2</a:t>
                      </a:r>
                    </a:p>
                  </a:txBody>
                  <a:tcPr/>
                </a:tc>
                <a:tc>
                  <a:txBody>
                    <a:bodyPr/>
                    <a:lstStyle/>
                    <a:p>
                      <a:r>
                        <a:rPr lang="en-IE" dirty="0">
                          <a:solidFill>
                            <a:schemeClr val="tx1"/>
                          </a:solidFill>
                        </a:rPr>
                        <a:t>UWB</a:t>
                      </a:r>
                      <a:r>
                        <a:rPr lang="en-IE" baseline="30000" dirty="0">
                          <a:solidFill>
                            <a:schemeClr val="tx1"/>
                          </a:solidFill>
                        </a:rPr>
                        <a:t>3</a:t>
                      </a:r>
                    </a:p>
                  </a:txBody>
                  <a:tcPr/>
                </a:tc>
                <a:tc>
                  <a:txBody>
                    <a:bodyPr/>
                    <a:lstStyle/>
                    <a:p>
                      <a:r>
                        <a:rPr lang="en-IE" dirty="0">
                          <a:solidFill>
                            <a:schemeClr val="tx1"/>
                          </a:solidFill>
                        </a:rPr>
                        <a:t>UWB</a:t>
                      </a:r>
                      <a:r>
                        <a:rPr lang="en-IE" baseline="30000" dirty="0">
                          <a:solidFill>
                            <a:schemeClr val="tx1"/>
                          </a:solidFill>
                        </a:rPr>
                        <a:t>2</a:t>
                      </a:r>
                    </a:p>
                  </a:txBody>
                  <a:tcPr/>
                </a:tc>
                <a:extLst>
                  <a:ext uri="{0D108BD9-81ED-4DB2-BD59-A6C34878D82A}">
                    <a16:rowId xmlns:a16="http://schemas.microsoft.com/office/drawing/2014/main" val="3434668583"/>
                  </a:ext>
                </a:extLst>
              </a:tr>
              <a:tr h="370840">
                <a:tc>
                  <a:txBody>
                    <a:bodyPr/>
                    <a:lstStyle/>
                    <a:p>
                      <a:r>
                        <a:rPr lang="en-IE" dirty="0">
                          <a:solidFill>
                            <a:schemeClr val="tx1"/>
                          </a:solidFill>
                        </a:rPr>
                        <a:t>UWB-driven</a:t>
                      </a:r>
                      <a:endParaRPr lang="en-IE" baseline="30000" dirty="0">
                        <a:solidFill>
                          <a:schemeClr val="tx1"/>
                        </a:solidFill>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r>
                        <a:rPr lang="en-IE" dirty="0">
                          <a:solidFill>
                            <a:schemeClr val="tx1"/>
                          </a:solidFill>
                        </a:rPr>
                        <a:t>UWB</a:t>
                      </a:r>
                      <a:r>
                        <a:rPr lang="en-IE" baseline="30000" dirty="0">
                          <a:solidFill>
                            <a:schemeClr val="tx1"/>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extLst>
                  <a:ext uri="{0D108BD9-81ED-4DB2-BD59-A6C34878D82A}">
                    <a16:rowId xmlns:a16="http://schemas.microsoft.com/office/drawing/2014/main" val="2631726332"/>
                  </a:ext>
                </a:extLst>
              </a:tr>
              <a:tr h="370840">
                <a:tc>
                  <a:txBody>
                    <a:bodyPr/>
                    <a:lstStyle/>
                    <a:p>
                      <a:pPr marL="0" algn="l" defTabSz="457200" rtl="0" eaLnBrk="1" latinLnBrk="0" hangingPunct="1"/>
                      <a:r>
                        <a:rPr lang="en-IE" sz="1800" kern="1200" dirty="0">
                          <a:solidFill>
                            <a:schemeClr val="tx1"/>
                          </a:solidFill>
                          <a:latin typeface="+mn-lt"/>
                          <a:ea typeface="+mn-ea"/>
                          <a:cs typeface="+mn-cs"/>
                        </a:rPr>
                        <a:t>OOB mechanism</a:t>
                      </a: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tc>
                  <a:txBody>
                    <a:bodyPr/>
                    <a:lstStyle/>
                    <a:p>
                      <a:r>
                        <a:rPr lang="en-IE" dirty="0">
                          <a:solidFill>
                            <a:schemeClr val="tx1"/>
                          </a:solidFill>
                        </a:rPr>
                        <a:t>UWB</a:t>
                      </a:r>
                      <a:r>
                        <a:rPr lang="en-IE" baseline="30000" dirty="0">
                          <a:solidFill>
                            <a:schemeClr val="tx1"/>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extLst>
                  <a:ext uri="{0D108BD9-81ED-4DB2-BD59-A6C34878D82A}">
                    <a16:rowId xmlns:a16="http://schemas.microsoft.com/office/drawing/2014/main" val="2833150176"/>
                  </a:ext>
                </a:extLst>
              </a:tr>
            </a:tbl>
          </a:graphicData>
        </a:graphic>
      </p:graphicFrame>
      <p:sp>
        <p:nvSpPr>
          <p:cNvPr id="57" name="TextBox 56">
            <a:extLst>
              <a:ext uri="{FF2B5EF4-FFF2-40B4-BE49-F238E27FC236}">
                <a16:creationId xmlns:a16="http://schemas.microsoft.com/office/drawing/2014/main" id="{A8F7BA1C-E840-CBA5-C5E7-28252CD146F2}"/>
              </a:ext>
            </a:extLst>
          </p:cNvPr>
          <p:cNvSpPr txBox="1"/>
          <p:nvPr/>
        </p:nvSpPr>
        <p:spPr>
          <a:xfrm>
            <a:off x="769341" y="4461907"/>
            <a:ext cx="7946588" cy="1446550"/>
          </a:xfrm>
          <a:prstGeom prst="rect">
            <a:avLst/>
          </a:prstGeom>
          <a:noFill/>
        </p:spPr>
        <p:txBody>
          <a:bodyPr wrap="square" rtlCol="0">
            <a:spAutoFit/>
          </a:bodyPr>
          <a:lstStyle/>
          <a:p>
            <a:pPr marL="342900" indent="-342900">
              <a:buAutoNum type="arabicPeriod"/>
            </a:pPr>
            <a:r>
              <a:rPr lang="en-IE" sz="1400" dirty="0">
                <a:solidFill>
                  <a:schemeClr val="tx1"/>
                </a:solidFill>
              </a:rPr>
              <a:t>No SYNC+SFD in MMS ranging Packet</a:t>
            </a:r>
          </a:p>
          <a:p>
            <a:pPr marL="342900" indent="-342900">
              <a:buAutoNum type="arabicPeriod"/>
            </a:pPr>
            <a:r>
              <a:rPr lang="en-IE" sz="1400" dirty="0">
                <a:solidFill>
                  <a:schemeClr val="tx1"/>
                </a:solidFill>
              </a:rPr>
              <a:t>UWB uses 1 of the 2 mandatory 1.95 Mbps SP0 packets signalled in the Management PHY Config</a:t>
            </a:r>
          </a:p>
          <a:p>
            <a:pPr marL="342900" indent="-342900">
              <a:buAutoNum type="arabicPeriod"/>
            </a:pPr>
            <a:r>
              <a:rPr lang="en-IE" sz="1400" dirty="0">
                <a:solidFill>
                  <a:schemeClr val="tx1"/>
                </a:solidFill>
              </a:rPr>
              <a:t>Status of the SYNC+SFD inclusion in the MMS packet is currently not well defined</a:t>
            </a:r>
          </a:p>
          <a:p>
            <a:pPr marL="342900" indent="-342900">
              <a:buFontTx/>
              <a:buAutoNum type="arabicPeriod"/>
            </a:pPr>
            <a:r>
              <a:rPr lang="en-IE" sz="1400" dirty="0">
                <a:solidFill>
                  <a:schemeClr val="tx1"/>
                </a:solidFill>
              </a:rPr>
              <a:t>The SYNC+SFD inclusion in the MMS packet is configured/agreed by the relevant protocol</a:t>
            </a:r>
          </a:p>
          <a:p>
            <a:pPr marL="342900" indent="-342900">
              <a:buFontTx/>
              <a:buAutoNum type="arabicPeriod"/>
            </a:pPr>
            <a:r>
              <a:rPr lang="en-IE" sz="1400" dirty="0">
                <a:solidFill>
                  <a:schemeClr val="tx1"/>
                </a:solidFill>
              </a:rPr>
              <a:t>Hybrid modes are also technically allowed as short-term parameters sent in the POLL “… </a:t>
            </a:r>
            <a:r>
              <a:rPr lang="en-US" sz="1400" dirty="0">
                <a:solidFill>
                  <a:schemeClr val="tx1"/>
                </a:solidFill>
              </a:rPr>
              <a:t>take effect at the end of the poll Compact frame and are only applicable to the current ranging  round</a:t>
            </a:r>
            <a:r>
              <a:rPr lang="en-US" sz="1800" dirty="0">
                <a:solidFill>
                  <a:srgbClr val="000000"/>
                </a:solidFill>
              </a:rPr>
              <a:t>.</a:t>
            </a:r>
            <a:r>
              <a:rPr lang="en-IE" sz="1400" dirty="0">
                <a:solidFill>
                  <a:schemeClr val="tx1"/>
                </a:solidFill>
              </a:rPr>
              <a:t>” </a:t>
            </a:r>
          </a:p>
        </p:txBody>
      </p:sp>
      <p:sp>
        <p:nvSpPr>
          <p:cNvPr id="3" name="TextBox 2">
            <a:extLst>
              <a:ext uri="{FF2B5EF4-FFF2-40B4-BE49-F238E27FC236}">
                <a16:creationId xmlns:a16="http://schemas.microsoft.com/office/drawing/2014/main" id="{1B21D98A-549A-C9D0-3BC1-E109AACCB82D}"/>
              </a:ext>
            </a:extLst>
          </p:cNvPr>
          <p:cNvSpPr txBox="1"/>
          <p:nvPr/>
        </p:nvSpPr>
        <p:spPr>
          <a:xfrm>
            <a:off x="1266093" y="5973201"/>
            <a:ext cx="6187912" cy="276999"/>
          </a:xfrm>
          <a:prstGeom prst="rect">
            <a:avLst/>
          </a:prstGeom>
          <a:noFill/>
        </p:spPr>
        <p:txBody>
          <a:bodyPr wrap="none" rtlCol="0">
            <a:spAutoFit/>
          </a:bodyPr>
          <a:lstStyle/>
          <a:p>
            <a:r>
              <a:rPr lang="en-IE" dirty="0">
                <a:solidFill>
                  <a:srgbClr val="002060"/>
                </a:solidFill>
              </a:rPr>
              <a:t>Need to agree on what was the actual intention is and encapsulate it within a coherent framework</a:t>
            </a:r>
            <a:endParaRPr lang="en-US" dirty="0">
              <a:solidFill>
                <a:srgbClr val="002060"/>
              </a:solidFill>
            </a:endParaRPr>
          </a:p>
        </p:txBody>
      </p:sp>
      <p:sp>
        <p:nvSpPr>
          <p:cNvPr id="5" name="TextBox 4">
            <a:extLst>
              <a:ext uri="{FF2B5EF4-FFF2-40B4-BE49-F238E27FC236}">
                <a16:creationId xmlns:a16="http://schemas.microsoft.com/office/drawing/2014/main" id="{1660B36D-93F1-F0BA-9A76-464F26331120}"/>
              </a:ext>
            </a:extLst>
          </p:cNvPr>
          <p:cNvSpPr txBox="1"/>
          <p:nvPr/>
        </p:nvSpPr>
        <p:spPr>
          <a:xfrm>
            <a:off x="7372749" y="4258663"/>
            <a:ext cx="1172545" cy="276999"/>
          </a:xfrm>
          <a:prstGeom prst="rect">
            <a:avLst/>
          </a:prstGeom>
          <a:noFill/>
        </p:spPr>
        <p:txBody>
          <a:bodyPr wrap="square" rtlCol="0">
            <a:spAutoFit/>
          </a:bodyPr>
          <a:lstStyle/>
          <a:p>
            <a:r>
              <a:rPr lang="en-IE" dirty="0">
                <a:solidFill>
                  <a:srgbClr val="002060"/>
                </a:solidFill>
              </a:rPr>
              <a:t>* Not Specified</a:t>
            </a:r>
            <a:endParaRPr lang="en-US" dirty="0">
              <a:solidFill>
                <a:srgbClr val="002060"/>
              </a:solidFill>
            </a:endParaRPr>
          </a:p>
        </p:txBody>
      </p:sp>
    </p:spTree>
    <p:extLst>
      <p:ext uri="{BB962C8B-B14F-4D97-AF65-F5344CB8AC3E}">
        <p14:creationId xmlns:p14="http://schemas.microsoft.com/office/powerpoint/2010/main" val="237678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1 of 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4493538"/>
          </a:xfrm>
          <a:prstGeom prst="rect">
            <a:avLst/>
          </a:prstGeom>
          <a:noFill/>
        </p:spPr>
        <p:txBody>
          <a:bodyPr wrap="square" rtlCol="0">
            <a:spAutoFit/>
          </a:bodyPr>
          <a:lstStyle/>
          <a:p>
            <a:pPr marL="342900" indent="-342900">
              <a:buFont typeface="+mj-lt"/>
              <a:buAutoNum type="arabicPeriod"/>
            </a:pPr>
            <a:r>
              <a:rPr lang="en-IE" sz="1400" dirty="0">
                <a:solidFill>
                  <a:schemeClr val="tx1"/>
                </a:solidFill>
              </a:rPr>
              <a:t>Need to agree on the configurations TG4ab want to support in the text.</a:t>
            </a:r>
          </a:p>
          <a:p>
            <a:pPr marL="1085850" lvl="1" indent="-342900">
              <a:buFont typeface="Arial" panose="020B0604020202020204" pitchFamily="34" charset="0"/>
              <a:buChar char="•"/>
            </a:pPr>
            <a:r>
              <a:rPr lang="en-IE" sz="1400" dirty="0">
                <a:solidFill>
                  <a:schemeClr val="tx1"/>
                </a:solidFill>
              </a:rPr>
              <a:t>What configurations do we wish to support?</a:t>
            </a:r>
          </a:p>
          <a:p>
            <a:pPr marL="342900" indent="-342900">
              <a:buFont typeface="+mj-lt"/>
              <a:buAutoNum type="arabicPeriod"/>
            </a:pPr>
            <a:endParaRPr lang="en-IE" sz="1400" dirty="0">
              <a:solidFill>
                <a:schemeClr val="tx1"/>
              </a:solidFill>
            </a:endParaRPr>
          </a:p>
          <a:p>
            <a:pPr marL="342900" indent="-342900">
              <a:buFont typeface="+mj-lt"/>
              <a:buAutoNum type="arabicPeriod"/>
            </a:pPr>
            <a:r>
              <a:rPr lang="en-IE" sz="1400" dirty="0">
                <a:solidFill>
                  <a:schemeClr val="tx1"/>
                </a:solidFill>
              </a:rPr>
              <a:t>Need to agree the UWB packet format in the Control phase</a:t>
            </a:r>
          </a:p>
          <a:p>
            <a:pPr marL="1085850" lvl="1" indent="-342900">
              <a:buFont typeface="Arial" panose="020B0604020202020204" pitchFamily="34" charset="0"/>
              <a:buChar char="•"/>
            </a:pPr>
            <a:r>
              <a:rPr lang="en-IE" sz="1400" dirty="0">
                <a:solidFill>
                  <a:schemeClr val="tx1"/>
                </a:solidFill>
              </a:rPr>
              <a:t>Are these HPRF SP0 only packets?</a:t>
            </a:r>
          </a:p>
          <a:p>
            <a:pPr marL="1085850" lvl="1" indent="-342900">
              <a:buFont typeface="Arial" panose="020B0604020202020204" pitchFamily="34" charset="0"/>
              <a:buChar char="•"/>
            </a:pPr>
            <a:r>
              <a:rPr lang="en-IE" sz="1400" dirty="0">
                <a:solidFill>
                  <a:schemeClr val="tx1"/>
                </a:solidFill>
              </a:rPr>
              <a:t>Note that there is no such thing as a SYNC+SFD only packet in clause 16</a:t>
            </a:r>
          </a:p>
          <a:p>
            <a:pPr marL="342900" indent="-342900">
              <a:buFont typeface="+mj-lt"/>
              <a:buAutoNum type="arabicPeriod"/>
            </a:pPr>
            <a:endParaRPr lang="en-IE" sz="1400" dirty="0">
              <a:solidFill>
                <a:schemeClr val="tx1"/>
              </a:solidFill>
            </a:endParaRPr>
          </a:p>
          <a:p>
            <a:pPr marL="342900" indent="-342900">
              <a:buFont typeface="+mj-lt"/>
              <a:buAutoNum type="arabicPeriod"/>
            </a:pPr>
            <a:r>
              <a:rPr lang="en-IE" sz="1400" dirty="0">
                <a:solidFill>
                  <a:schemeClr val="tx1"/>
                </a:solidFill>
              </a:rPr>
              <a:t>Need to agree when the optional SYNC+SFD of the MMS packet is enabled</a:t>
            </a:r>
          </a:p>
          <a:p>
            <a:pPr marL="342900" indent="-342900">
              <a:buFont typeface="+mj-lt"/>
              <a:buAutoNum type="arabicPeriod"/>
            </a:pPr>
            <a:endParaRPr lang="en-IE" sz="1400" dirty="0">
              <a:solidFill>
                <a:schemeClr val="tx1"/>
              </a:solidFill>
            </a:endParaRPr>
          </a:p>
          <a:p>
            <a:pPr marL="342900" indent="-342900">
              <a:buFont typeface="+mj-lt"/>
              <a:buAutoNum type="arabicPeriod"/>
            </a:pPr>
            <a:r>
              <a:rPr lang="en-IE" sz="1400" dirty="0">
                <a:solidFill>
                  <a:schemeClr val="tx1"/>
                </a:solidFill>
              </a:rPr>
              <a:t>Need to agree if the configurations are static? (i.e. do not allow to dynamically switch between them)</a:t>
            </a:r>
          </a:p>
          <a:p>
            <a:pPr marL="1085850" lvl="1" indent="-342900">
              <a:buFont typeface="Arial" panose="020B0604020202020204" pitchFamily="34" charset="0"/>
              <a:buChar char="•"/>
            </a:pPr>
            <a:r>
              <a:rPr lang="en-IE" sz="1400" dirty="0">
                <a:solidFill>
                  <a:schemeClr val="tx1"/>
                </a:solidFill>
              </a:rPr>
              <a:t>This would impact the short-term parameters in some way</a:t>
            </a:r>
          </a:p>
          <a:p>
            <a:pPr marL="1485900" lvl="2" indent="-342900">
              <a:buFont typeface="Arial" panose="020B0604020202020204" pitchFamily="34" charset="0"/>
              <a:buChar char="•"/>
            </a:pPr>
            <a:r>
              <a:rPr lang="en-IE" dirty="0">
                <a:solidFill>
                  <a:schemeClr val="tx1"/>
                </a:solidFill>
              </a:rPr>
              <a:t>Currently short-term parameters in Management PHY config allows switching between various flavours of NBA</a:t>
            </a:r>
          </a:p>
          <a:p>
            <a:pPr marL="1485900" lvl="2" indent="-342900">
              <a:buFont typeface="Arial" panose="020B0604020202020204" pitchFamily="34" charset="0"/>
              <a:buChar char="•"/>
            </a:pPr>
            <a:r>
              <a:rPr lang="en-IE" dirty="0">
                <a:solidFill>
                  <a:schemeClr val="tx1"/>
                </a:solidFill>
              </a:rPr>
              <a:t>What happens if ADV-RESP signals a Management PHY Config that the Initiator does not support? Is there a single mandatory mode for NBA that the Initiator can insist on?</a:t>
            </a:r>
          </a:p>
          <a:p>
            <a:pPr marL="1085850" lvl="1" indent="-342900">
              <a:buFont typeface="+mj-lt"/>
              <a:buAutoNum type="arabicPeriod"/>
            </a:pPr>
            <a:endParaRPr lang="en-IE" sz="1400" dirty="0">
              <a:solidFill>
                <a:schemeClr val="tx1"/>
              </a:solidFill>
            </a:endParaRPr>
          </a:p>
          <a:p>
            <a:pPr marL="342900" indent="-342900">
              <a:buFont typeface="+mj-lt"/>
              <a:buAutoNum type="arabicPeriod"/>
            </a:pPr>
            <a:r>
              <a:rPr lang="en-IE" sz="1400" dirty="0">
                <a:solidFill>
                  <a:schemeClr val="tx1"/>
                </a:solidFill>
              </a:rPr>
              <a:t>Is the same UWB channel used for all phases?</a:t>
            </a:r>
          </a:p>
          <a:p>
            <a:pPr marL="1085850" lvl="1" indent="-342900">
              <a:buFont typeface="Arial" panose="020B0604020202020204" pitchFamily="34" charset="0"/>
              <a:buChar char="•"/>
            </a:pPr>
            <a:r>
              <a:rPr lang="en-IE" sz="1400" dirty="0">
                <a:solidFill>
                  <a:schemeClr val="tx1"/>
                </a:solidFill>
              </a:rPr>
              <a:t>(e.g. do Report and Control use the same channel as ranging)?</a:t>
            </a: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235060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2 of 2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2893100"/>
          </a:xfrm>
          <a:prstGeom prst="rect">
            <a:avLst/>
          </a:prstGeom>
          <a:noFill/>
        </p:spPr>
        <p:txBody>
          <a:bodyPr wrap="square" rtlCol="0">
            <a:spAutoFit/>
          </a:bodyPr>
          <a:lstStyle/>
          <a:p>
            <a:pPr marL="342900" indent="-342900">
              <a:buFont typeface="+mj-lt"/>
              <a:buAutoNum type="arabicPeriod" startAt="5"/>
            </a:pPr>
            <a:r>
              <a:rPr lang="en-IE" sz="1400" dirty="0">
                <a:solidFill>
                  <a:schemeClr val="tx1"/>
                </a:solidFill>
              </a:rPr>
              <a:t>What preamble code is used in the UWB SP0 packets?</a:t>
            </a:r>
          </a:p>
          <a:p>
            <a:pPr marL="1085850" lvl="1" indent="-342900">
              <a:buFont typeface="Arial" panose="020B0604020202020204" pitchFamily="34" charset="0"/>
              <a:buChar char="•"/>
            </a:pPr>
            <a:r>
              <a:rPr lang="en-IE" sz="1400" dirty="0">
                <a:solidFill>
                  <a:schemeClr val="tx1"/>
                </a:solidFill>
              </a:rPr>
              <a:t>Should it be independent of ‘Sequence Code Index’ field in the Ranging PHY Config</a:t>
            </a:r>
          </a:p>
          <a:p>
            <a:pPr marL="1485900" lvl="2" indent="-342900">
              <a:buFont typeface="Arial" panose="020B0604020202020204" pitchFamily="34" charset="0"/>
              <a:buChar char="•"/>
            </a:pPr>
            <a:r>
              <a:rPr lang="en-IE" sz="1400" dirty="0">
                <a:solidFill>
                  <a:schemeClr val="tx1"/>
                </a:solidFill>
              </a:rPr>
              <a:t>Note that this field can contain BPRF and HPRF codes but SP0 is HPRF only</a:t>
            </a:r>
          </a:p>
          <a:p>
            <a:pPr marL="1485900" lvl="2" indent="-342900">
              <a:buFont typeface="Arial" panose="020B0604020202020204" pitchFamily="34" charset="0"/>
              <a:buChar char="•"/>
            </a:pPr>
            <a:r>
              <a:rPr lang="en-IE" sz="1400" dirty="0">
                <a:solidFill>
                  <a:schemeClr val="tx1"/>
                </a:solidFill>
              </a:rPr>
              <a:t>Mapping from a complementary set code may not be flexible enough </a:t>
            </a:r>
          </a:p>
          <a:p>
            <a:pPr lvl="1" indent="0"/>
            <a:endParaRPr lang="en-IE" sz="1400" dirty="0">
              <a:solidFill>
                <a:schemeClr val="tx1"/>
              </a:solidFill>
            </a:endParaRPr>
          </a:p>
          <a:p>
            <a:pPr marL="342900" indent="-342900">
              <a:buFont typeface="+mj-lt"/>
              <a:buAutoNum type="arabicPeriod" startAt="5"/>
            </a:pPr>
            <a:r>
              <a:rPr lang="en-IE" sz="1400" dirty="0">
                <a:solidFill>
                  <a:schemeClr val="tx1"/>
                </a:solidFill>
              </a:rPr>
              <a:t>What is the configuration of the MMS Packet SYNC+SFD</a:t>
            </a:r>
          </a:p>
          <a:p>
            <a:pPr marL="1085850" lvl="1" indent="-342900">
              <a:buFont typeface="Arial" panose="020B0604020202020204" pitchFamily="34" charset="0"/>
              <a:buChar char="•"/>
            </a:pPr>
            <a:r>
              <a:rPr lang="en-IE" sz="1400" dirty="0">
                <a:solidFill>
                  <a:schemeClr val="tx1"/>
                </a:solidFill>
              </a:rPr>
              <a:t>Note that the MMS Packet SYNC+SFD possibly should not ‘copy’ the SYNC and SFD of SP0 because SP0 is HPRF only whereas the RSF can be BPRF and HPRF preambles</a:t>
            </a:r>
          </a:p>
          <a:p>
            <a:pPr lvl="1" indent="0"/>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380546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Backup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3" name="Table 2">
            <a:extLst>
              <a:ext uri="{FF2B5EF4-FFF2-40B4-BE49-F238E27FC236}">
                <a16:creationId xmlns:a16="http://schemas.microsoft.com/office/drawing/2014/main" id="{DFBAC151-9807-A07E-AE09-05DA5CED7319}"/>
              </a:ext>
            </a:extLst>
          </p:cNvPr>
          <p:cNvGraphicFramePr>
            <a:graphicFrameLocks noGrp="1"/>
          </p:cNvGraphicFramePr>
          <p:nvPr>
            <p:extLst>
              <p:ext uri="{D42A27DB-BD31-4B8C-83A1-F6EECF244321}">
                <p14:modId xmlns:p14="http://schemas.microsoft.com/office/powerpoint/2010/main" val="2324451245"/>
              </p:ext>
            </p:extLst>
          </p:nvPr>
        </p:nvGraphicFramePr>
        <p:xfrm>
          <a:off x="1036250" y="1766030"/>
          <a:ext cx="7617555" cy="2692851"/>
        </p:xfrm>
        <a:graphic>
          <a:graphicData uri="http://schemas.openxmlformats.org/drawingml/2006/table">
            <a:tbl>
              <a:tblPr firstRow="1" bandRow="1">
                <a:tableStyleId>{21E4AEA4-8DFA-4A89-87EB-49C32662AFE0}</a:tableStyleId>
              </a:tblPr>
              <a:tblGrid>
                <a:gridCol w="2118266">
                  <a:extLst>
                    <a:ext uri="{9D8B030D-6E8A-4147-A177-3AD203B41FA5}">
                      <a16:colId xmlns:a16="http://schemas.microsoft.com/office/drawing/2014/main" val="2514765804"/>
                    </a:ext>
                  </a:extLst>
                </a:gridCol>
                <a:gridCol w="1690511">
                  <a:extLst>
                    <a:ext uri="{9D8B030D-6E8A-4147-A177-3AD203B41FA5}">
                      <a16:colId xmlns:a16="http://schemas.microsoft.com/office/drawing/2014/main" val="4084248225"/>
                    </a:ext>
                  </a:extLst>
                </a:gridCol>
                <a:gridCol w="1904389">
                  <a:extLst>
                    <a:ext uri="{9D8B030D-6E8A-4147-A177-3AD203B41FA5}">
                      <a16:colId xmlns:a16="http://schemas.microsoft.com/office/drawing/2014/main" val="2193409611"/>
                    </a:ext>
                  </a:extLst>
                </a:gridCol>
                <a:gridCol w="1904389">
                  <a:extLst>
                    <a:ext uri="{9D8B030D-6E8A-4147-A177-3AD203B41FA5}">
                      <a16:colId xmlns:a16="http://schemas.microsoft.com/office/drawing/2014/main" val="2739256369"/>
                    </a:ext>
                  </a:extLst>
                </a:gridCol>
              </a:tblGrid>
              <a:tr h="594525">
                <a:tc>
                  <a:txBody>
                    <a:bodyPr/>
                    <a:lstStyle/>
                    <a:p>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SP0</a:t>
                      </a:r>
                      <a:endParaRPr lang="en-US" sz="1400" dirty="0"/>
                    </a:p>
                    <a:p>
                      <a:pPr algn="ctr"/>
                      <a:endParaRPr lang="en-US" sz="1400" dirty="0"/>
                    </a:p>
                  </a:txBody>
                  <a:tcPr/>
                </a:tc>
                <a:tc>
                  <a:txBody>
                    <a:bodyPr/>
                    <a:lstStyle/>
                    <a:p>
                      <a:pPr algn="ctr"/>
                      <a:r>
                        <a:rPr lang="en-IE" sz="1400" dirty="0"/>
                        <a:t>MMS Packet</a:t>
                      </a:r>
                    </a:p>
                    <a:p>
                      <a:pPr algn="ctr"/>
                      <a:r>
                        <a:rPr lang="en-IE" sz="1400" dirty="0"/>
                        <a:t>SYNC+SFD</a:t>
                      </a:r>
                      <a:endParaRPr lang="en-US" sz="1400" dirty="0"/>
                    </a:p>
                  </a:txBody>
                  <a:tcPr/>
                </a:tc>
                <a:tc>
                  <a:txBody>
                    <a:bodyPr/>
                    <a:lstStyle/>
                    <a:p>
                      <a:pPr algn="ctr"/>
                      <a:r>
                        <a:rPr lang="en-IE" sz="1400" dirty="0"/>
                        <a:t>RSF</a:t>
                      </a:r>
                      <a:endParaRPr lang="en-US" sz="1400" dirty="0"/>
                    </a:p>
                  </a:txBody>
                  <a:tcPr/>
                </a:tc>
                <a:extLst>
                  <a:ext uri="{0D108BD9-81ED-4DB2-BD59-A6C34878D82A}">
                    <a16:rowId xmlns:a16="http://schemas.microsoft.com/office/drawing/2014/main" val="2657992280"/>
                  </a:ext>
                </a:extLst>
              </a:tr>
              <a:tr h="349721">
                <a:tc>
                  <a:txBody>
                    <a:bodyPr/>
                    <a:lstStyle/>
                    <a:p>
                      <a:r>
                        <a:rPr lang="en-IE" sz="1400" dirty="0"/>
                        <a:t>Channel</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undefined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R-PHY Config</a:t>
                      </a:r>
                      <a:endParaRPr lang="en-US" sz="1400" dirty="0"/>
                    </a:p>
                  </a:txBody>
                  <a:tcPr/>
                </a:tc>
                <a:tc>
                  <a:txBody>
                    <a:bodyPr/>
                    <a:lstStyle/>
                    <a:p>
                      <a:pPr algn="ctr"/>
                      <a:r>
                        <a:rPr lang="en-IE" sz="1400" dirty="0"/>
                        <a:t>R-PHY Config</a:t>
                      </a:r>
                      <a:endParaRPr lang="en-US" sz="1400" dirty="0"/>
                    </a:p>
                  </a:txBody>
                  <a:tcPr/>
                </a:tc>
                <a:extLst>
                  <a:ext uri="{0D108BD9-81ED-4DB2-BD59-A6C34878D82A}">
                    <a16:rowId xmlns:a16="http://schemas.microsoft.com/office/drawing/2014/main" val="3992318173"/>
                  </a:ext>
                </a:extLst>
              </a:tr>
              <a:tr h="349721">
                <a:tc>
                  <a:txBody>
                    <a:bodyPr/>
                    <a:lstStyle/>
                    <a:p>
                      <a:r>
                        <a:rPr lang="en-IE" sz="1400" dirty="0"/>
                        <a:t>Preamble Code</a:t>
                      </a:r>
                      <a:endParaRPr lang="en-US" sz="1400" dirty="0"/>
                    </a:p>
                  </a:txBody>
                  <a:tcPr/>
                </a:tc>
                <a:tc>
                  <a:txBody>
                    <a:bodyPr/>
                    <a:lstStyle/>
                    <a:p>
                      <a:pPr algn="ctr"/>
                      <a:r>
                        <a:rPr lang="en-IE" sz="1400" dirty="0"/>
                        <a:t>undefined</a:t>
                      </a:r>
                      <a:endParaRPr lang="en-US" sz="1400" dirty="0"/>
                    </a:p>
                  </a:txBody>
                  <a:tcPr/>
                </a:tc>
                <a:tc>
                  <a:txBody>
                    <a:bodyPr/>
                    <a:lstStyle/>
                    <a:p>
                      <a:pPr algn="ctr"/>
                      <a:r>
                        <a:rPr lang="en-IE" sz="1400" dirty="0" err="1"/>
                        <a:t>fn</a:t>
                      </a:r>
                      <a:r>
                        <a:rPr lang="en-IE" sz="1400" dirty="0"/>
                        <a:t>(SCI)</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R-PHY Config</a:t>
                      </a:r>
                      <a:endParaRPr lang="en-US" sz="1400" dirty="0"/>
                    </a:p>
                  </a:txBody>
                  <a:tcPr/>
                </a:tc>
                <a:extLst>
                  <a:ext uri="{0D108BD9-81ED-4DB2-BD59-A6C34878D82A}">
                    <a16:rowId xmlns:a16="http://schemas.microsoft.com/office/drawing/2014/main" val="3293297669"/>
                  </a:ext>
                </a:extLst>
              </a:tr>
              <a:tr h="349721">
                <a:tc>
                  <a:txBody>
                    <a:bodyPr/>
                    <a:lstStyle/>
                    <a:p>
                      <a:r>
                        <a:rPr lang="en-IE" sz="1400" dirty="0"/>
                        <a:t>SYNC</a:t>
                      </a:r>
                      <a:endParaRPr lang="en-US" sz="1400" dirty="0"/>
                    </a:p>
                  </a:txBody>
                  <a:tcPr/>
                </a:tc>
                <a:tc>
                  <a:txBody>
                    <a:bodyPr/>
                    <a:lstStyle/>
                    <a:p>
                      <a:pPr algn="ctr"/>
                      <a:r>
                        <a:rPr lang="en-IE" sz="1400" dirty="0"/>
                        <a:t>M-PHY Config</a:t>
                      </a:r>
                      <a:endParaRPr lang="en-US" sz="1400" dirty="0"/>
                    </a:p>
                  </a:txBody>
                  <a:tcPr/>
                </a:tc>
                <a:tc>
                  <a:txBody>
                    <a:bodyPr/>
                    <a:lstStyle/>
                    <a:p>
                      <a:pPr algn="ctr"/>
                      <a:r>
                        <a:rPr lang="en-IE" sz="1400" dirty="0"/>
                        <a:t>undefined</a:t>
                      </a:r>
                      <a:endParaRPr lang="en-US" sz="1400" dirty="0"/>
                    </a:p>
                  </a:txBody>
                  <a:tcPr/>
                </a:tc>
                <a:tc>
                  <a:txBody>
                    <a:bodyPr/>
                    <a:lstStyle/>
                    <a:p>
                      <a:pPr algn="ctr"/>
                      <a:r>
                        <a:rPr lang="en-IE" sz="1400" dirty="0"/>
                        <a:t>N\A</a:t>
                      </a:r>
                      <a:endParaRPr lang="en-US" sz="1400" dirty="0"/>
                    </a:p>
                  </a:txBody>
                  <a:tcPr/>
                </a:tc>
                <a:extLst>
                  <a:ext uri="{0D108BD9-81ED-4DB2-BD59-A6C34878D82A}">
                    <a16:rowId xmlns:a16="http://schemas.microsoft.com/office/drawing/2014/main" val="3459242077"/>
                  </a:ext>
                </a:extLst>
              </a:tr>
              <a:tr h="349721">
                <a:tc>
                  <a:txBody>
                    <a:bodyPr/>
                    <a:lstStyle/>
                    <a:p>
                      <a:r>
                        <a:rPr lang="en-IE" sz="1400" dirty="0"/>
                        <a:t>SFD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algn="ctr"/>
                      <a:r>
                        <a:rPr lang="en-IE" sz="1400" dirty="0"/>
                        <a:t>undefined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1122451269"/>
                  </a:ext>
                </a:extLst>
              </a:tr>
              <a:tr h="349721">
                <a:tc>
                  <a:txBody>
                    <a:bodyPr/>
                    <a:lstStyle/>
                    <a:p>
                      <a:r>
                        <a:rPr lang="en-IE" sz="1400" dirty="0"/>
                        <a:t>Data Config0</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2295422155"/>
                  </a:ext>
                </a:extLst>
              </a:tr>
              <a:tr h="349721">
                <a:tc>
                  <a:txBody>
                    <a:bodyPr/>
                    <a:lstStyle/>
                    <a:p>
                      <a:r>
                        <a:rPr lang="en-IE" sz="1400" dirty="0"/>
                        <a:t>Data Config1</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3391153217"/>
                  </a:ext>
                </a:extLst>
              </a:tr>
            </a:tbl>
          </a:graphicData>
        </a:graphic>
      </p:graphicFrame>
      <p:sp>
        <p:nvSpPr>
          <p:cNvPr id="5" name="TextBox 4">
            <a:extLst>
              <a:ext uri="{FF2B5EF4-FFF2-40B4-BE49-F238E27FC236}">
                <a16:creationId xmlns:a16="http://schemas.microsoft.com/office/drawing/2014/main" id="{6233AFBA-D828-00C8-71B3-5C5994A1ED34}"/>
              </a:ext>
            </a:extLst>
          </p:cNvPr>
          <p:cNvSpPr txBox="1"/>
          <p:nvPr/>
        </p:nvSpPr>
        <p:spPr>
          <a:xfrm>
            <a:off x="1036250" y="4706411"/>
            <a:ext cx="5707929" cy="923330"/>
          </a:xfrm>
          <a:prstGeom prst="rect">
            <a:avLst/>
          </a:prstGeom>
          <a:noFill/>
        </p:spPr>
        <p:txBody>
          <a:bodyPr wrap="square" rtlCol="0">
            <a:spAutoFit/>
          </a:bodyPr>
          <a:lstStyle/>
          <a:p>
            <a:r>
              <a:rPr lang="en-IE" sz="1800" dirty="0">
                <a:solidFill>
                  <a:srgbClr val="002060"/>
                </a:solidFill>
              </a:rPr>
              <a:t>M-PHY = Management PHY</a:t>
            </a:r>
          </a:p>
          <a:p>
            <a:r>
              <a:rPr lang="en-IE" sz="1800" dirty="0">
                <a:solidFill>
                  <a:srgbClr val="002060"/>
                </a:solidFill>
              </a:rPr>
              <a:t>R-PHY = Ranging PHY</a:t>
            </a:r>
          </a:p>
          <a:p>
            <a:r>
              <a:rPr lang="en-IE" sz="1800" dirty="0">
                <a:solidFill>
                  <a:srgbClr val="002060"/>
                </a:solidFill>
              </a:rPr>
              <a:t>SCI = ‘Sequence Code Index’ field of the R-PHY Config</a:t>
            </a:r>
            <a:endParaRPr lang="en-US" sz="1800" dirty="0">
              <a:solidFill>
                <a:srgbClr val="002060"/>
              </a:solidFill>
            </a:endParaRPr>
          </a:p>
        </p:txBody>
      </p:sp>
    </p:spTree>
    <p:extLst>
      <p:ext uri="{BB962C8B-B14F-4D97-AF65-F5344CB8AC3E}">
        <p14:creationId xmlns:p14="http://schemas.microsoft.com/office/powerpoint/2010/main" val="250717702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yLzAyLzIwMjQgMDg6NTQ6MjQ8L0RhdGVUaW1lPjxMYWJlbFN0cmluZz5VTlJFU1RSSUNURUQ8L0xhYmVsU3RyaW5nPjwvaXRlbT48L2xhYmVsSGlzdG9yeT4=</Value>
</WrappedLabelHistory>
</file>

<file path=customXml/item2.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A554895-D1FA-423E-825B-229299026B2E}">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CEFC4819-355D-4381-B838-F50C6B1351D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On-screen Show (4:3)</PresentationFormat>
  <Paragraphs>172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Unicode MS</vt:lpstr>
      <vt:lpstr>Times New Roman</vt:lpstr>
      <vt:lpstr>Office Theme</vt:lpstr>
      <vt:lpstr>PowerPoint Presentation</vt:lpstr>
      <vt:lpstr>Need for Consensus</vt:lpstr>
      <vt:lpstr>The UWB MMS packet</vt:lpstr>
      <vt:lpstr>(Simplified) MMS Ranging Phases in 10.38</vt:lpstr>
      <vt:lpstr>MMS Ranging Mechanisms currently allowed by Draft C Text  (but with gaps and inconsistencies) </vt:lpstr>
      <vt:lpstr>Areas that need Consensus 1 of 2 </vt:lpstr>
      <vt:lpstr>Areas that need Consensus 2 of 2 </vt:lpstr>
      <vt:lpstr>Backup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2024-02-12T08:54:10Z</dcterms:created>
  <dcterms:modified xsi:type="dcterms:W3CDTF">2024-02-12T08:54:24Z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y fmtid="{D5CDD505-2E9C-101B-9397-08002B2CF9AE}" pid="7" name="bjSaver">
    <vt:lpwstr>a6Ias+VZr+af0SPJejpWSIcCXAFRNnR6</vt:lpwstr>
  </property>
  <property fmtid="{D5CDD505-2E9C-101B-9397-08002B2CF9AE}" pid="8" name="bjLabelHistoryID">
    <vt:lpwstr>{5A554895-D1FA-423E-825B-229299026B2E}</vt:lpwstr>
  </property>
</Properties>
</file>