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360" r:id="rId2"/>
    <p:sldId id="361" r:id="rId3"/>
    <p:sldId id="362" r:id="rId4"/>
    <p:sldId id="365" r:id="rId5"/>
    <p:sldId id="366" r:id="rId6"/>
    <p:sldId id="367" r:id="rId7"/>
    <p:sldId id="368" r:id="rId8"/>
    <p:sldId id="369" r:id="rId9"/>
    <p:sldId id="370" r:id="rId10"/>
    <p:sldId id="377" r:id="rId11"/>
    <p:sldId id="378" r:id="rId12"/>
    <p:sldId id="388" r:id="rId13"/>
    <p:sldId id="382" r:id="rId14"/>
    <p:sldId id="381" r:id="rId15"/>
    <p:sldId id="391" r:id="rId16"/>
    <p:sldId id="383" r:id="rId17"/>
    <p:sldId id="390" r:id="rId18"/>
    <p:sldId id="386" r:id="rId19"/>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109" d="100"/>
          <a:sy n="109" d="100"/>
        </p:scale>
        <p:origin x="114" y="13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802.15-24-0105-05</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February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hyperlink" Target="https://mentor.ieee.org/802.15/dcn/24/15-24-0010-13-04ab-consolidated-comments-draft-c.xlsx"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4/15-24-0102-07-04ab-tg4ab-agenda-jan-march-2024.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Interim Call Slides Jan-March</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29 January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the Interim meeting, January 30 through March 5,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32255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C70AE-F18E-1376-64C7-11BA36CA167F}"/>
              </a:ext>
            </a:extLst>
          </p:cNvPr>
          <p:cNvSpPr>
            <a:spLocks noGrp="1"/>
          </p:cNvSpPr>
          <p:nvPr>
            <p:ph type="title"/>
          </p:nvPr>
        </p:nvSpPr>
        <p:spPr>
          <a:xfrm>
            <a:off x="914400" y="685800"/>
            <a:ext cx="10363200" cy="457200"/>
          </a:xfrm>
        </p:spPr>
        <p:txBody>
          <a:bodyPr/>
          <a:lstStyle/>
          <a:p>
            <a:r>
              <a:rPr lang="en-US" sz="2800" dirty="0"/>
              <a:t>Project Schedule (working baseline)</a:t>
            </a:r>
          </a:p>
        </p:txBody>
      </p:sp>
      <p:sp>
        <p:nvSpPr>
          <p:cNvPr id="4" name="Slide Number Placeholder 3">
            <a:extLst>
              <a:ext uri="{FF2B5EF4-FFF2-40B4-BE49-F238E27FC236}">
                <a16:creationId xmlns:a16="http://schemas.microsoft.com/office/drawing/2014/main" id="{6C3CAD1C-F6D8-79DB-4BBB-6167206EC0F7}"/>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graphicFrame>
        <p:nvGraphicFramePr>
          <p:cNvPr id="5" name="Table 4">
            <a:extLst>
              <a:ext uri="{FF2B5EF4-FFF2-40B4-BE49-F238E27FC236}">
                <a16:creationId xmlns:a16="http://schemas.microsoft.com/office/drawing/2014/main" id="{91ABEFE9-2CBD-BA50-743C-9EF09CF8CA64}"/>
              </a:ext>
            </a:extLst>
          </p:cNvPr>
          <p:cNvGraphicFramePr>
            <a:graphicFrameLocks noGrp="1"/>
          </p:cNvGraphicFramePr>
          <p:nvPr>
            <p:extLst>
              <p:ext uri="{D42A27DB-BD31-4B8C-83A1-F6EECF244321}">
                <p14:modId xmlns:p14="http://schemas.microsoft.com/office/powerpoint/2010/main" val="2558655819"/>
              </p:ext>
            </p:extLst>
          </p:nvPr>
        </p:nvGraphicFramePr>
        <p:xfrm>
          <a:off x="2286000" y="1295400"/>
          <a:ext cx="7760437" cy="5059945"/>
        </p:xfrm>
        <a:graphic>
          <a:graphicData uri="http://schemas.openxmlformats.org/drawingml/2006/table">
            <a:tbl>
              <a:tblPr/>
              <a:tblGrid>
                <a:gridCol w="896736">
                  <a:extLst>
                    <a:ext uri="{9D8B030D-6E8A-4147-A177-3AD203B41FA5}">
                      <a16:colId xmlns:a16="http://schemas.microsoft.com/office/drawing/2014/main" val="859022375"/>
                    </a:ext>
                  </a:extLst>
                </a:gridCol>
                <a:gridCol w="163664">
                  <a:extLst>
                    <a:ext uri="{9D8B030D-6E8A-4147-A177-3AD203B41FA5}">
                      <a16:colId xmlns:a16="http://schemas.microsoft.com/office/drawing/2014/main" val="3056671812"/>
                    </a:ext>
                  </a:extLst>
                </a:gridCol>
                <a:gridCol w="163664">
                  <a:extLst>
                    <a:ext uri="{9D8B030D-6E8A-4147-A177-3AD203B41FA5}">
                      <a16:colId xmlns:a16="http://schemas.microsoft.com/office/drawing/2014/main" val="2801988721"/>
                    </a:ext>
                  </a:extLst>
                </a:gridCol>
                <a:gridCol w="270885">
                  <a:extLst>
                    <a:ext uri="{9D8B030D-6E8A-4147-A177-3AD203B41FA5}">
                      <a16:colId xmlns:a16="http://schemas.microsoft.com/office/drawing/2014/main" val="3486883837"/>
                    </a:ext>
                  </a:extLst>
                </a:gridCol>
                <a:gridCol w="219254">
                  <a:extLst>
                    <a:ext uri="{9D8B030D-6E8A-4147-A177-3AD203B41FA5}">
                      <a16:colId xmlns:a16="http://schemas.microsoft.com/office/drawing/2014/main" val="2943955052"/>
                    </a:ext>
                  </a:extLst>
                </a:gridCol>
                <a:gridCol w="180250">
                  <a:extLst>
                    <a:ext uri="{9D8B030D-6E8A-4147-A177-3AD203B41FA5}">
                      <a16:colId xmlns:a16="http://schemas.microsoft.com/office/drawing/2014/main" val="1635642405"/>
                    </a:ext>
                  </a:extLst>
                </a:gridCol>
                <a:gridCol w="163664">
                  <a:extLst>
                    <a:ext uri="{9D8B030D-6E8A-4147-A177-3AD203B41FA5}">
                      <a16:colId xmlns:a16="http://schemas.microsoft.com/office/drawing/2014/main" val="4247004466"/>
                    </a:ext>
                  </a:extLst>
                </a:gridCol>
                <a:gridCol w="163664">
                  <a:extLst>
                    <a:ext uri="{9D8B030D-6E8A-4147-A177-3AD203B41FA5}">
                      <a16:colId xmlns:a16="http://schemas.microsoft.com/office/drawing/2014/main" val="722315258"/>
                    </a:ext>
                  </a:extLst>
                </a:gridCol>
                <a:gridCol w="163664">
                  <a:extLst>
                    <a:ext uri="{9D8B030D-6E8A-4147-A177-3AD203B41FA5}">
                      <a16:colId xmlns:a16="http://schemas.microsoft.com/office/drawing/2014/main" val="2755150756"/>
                    </a:ext>
                  </a:extLst>
                </a:gridCol>
                <a:gridCol w="163664">
                  <a:extLst>
                    <a:ext uri="{9D8B030D-6E8A-4147-A177-3AD203B41FA5}">
                      <a16:colId xmlns:a16="http://schemas.microsoft.com/office/drawing/2014/main" val="1837462061"/>
                    </a:ext>
                  </a:extLst>
                </a:gridCol>
                <a:gridCol w="163664">
                  <a:extLst>
                    <a:ext uri="{9D8B030D-6E8A-4147-A177-3AD203B41FA5}">
                      <a16:colId xmlns:a16="http://schemas.microsoft.com/office/drawing/2014/main" val="1694553603"/>
                    </a:ext>
                  </a:extLst>
                </a:gridCol>
                <a:gridCol w="163664">
                  <a:extLst>
                    <a:ext uri="{9D8B030D-6E8A-4147-A177-3AD203B41FA5}">
                      <a16:colId xmlns:a16="http://schemas.microsoft.com/office/drawing/2014/main" val="805340123"/>
                    </a:ext>
                  </a:extLst>
                </a:gridCol>
                <a:gridCol w="163664">
                  <a:extLst>
                    <a:ext uri="{9D8B030D-6E8A-4147-A177-3AD203B41FA5}">
                      <a16:colId xmlns:a16="http://schemas.microsoft.com/office/drawing/2014/main" val="204235997"/>
                    </a:ext>
                  </a:extLst>
                </a:gridCol>
                <a:gridCol w="163664">
                  <a:extLst>
                    <a:ext uri="{9D8B030D-6E8A-4147-A177-3AD203B41FA5}">
                      <a16:colId xmlns:a16="http://schemas.microsoft.com/office/drawing/2014/main" val="315157008"/>
                    </a:ext>
                  </a:extLst>
                </a:gridCol>
                <a:gridCol w="163664">
                  <a:extLst>
                    <a:ext uri="{9D8B030D-6E8A-4147-A177-3AD203B41FA5}">
                      <a16:colId xmlns:a16="http://schemas.microsoft.com/office/drawing/2014/main" val="1414150232"/>
                    </a:ext>
                  </a:extLst>
                </a:gridCol>
                <a:gridCol w="163664">
                  <a:extLst>
                    <a:ext uri="{9D8B030D-6E8A-4147-A177-3AD203B41FA5}">
                      <a16:colId xmlns:a16="http://schemas.microsoft.com/office/drawing/2014/main" val="1197699624"/>
                    </a:ext>
                  </a:extLst>
                </a:gridCol>
                <a:gridCol w="163664">
                  <a:extLst>
                    <a:ext uri="{9D8B030D-6E8A-4147-A177-3AD203B41FA5}">
                      <a16:colId xmlns:a16="http://schemas.microsoft.com/office/drawing/2014/main" val="1106251956"/>
                    </a:ext>
                  </a:extLst>
                </a:gridCol>
                <a:gridCol w="172168">
                  <a:extLst>
                    <a:ext uri="{9D8B030D-6E8A-4147-A177-3AD203B41FA5}">
                      <a16:colId xmlns:a16="http://schemas.microsoft.com/office/drawing/2014/main" val="3499333147"/>
                    </a:ext>
                  </a:extLst>
                </a:gridCol>
                <a:gridCol w="256823">
                  <a:extLst>
                    <a:ext uri="{9D8B030D-6E8A-4147-A177-3AD203B41FA5}">
                      <a16:colId xmlns:a16="http://schemas.microsoft.com/office/drawing/2014/main" val="330155105"/>
                    </a:ext>
                  </a:extLst>
                </a:gridCol>
                <a:gridCol w="163664">
                  <a:extLst>
                    <a:ext uri="{9D8B030D-6E8A-4147-A177-3AD203B41FA5}">
                      <a16:colId xmlns:a16="http://schemas.microsoft.com/office/drawing/2014/main" val="423061777"/>
                    </a:ext>
                  </a:extLst>
                </a:gridCol>
                <a:gridCol w="163664">
                  <a:extLst>
                    <a:ext uri="{9D8B030D-6E8A-4147-A177-3AD203B41FA5}">
                      <a16:colId xmlns:a16="http://schemas.microsoft.com/office/drawing/2014/main" val="1243999009"/>
                    </a:ext>
                  </a:extLst>
                </a:gridCol>
                <a:gridCol w="263854">
                  <a:extLst>
                    <a:ext uri="{9D8B030D-6E8A-4147-A177-3AD203B41FA5}">
                      <a16:colId xmlns:a16="http://schemas.microsoft.com/office/drawing/2014/main" val="210366518"/>
                    </a:ext>
                  </a:extLst>
                </a:gridCol>
                <a:gridCol w="163664">
                  <a:extLst>
                    <a:ext uri="{9D8B030D-6E8A-4147-A177-3AD203B41FA5}">
                      <a16:colId xmlns:a16="http://schemas.microsoft.com/office/drawing/2014/main" val="3447638966"/>
                    </a:ext>
                  </a:extLst>
                </a:gridCol>
                <a:gridCol w="163664">
                  <a:extLst>
                    <a:ext uri="{9D8B030D-6E8A-4147-A177-3AD203B41FA5}">
                      <a16:colId xmlns:a16="http://schemas.microsoft.com/office/drawing/2014/main" val="2903488451"/>
                    </a:ext>
                  </a:extLst>
                </a:gridCol>
                <a:gridCol w="163664">
                  <a:extLst>
                    <a:ext uri="{9D8B030D-6E8A-4147-A177-3AD203B41FA5}">
                      <a16:colId xmlns:a16="http://schemas.microsoft.com/office/drawing/2014/main" val="1062964703"/>
                    </a:ext>
                  </a:extLst>
                </a:gridCol>
                <a:gridCol w="163664">
                  <a:extLst>
                    <a:ext uri="{9D8B030D-6E8A-4147-A177-3AD203B41FA5}">
                      <a16:colId xmlns:a16="http://schemas.microsoft.com/office/drawing/2014/main" val="1234199519"/>
                    </a:ext>
                  </a:extLst>
                </a:gridCol>
                <a:gridCol w="163664">
                  <a:extLst>
                    <a:ext uri="{9D8B030D-6E8A-4147-A177-3AD203B41FA5}">
                      <a16:colId xmlns:a16="http://schemas.microsoft.com/office/drawing/2014/main" val="2272667793"/>
                    </a:ext>
                  </a:extLst>
                </a:gridCol>
                <a:gridCol w="163664">
                  <a:extLst>
                    <a:ext uri="{9D8B030D-6E8A-4147-A177-3AD203B41FA5}">
                      <a16:colId xmlns:a16="http://schemas.microsoft.com/office/drawing/2014/main" val="4088176425"/>
                    </a:ext>
                  </a:extLst>
                </a:gridCol>
                <a:gridCol w="163664">
                  <a:extLst>
                    <a:ext uri="{9D8B030D-6E8A-4147-A177-3AD203B41FA5}">
                      <a16:colId xmlns:a16="http://schemas.microsoft.com/office/drawing/2014/main" val="3962572487"/>
                    </a:ext>
                  </a:extLst>
                </a:gridCol>
                <a:gridCol w="163664">
                  <a:extLst>
                    <a:ext uri="{9D8B030D-6E8A-4147-A177-3AD203B41FA5}">
                      <a16:colId xmlns:a16="http://schemas.microsoft.com/office/drawing/2014/main" val="4109095285"/>
                    </a:ext>
                  </a:extLst>
                </a:gridCol>
                <a:gridCol w="163664">
                  <a:extLst>
                    <a:ext uri="{9D8B030D-6E8A-4147-A177-3AD203B41FA5}">
                      <a16:colId xmlns:a16="http://schemas.microsoft.com/office/drawing/2014/main" val="767843840"/>
                    </a:ext>
                  </a:extLst>
                </a:gridCol>
                <a:gridCol w="163664">
                  <a:extLst>
                    <a:ext uri="{9D8B030D-6E8A-4147-A177-3AD203B41FA5}">
                      <a16:colId xmlns:a16="http://schemas.microsoft.com/office/drawing/2014/main" val="1761253281"/>
                    </a:ext>
                  </a:extLst>
                </a:gridCol>
                <a:gridCol w="249792">
                  <a:extLst>
                    <a:ext uri="{9D8B030D-6E8A-4147-A177-3AD203B41FA5}">
                      <a16:colId xmlns:a16="http://schemas.microsoft.com/office/drawing/2014/main" val="3088102511"/>
                    </a:ext>
                  </a:extLst>
                </a:gridCol>
                <a:gridCol w="254187">
                  <a:extLst>
                    <a:ext uri="{9D8B030D-6E8A-4147-A177-3AD203B41FA5}">
                      <a16:colId xmlns:a16="http://schemas.microsoft.com/office/drawing/2014/main" val="1106079071"/>
                    </a:ext>
                  </a:extLst>
                </a:gridCol>
                <a:gridCol w="163664">
                  <a:extLst>
                    <a:ext uri="{9D8B030D-6E8A-4147-A177-3AD203B41FA5}">
                      <a16:colId xmlns:a16="http://schemas.microsoft.com/office/drawing/2014/main" val="2112302469"/>
                    </a:ext>
                  </a:extLst>
                </a:gridCol>
                <a:gridCol w="250232">
                  <a:extLst>
                    <a:ext uri="{9D8B030D-6E8A-4147-A177-3AD203B41FA5}">
                      <a16:colId xmlns:a16="http://schemas.microsoft.com/office/drawing/2014/main" val="875399749"/>
                    </a:ext>
                  </a:extLst>
                </a:gridCol>
                <a:gridCol w="163664">
                  <a:extLst>
                    <a:ext uri="{9D8B030D-6E8A-4147-A177-3AD203B41FA5}">
                      <a16:colId xmlns:a16="http://schemas.microsoft.com/office/drawing/2014/main" val="4011572350"/>
                    </a:ext>
                  </a:extLst>
                </a:gridCol>
                <a:gridCol w="163664">
                  <a:extLst>
                    <a:ext uri="{9D8B030D-6E8A-4147-A177-3AD203B41FA5}">
                      <a16:colId xmlns:a16="http://schemas.microsoft.com/office/drawing/2014/main" val="118711575"/>
                    </a:ext>
                  </a:extLst>
                </a:gridCol>
                <a:gridCol w="163664">
                  <a:extLst>
                    <a:ext uri="{9D8B030D-6E8A-4147-A177-3AD203B41FA5}">
                      <a16:colId xmlns:a16="http://schemas.microsoft.com/office/drawing/2014/main" val="1721140086"/>
                    </a:ext>
                  </a:extLst>
                </a:gridCol>
              </a:tblGrid>
              <a:tr h="227231">
                <a:tc>
                  <a:txBody>
                    <a:bodyPr/>
                    <a:lstStyle/>
                    <a:p>
                      <a:pPr algn="l" fontAlgn="b"/>
                      <a:r>
                        <a:rPr lang="en-US" sz="600" b="0" i="0" u="none" strike="noStrike" dirty="0">
                          <a:solidFill>
                            <a:srgbClr val="000000"/>
                          </a:solidFill>
                          <a:effectLst/>
                          <a:latin typeface="Calibri" panose="020F0502020204030204" pitchFamily="34" charset="0"/>
                        </a:rPr>
                        <a:t>Proposed project schedule</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600" b="0" i="0" u="none" strike="noStrike" dirty="0">
                          <a:solidFill>
                            <a:srgbClr val="000000"/>
                          </a:solidFill>
                          <a:effectLst/>
                          <a:latin typeface="Calibri" panose="020F0502020204030204" pitchFamily="34" charset="0"/>
                        </a:rPr>
                        <a:t>Nov</a:t>
                      </a:r>
                    </a:p>
                    <a:p>
                      <a:pPr algn="r" fontAlgn="b"/>
                      <a:r>
                        <a:rPr lang="en-US" sz="600" b="0" i="0" u="none" strike="noStrike" dirty="0">
                          <a:solidFill>
                            <a:srgbClr val="000000"/>
                          </a:solidFill>
                          <a:effectLst/>
                          <a:latin typeface="Calibri" panose="020F0502020204030204" pitchFamily="34" charset="0"/>
                        </a:rPr>
                        <a:t>-22</a:t>
                      </a: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Dec-22</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Dec-23</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Apr-24</a:t>
                      </a:r>
                    </a:p>
                  </a:txBody>
                  <a:tcPr marL="1674" marR="1674" marT="1674" marB="0" anchor="b">
                    <a:lnL>
                      <a:noFill/>
                    </a:lnL>
                    <a:lnR>
                      <a:noFill/>
                    </a:lnR>
                    <a:lnT>
                      <a:noFill/>
                    </a:lnT>
                    <a:lnB>
                      <a:noFill/>
                    </a:lnB>
                  </a:tcPr>
                </a:tc>
                <a:tc>
                  <a:txBody>
                    <a:bodyPr/>
                    <a:lstStyle/>
                    <a:p>
                      <a:pPr algn="r" fontAlgn="b"/>
                      <a:r>
                        <a:rPr lang="en-US" sz="600" b="0" i="0" u="none" strike="noStrike">
                          <a:solidFill>
                            <a:srgbClr val="000000"/>
                          </a:solidFill>
                          <a:effectLst/>
                          <a:latin typeface="Calibri" panose="020F0502020204030204" pitchFamily="34" charset="0"/>
                        </a:rPr>
                        <a:t>May-24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Aug-24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Sep-24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Oct-24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Nov24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Dec 24</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Jan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Feb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Apr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May</a:t>
                      </a:r>
                    </a:p>
                    <a:p>
                      <a:pPr algn="r" fontAlgn="b"/>
                      <a:r>
                        <a:rPr lang="en-US" sz="600" b="0" i="0" u="none" strike="noStrike" dirty="0">
                          <a:solidFill>
                            <a:srgbClr val="000000"/>
                          </a:solidFill>
                          <a:effectLst/>
                          <a:latin typeface="Calibri" panose="020F0502020204030204" pitchFamily="34" charset="0"/>
                        </a:rPr>
                        <a:t>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June 25</a:t>
                      </a:r>
                    </a:p>
                  </a:txBody>
                  <a:tcPr marL="1674" marR="1674" marT="1674" marB="0" anchor="b">
                    <a:lnL>
                      <a:noFill/>
                    </a:lnL>
                    <a:lnR>
                      <a:noFill/>
                    </a:lnR>
                    <a:lnT>
                      <a:noFill/>
                    </a:lnT>
                    <a:lnB>
                      <a:noFill/>
                    </a:lnB>
                  </a:tcPr>
                </a:tc>
                <a:tc>
                  <a:txBody>
                    <a:bodyPr/>
                    <a:lstStyle/>
                    <a:p>
                      <a:pPr algn="r" fontAlgn="b"/>
                      <a:r>
                        <a:rPr lang="en-US" sz="600" b="0" i="0" u="none" strike="noStrike" dirty="0">
                          <a:solidFill>
                            <a:srgbClr val="000000"/>
                          </a:solidFill>
                          <a:effectLst/>
                          <a:latin typeface="Calibri" panose="020F0502020204030204" pitchFamily="34" charset="0"/>
                        </a:rPr>
                        <a:t>July 25</a:t>
                      </a: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r"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754048683"/>
                  </a:ext>
                </a:extLst>
              </a:tr>
              <a:tr h="105869">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extLst>
                  <a:ext uri="{0D108BD9-81ED-4DB2-BD59-A6C34878D82A}">
                    <a16:rowId xmlns:a16="http://schemas.microsoft.com/office/drawing/2014/main" val="2763354957"/>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592098040"/>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52197904"/>
                  </a:ext>
                </a:extLst>
              </a:tr>
              <a:tr h="209834">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noFill/>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w="635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no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229021214"/>
                  </a:ext>
                </a:extLst>
              </a:tr>
              <a:tr h="313799">
                <a:tc>
                  <a:txBody>
                    <a:bodyPr/>
                    <a:lstStyle/>
                    <a:p>
                      <a:pPr algn="l" fontAlgn="b"/>
                      <a:r>
                        <a:rPr lang="en-US" sz="600" b="0" i="0" u="none" strike="noStrike" dirty="0">
                          <a:solidFill>
                            <a:srgbClr val="000000"/>
                          </a:solidFill>
                          <a:effectLst/>
                          <a:latin typeface="Calibri" panose="020F0502020204030204" pitchFamily="34" charset="0"/>
                        </a:rPr>
                        <a:t>Integrate </a:t>
                      </a:r>
                      <a:r>
                        <a:rPr lang="en-US" sz="600" b="0" i="0" u="none" strike="noStrike" dirty="0" err="1">
                          <a:solidFill>
                            <a:srgbClr val="000000"/>
                          </a:solidFill>
                          <a:effectLst/>
                          <a:latin typeface="Calibri" panose="020F0502020204030204" pitchFamily="34" charset="0"/>
                        </a:rPr>
                        <a:t>poposals</a:t>
                      </a:r>
                      <a:r>
                        <a:rPr lang="en-US" sz="600" b="0" i="0" u="none" strike="noStrike" dirty="0">
                          <a:solidFill>
                            <a:srgbClr val="000000"/>
                          </a:solidFill>
                          <a:effectLst/>
                          <a:latin typeface="Calibri" panose="020F0502020204030204" pitchFamily="34" charset="0"/>
                        </a:rPr>
                        <a:t>/contributions into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60000"/>
                        <a:lumOff val="4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w="6350" cap="flat" cmpd="sng" algn="ctr">
                      <a:noFill/>
                      <a:prstDash val="solid"/>
                      <a:round/>
                      <a:headEnd type="none" w="med" len="med"/>
                      <a:tailEnd type="none" w="med" len="med"/>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41120262"/>
                  </a:ext>
                </a:extLst>
              </a:tr>
              <a:tr h="105869">
                <a:tc>
                  <a:txBody>
                    <a:bodyPr/>
                    <a:lstStyle/>
                    <a:p>
                      <a:pPr algn="l" fontAlgn="b"/>
                      <a:r>
                        <a:rPr lang="en-US" sz="600" b="0" i="0" u="none" strike="noStrike" dirty="0">
                          <a:solidFill>
                            <a:srgbClr val="000000"/>
                          </a:solidFill>
                          <a:effectLst/>
                          <a:highlight>
                            <a:srgbClr val="FFFF00"/>
                          </a:highlight>
                          <a:latin typeface="Calibri" panose="020F0502020204030204" pitchFamily="34" charset="0"/>
                        </a:rPr>
                        <a:t>Develop draft from TFD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00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chemeClr val="accent5">
                        <a:lumMod val="20000"/>
                        <a:lumOff val="80000"/>
                      </a:schemeClr>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solidFill>
                      <a:srgbClr val="C6EFCE"/>
                    </a:solidFill>
                  </a:tcPr>
                </a:tc>
                <a:tc>
                  <a:txBody>
                    <a:bodyPr/>
                    <a:lstStyle/>
                    <a:p>
                      <a:pPr marL="0" algn="l" defTabSz="457200" rtl="0" eaLnBrk="1" fontAlgn="b" latinLnBrk="0" hangingPunct="1"/>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006100"/>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484602179"/>
                  </a:ext>
                </a:extLst>
              </a:tr>
              <a:tr h="105869">
                <a:tc>
                  <a:txBody>
                    <a:bodyPr/>
                    <a:lstStyle/>
                    <a:p>
                      <a:pPr algn="l" fontAlgn="b"/>
                      <a:r>
                        <a:rPr lang="en-US" sz="600" b="0" i="0" u="none" strike="noStrike">
                          <a:solidFill>
                            <a:srgbClr val="000000"/>
                          </a:solidFill>
                          <a:effectLst/>
                          <a:latin typeface="Calibri" panose="020F0502020204030204" pitchFamily="34" charset="0"/>
                        </a:rPr>
                        <a:t>Draft 0</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kern="1200" dirty="0">
                        <a:solidFill>
                          <a:srgbClr val="3F3F76"/>
                        </a:solidFill>
                        <a:effectLst/>
                        <a:latin typeface="Calibri" panose="020F0502020204030204" pitchFamily="34" charset="0"/>
                        <a:ea typeface="+mn-ea"/>
                        <a:cs typeface="+mn-cs"/>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122470232"/>
                  </a:ext>
                </a:extLst>
              </a:tr>
              <a:tr h="209834">
                <a:tc>
                  <a:txBody>
                    <a:bodyPr/>
                    <a:lstStyle/>
                    <a:p>
                      <a:pPr algn="l" fontAlgn="b"/>
                      <a:r>
                        <a:rPr lang="en-US" sz="600" b="0" i="0" u="none" strike="noStrike">
                          <a:solidFill>
                            <a:srgbClr val="000000"/>
                          </a:solidFill>
                          <a:effectLst/>
                          <a:latin typeface="Calibri" panose="020F0502020204030204" pitchFamily="34" charset="0"/>
                        </a:rPr>
                        <a:t>TG draft review and revision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92765712"/>
                  </a:ext>
                </a:extLst>
              </a:tr>
              <a:tr h="209834">
                <a:tc>
                  <a:txBody>
                    <a:bodyPr/>
                    <a:lstStyle/>
                    <a:p>
                      <a:pPr algn="l" fontAlgn="b"/>
                      <a:r>
                        <a:rPr lang="en-US" sz="600" b="0" i="0" u="none" strike="noStrike" dirty="0">
                          <a:solidFill>
                            <a:srgbClr val="000000"/>
                          </a:solidFill>
                          <a:effectLst/>
                          <a:latin typeface="Calibri" panose="020F0502020204030204" pitchFamily="34" charset="0"/>
                        </a:rPr>
                        <a:t>Working group pre-ballot review</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FFFF0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250532966"/>
                  </a:ext>
                </a:extLst>
              </a:tr>
              <a:tr h="209834">
                <a:tc>
                  <a:txBody>
                    <a:bodyPr/>
                    <a:lstStyle/>
                    <a:p>
                      <a:pPr algn="l" fontAlgn="b"/>
                      <a:r>
                        <a:rPr lang="en-US" sz="600" b="0" i="0" u="none" strike="noStrike" dirty="0">
                          <a:solidFill>
                            <a:srgbClr val="000000"/>
                          </a:solidFill>
                          <a:effectLst/>
                          <a:latin typeface="Calibri" panose="020F0502020204030204" pitchFamily="34" charset="0"/>
                        </a:rPr>
                        <a:t>Pre-ballot review and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807331602"/>
                  </a:ext>
                </a:extLst>
              </a:tr>
              <a:tr h="105869">
                <a:tc>
                  <a:txBody>
                    <a:bodyPr/>
                    <a:lstStyle/>
                    <a:p>
                      <a:pPr algn="ctr" fontAlgn="b"/>
                      <a:r>
                        <a:rPr lang="en-US" sz="600" b="0" i="0" u="none" strike="noStrike">
                          <a:solidFill>
                            <a:srgbClr val="3F3F76"/>
                          </a:solidFill>
                          <a:effectLst/>
                          <a:latin typeface="Calibri" panose="020F0502020204030204" pitchFamily="34" charset="0"/>
                        </a:rPr>
                        <a:t>First letter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78362126"/>
                  </a:ext>
                </a:extLst>
              </a:tr>
              <a:tr h="151946">
                <a:tc>
                  <a:txBody>
                    <a:bodyPr/>
                    <a:lstStyle/>
                    <a:p>
                      <a:pPr algn="l" fontAlgn="b"/>
                      <a:r>
                        <a:rPr lang="en-US" sz="600" b="0" i="0" u="none" strike="noStrike">
                          <a:solidFill>
                            <a:srgbClr val="000000"/>
                          </a:solidFill>
                          <a:effectLst/>
                          <a:latin typeface="Calibri" panose="020F0502020204030204" pitchFamily="34" charset="0"/>
                        </a:rPr>
                        <a:t>LB Comment Resolution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319822025"/>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6074031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1st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727567655"/>
                  </a:ext>
                </a:extLst>
              </a:tr>
              <a:tr h="209834">
                <a:tc>
                  <a:txBody>
                    <a:bodyPr/>
                    <a:lstStyle/>
                    <a:p>
                      <a:pPr algn="l" fontAlgn="b"/>
                      <a:r>
                        <a:rPr lang="en-US" sz="600" b="0" i="0" u="none" strike="noStrike">
                          <a:solidFill>
                            <a:srgbClr val="9C5700"/>
                          </a:solidFill>
                          <a:effectLst/>
                          <a:latin typeface="Calibri" panose="020F0502020204030204" pitchFamily="34" charset="0"/>
                        </a:rPr>
                        <a:t>Conditional approval for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185908550"/>
                  </a:ext>
                </a:extLst>
              </a:tr>
              <a:tr h="151946">
                <a:tc>
                  <a:txBody>
                    <a:bodyPr/>
                    <a:lstStyle/>
                    <a:p>
                      <a:pPr algn="l" fontAlgn="b"/>
                      <a:r>
                        <a:rPr lang="en-US" sz="600" b="0" i="0" u="none" strike="noStrike">
                          <a:solidFill>
                            <a:srgbClr val="3F3F76"/>
                          </a:solidFill>
                          <a:effectLst/>
                          <a:latin typeface="Calibri" panose="020F0502020204030204" pitchFamily="34" charset="0"/>
                        </a:rPr>
                        <a:t>WG Recirculatoin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818537944"/>
                  </a:ext>
                </a:extLst>
              </a:tr>
              <a:tr h="227231">
                <a:tc>
                  <a:txBody>
                    <a:bodyPr/>
                    <a:lstStyle/>
                    <a:p>
                      <a:pPr algn="l" fontAlgn="b"/>
                      <a:r>
                        <a:rPr lang="en-US" sz="600" b="0" i="0" u="none" strike="noStrike">
                          <a:solidFill>
                            <a:srgbClr val="000000"/>
                          </a:solidFill>
                          <a:effectLst/>
                          <a:latin typeface="Calibri" panose="020F0502020204030204" pitchFamily="34" charset="0"/>
                        </a:rPr>
                        <a:t>Comment resolution, 2nd recirc and final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786936665"/>
                  </a:ext>
                </a:extLst>
              </a:tr>
              <a:tr h="105869">
                <a:tc>
                  <a:txBody>
                    <a:bodyPr/>
                    <a:lstStyle/>
                    <a:p>
                      <a:pPr algn="l" fontAlgn="b"/>
                      <a:r>
                        <a:rPr lang="en-US" sz="600" b="0" i="0" u="none" strike="noStrike">
                          <a:solidFill>
                            <a:srgbClr val="FFFFFF"/>
                          </a:solidFill>
                          <a:effectLst/>
                          <a:latin typeface="Calibri" panose="020F0502020204030204" pitchFamily="34" charset="0"/>
                        </a:rPr>
                        <a:t>First SA ballot</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426868868"/>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first SA ballot</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54832120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178392580"/>
                  </a:ext>
                </a:extLst>
              </a:tr>
              <a:tr h="209834">
                <a:tc>
                  <a:txBody>
                    <a:bodyPr/>
                    <a:lstStyle/>
                    <a:p>
                      <a:pPr algn="l" fontAlgn="b"/>
                      <a:r>
                        <a:rPr lang="en-US" sz="600" b="0" i="0" u="none" strike="noStrike">
                          <a:solidFill>
                            <a:srgbClr val="000000"/>
                          </a:solidFill>
                          <a:effectLst/>
                          <a:latin typeface="Calibri" panose="020F0502020204030204" pitchFamily="34" charset="0"/>
                        </a:rPr>
                        <a:t>Comment resolution, SA recirculation</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1265598334"/>
                  </a:ext>
                </a:extLst>
              </a:tr>
              <a:tr h="151946">
                <a:tc>
                  <a:txBody>
                    <a:bodyPr/>
                    <a:lstStyle/>
                    <a:p>
                      <a:pPr algn="l" fontAlgn="b"/>
                      <a:r>
                        <a:rPr lang="en-US" sz="600" b="0" i="0" u="none" strike="noStrike">
                          <a:solidFill>
                            <a:srgbClr val="FFFFFF"/>
                          </a:solidFill>
                          <a:effectLst/>
                          <a:latin typeface="Calibri" panose="020F0502020204030204" pitchFamily="34" charset="0"/>
                        </a:rPr>
                        <a:t>SA Resirculation</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2811637180"/>
                  </a:ext>
                </a:extLst>
              </a:tr>
              <a:tr h="209834">
                <a:tc>
                  <a:txBody>
                    <a:bodyPr/>
                    <a:lstStyle/>
                    <a:p>
                      <a:pPr algn="l" fontAlgn="b"/>
                      <a:r>
                        <a:rPr lang="fr-FR" sz="600" b="0" i="0" u="none" strike="noStrike">
                          <a:solidFill>
                            <a:srgbClr val="000000"/>
                          </a:solidFill>
                          <a:effectLst/>
                          <a:latin typeface="Calibri" panose="020F0502020204030204" pitchFamily="34" charset="0"/>
                        </a:rPr>
                        <a:t>Comment resolution, 2nd SA recirc</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a:solidFill>
                          <a:srgbClr val="006100"/>
                        </a:solidFill>
                        <a:effectLst/>
                        <a:latin typeface="Calibri" panose="020F0502020204030204" pitchFamily="34" charset="0"/>
                      </a:endParaRPr>
                    </a:p>
                  </a:txBody>
                  <a:tcPr marL="1674" marR="1674" marT="1674" marB="0" anchor="b">
                    <a:lnL>
                      <a:noFill/>
                    </a:lnL>
                    <a:lnR>
                      <a:noFill/>
                    </a:lnR>
                    <a:lnT>
                      <a:noFill/>
                    </a:lnT>
                    <a:lnB>
                      <a:noFill/>
                    </a:lnB>
                    <a:solidFill>
                      <a:srgbClr val="C6EFCE"/>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871386347"/>
                  </a:ext>
                </a:extLst>
              </a:tr>
              <a:tr h="313799">
                <a:tc>
                  <a:txBody>
                    <a:bodyPr/>
                    <a:lstStyle/>
                    <a:p>
                      <a:pPr algn="l" fontAlgn="b"/>
                      <a:r>
                        <a:rPr lang="en-US" sz="600" b="0" i="0" u="none" strike="noStrike">
                          <a:solidFill>
                            <a:srgbClr val="9C5700"/>
                          </a:solidFill>
                          <a:effectLst/>
                          <a:latin typeface="Calibri" panose="020F0502020204030204" pitchFamily="34" charset="0"/>
                        </a:rPr>
                        <a:t>Conditional or unconditional approval to RevCom</a:t>
                      </a: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600" b="0" i="0" u="none" strike="noStrike" dirty="0">
                        <a:solidFill>
                          <a:srgbClr val="9C57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extLst>
                  <a:ext uri="{0D108BD9-81ED-4DB2-BD59-A6C34878D82A}">
                    <a16:rowId xmlns:a16="http://schemas.microsoft.com/office/drawing/2014/main" val="3541026467"/>
                  </a:ext>
                </a:extLst>
              </a:tr>
              <a:tr h="274767">
                <a:tc>
                  <a:txBody>
                    <a:bodyPr/>
                    <a:lstStyle/>
                    <a:p>
                      <a:pPr algn="l" fontAlgn="b"/>
                      <a:r>
                        <a:rPr lang="en-US" sz="600" b="0" i="0" u="none" strike="noStrike">
                          <a:solidFill>
                            <a:srgbClr val="000000"/>
                          </a:solidFill>
                          <a:effectLst/>
                          <a:latin typeface="Calibri" panose="020F0502020204030204" pitchFamily="34" charset="0"/>
                        </a:rPr>
                        <a:t>Optional 3rd SA recirc if needed</a:t>
                      </a:r>
                    </a:p>
                  </a:txBody>
                  <a:tcPr marL="1674" marR="1674" marT="167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600" b="0" i="0" u="none" strike="noStrike" dirty="0">
                        <a:solidFill>
                          <a:srgbClr val="FFFFFF"/>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a:solidFill>
                          <a:srgbClr val="000000"/>
                        </a:solidFill>
                        <a:effectLst/>
                        <a:latin typeface="Calibri" panose="020F0502020204030204" pitchFamily="34" charset="0"/>
                      </a:endParaRPr>
                    </a:p>
                  </a:txBody>
                  <a:tcPr marL="1674" marR="1674" marT="1674" marB="0" anchor="b">
                    <a:lnL>
                      <a:noFill/>
                    </a:lnL>
                    <a:lnR>
                      <a:noFill/>
                    </a:lnR>
                    <a:lnT>
                      <a:noFill/>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3644381539"/>
                  </a:ext>
                </a:extLst>
              </a:tr>
              <a:tr h="105869">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600" b="0" i="0" u="none" strike="noStrike" dirty="0">
                        <a:solidFill>
                          <a:srgbClr val="3F3F76"/>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w="6350" cap="flat" cmpd="sng" algn="ctr">
                      <a:solidFill>
                        <a:srgbClr val="B2B2B2"/>
                      </a:solidFill>
                      <a:prstDash val="solid"/>
                      <a:round/>
                      <a:headEnd type="none" w="med" len="med"/>
                      <a:tailEnd type="none" w="med" len="med"/>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a:noFill/>
                    </a:lnR>
                    <a:lnT>
                      <a:noFill/>
                    </a:lnT>
                    <a:lnB>
                      <a:noFill/>
                    </a:lnB>
                    <a:noFill/>
                  </a:tcPr>
                </a:tc>
                <a:tc>
                  <a:txBody>
                    <a:bodyPr/>
                    <a:lstStyle/>
                    <a:p>
                      <a:pPr algn="l" fontAlgn="b"/>
                      <a:endParaRPr lang="en-US" sz="600" b="0" i="0" u="none" strike="noStrike" dirty="0">
                        <a:solidFill>
                          <a:srgbClr val="000000"/>
                        </a:solidFill>
                        <a:effectLst/>
                        <a:latin typeface="Calibri" panose="020F0502020204030204" pitchFamily="34" charset="0"/>
                      </a:endParaRPr>
                    </a:p>
                  </a:txBody>
                  <a:tcPr marL="1674" marR="1674" marT="1674" marB="0" anchor="b">
                    <a:lnL>
                      <a:noFill/>
                    </a:lnL>
                    <a:lnR w="6350" cap="flat" cmpd="sng" algn="ctr">
                      <a:solidFill>
                        <a:srgbClr val="B2B2B2"/>
                      </a:solidFill>
                      <a:prstDash val="solid"/>
                      <a:round/>
                      <a:headEnd type="none" w="med" len="med"/>
                      <a:tailEnd type="none" w="med" len="med"/>
                    </a:lnR>
                    <a:lnT>
                      <a:noFill/>
                    </a:lnT>
                    <a:lnB>
                      <a:noFill/>
                    </a:lnB>
                    <a:noFill/>
                  </a:tcPr>
                </a:tc>
                <a:tc>
                  <a:txBody>
                    <a:bodyPr/>
                    <a:lstStyle/>
                    <a:p>
                      <a:pPr algn="l" fontAlgn="b"/>
                      <a:r>
                        <a:rPr lang="en-US" sz="600" b="0" i="0" u="none" strike="noStrike" dirty="0">
                          <a:solidFill>
                            <a:srgbClr val="3F3F76"/>
                          </a:solidFill>
                          <a:effectLst/>
                          <a:latin typeface="Calibri" panose="020F0502020204030204" pitchFamily="34" charset="0"/>
                        </a:rPr>
                        <a:t>`</a:t>
                      </a:r>
                    </a:p>
                  </a:txBody>
                  <a:tcPr marL="1674" marR="1674" marT="1674"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noFill/>
                  </a:tcPr>
                </a:tc>
                <a:extLst>
                  <a:ext uri="{0D108BD9-81ED-4DB2-BD59-A6C34878D82A}">
                    <a16:rowId xmlns:a16="http://schemas.microsoft.com/office/drawing/2014/main" val="4122092336"/>
                  </a:ext>
                </a:extLst>
              </a:tr>
            </a:tbl>
          </a:graphicData>
        </a:graphic>
      </p:graphicFrame>
      <p:sp>
        <p:nvSpPr>
          <p:cNvPr id="6" name="Arrow: Right 5">
            <a:extLst>
              <a:ext uri="{FF2B5EF4-FFF2-40B4-BE49-F238E27FC236}">
                <a16:creationId xmlns:a16="http://schemas.microsoft.com/office/drawing/2014/main" id="{EE11191D-0977-6B7E-F910-9E575A0FF25E}"/>
              </a:ext>
            </a:extLst>
          </p:cNvPr>
          <p:cNvSpPr/>
          <p:nvPr/>
        </p:nvSpPr>
        <p:spPr bwMode="auto">
          <a:xfrm rot="16200000">
            <a:off x="4882992" y="4562783"/>
            <a:ext cx="2188409" cy="378043"/>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algn="r" eaLnBrk="1" hangingPunct="1">
              <a:buClr>
                <a:srgbClr val="000000"/>
              </a:buClr>
              <a:buSzPct val="100000"/>
            </a:pPr>
            <a:r>
              <a:rPr lang="en-US" sz="900" dirty="0">
                <a:solidFill>
                  <a:srgbClr val="FF0000"/>
                </a:solidFill>
                <a:latin typeface="+mn-lt"/>
                <a:ea typeface="ＭＳ Ｐゴシック" charset="0"/>
                <a:cs typeface="ＭＳ Ｐゴシック" charset="0"/>
              </a:rPr>
              <a:t>You are Here </a:t>
            </a:r>
          </a:p>
        </p:txBody>
      </p:sp>
    </p:spTree>
    <p:extLst>
      <p:ext uri="{BB962C8B-B14F-4D97-AF65-F5344CB8AC3E}">
        <p14:creationId xmlns:p14="http://schemas.microsoft.com/office/powerpoint/2010/main" val="1102350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2186321488"/>
              </p:ext>
            </p:extLst>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chemeClr val="bg1">
                              <a:lumMod val="75000"/>
                            </a:schemeClr>
                          </a:solidFill>
                          <a:effectLst/>
                        </a:rPr>
                        <a:t>Working group pre-ballot review commence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August</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Sept</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Start: Nov 2023</a:t>
                      </a:r>
                    </a:p>
                    <a:p>
                      <a:pPr algn="l" fontAlgn="b"/>
                      <a:r>
                        <a:rPr lang="en-US" sz="1400" b="0" i="0" u="none" strike="noStrike" dirty="0">
                          <a:solidFill>
                            <a:schemeClr val="bg1">
                              <a:lumMod val="75000"/>
                            </a:schemeClr>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March 2024</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March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May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2"/>
            <a:ext cx="6705600" cy="29710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5" name="Picture 4">
            <a:extLst>
              <a:ext uri="{FF2B5EF4-FFF2-40B4-BE49-F238E27FC236}">
                <a16:creationId xmlns:a16="http://schemas.microsoft.com/office/drawing/2014/main" id="{4F3C895C-03D4-64A3-3440-C3EF04BDF1C8}"/>
              </a:ext>
            </a:extLst>
          </p:cNvPr>
          <p:cNvPicPr>
            <a:picLocks noChangeAspect="1"/>
          </p:cNvPicPr>
          <p:nvPr/>
        </p:nvPicPr>
        <p:blipFill>
          <a:blip r:embed="rId2"/>
          <a:stretch>
            <a:fillRect/>
          </a:stretch>
        </p:blipFill>
        <p:spPr>
          <a:xfrm>
            <a:off x="4988349" y="2971800"/>
            <a:ext cx="2215301" cy="2754158"/>
          </a:xfrm>
          <a:prstGeom prst="rect">
            <a:avLst/>
          </a:prstGeom>
        </p:spPr>
      </p:pic>
      <p:sp>
        <p:nvSpPr>
          <p:cNvPr id="8" name="Isosceles Triangle 7">
            <a:extLst>
              <a:ext uri="{FF2B5EF4-FFF2-40B4-BE49-F238E27FC236}">
                <a16:creationId xmlns:a16="http://schemas.microsoft.com/office/drawing/2014/main" id="{F8CB53E8-BCF6-44BF-8D10-671CF70727FC}"/>
              </a:ext>
            </a:extLst>
          </p:cNvPr>
          <p:cNvSpPr/>
          <p:nvPr/>
        </p:nvSpPr>
        <p:spPr bwMode="auto">
          <a:xfrm rot="5400000">
            <a:off x="4953000" y="3048000"/>
            <a:ext cx="228600" cy="228600"/>
          </a:xfrm>
          <a:prstGeom prst="triangle">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38349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C2992-33C5-A246-C884-94610353EC00}"/>
              </a:ext>
            </a:extLst>
          </p:cNvPr>
          <p:cNvSpPr>
            <a:spLocks noGrp="1"/>
          </p:cNvSpPr>
          <p:nvPr>
            <p:ph type="title"/>
          </p:nvPr>
        </p:nvSpPr>
        <p:spPr/>
        <p:txBody>
          <a:bodyPr/>
          <a:lstStyle/>
          <a:p>
            <a:r>
              <a:rPr lang="en-US" dirty="0"/>
              <a:t>Progress Summary and Extrapolation</a:t>
            </a:r>
          </a:p>
        </p:txBody>
      </p:sp>
      <p:sp>
        <p:nvSpPr>
          <p:cNvPr id="3" name="Text Placeholder 2">
            <a:extLst>
              <a:ext uri="{FF2B5EF4-FFF2-40B4-BE49-F238E27FC236}">
                <a16:creationId xmlns:a16="http://schemas.microsoft.com/office/drawing/2014/main" id="{EFD2CAA5-3D5D-682D-6320-CCD9E218DB4D}"/>
              </a:ext>
            </a:extLst>
          </p:cNvPr>
          <p:cNvSpPr>
            <a:spLocks noGrp="1"/>
          </p:cNvSpPr>
          <p:nvPr>
            <p:ph type="body" sz="half" idx="1"/>
          </p:nvPr>
        </p:nvSpPr>
        <p:spPr>
          <a:xfrm>
            <a:off x="914400" y="5943600"/>
            <a:ext cx="10363200" cy="379413"/>
          </a:xfrm>
        </p:spPr>
        <p:txBody>
          <a:bodyPr>
            <a:normAutofit fontScale="70000" lnSpcReduction="20000"/>
          </a:bodyPr>
          <a:lstStyle/>
          <a:p>
            <a:pPr marL="0" indent="0">
              <a:buNone/>
            </a:pPr>
            <a:r>
              <a:rPr lang="en-US" dirty="0"/>
              <a:t>based on </a:t>
            </a:r>
            <a:r>
              <a:rPr lang="en-US" dirty="0">
                <a:hlinkClick r:id="rId2"/>
              </a:rPr>
              <a:t>15-24-0010-13</a:t>
            </a:r>
            <a:r>
              <a:rPr lang="en-US" dirty="0"/>
              <a:t> (Feb 27</a:t>
            </a:r>
            <a:r>
              <a:rPr lang="en-US" baseline="30000" dirty="0"/>
              <a:t>th</a:t>
            </a:r>
            <a:r>
              <a:rPr lang="en-US" dirty="0"/>
              <a:t>)</a:t>
            </a:r>
          </a:p>
          <a:p>
            <a:pPr marL="0" indent="0">
              <a:buNone/>
            </a:pPr>
            <a:endParaRPr lang="en-US" dirty="0"/>
          </a:p>
        </p:txBody>
      </p:sp>
      <p:sp>
        <p:nvSpPr>
          <p:cNvPr id="4" name="Slide Number Placeholder 3">
            <a:extLst>
              <a:ext uri="{FF2B5EF4-FFF2-40B4-BE49-F238E27FC236}">
                <a16:creationId xmlns:a16="http://schemas.microsoft.com/office/drawing/2014/main" id="{832365D9-4AE3-ED52-6D8D-B6D6A6461E1D}"/>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pic>
        <p:nvPicPr>
          <p:cNvPr id="6" name="Picture 5">
            <a:extLst>
              <a:ext uri="{FF2B5EF4-FFF2-40B4-BE49-F238E27FC236}">
                <a16:creationId xmlns:a16="http://schemas.microsoft.com/office/drawing/2014/main" id="{6132F62D-AA3D-7BAC-3286-E94D672029A8}"/>
              </a:ext>
            </a:extLst>
          </p:cNvPr>
          <p:cNvPicPr>
            <a:picLocks noChangeAspect="1"/>
          </p:cNvPicPr>
          <p:nvPr/>
        </p:nvPicPr>
        <p:blipFill>
          <a:blip r:embed="rId3"/>
          <a:stretch>
            <a:fillRect/>
          </a:stretch>
        </p:blipFill>
        <p:spPr>
          <a:xfrm>
            <a:off x="4867343" y="1701340"/>
            <a:ext cx="3094320" cy="1077029"/>
          </a:xfrm>
          <a:prstGeom prst="rect">
            <a:avLst/>
          </a:prstGeom>
        </p:spPr>
      </p:pic>
      <p:graphicFrame>
        <p:nvGraphicFramePr>
          <p:cNvPr id="7" name="Table 6">
            <a:extLst>
              <a:ext uri="{FF2B5EF4-FFF2-40B4-BE49-F238E27FC236}">
                <a16:creationId xmlns:a16="http://schemas.microsoft.com/office/drawing/2014/main" id="{06FC97C0-43EF-9F7C-3CAA-2CF620D13E6B}"/>
              </a:ext>
            </a:extLst>
          </p:cNvPr>
          <p:cNvGraphicFramePr>
            <a:graphicFrameLocks noGrp="1"/>
          </p:cNvGraphicFramePr>
          <p:nvPr>
            <p:extLst>
              <p:ext uri="{D42A27DB-BD31-4B8C-83A1-F6EECF244321}">
                <p14:modId xmlns:p14="http://schemas.microsoft.com/office/powerpoint/2010/main" val="2207911348"/>
              </p:ext>
            </p:extLst>
          </p:nvPr>
        </p:nvGraphicFramePr>
        <p:xfrm>
          <a:off x="4395203" y="3149241"/>
          <a:ext cx="4038600" cy="2490351"/>
        </p:xfrm>
        <a:graphic>
          <a:graphicData uri="http://schemas.openxmlformats.org/drawingml/2006/table">
            <a:tbl>
              <a:tblPr>
                <a:tableStyleId>{5C22544A-7EE6-4342-B048-85BDC9FD1C3A}</a:tableStyleId>
              </a:tblPr>
              <a:tblGrid>
                <a:gridCol w="2555033">
                  <a:extLst>
                    <a:ext uri="{9D8B030D-6E8A-4147-A177-3AD203B41FA5}">
                      <a16:colId xmlns:a16="http://schemas.microsoft.com/office/drawing/2014/main" val="2859268171"/>
                    </a:ext>
                  </a:extLst>
                </a:gridCol>
                <a:gridCol w="1483567">
                  <a:extLst>
                    <a:ext uri="{9D8B030D-6E8A-4147-A177-3AD203B41FA5}">
                      <a16:colId xmlns:a16="http://schemas.microsoft.com/office/drawing/2014/main" val="3551348899"/>
                    </a:ext>
                  </a:extLst>
                </a:gridCol>
              </a:tblGrid>
              <a:tr h="628893">
                <a:tc>
                  <a:txBody>
                    <a:bodyPr/>
                    <a:lstStyle/>
                    <a:p>
                      <a:pPr algn="ctr" fontAlgn="ctr"/>
                      <a:r>
                        <a:rPr lang="en-US" sz="2000" u="none" strike="noStrike" dirty="0">
                          <a:effectLst/>
                        </a:rPr>
                        <a:t>Timeline</a:t>
                      </a:r>
                      <a:endParaRPr lang="en-US" sz="2000" b="0" i="0" u="none" strike="noStrike" dirty="0">
                        <a:solidFill>
                          <a:srgbClr val="000000"/>
                        </a:solidFill>
                        <a:effectLst/>
                        <a:latin typeface="Arial" panose="020B0604020202020204" pitchFamily="34" charset="0"/>
                      </a:endParaRPr>
                    </a:p>
                  </a:txBody>
                  <a:tcPr marL="5443" marR="5443" marT="5443" marB="0" anchor="ctr">
                    <a:solidFill>
                      <a:schemeClr val="accent5"/>
                    </a:solidFill>
                  </a:tcPr>
                </a:tc>
                <a:tc>
                  <a:txBody>
                    <a:bodyPr/>
                    <a:lstStyle/>
                    <a:p>
                      <a:pPr algn="l" fontAlgn="b"/>
                      <a:endParaRPr lang="en-US" sz="2000" b="0" i="0" u="none" strike="noStrike" dirty="0">
                        <a:solidFill>
                          <a:srgbClr val="000000"/>
                        </a:solidFill>
                        <a:effectLst/>
                        <a:latin typeface="Aptos Narrow" panose="020B0004020202020204" pitchFamily="34" charset="0"/>
                      </a:endParaRPr>
                    </a:p>
                  </a:txBody>
                  <a:tcPr marL="5443" marR="182880" marT="5443" marB="0" anchor="b">
                    <a:solidFill>
                      <a:schemeClr val="accent5">
                        <a:lumMod val="75000"/>
                      </a:schemeClr>
                    </a:solidFill>
                  </a:tcPr>
                </a:tc>
                <a:extLst>
                  <a:ext uri="{0D108BD9-81ED-4DB2-BD59-A6C34878D82A}">
                    <a16:rowId xmlns:a16="http://schemas.microsoft.com/office/drawing/2014/main" val="958905951"/>
                  </a:ext>
                </a:extLst>
              </a:tr>
              <a:tr h="243227">
                <a:tc>
                  <a:txBody>
                    <a:bodyPr/>
                    <a:lstStyle/>
                    <a:p>
                      <a:pPr algn="l" fontAlgn="b"/>
                      <a:r>
                        <a:rPr lang="en-US" sz="2000" u="none" strike="noStrike" dirty="0">
                          <a:effectLst/>
                        </a:rPr>
                        <a:t>CC Close</a:t>
                      </a:r>
                      <a:endParaRPr lang="en-US" sz="2000" b="0" i="0" u="none" strike="noStrike" dirty="0">
                        <a:solidFill>
                          <a:srgbClr val="000000"/>
                        </a:solidFill>
                        <a:effectLst/>
                        <a:latin typeface="Aptos Narrow" panose="020B0004020202020204" pitchFamily="34" charset="0"/>
                      </a:endParaRPr>
                    </a:p>
                  </a:txBody>
                  <a:tcPr marL="5443" marR="5443" marT="5443" marB="0" anchor="b">
                    <a:solidFill>
                      <a:schemeClr val="accent5"/>
                    </a:solidFill>
                  </a:tcPr>
                </a:tc>
                <a:tc>
                  <a:txBody>
                    <a:bodyPr/>
                    <a:lstStyle/>
                    <a:p>
                      <a:pPr algn="r" fontAlgn="b"/>
                      <a:r>
                        <a:rPr lang="en-US" sz="2000" u="none" strike="noStrike" dirty="0">
                          <a:effectLst/>
                        </a:rPr>
                        <a:t>2-Jan</a:t>
                      </a:r>
                      <a:endParaRPr lang="en-US" sz="2000" b="0" i="0" u="none" strike="noStrike" dirty="0">
                        <a:solidFill>
                          <a:srgbClr val="000000"/>
                        </a:solidFill>
                        <a:effectLst/>
                        <a:latin typeface="Aptos Narrow" panose="020B0004020202020204" pitchFamily="34" charset="0"/>
                      </a:endParaRPr>
                    </a:p>
                  </a:txBody>
                  <a:tcPr marL="5443" marR="182880" marT="5443" marB="0" anchor="b">
                    <a:solidFill>
                      <a:schemeClr val="accent5">
                        <a:lumMod val="75000"/>
                      </a:schemeClr>
                    </a:solidFill>
                  </a:tcPr>
                </a:tc>
                <a:extLst>
                  <a:ext uri="{0D108BD9-81ED-4DB2-BD59-A6C34878D82A}">
                    <a16:rowId xmlns:a16="http://schemas.microsoft.com/office/drawing/2014/main" val="593428201"/>
                  </a:ext>
                </a:extLst>
              </a:tr>
              <a:tr h="243227">
                <a:tc>
                  <a:txBody>
                    <a:bodyPr/>
                    <a:lstStyle/>
                    <a:p>
                      <a:pPr algn="l" fontAlgn="b"/>
                      <a:r>
                        <a:rPr lang="en-US" sz="2000" u="none" strike="noStrike" dirty="0">
                          <a:effectLst/>
                        </a:rPr>
                        <a:t>Now</a:t>
                      </a:r>
                      <a:endParaRPr lang="en-US" sz="2000" b="0" i="0" u="none" strike="noStrike" dirty="0">
                        <a:solidFill>
                          <a:srgbClr val="000000"/>
                        </a:solidFill>
                        <a:effectLst/>
                        <a:latin typeface="Aptos Narrow" panose="020B0004020202020204" pitchFamily="34" charset="0"/>
                      </a:endParaRPr>
                    </a:p>
                  </a:txBody>
                  <a:tcPr marL="5443" marR="5443" marT="5443" marB="0" anchor="b">
                    <a:solidFill>
                      <a:schemeClr val="accent5"/>
                    </a:solidFill>
                  </a:tcPr>
                </a:tc>
                <a:tc>
                  <a:txBody>
                    <a:bodyPr/>
                    <a:lstStyle/>
                    <a:p>
                      <a:pPr algn="r" fontAlgn="b"/>
                      <a:r>
                        <a:rPr lang="en-US" sz="2000" u="none" strike="noStrike" dirty="0">
                          <a:effectLst/>
                        </a:rPr>
                        <a:t>27-Feb</a:t>
                      </a:r>
                      <a:endParaRPr lang="en-US" sz="2000" b="0" i="0" u="none" strike="noStrike" dirty="0">
                        <a:solidFill>
                          <a:srgbClr val="000000"/>
                        </a:solidFill>
                        <a:effectLst/>
                        <a:latin typeface="Aptos Narrow" panose="020B0004020202020204" pitchFamily="34" charset="0"/>
                      </a:endParaRPr>
                    </a:p>
                  </a:txBody>
                  <a:tcPr marL="5443" marR="182880" marT="5443" marB="0" anchor="b">
                    <a:solidFill>
                      <a:schemeClr val="accent5">
                        <a:lumMod val="75000"/>
                      </a:schemeClr>
                    </a:solidFill>
                  </a:tcPr>
                </a:tc>
                <a:extLst>
                  <a:ext uri="{0D108BD9-81ED-4DB2-BD59-A6C34878D82A}">
                    <a16:rowId xmlns:a16="http://schemas.microsoft.com/office/drawing/2014/main" val="3836073248"/>
                  </a:ext>
                </a:extLst>
              </a:tr>
              <a:tr h="243227">
                <a:tc>
                  <a:txBody>
                    <a:bodyPr/>
                    <a:lstStyle/>
                    <a:p>
                      <a:pPr algn="l" fontAlgn="b"/>
                      <a:r>
                        <a:rPr lang="en-US" sz="2000" u="none" strike="noStrike" dirty="0">
                          <a:effectLst/>
                        </a:rPr>
                        <a:t>Elapsed</a:t>
                      </a:r>
                      <a:endParaRPr lang="en-US" sz="2000" b="0" i="0" u="none" strike="noStrike" dirty="0">
                        <a:solidFill>
                          <a:srgbClr val="000000"/>
                        </a:solidFill>
                        <a:effectLst/>
                        <a:latin typeface="Aptos Narrow" panose="020B0004020202020204" pitchFamily="34" charset="0"/>
                      </a:endParaRPr>
                    </a:p>
                  </a:txBody>
                  <a:tcPr marL="5443" marR="5443" marT="5443" marB="0" anchor="b">
                    <a:solidFill>
                      <a:schemeClr val="accent5"/>
                    </a:solidFill>
                  </a:tcPr>
                </a:tc>
                <a:tc>
                  <a:txBody>
                    <a:bodyPr/>
                    <a:lstStyle/>
                    <a:p>
                      <a:pPr algn="r" fontAlgn="b"/>
                      <a:r>
                        <a:rPr lang="en-US" sz="2000" u="none" strike="noStrike" dirty="0">
                          <a:effectLst/>
                        </a:rPr>
                        <a:t>56</a:t>
                      </a:r>
                      <a:endParaRPr lang="en-US" sz="2000" b="0" i="0" u="none" strike="noStrike" dirty="0">
                        <a:solidFill>
                          <a:srgbClr val="000000"/>
                        </a:solidFill>
                        <a:effectLst/>
                        <a:latin typeface="Aptos Narrow" panose="020B0004020202020204" pitchFamily="34" charset="0"/>
                      </a:endParaRPr>
                    </a:p>
                  </a:txBody>
                  <a:tcPr marL="5443" marR="182880" marT="5443" marB="0" anchor="b">
                    <a:solidFill>
                      <a:schemeClr val="accent5">
                        <a:lumMod val="75000"/>
                      </a:schemeClr>
                    </a:solidFill>
                  </a:tcPr>
                </a:tc>
                <a:extLst>
                  <a:ext uri="{0D108BD9-81ED-4DB2-BD59-A6C34878D82A}">
                    <a16:rowId xmlns:a16="http://schemas.microsoft.com/office/drawing/2014/main" val="2045635641"/>
                  </a:ext>
                </a:extLst>
              </a:tr>
              <a:tr h="243227">
                <a:tc>
                  <a:txBody>
                    <a:bodyPr/>
                    <a:lstStyle/>
                    <a:p>
                      <a:pPr algn="l" fontAlgn="b"/>
                      <a:r>
                        <a:rPr lang="en-US" sz="2000" u="none" strike="noStrike" dirty="0">
                          <a:effectLst/>
                        </a:rPr>
                        <a:t>Res/day</a:t>
                      </a:r>
                      <a:endParaRPr lang="en-US" sz="2000" b="0" i="0" u="none" strike="noStrike" dirty="0">
                        <a:solidFill>
                          <a:srgbClr val="000000"/>
                        </a:solidFill>
                        <a:effectLst/>
                        <a:latin typeface="Aptos Narrow" panose="020B0004020202020204" pitchFamily="34" charset="0"/>
                      </a:endParaRPr>
                    </a:p>
                  </a:txBody>
                  <a:tcPr marL="5443" marR="5443" marT="5443" marB="0" anchor="b">
                    <a:solidFill>
                      <a:schemeClr val="accent5"/>
                    </a:solidFill>
                  </a:tcPr>
                </a:tc>
                <a:tc>
                  <a:txBody>
                    <a:bodyPr/>
                    <a:lstStyle/>
                    <a:p>
                      <a:pPr algn="r" fontAlgn="b"/>
                      <a:r>
                        <a:rPr lang="en-US" sz="2000" u="none" strike="noStrike" dirty="0">
                          <a:effectLst/>
                        </a:rPr>
                        <a:t>6.82</a:t>
                      </a:r>
                      <a:endParaRPr lang="en-US" sz="2000" b="0" i="0" u="none" strike="noStrike" dirty="0">
                        <a:solidFill>
                          <a:srgbClr val="000000"/>
                        </a:solidFill>
                        <a:effectLst/>
                        <a:latin typeface="Aptos Narrow" panose="020B0004020202020204" pitchFamily="34" charset="0"/>
                      </a:endParaRPr>
                    </a:p>
                  </a:txBody>
                  <a:tcPr marL="5443" marR="182880" marT="5443" marB="0" anchor="b">
                    <a:solidFill>
                      <a:schemeClr val="accent5">
                        <a:lumMod val="75000"/>
                      </a:schemeClr>
                    </a:solidFill>
                  </a:tcPr>
                </a:tc>
                <a:extLst>
                  <a:ext uri="{0D108BD9-81ED-4DB2-BD59-A6C34878D82A}">
                    <a16:rowId xmlns:a16="http://schemas.microsoft.com/office/drawing/2014/main" val="1100370731"/>
                  </a:ext>
                </a:extLst>
              </a:tr>
              <a:tr h="243227">
                <a:tc>
                  <a:txBody>
                    <a:bodyPr/>
                    <a:lstStyle/>
                    <a:p>
                      <a:pPr algn="l" fontAlgn="b"/>
                      <a:r>
                        <a:rPr lang="en-US" sz="2000" u="none" strike="noStrike" dirty="0">
                          <a:effectLst/>
                        </a:rPr>
                        <a:t>Remaining days</a:t>
                      </a:r>
                      <a:endParaRPr lang="en-US" sz="2000" b="0" i="0" u="none" strike="noStrike" dirty="0">
                        <a:solidFill>
                          <a:srgbClr val="000000"/>
                        </a:solidFill>
                        <a:effectLst/>
                        <a:latin typeface="Aptos Narrow" panose="020B0004020202020204" pitchFamily="34" charset="0"/>
                      </a:endParaRPr>
                    </a:p>
                  </a:txBody>
                  <a:tcPr marL="5443" marR="5443" marT="5443" marB="0" anchor="b">
                    <a:solidFill>
                      <a:schemeClr val="accent5"/>
                    </a:solidFill>
                  </a:tcPr>
                </a:tc>
                <a:tc>
                  <a:txBody>
                    <a:bodyPr/>
                    <a:lstStyle/>
                    <a:p>
                      <a:pPr algn="r" fontAlgn="b"/>
                      <a:r>
                        <a:rPr lang="en-US" sz="2000" u="none" strike="noStrike" dirty="0">
                          <a:effectLst/>
                        </a:rPr>
                        <a:t>79.75</a:t>
                      </a:r>
                      <a:endParaRPr lang="en-US" sz="2000" b="0" i="0" u="none" strike="noStrike" dirty="0">
                        <a:solidFill>
                          <a:srgbClr val="000000"/>
                        </a:solidFill>
                        <a:effectLst/>
                        <a:latin typeface="Aptos Narrow" panose="020B0004020202020204" pitchFamily="34" charset="0"/>
                      </a:endParaRPr>
                    </a:p>
                  </a:txBody>
                  <a:tcPr marL="5443" marR="182880" marT="5443" marB="0" anchor="b">
                    <a:solidFill>
                      <a:schemeClr val="accent5">
                        <a:lumMod val="75000"/>
                      </a:schemeClr>
                    </a:solidFill>
                  </a:tcPr>
                </a:tc>
                <a:extLst>
                  <a:ext uri="{0D108BD9-81ED-4DB2-BD59-A6C34878D82A}">
                    <a16:rowId xmlns:a16="http://schemas.microsoft.com/office/drawing/2014/main" val="121873879"/>
                  </a:ext>
                </a:extLst>
              </a:tr>
              <a:tr h="243227">
                <a:tc>
                  <a:txBody>
                    <a:bodyPr/>
                    <a:lstStyle/>
                    <a:p>
                      <a:pPr algn="l" fontAlgn="b"/>
                      <a:r>
                        <a:rPr lang="en-US" sz="2000" u="none" strike="noStrike" dirty="0">
                          <a:effectLst/>
                        </a:rPr>
                        <a:t>Extrapolated done</a:t>
                      </a:r>
                      <a:endParaRPr lang="en-US" sz="2000" b="0" i="0" u="none" strike="noStrike" dirty="0">
                        <a:solidFill>
                          <a:srgbClr val="000000"/>
                        </a:solidFill>
                        <a:effectLst/>
                        <a:latin typeface="Aptos Narrow" panose="020B0004020202020204" pitchFamily="34" charset="0"/>
                      </a:endParaRPr>
                    </a:p>
                  </a:txBody>
                  <a:tcPr marL="5443" marR="5443" marT="5443" marB="0" anchor="b">
                    <a:solidFill>
                      <a:schemeClr val="accent5"/>
                    </a:solidFill>
                  </a:tcPr>
                </a:tc>
                <a:tc>
                  <a:txBody>
                    <a:bodyPr/>
                    <a:lstStyle/>
                    <a:p>
                      <a:pPr algn="r" fontAlgn="b"/>
                      <a:r>
                        <a:rPr lang="en-US" sz="2000" b="1" u="none" strike="noStrike" dirty="0">
                          <a:effectLst/>
                        </a:rPr>
                        <a:t>16-May</a:t>
                      </a:r>
                      <a:endParaRPr lang="en-US" sz="2000" b="1" i="0" u="none" strike="noStrike" dirty="0">
                        <a:solidFill>
                          <a:srgbClr val="000000"/>
                        </a:solidFill>
                        <a:effectLst/>
                        <a:latin typeface="Aptos Narrow" panose="020B0004020202020204" pitchFamily="34" charset="0"/>
                      </a:endParaRPr>
                    </a:p>
                  </a:txBody>
                  <a:tcPr marL="5443" marR="182880" marT="5443" marB="0" anchor="b">
                    <a:solidFill>
                      <a:schemeClr val="accent5">
                        <a:lumMod val="75000"/>
                      </a:schemeClr>
                    </a:solidFill>
                  </a:tcPr>
                </a:tc>
                <a:extLst>
                  <a:ext uri="{0D108BD9-81ED-4DB2-BD59-A6C34878D82A}">
                    <a16:rowId xmlns:a16="http://schemas.microsoft.com/office/drawing/2014/main" val="3775415038"/>
                  </a:ext>
                </a:extLst>
              </a:tr>
            </a:tbl>
          </a:graphicData>
        </a:graphic>
      </p:graphicFrame>
    </p:spTree>
    <p:extLst>
      <p:ext uri="{BB962C8B-B14F-4D97-AF65-F5344CB8AC3E}">
        <p14:creationId xmlns:p14="http://schemas.microsoft.com/office/powerpoint/2010/main" val="2465206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16</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January thru March</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17</a:t>
            </a:fld>
            <a:endParaRPr lang="en-US"/>
          </a:p>
        </p:txBody>
      </p:sp>
      <p:pic>
        <p:nvPicPr>
          <p:cNvPr id="10" name="Picture 9">
            <a:extLst>
              <a:ext uri="{FF2B5EF4-FFF2-40B4-BE49-F238E27FC236}">
                <a16:creationId xmlns:a16="http://schemas.microsoft.com/office/drawing/2014/main" id="{D1D6785D-D3DE-87FD-1179-BC4D12465792}"/>
              </a:ext>
            </a:extLst>
          </p:cNvPr>
          <p:cNvPicPr>
            <a:picLocks noChangeAspect="1"/>
          </p:cNvPicPr>
          <p:nvPr/>
        </p:nvPicPr>
        <p:blipFill>
          <a:blip r:embed="rId2"/>
          <a:stretch>
            <a:fillRect/>
          </a:stretch>
        </p:blipFill>
        <p:spPr>
          <a:xfrm>
            <a:off x="887963" y="1485652"/>
            <a:ext cx="3002540" cy="2857748"/>
          </a:xfrm>
          <a:prstGeom prst="rect">
            <a:avLst/>
          </a:prstGeom>
        </p:spPr>
      </p:pic>
      <p:pic>
        <p:nvPicPr>
          <p:cNvPr id="12" name="Picture 11">
            <a:extLst>
              <a:ext uri="{FF2B5EF4-FFF2-40B4-BE49-F238E27FC236}">
                <a16:creationId xmlns:a16="http://schemas.microsoft.com/office/drawing/2014/main" id="{CB770301-609E-B474-6F8B-2471127629A8}"/>
              </a:ext>
            </a:extLst>
          </p:cNvPr>
          <p:cNvPicPr>
            <a:picLocks noChangeAspect="1"/>
          </p:cNvPicPr>
          <p:nvPr/>
        </p:nvPicPr>
        <p:blipFill>
          <a:blip r:embed="rId3"/>
          <a:stretch>
            <a:fillRect/>
          </a:stretch>
        </p:blipFill>
        <p:spPr>
          <a:xfrm>
            <a:off x="4556501" y="1447800"/>
            <a:ext cx="2987299" cy="2834886"/>
          </a:xfrm>
          <a:prstGeom prst="rect">
            <a:avLst/>
          </a:prstGeom>
        </p:spPr>
      </p:pic>
      <p:pic>
        <p:nvPicPr>
          <p:cNvPr id="14" name="Picture 13">
            <a:extLst>
              <a:ext uri="{FF2B5EF4-FFF2-40B4-BE49-F238E27FC236}">
                <a16:creationId xmlns:a16="http://schemas.microsoft.com/office/drawing/2014/main" id="{1891D288-3859-ACEB-8A07-C9EA69B5C66A}"/>
              </a:ext>
            </a:extLst>
          </p:cNvPr>
          <p:cNvPicPr>
            <a:picLocks noChangeAspect="1"/>
          </p:cNvPicPr>
          <p:nvPr/>
        </p:nvPicPr>
        <p:blipFill>
          <a:blip r:embed="rId4"/>
          <a:stretch>
            <a:fillRect/>
          </a:stretch>
        </p:blipFill>
        <p:spPr>
          <a:xfrm>
            <a:off x="8254846" y="1437676"/>
            <a:ext cx="3002540" cy="2735817"/>
          </a:xfrm>
          <a:prstGeom prst="rect">
            <a:avLst/>
          </a:prstGeom>
        </p:spPr>
      </p:pic>
      <p:sp>
        <p:nvSpPr>
          <p:cNvPr id="3" name="Oval 2">
            <a:extLst>
              <a:ext uri="{FF2B5EF4-FFF2-40B4-BE49-F238E27FC236}">
                <a16:creationId xmlns:a16="http://schemas.microsoft.com/office/drawing/2014/main" id="{E5609EEB-B7D8-5909-59B6-34F792227638}"/>
              </a:ext>
            </a:extLst>
          </p:cNvPr>
          <p:cNvSpPr/>
          <p:nvPr/>
        </p:nvSpPr>
        <p:spPr bwMode="auto">
          <a:xfrm>
            <a:off x="1752600"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5" name="Oval 4">
            <a:extLst>
              <a:ext uri="{FF2B5EF4-FFF2-40B4-BE49-F238E27FC236}">
                <a16:creationId xmlns:a16="http://schemas.microsoft.com/office/drawing/2014/main" id="{FB8C7B28-BA8A-0F5F-7977-1E0A8A374DC0}"/>
              </a:ext>
            </a:extLst>
          </p:cNvPr>
          <p:cNvSpPr/>
          <p:nvPr/>
        </p:nvSpPr>
        <p:spPr bwMode="auto">
          <a:xfrm>
            <a:off x="2667000" y="3137600"/>
            <a:ext cx="381000" cy="421468"/>
          </a:xfrm>
          <a:prstGeom prst="ellipse">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6" name="Rectangle 5">
            <a:extLst>
              <a:ext uri="{FF2B5EF4-FFF2-40B4-BE49-F238E27FC236}">
                <a16:creationId xmlns:a16="http://schemas.microsoft.com/office/drawing/2014/main" id="{E61B60C2-DE18-3AB6-9DCD-91ECD8328E1F}"/>
              </a:ext>
            </a:extLst>
          </p:cNvPr>
          <p:cNvSpPr/>
          <p:nvPr/>
        </p:nvSpPr>
        <p:spPr bwMode="auto">
          <a:xfrm>
            <a:off x="8709530" y="3098096"/>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487177" y="355906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487177"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Oval 8">
            <a:extLst>
              <a:ext uri="{FF2B5EF4-FFF2-40B4-BE49-F238E27FC236}">
                <a16:creationId xmlns:a16="http://schemas.microsoft.com/office/drawing/2014/main" id="{3F0FC3A4-FF20-624D-15A8-F1D6B1925A00}"/>
              </a:ext>
            </a:extLst>
          </p:cNvPr>
          <p:cNvSpPr/>
          <p:nvPr/>
        </p:nvSpPr>
        <p:spPr bwMode="auto">
          <a:xfrm>
            <a:off x="5487177" y="3178068"/>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9144000" y="270485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487177" y="3999722"/>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lvl="1"/>
            <a:r>
              <a:rPr lang="en-US" dirty="0"/>
              <a:t>6am PT (1 hour)</a:t>
            </a:r>
          </a:p>
          <a:p>
            <a:pPr lvl="1"/>
            <a:r>
              <a:rPr lang="en-US" dirty="0"/>
              <a:t>3pm PT (1 hour)</a:t>
            </a:r>
          </a:p>
          <a:p>
            <a:r>
              <a:rPr lang="en-US" dirty="0"/>
              <a:t>Commencing January 30</a:t>
            </a:r>
            <a:r>
              <a:rPr lang="en-US" baseline="30000" dirty="0"/>
              <a:t>th</a:t>
            </a:r>
            <a:r>
              <a:rPr lang="en-US" dirty="0"/>
              <a:t> 2024</a:t>
            </a:r>
          </a:p>
          <a:p>
            <a:r>
              <a:rPr lang="en-US" dirty="0"/>
              <a:t>Note: due to the major new year holiday in China, we will skip February 13</a:t>
            </a:r>
            <a:r>
              <a:rPr lang="en-US" baseline="30000" dirty="0"/>
              <a:t>th</a:t>
            </a:r>
            <a:r>
              <a:rPr lang="en-US" dirty="0"/>
              <a:t>.</a:t>
            </a:r>
          </a:p>
          <a:p>
            <a:endParaRPr lang="en-US" dirty="0"/>
          </a:p>
          <a:p>
            <a:endParaRPr lang="en-US" dirty="0"/>
          </a:p>
        </p:txBody>
      </p:sp>
      <p:cxnSp>
        <p:nvCxnSpPr>
          <p:cNvPr id="19" name="Straight Connector 18">
            <a:extLst>
              <a:ext uri="{FF2B5EF4-FFF2-40B4-BE49-F238E27FC236}">
                <a16:creationId xmlns:a16="http://schemas.microsoft.com/office/drawing/2014/main" id="{DF055278-ACCC-AB67-FE46-AA97F105B96C}"/>
              </a:ext>
            </a:extLst>
          </p:cNvPr>
          <p:cNvCxnSpPr>
            <a:stCxn id="9" idx="1"/>
            <a:endCxn id="9" idx="5"/>
          </p:cNvCxnSpPr>
          <p:nvPr/>
        </p:nvCxnSpPr>
        <p:spPr bwMode="auto">
          <a:xfrm>
            <a:off x="5531814" y="3225050"/>
            <a:ext cx="215526" cy="22685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Arrow: Right 17">
            <a:extLst>
              <a:ext uri="{FF2B5EF4-FFF2-40B4-BE49-F238E27FC236}">
                <a16:creationId xmlns:a16="http://schemas.microsoft.com/office/drawing/2014/main" id="{75D54E2D-3CFB-19FA-ED20-FD8EE252631F}"/>
              </a:ext>
            </a:extLst>
          </p:cNvPr>
          <p:cNvSpPr/>
          <p:nvPr/>
        </p:nvSpPr>
        <p:spPr bwMode="auto">
          <a:xfrm rot="2008355">
            <a:off x="4406397" y="3420323"/>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Now</a:t>
            </a:r>
          </a:p>
        </p:txBody>
      </p:sp>
      <p:sp>
        <p:nvSpPr>
          <p:cNvPr id="20" name="Arrow: Right 19">
            <a:extLst>
              <a:ext uri="{FF2B5EF4-FFF2-40B4-BE49-F238E27FC236}">
                <a16:creationId xmlns:a16="http://schemas.microsoft.com/office/drawing/2014/main" id="{FA5C83E3-8F16-8AC6-BF47-AF1337EFC23A}"/>
              </a:ext>
            </a:extLst>
          </p:cNvPr>
          <p:cNvSpPr/>
          <p:nvPr/>
        </p:nvSpPr>
        <p:spPr bwMode="auto">
          <a:xfrm>
            <a:off x="7003124" y="2478188"/>
            <a:ext cx="1171137"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Next</a:t>
            </a:r>
          </a:p>
        </p:txBody>
      </p:sp>
    </p:spTree>
    <p:extLst>
      <p:ext uri="{BB962C8B-B14F-4D97-AF65-F5344CB8AC3E}">
        <p14:creationId xmlns:p14="http://schemas.microsoft.com/office/powerpoint/2010/main" val="3391592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00366-7496-FC8E-6A9A-A3C686A5B73A}"/>
              </a:ext>
            </a:extLst>
          </p:cNvPr>
          <p:cNvSpPr>
            <a:spLocks noGrp="1"/>
          </p:cNvSpPr>
          <p:nvPr>
            <p:ph type="title"/>
          </p:nvPr>
        </p:nvSpPr>
        <p:spPr>
          <a:xfrm>
            <a:off x="914400" y="685800"/>
            <a:ext cx="10363200" cy="533400"/>
          </a:xfrm>
        </p:spPr>
        <p:txBody>
          <a:bodyPr/>
          <a:lstStyle/>
          <a:p>
            <a:r>
              <a:rPr lang="en-US" dirty="0"/>
              <a:t>Spherical Earth Model</a:t>
            </a:r>
          </a:p>
        </p:txBody>
      </p:sp>
      <p:sp>
        <p:nvSpPr>
          <p:cNvPr id="4" name="Slide Number Placeholder 3">
            <a:extLst>
              <a:ext uri="{FF2B5EF4-FFF2-40B4-BE49-F238E27FC236}">
                <a16:creationId xmlns:a16="http://schemas.microsoft.com/office/drawing/2014/main" id="{58364735-6A46-729B-3654-81FF682DC1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18</a:t>
            </a:fld>
            <a:endParaRPr lang="en-US"/>
          </a:p>
        </p:txBody>
      </p:sp>
      <p:graphicFrame>
        <p:nvGraphicFramePr>
          <p:cNvPr id="9" name="Table 8">
            <a:extLst>
              <a:ext uri="{FF2B5EF4-FFF2-40B4-BE49-F238E27FC236}">
                <a16:creationId xmlns:a16="http://schemas.microsoft.com/office/drawing/2014/main" id="{9D378ABF-350C-3C9A-A8E1-FEC3BB73D33D}"/>
              </a:ext>
            </a:extLst>
          </p:cNvPr>
          <p:cNvGraphicFramePr>
            <a:graphicFrameLocks noGrp="1"/>
          </p:cNvGraphicFramePr>
          <p:nvPr>
            <p:extLst>
              <p:ext uri="{D42A27DB-BD31-4B8C-83A1-F6EECF244321}">
                <p14:modId xmlns:p14="http://schemas.microsoft.com/office/powerpoint/2010/main" val="3421167554"/>
              </p:ext>
            </p:extLst>
          </p:nvPr>
        </p:nvGraphicFramePr>
        <p:xfrm>
          <a:off x="534403" y="2049780"/>
          <a:ext cx="5344697" cy="3436620"/>
        </p:xfrm>
        <a:graphic>
          <a:graphicData uri="http://schemas.openxmlformats.org/drawingml/2006/table">
            <a:tbl>
              <a:tblPr>
                <a:tableStyleId>{5C22544A-7EE6-4342-B048-85BDC9FD1C3A}</a:tableStyleId>
              </a:tblPr>
              <a:tblGrid>
                <a:gridCol w="2175335">
                  <a:extLst>
                    <a:ext uri="{9D8B030D-6E8A-4147-A177-3AD203B41FA5}">
                      <a16:colId xmlns:a16="http://schemas.microsoft.com/office/drawing/2014/main" val="136613750"/>
                    </a:ext>
                  </a:extLst>
                </a:gridCol>
                <a:gridCol w="1786368">
                  <a:extLst>
                    <a:ext uri="{9D8B030D-6E8A-4147-A177-3AD203B41FA5}">
                      <a16:colId xmlns:a16="http://schemas.microsoft.com/office/drawing/2014/main" val="3344558745"/>
                    </a:ext>
                  </a:extLst>
                </a:gridCol>
                <a:gridCol w="691497">
                  <a:extLst>
                    <a:ext uri="{9D8B030D-6E8A-4147-A177-3AD203B41FA5}">
                      <a16:colId xmlns:a16="http://schemas.microsoft.com/office/drawing/2014/main" val="3359068483"/>
                    </a:ext>
                  </a:extLst>
                </a:gridCol>
                <a:gridCol w="691497">
                  <a:extLst>
                    <a:ext uri="{9D8B030D-6E8A-4147-A177-3AD203B41FA5}">
                      <a16:colId xmlns:a16="http://schemas.microsoft.com/office/drawing/2014/main" val="2734463405"/>
                    </a:ext>
                  </a:extLst>
                </a:gridCol>
              </a:tblGrid>
              <a:tr h="34290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Local Time</a:t>
                      </a:r>
                      <a:endParaRPr lang="en-US" sz="1300" b="1" i="0" u="none" strike="noStrike" dirty="0">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dirty="0">
                          <a:effectLst/>
                        </a:rPr>
                        <a:t>UTC Offset</a:t>
                      </a:r>
                      <a:endParaRPr lang="en-US" sz="1300" b="1" i="0" u="none" strike="noStrike" dirty="0">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6862331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06:00:00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749782432"/>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09:00:00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507379960"/>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14:00:00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1132470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773519737"/>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22:00:00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dirty="0">
                          <a:effectLst/>
                        </a:rPr>
                        <a:t>CST</a:t>
                      </a:r>
                      <a:endParaRPr lang="en-US" sz="1300" b="0" i="0" u="none" strike="noStrike" dirty="0">
                        <a:effectLst/>
                        <a:latin typeface="Arial" panose="020B0604020202020204" pitchFamily="34" charset="0"/>
                      </a:endParaRPr>
                    </a:p>
                  </a:txBody>
                  <a:tcPr marL="7620" marR="7620" marT="7620" marB="0" anchor="b"/>
                </a:tc>
                <a:tc>
                  <a:txBody>
                    <a:bodyPr/>
                    <a:lstStyle/>
                    <a:p>
                      <a:pPr algn="l" fontAlgn="t"/>
                      <a:r>
                        <a:rPr lang="en-US" sz="1300" u="none" strike="noStrike" dirty="0">
                          <a:effectLst/>
                        </a:rPr>
                        <a:t>UTC+8 hours</a:t>
                      </a:r>
                      <a:endParaRPr lang="en-US" sz="1300" b="0" i="0" u="none" strike="noStrike" dirty="0">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460872686"/>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959655424"/>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14:00:00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extLst>
                  <a:ext uri="{0D108BD9-81ED-4DB2-BD59-A6C34878D82A}">
                    <a16:rowId xmlns:a16="http://schemas.microsoft.com/office/drawing/2014/main" val="1095757673"/>
                  </a:ext>
                </a:extLst>
              </a:tr>
              <a:tr h="167640">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a:effectLst/>
                        <a:latin typeface="Arial" panose="020B0604020202020204" pitchFamily="34" charset="0"/>
                      </a:endParaRPr>
                    </a:p>
                  </a:txBody>
                  <a:tcPr marL="7620" marR="7620" marT="7620" marB="0" anchor="b"/>
                </a:tc>
                <a:tc>
                  <a:txBody>
                    <a:bodyPr/>
                    <a:lstStyle/>
                    <a:p>
                      <a:pPr algn="l" fontAlgn="b"/>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308233251"/>
                  </a:ext>
                </a:extLst>
              </a:tr>
            </a:tbl>
          </a:graphicData>
        </a:graphic>
      </p:graphicFrame>
      <p:graphicFrame>
        <p:nvGraphicFramePr>
          <p:cNvPr id="10" name="Table 9">
            <a:extLst>
              <a:ext uri="{FF2B5EF4-FFF2-40B4-BE49-F238E27FC236}">
                <a16:creationId xmlns:a16="http://schemas.microsoft.com/office/drawing/2014/main" id="{02C8EBFD-D6B9-BDB5-434E-E41106E08E2A}"/>
              </a:ext>
            </a:extLst>
          </p:cNvPr>
          <p:cNvGraphicFramePr>
            <a:graphicFrameLocks noGrp="1"/>
          </p:cNvGraphicFramePr>
          <p:nvPr>
            <p:extLst>
              <p:ext uri="{D42A27DB-BD31-4B8C-83A1-F6EECF244321}">
                <p14:modId xmlns:p14="http://schemas.microsoft.com/office/powerpoint/2010/main" val="3063833775"/>
              </p:ext>
            </p:extLst>
          </p:nvPr>
        </p:nvGraphicFramePr>
        <p:xfrm>
          <a:off x="6312902" y="2026920"/>
          <a:ext cx="5193297" cy="3848100"/>
        </p:xfrm>
        <a:graphic>
          <a:graphicData uri="http://schemas.openxmlformats.org/drawingml/2006/table">
            <a:tbl>
              <a:tblPr>
                <a:tableStyleId>{5C22544A-7EE6-4342-B048-85BDC9FD1C3A}</a:tableStyleId>
              </a:tblPr>
              <a:tblGrid>
                <a:gridCol w="2113714">
                  <a:extLst>
                    <a:ext uri="{9D8B030D-6E8A-4147-A177-3AD203B41FA5}">
                      <a16:colId xmlns:a16="http://schemas.microsoft.com/office/drawing/2014/main" val="636280231"/>
                    </a:ext>
                  </a:extLst>
                </a:gridCol>
                <a:gridCol w="1735765">
                  <a:extLst>
                    <a:ext uri="{9D8B030D-6E8A-4147-A177-3AD203B41FA5}">
                      <a16:colId xmlns:a16="http://schemas.microsoft.com/office/drawing/2014/main" val="3854731991"/>
                    </a:ext>
                  </a:extLst>
                </a:gridCol>
                <a:gridCol w="671909">
                  <a:extLst>
                    <a:ext uri="{9D8B030D-6E8A-4147-A177-3AD203B41FA5}">
                      <a16:colId xmlns:a16="http://schemas.microsoft.com/office/drawing/2014/main" val="4095440038"/>
                    </a:ext>
                  </a:extLst>
                </a:gridCol>
                <a:gridCol w="671909">
                  <a:extLst>
                    <a:ext uri="{9D8B030D-6E8A-4147-A177-3AD203B41FA5}">
                      <a16:colId xmlns:a16="http://schemas.microsoft.com/office/drawing/2014/main" val="2226408474"/>
                    </a:ext>
                  </a:extLst>
                </a:gridCol>
              </a:tblGrid>
              <a:tr h="426720">
                <a:tc>
                  <a:txBody>
                    <a:bodyPr/>
                    <a:lstStyle/>
                    <a:p>
                      <a:pPr algn="l" fontAlgn="ctr"/>
                      <a:r>
                        <a:rPr lang="en-US" sz="1300" u="none" strike="noStrike">
                          <a:effectLst/>
                        </a:rPr>
                        <a:t>Location</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Local Time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Time Zone</a:t>
                      </a:r>
                      <a:endParaRPr lang="en-US" sz="1300" b="1" i="0" u="none" strike="noStrike">
                        <a:solidFill>
                          <a:srgbClr val="454545"/>
                        </a:solidFill>
                        <a:effectLst/>
                        <a:latin typeface="Arial" panose="020B0604020202020204" pitchFamily="34" charset="0"/>
                      </a:endParaRPr>
                    </a:p>
                  </a:txBody>
                  <a:tcPr marL="7620" marR="7620" marT="7620" marB="0" anchor="ctr"/>
                </a:tc>
                <a:tc>
                  <a:txBody>
                    <a:bodyPr/>
                    <a:lstStyle/>
                    <a:p>
                      <a:pPr algn="l" fontAlgn="ctr"/>
                      <a:r>
                        <a:rPr lang="en-US" sz="1300" u="none" strike="noStrike">
                          <a:effectLst/>
                        </a:rPr>
                        <a:t>UTC Offset</a:t>
                      </a:r>
                      <a:endParaRPr lang="en-US" sz="1300" b="1" i="0" u="none" strike="noStrike">
                        <a:solidFill>
                          <a:srgbClr val="454545"/>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1064134896"/>
                  </a:ext>
                </a:extLst>
              </a:tr>
              <a:tr h="335280">
                <a:tc>
                  <a:txBody>
                    <a:bodyPr/>
                    <a:lstStyle/>
                    <a:p>
                      <a:pPr algn="l" fontAlgn="b"/>
                      <a:r>
                        <a:rPr lang="en-US" sz="1300" u="none" strike="noStrike">
                          <a:effectLst/>
                        </a:rPr>
                        <a:t>San Diego (USA – California)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15:00:00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PST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94188018"/>
                  </a:ext>
                </a:extLst>
              </a:tr>
              <a:tr h="335280">
                <a:tc>
                  <a:txBody>
                    <a:bodyPr/>
                    <a:lstStyle/>
                    <a:p>
                      <a:pPr algn="l" fontAlgn="b"/>
                      <a:r>
                        <a:rPr lang="en-US" sz="1300" u="none" strike="noStrike">
                          <a:effectLst/>
                        </a:rPr>
                        <a:t>Boston (USA – Massachusetts)</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18:00:00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EST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UTC-5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63437373"/>
                  </a:ext>
                </a:extLst>
              </a:tr>
              <a:tr h="335280">
                <a:tc>
                  <a:txBody>
                    <a:bodyPr/>
                    <a:lstStyle/>
                    <a:p>
                      <a:pPr algn="l" fontAlgn="b"/>
                      <a:r>
                        <a:rPr lang="en-US" sz="1300" u="none" strike="noStrike">
                          <a:effectLst/>
                        </a:rPr>
                        <a:t>Dublin (Ireland)</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Tuesday, 30 January 2024, 23:00:00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GMT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3202673421"/>
                  </a:ext>
                </a:extLst>
              </a:tr>
              <a:tr h="335280">
                <a:tc>
                  <a:txBody>
                    <a:bodyPr/>
                    <a:lstStyle/>
                    <a:p>
                      <a:pPr algn="l" fontAlgn="b"/>
                      <a:r>
                        <a:rPr lang="en-US" sz="1300" u="none" strike="noStrike">
                          <a:effectLst/>
                        </a:rPr>
                        <a:t>Berlin (Germany)</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00:00:00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CET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UTC+1 hour</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45880736"/>
                  </a:ext>
                </a:extLst>
              </a:tr>
              <a:tr h="335280">
                <a:tc>
                  <a:txBody>
                    <a:bodyPr/>
                    <a:lstStyle/>
                    <a:p>
                      <a:pPr algn="l" fontAlgn="b"/>
                      <a:r>
                        <a:rPr lang="en-US" sz="1300" u="none" strike="noStrike">
                          <a:effectLst/>
                        </a:rPr>
                        <a:t>Beijing (China)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07:00:00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CST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UTC+8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2121468863"/>
                  </a:ext>
                </a:extLst>
              </a:tr>
              <a:tr h="335280">
                <a:tc>
                  <a:txBody>
                    <a:bodyPr/>
                    <a:lstStyle/>
                    <a:p>
                      <a:pPr algn="l" fontAlgn="b"/>
                      <a:r>
                        <a:rPr lang="en-US" sz="1300" u="none" strike="noStrike">
                          <a:effectLst/>
                        </a:rPr>
                        <a:t>Seoul (South Korea)</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Wednesday, 31 January 2024, 08:00:00</a:t>
                      </a:r>
                      <a:endParaRPr lang="en-US" sz="1300" b="0"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KST</a:t>
                      </a:r>
                      <a:endParaRPr lang="en-US" sz="1300" b="0" i="0" u="none" strike="noStrike">
                        <a:effectLst/>
                        <a:latin typeface="Arial" panose="020B0604020202020204" pitchFamily="34" charset="0"/>
                      </a:endParaRPr>
                    </a:p>
                  </a:txBody>
                  <a:tcPr marL="7620" marR="7620" marT="7620" marB="0" anchor="b"/>
                </a:tc>
                <a:tc>
                  <a:txBody>
                    <a:bodyPr/>
                    <a:lstStyle/>
                    <a:p>
                      <a:pPr algn="l" fontAlgn="t"/>
                      <a:r>
                        <a:rPr lang="en-US" sz="1300" u="none" strike="noStrike">
                          <a:effectLst/>
                        </a:rPr>
                        <a:t>UTC+9 hours</a:t>
                      </a:r>
                      <a:endParaRPr lang="en-US" sz="1300" b="0" i="0" u="none" strike="noStrike">
                        <a:solidFill>
                          <a:srgbClr val="454545"/>
                        </a:solidFill>
                        <a:effectLst/>
                        <a:latin typeface="Arial" panose="020B0604020202020204" pitchFamily="34" charset="0"/>
                      </a:endParaRPr>
                    </a:p>
                  </a:txBody>
                  <a:tcPr marL="7620" marR="7620" marT="7620" marB="0"/>
                </a:tc>
                <a:extLst>
                  <a:ext uri="{0D108BD9-81ED-4DB2-BD59-A6C34878D82A}">
                    <a16:rowId xmlns:a16="http://schemas.microsoft.com/office/drawing/2014/main" val="692141960"/>
                  </a:ext>
                </a:extLst>
              </a:tr>
              <a:tr h="167640">
                <a:tc>
                  <a:txBody>
                    <a:bodyPr/>
                    <a:lstStyle/>
                    <a:p>
                      <a:pPr algn="l" fontAlgn="t"/>
                      <a:r>
                        <a:rPr lang="en-US" sz="1300" u="none" strike="noStrike">
                          <a:effectLst/>
                        </a:rPr>
                        <a:t>Corresponding UTC (GMT)</a:t>
                      </a:r>
                      <a:endParaRPr lang="en-US" sz="1300" b="1" i="0" u="none" strike="noStrike">
                        <a:solidFill>
                          <a:srgbClr val="454545"/>
                        </a:solidFill>
                        <a:effectLst/>
                        <a:latin typeface="Arial" panose="020B0604020202020204" pitchFamily="34" charset="0"/>
                      </a:endParaRPr>
                    </a:p>
                  </a:txBody>
                  <a:tcPr marL="7620" marR="7620" marT="7620" marB="0"/>
                </a:tc>
                <a:tc>
                  <a:txBody>
                    <a:bodyPr/>
                    <a:lstStyle/>
                    <a:p>
                      <a:pPr algn="l" fontAlgn="b"/>
                      <a:r>
                        <a:rPr lang="en-US" sz="1300" u="none" strike="noStrike">
                          <a:effectLst/>
                        </a:rPr>
                        <a:t>Tuesday, 30 January 2024, 23:00:00</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a:effectLst/>
                        </a:rPr>
                        <a:t> </a:t>
                      </a:r>
                      <a:endParaRPr lang="en-US" sz="1300" b="0" i="0" u="none" strike="noStrike">
                        <a:effectLst/>
                        <a:latin typeface="Arial" panose="020B0604020202020204" pitchFamily="34" charset="0"/>
                      </a:endParaRPr>
                    </a:p>
                  </a:txBody>
                  <a:tcPr marL="7620" marR="7620" marT="7620" marB="0" anchor="b"/>
                </a:tc>
                <a:tc>
                  <a:txBody>
                    <a:bodyPr/>
                    <a:lstStyle/>
                    <a:p>
                      <a:pPr algn="l" fontAlgn="b"/>
                      <a:r>
                        <a:rPr lang="en-US" sz="1300" u="none" strike="noStrike" dirty="0">
                          <a:effectLst/>
                        </a:rPr>
                        <a:t> </a:t>
                      </a:r>
                      <a:endParaRPr lang="en-US" sz="1300" b="0" i="0" u="none" strike="noStrike" dirty="0">
                        <a:effectLst/>
                        <a:latin typeface="Arial" panose="020B0604020202020204" pitchFamily="34" charset="0"/>
                      </a:endParaRPr>
                    </a:p>
                  </a:txBody>
                  <a:tcPr marL="7620" marR="7620" marT="7620" marB="0" anchor="b"/>
                </a:tc>
                <a:extLst>
                  <a:ext uri="{0D108BD9-81ED-4DB2-BD59-A6C34878D82A}">
                    <a16:rowId xmlns:a16="http://schemas.microsoft.com/office/drawing/2014/main" val="1937996450"/>
                  </a:ext>
                </a:extLst>
              </a:tr>
            </a:tbl>
          </a:graphicData>
        </a:graphic>
      </p:graphicFrame>
      <p:sp>
        <p:nvSpPr>
          <p:cNvPr id="11" name="Title 1">
            <a:extLst>
              <a:ext uri="{FF2B5EF4-FFF2-40B4-BE49-F238E27FC236}">
                <a16:creationId xmlns:a16="http://schemas.microsoft.com/office/drawing/2014/main" id="{973C15DB-D97D-F2EC-CAAE-B7A496B18805}"/>
              </a:ext>
            </a:extLst>
          </p:cNvPr>
          <p:cNvSpPr txBox="1">
            <a:spLocks/>
          </p:cNvSpPr>
          <p:nvPr/>
        </p:nvSpPr>
        <p:spPr bwMode="auto">
          <a:xfrm>
            <a:off x="534403" y="1367790"/>
            <a:ext cx="5344697"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First Hour</a:t>
            </a:r>
          </a:p>
        </p:txBody>
      </p:sp>
      <p:sp>
        <p:nvSpPr>
          <p:cNvPr id="12" name="Title 1">
            <a:extLst>
              <a:ext uri="{FF2B5EF4-FFF2-40B4-BE49-F238E27FC236}">
                <a16:creationId xmlns:a16="http://schemas.microsoft.com/office/drawing/2014/main" id="{EE0A1900-1479-CFB4-FF8B-90279C31B985}"/>
              </a:ext>
            </a:extLst>
          </p:cNvPr>
          <p:cNvSpPr txBox="1">
            <a:spLocks/>
          </p:cNvSpPr>
          <p:nvPr/>
        </p:nvSpPr>
        <p:spPr bwMode="auto">
          <a:xfrm>
            <a:off x="6312902" y="1356360"/>
            <a:ext cx="512779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a:t>Second Hour</a:t>
            </a:r>
          </a:p>
        </p:txBody>
      </p:sp>
    </p:spTree>
    <p:extLst>
      <p:ext uri="{BB962C8B-B14F-4D97-AF65-F5344CB8AC3E}">
        <p14:creationId xmlns:p14="http://schemas.microsoft.com/office/powerpoint/2010/main" val="1770423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a:t>
            </a:fld>
            <a:endParaRPr lang="en-US"/>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5" y="2372137"/>
            <a:ext cx="10839401" cy="4039056"/>
          </a:xfrm>
          <a:ln>
            <a:solidFill>
              <a:schemeClr val="bg2">
                <a:lumMod val="20000"/>
                <a:lumOff val="80000"/>
              </a:schemeClr>
            </a:solidFill>
          </a:ln>
        </p:spPr>
        <p:txBody>
          <a:bodyPr/>
          <a:lstStyle/>
          <a:p>
            <a:r>
              <a:rPr lang="en-US" sz="2800" dirty="0"/>
              <a:t>Meeting Slides for the Interim meeting</a:t>
            </a:r>
          </a:p>
          <a:p>
            <a:r>
              <a:rPr lang="en-US" sz="2800" dirty="0"/>
              <a:t> January 30 through March 5, 2024</a:t>
            </a:r>
          </a:p>
          <a:p>
            <a:endParaRPr lang="en-US" sz="2800" dirty="0"/>
          </a:p>
          <a:p>
            <a:endParaRPr lang="en-US" sz="2800" dirty="0"/>
          </a:p>
          <a:p>
            <a:endParaRPr lang="en-US" sz="2800" dirty="0"/>
          </a:p>
          <a:p>
            <a:endParaRPr lang="en-US" sz="2800" dirty="0"/>
          </a:p>
        </p:txBody>
      </p:sp>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3</a:t>
            </a:fld>
            <a:endParaRPr lang="en-US"/>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4</a:t>
            </a:fld>
            <a:endParaRPr lang="en-US"/>
          </a:p>
        </p:txBody>
      </p:sp>
    </p:spTree>
    <p:extLst>
      <p:ext uri="{BB962C8B-B14F-4D97-AF65-F5344CB8AC3E}">
        <p14:creationId xmlns:p14="http://schemas.microsoft.com/office/powerpoint/2010/main" val="269992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60134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116956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https://mentor.ieee.org/802.15/dcn/24/15-24-0102-10-04ab-tg4ab-agenda-jan-march-2024.xlsx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57522</TotalTime>
  <Words>1716</Words>
  <Application>Microsoft Office PowerPoint</Application>
  <PresentationFormat>Widescreen</PresentationFormat>
  <Paragraphs>295</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Aptos Narrow</vt:lpstr>
      <vt:lpstr>Arial</vt:lpstr>
      <vt:lpstr>Calibri</vt:lpstr>
      <vt:lpstr>DejaVu Sans</vt:lpstr>
      <vt:lpstr>Monotype Sorts</vt:lpstr>
      <vt:lpstr>Open Sans</vt:lpstr>
      <vt:lpstr>Times New Roman</vt:lpstr>
      <vt:lpstr>IEEE-802_15</vt:lpstr>
      <vt:lpstr>PowerPoint Presentation</vt:lpstr>
      <vt:lpstr>Task Group 15.4ab Next Generation UWB Amendment</vt:lpstr>
      <vt:lpstr>Meeting Preamble </vt:lpstr>
      <vt:lpstr>Task Group Rules</vt:lpstr>
      <vt:lpstr>IEEE-SA Patent, Copyright, and Participation Policies</vt:lpstr>
      <vt:lpstr>Participants have a duty to inform the IEEE</vt:lpstr>
      <vt:lpstr>Participants have a duty to inform the IEEE</vt:lpstr>
      <vt:lpstr>IEEE 802 Ground Rules</vt:lpstr>
      <vt:lpstr>Agenda</vt:lpstr>
      <vt:lpstr>5.2.b Scope of the project (As approved):</vt:lpstr>
      <vt:lpstr>Project Schedule (working baseline)</vt:lpstr>
      <vt:lpstr>PowerPoint Presentation</vt:lpstr>
      <vt:lpstr>Editor’s Corner</vt:lpstr>
      <vt:lpstr>Comment resolution reports</vt:lpstr>
      <vt:lpstr>Progress Summary and Extrapolation</vt:lpstr>
      <vt:lpstr>Next Steps</vt:lpstr>
      <vt:lpstr>Call schedule, January thru March</vt:lpstr>
      <vt:lpstr>Spherical Earth Model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802.15.4ab Meeting Slides</dc:title>
  <dc:subject>IEEE 802.15 &lt;subject&gt;</dc:subject>
  <dc:creator/>
  <cp:keywords/>
  <dc:description/>
  <cp:lastModifiedBy>Benjamin Rolfe</cp:lastModifiedBy>
  <cp:revision>1291</cp:revision>
  <cp:lastPrinted>2000-07-07T01:25:49Z</cp:lastPrinted>
  <dcterms:created xsi:type="dcterms:W3CDTF">1999-06-22T06:24:01Z</dcterms:created>
  <dcterms:modified xsi:type="dcterms:W3CDTF">2024-02-27T23:38:47Z</dcterms:modified>
  <cp:category/>
</cp:coreProperties>
</file>