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360" r:id="rId2"/>
    <p:sldId id="361" r:id="rId3"/>
    <p:sldId id="362" r:id="rId4"/>
    <p:sldId id="365" r:id="rId5"/>
    <p:sldId id="366" r:id="rId6"/>
    <p:sldId id="367" r:id="rId7"/>
    <p:sldId id="368" r:id="rId8"/>
    <p:sldId id="369" r:id="rId9"/>
    <p:sldId id="370" r:id="rId10"/>
    <p:sldId id="377" r:id="rId11"/>
    <p:sldId id="378" r:id="rId12"/>
    <p:sldId id="388" r:id="rId13"/>
    <p:sldId id="382" r:id="rId14"/>
    <p:sldId id="381" r:id="rId15"/>
    <p:sldId id="383" r:id="rId16"/>
    <p:sldId id="390" r:id="rId17"/>
    <p:sldId id="386" r:id="rId18"/>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133" d="100"/>
          <a:sy n="133" d="100"/>
        </p:scale>
        <p:origin x="672" y="8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1423947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5689600" y="393700"/>
            <a:ext cx="5588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802.15-24-0105-04</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January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hf hdr="0" ftr="0" dt="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3.xml"/><Relationship Id="rId6" Type="http://schemas.openxmlformats.org/officeDocument/2006/relationships/hyperlink" Target="https://standards.ieee.org/content/dam/ieee-standards/standards/web/documents/other/ieee-sa-copyright-policy-2019.pdf"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mentor.ieee.org/802.15/dcn/24/15-24-0102-07-04ab-tg4ab-agenda-jan-march-2024.xlsx"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a:t>Slide </a:t>
            </a:r>
            <a:fld id="{8269BD7D-1DCB-4C55-B36B-7043228FA0F3}" type="slidenum">
              <a:rPr lang="en-US" smtClean="0"/>
              <a:pPr>
                <a:defRPr/>
              </a:pPr>
              <a:t>1</a:t>
            </a:fld>
            <a:endParaRPr lang="en-US"/>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Interim Call Slides Jan-March</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29 January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the Interim meeting, January 30 through March 5, 2024</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project progress and continue the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14C9-7F5B-62A3-274F-C6DF3944A951}"/>
              </a:ext>
            </a:extLst>
          </p:cNvPr>
          <p:cNvSpPr>
            <a:spLocks noGrp="1"/>
          </p:cNvSpPr>
          <p:nvPr>
            <p:ph type="title"/>
          </p:nvPr>
        </p:nvSpPr>
        <p:spPr/>
        <p:txBody>
          <a:bodyPr/>
          <a:lstStyle/>
          <a:p>
            <a:r>
              <a:rPr lang="en-US" dirty="0"/>
              <a:t>5.2.b Scope of the project (As approved):</a:t>
            </a:r>
          </a:p>
        </p:txBody>
      </p:sp>
      <p:sp>
        <p:nvSpPr>
          <p:cNvPr id="3" name="Text Placeholder 2">
            <a:extLst>
              <a:ext uri="{FF2B5EF4-FFF2-40B4-BE49-F238E27FC236}">
                <a16:creationId xmlns:a16="http://schemas.microsoft.com/office/drawing/2014/main" id="{D583EF15-FA05-2D1E-E0A1-F8C5FBA41AD0}"/>
              </a:ext>
            </a:extLst>
          </p:cNvPr>
          <p:cNvSpPr>
            <a:spLocks noGrp="1"/>
          </p:cNvSpPr>
          <p:nvPr>
            <p:ph type="body" sz="half" idx="1"/>
          </p:nvPr>
        </p:nvSpPr>
        <p:spPr>
          <a:xfrm>
            <a:off x="914400" y="1981200"/>
            <a:ext cx="10363200" cy="4343400"/>
          </a:xfrm>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p>
          <a:p>
            <a:pPr algn="l"/>
            <a:endParaRPr lang="en-US" dirty="0">
              <a:solidFill>
                <a:srgbClr val="333333"/>
              </a:solidFill>
              <a:latin typeface="Open Sans" panose="020B0606030504020204" pitchFamily="34" charset="0"/>
            </a:endParaRPr>
          </a:p>
          <a:p>
            <a:pPr marL="0" indent="0" algn="ctr">
              <a:buNone/>
            </a:pPr>
            <a:r>
              <a:rPr lang="en-US" dirty="0">
                <a:hlinkClick r:id="rId2"/>
              </a:rPr>
              <a:t>https://development.standards.ieee.org/myproject-web/app#viewpar/9081</a:t>
            </a:r>
            <a:endParaRPr lang="en-US" dirty="0"/>
          </a:p>
          <a:p>
            <a:pPr marL="0" indent="0" algn="l">
              <a:buNone/>
            </a:pPr>
            <a:endParaRPr lang="en-US" dirty="0"/>
          </a:p>
          <a:p>
            <a:pPr algn="l"/>
            <a:endParaRPr lang="en-US" dirty="0"/>
          </a:p>
          <a:p>
            <a:endParaRPr lang="en-US" dirty="0"/>
          </a:p>
        </p:txBody>
      </p:sp>
      <p:sp>
        <p:nvSpPr>
          <p:cNvPr id="4" name="Slide Number Placeholder 3">
            <a:extLst>
              <a:ext uri="{FF2B5EF4-FFF2-40B4-BE49-F238E27FC236}">
                <a16:creationId xmlns:a16="http://schemas.microsoft.com/office/drawing/2014/main" id="{9AA19547-C1AE-1614-DC6C-2EB1CD73A84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spTree>
    <p:extLst>
      <p:ext uri="{BB962C8B-B14F-4D97-AF65-F5344CB8AC3E}">
        <p14:creationId xmlns:p14="http://schemas.microsoft.com/office/powerpoint/2010/main" val="3225554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C70AE-F18E-1376-64C7-11BA36CA167F}"/>
              </a:ext>
            </a:extLst>
          </p:cNvPr>
          <p:cNvSpPr>
            <a:spLocks noGrp="1"/>
          </p:cNvSpPr>
          <p:nvPr>
            <p:ph type="title"/>
          </p:nvPr>
        </p:nvSpPr>
        <p:spPr>
          <a:xfrm>
            <a:off x="914400" y="685800"/>
            <a:ext cx="10363200" cy="457200"/>
          </a:xfrm>
        </p:spPr>
        <p:txBody>
          <a:bodyPr/>
          <a:lstStyle/>
          <a:p>
            <a:r>
              <a:rPr lang="en-US" sz="2800" dirty="0"/>
              <a:t>Project Schedule (working baseline)</a:t>
            </a:r>
          </a:p>
        </p:txBody>
      </p:sp>
      <p:sp>
        <p:nvSpPr>
          <p:cNvPr id="4" name="Slide Number Placeholder 3">
            <a:extLst>
              <a:ext uri="{FF2B5EF4-FFF2-40B4-BE49-F238E27FC236}">
                <a16:creationId xmlns:a16="http://schemas.microsoft.com/office/drawing/2014/main" id="{6C3CAD1C-F6D8-79DB-4BBB-6167206EC0F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graphicFrame>
        <p:nvGraphicFramePr>
          <p:cNvPr id="5" name="Table 4">
            <a:extLst>
              <a:ext uri="{FF2B5EF4-FFF2-40B4-BE49-F238E27FC236}">
                <a16:creationId xmlns:a16="http://schemas.microsoft.com/office/drawing/2014/main" id="{91ABEFE9-2CBD-BA50-743C-9EF09CF8CA64}"/>
              </a:ext>
            </a:extLst>
          </p:cNvPr>
          <p:cNvGraphicFramePr>
            <a:graphicFrameLocks noGrp="1"/>
          </p:cNvGraphicFramePr>
          <p:nvPr>
            <p:extLst>
              <p:ext uri="{D42A27DB-BD31-4B8C-83A1-F6EECF244321}">
                <p14:modId xmlns:p14="http://schemas.microsoft.com/office/powerpoint/2010/main" val="2558655819"/>
              </p:ext>
            </p:extLst>
          </p:nvPr>
        </p:nvGraphicFramePr>
        <p:xfrm>
          <a:off x="2286000" y="1295400"/>
          <a:ext cx="7760437" cy="5059945"/>
        </p:xfrm>
        <a:graphic>
          <a:graphicData uri="http://schemas.openxmlformats.org/drawingml/2006/table">
            <a:tbl>
              <a:tblPr/>
              <a:tblGrid>
                <a:gridCol w="896736">
                  <a:extLst>
                    <a:ext uri="{9D8B030D-6E8A-4147-A177-3AD203B41FA5}">
                      <a16:colId xmlns:a16="http://schemas.microsoft.com/office/drawing/2014/main" val="859022375"/>
                    </a:ext>
                  </a:extLst>
                </a:gridCol>
                <a:gridCol w="163664">
                  <a:extLst>
                    <a:ext uri="{9D8B030D-6E8A-4147-A177-3AD203B41FA5}">
                      <a16:colId xmlns:a16="http://schemas.microsoft.com/office/drawing/2014/main" val="3056671812"/>
                    </a:ext>
                  </a:extLst>
                </a:gridCol>
                <a:gridCol w="163664">
                  <a:extLst>
                    <a:ext uri="{9D8B030D-6E8A-4147-A177-3AD203B41FA5}">
                      <a16:colId xmlns:a16="http://schemas.microsoft.com/office/drawing/2014/main" val="2801988721"/>
                    </a:ext>
                  </a:extLst>
                </a:gridCol>
                <a:gridCol w="270885">
                  <a:extLst>
                    <a:ext uri="{9D8B030D-6E8A-4147-A177-3AD203B41FA5}">
                      <a16:colId xmlns:a16="http://schemas.microsoft.com/office/drawing/2014/main" val="3486883837"/>
                    </a:ext>
                  </a:extLst>
                </a:gridCol>
                <a:gridCol w="219254">
                  <a:extLst>
                    <a:ext uri="{9D8B030D-6E8A-4147-A177-3AD203B41FA5}">
                      <a16:colId xmlns:a16="http://schemas.microsoft.com/office/drawing/2014/main" val="2943955052"/>
                    </a:ext>
                  </a:extLst>
                </a:gridCol>
                <a:gridCol w="180250">
                  <a:extLst>
                    <a:ext uri="{9D8B030D-6E8A-4147-A177-3AD203B41FA5}">
                      <a16:colId xmlns:a16="http://schemas.microsoft.com/office/drawing/2014/main" val="1635642405"/>
                    </a:ext>
                  </a:extLst>
                </a:gridCol>
                <a:gridCol w="163664">
                  <a:extLst>
                    <a:ext uri="{9D8B030D-6E8A-4147-A177-3AD203B41FA5}">
                      <a16:colId xmlns:a16="http://schemas.microsoft.com/office/drawing/2014/main" val="4247004466"/>
                    </a:ext>
                  </a:extLst>
                </a:gridCol>
                <a:gridCol w="163664">
                  <a:extLst>
                    <a:ext uri="{9D8B030D-6E8A-4147-A177-3AD203B41FA5}">
                      <a16:colId xmlns:a16="http://schemas.microsoft.com/office/drawing/2014/main" val="722315258"/>
                    </a:ext>
                  </a:extLst>
                </a:gridCol>
                <a:gridCol w="163664">
                  <a:extLst>
                    <a:ext uri="{9D8B030D-6E8A-4147-A177-3AD203B41FA5}">
                      <a16:colId xmlns:a16="http://schemas.microsoft.com/office/drawing/2014/main" val="2755150756"/>
                    </a:ext>
                  </a:extLst>
                </a:gridCol>
                <a:gridCol w="163664">
                  <a:extLst>
                    <a:ext uri="{9D8B030D-6E8A-4147-A177-3AD203B41FA5}">
                      <a16:colId xmlns:a16="http://schemas.microsoft.com/office/drawing/2014/main" val="1837462061"/>
                    </a:ext>
                  </a:extLst>
                </a:gridCol>
                <a:gridCol w="163664">
                  <a:extLst>
                    <a:ext uri="{9D8B030D-6E8A-4147-A177-3AD203B41FA5}">
                      <a16:colId xmlns:a16="http://schemas.microsoft.com/office/drawing/2014/main" val="1694553603"/>
                    </a:ext>
                  </a:extLst>
                </a:gridCol>
                <a:gridCol w="163664">
                  <a:extLst>
                    <a:ext uri="{9D8B030D-6E8A-4147-A177-3AD203B41FA5}">
                      <a16:colId xmlns:a16="http://schemas.microsoft.com/office/drawing/2014/main" val="805340123"/>
                    </a:ext>
                  </a:extLst>
                </a:gridCol>
                <a:gridCol w="163664">
                  <a:extLst>
                    <a:ext uri="{9D8B030D-6E8A-4147-A177-3AD203B41FA5}">
                      <a16:colId xmlns:a16="http://schemas.microsoft.com/office/drawing/2014/main" val="204235997"/>
                    </a:ext>
                  </a:extLst>
                </a:gridCol>
                <a:gridCol w="163664">
                  <a:extLst>
                    <a:ext uri="{9D8B030D-6E8A-4147-A177-3AD203B41FA5}">
                      <a16:colId xmlns:a16="http://schemas.microsoft.com/office/drawing/2014/main" val="315157008"/>
                    </a:ext>
                  </a:extLst>
                </a:gridCol>
                <a:gridCol w="163664">
                  <a:extLst>
                    <a:ext uri="{9D8B030D-6E8A-4147-A177-3AD203B41FA5}">
                      <a16:colId xmlns:a16="http://schemas.microsoft.com/office/drawing/2014/main" val="1414150232"/>
                    </a:ext>
                  </a:extLst>
                </a:gridCol>
                <a:gridCol w="163664">
                  <a:extLst>
                    <a:ext uri="{9D8B030D-6E8A-4147-A177-3AD203B41FA5}">
                      <a16:colId xmlns:a16="http://schemas.microsoft.com/office/drawing/2014/main" val="1197699624"/>
                    </a:ext>
                  </a:extLst>
                </a:gridCol>
                <a:gridCol w="163664">
                  <a:extLst>
                    <a:ext uri="{9D8B030D-6E8A-4147-A177-3AD203B41FA5}">
                      <a16:colId xmlns:a16="http://schemas.microsoft.com/office/drawing/2014/main" val="1106251956"/>
                    </a:ext>
                  </a:extLst>
                </a:gridCol>
                <a:gridCol w="172168">
                  <a:extLst>
                    <a:ext uri="{9D8B030D-6E8A-4147-A177-3AD203B41FA5}">
                      <a16:colId xmlns:a16="http://schemas.microsoft.com/office/drawing/2014/main" val="3499333147"/>
                    </a:ext>
                  </a:extLst>
                </a:gridCol>
                <a:gridCol w="256823">
                  <a:extLst>
                    <a:ext uri="{9D8B030D-6E8A-4147-A177-3AD203B41FA5}">
                      <a16:colId xmlns:a16="http://schemas.microsoft.com/office/drawing/2014/main" val="330155105"/>
                    </a:ext>
                  </a:extLst>
                </a:gridCol>
                <a:gridCol w="163664">
                  <a:extLst>
                    <a:ext uri="{9D8B030D-6E8A-4147-A177-3AD203B41FA5}">
                      <a16:colId xmlns:a16="http://schemas.microsoft.com/office/drawing/2014/main" val="423061777"/>
                    </a:ext>
                  </a:extLst>
                </a:gridCol>
                <a:gridCol w="163664">
                  <a:extLst>
                    <a:ext uri="{9D8B030D-6E8A-4147-A177-3AD203B41FA5}">
                      <a16:colId xmlns:a16="http://schemas.microsoft.com/office/drawing/2014/main" val="1243999009"/>
                    </a:ext>
                  </a:extLst>
                </a:gridCol>
                <a:gridCol w="263854">
                  <a:extLst>
                    <a:ext uri="{9D8B030D-6E8A-4147-A177-3AD203B41FA5}">
                      <a16:colId xmlns:a16="http://schemas.microsoft.com/office/drawing/2014/main" val="210366518"/>
                    </a:ext>
                  </a:extLst>
                </a:gridCol>
                <a:gridCol w="163664">
                  <a:extLst>
                    <a:ext uri="{9D8B030D-6E8A-4147-A177-3AD203B41FA5}">
                      <a16:colId xmlns:a16="http://schemas.microsoft.com/office/drawing/2014/main" val="3447638966"/>
                    </a:ext>
                  </a:extLst>
                </a:gridCol>
                <a:gridCol w="163664">
                  <a:extLst>
                    <a:ext uri="{9D8B030D-6E8A-4147-A177-3AD203B41FA5}">
                      <a16:colId xmlns:a16="http://schemas.microsoft.com/office/drawing/2014/main" val="2903488451"/>
                    </a:ext>
                  </a:extLst>
                </a:gridCol>
                <a:gridCol w="163664">
                  <a:extLst>
                    <a:ext uri="{9D8B030D-6E8A-4147-A177-3AD203B41FA5}">
                      <a16:colId xmlns:a16="http://schemas.microsoft.com/office/drawing/2014/main" val="1062964703"/>
                    </a:ext>
                  </a:extLst>
                </a:gridCol>
                <a:gridCol w="163664">
                  <a:extLst>
                    <a:ext uri="{9D8B030D-6E8A-4147-A177-3AD203B41FA5}">
                      <a16:colId xmlns:a16="http://schemas.microsoft.com/office/drawing/2014/main" val="1234199519"/>
                    </a:ext>
                  </a:extLst>
                </a:gridCol>
                <a:gridCol w="163664">
                  <a:extLst>
                    <a:ext uri="{9D8B030D-6E8A-4147-A177-3AD203B41FA5}">
                      <a16:colId xmlns:a16="http://schemas.microsoft.com/office/drawing/2014/main" val="2272667793"/>
                    </a:ext>
                  </a:extLst>
                </a:gridCol>
                <a:gridCol w="163664">
                  <a:extLst>
                    <a:ext uri="{9D8B030D-6E8A-4147-A177-3AD203B41FA5}">
                      <a16:colId xmlns:a16="http://schemas.microsoft.com/office/drawing/2014/main" val="4088176425"/>
                    </a:ext>
                  </a:extLst>
                </a:gridCol>
                <a:gridCol w="163664">
                  <a:extLst>
                    <a:ext uri="{9D8B030D-6E8A-4147-A177-3AD203B41FA5}">
                      <a16:colId xmlns:a16="http://schemas.microsoft.com/office/drawing/2014/main" val="3962572487"/>
                    </a:ext>
                  </a:extLst>
                </a:gridCol>
                <a:gridCol w="163664">
                  <a:extLst>
                    <a:ext uri="{9D8B030D-6E8A-4147-A177-3AD203B41FA5}">
                      <a16:colId xmlns:a16="http://schemas.microsoft.com/office/drawing/2014/main" val="4109095285"/>
                    </a:ext>
                  </a:extLst>
                </a:gridCol>
                <a:gridCol w="163664">
                  <a:extLst>
                    <a:ext uri="{9D8B030D-6E8A-4147-A177-3AD203B41FA5}">
                      <a16:colId xmlns:a16="http://schemas.microsoft.com/office/drawing/2014/main" val="767843840"/>
                    </a:ext>
                  </a:extLst>
                </a:gridCol>
                <a:gridCol w="163664">
                  <a:extLst>
                    <a:ext uri="{9D8B030D-6E8A-4147-A177-3AD203B41FA5}">
                      <a16:colId xmlns:a16="http://schemas.microsoft.com/office/drawing/2014/main" val="1761253281"/>
                    </a:ext>
                  </a:extLst>
                </a:gridCol>
                <a:gridCol w="249792">
                  <a:extLst>
                    <a:ext uri="{9D8B030D-6E8A-4147-A177-3AD203B41FA5}">
                      <a16:colId xmlns:a16="http://schemas.microsoft.com/office/drawing/2014/main" val="3088102511"/>
                    </a:ext>
                  </a:extLst>
                </a:gridCol>
                <a:gridCol w="254187">
                  <a:extLst>
                    <a:ext uri="{9D8B030D-6E8A-4147-A177-3AD203B41FA5}">
                      <a16:colId xmlns:a16="http://schemas.microsoft.com/office/drawing/2014/main" val="1106079071"/>
                    </a:ext>
                  </a:extLst>
                </a:gridCol>
                <a:gridCol w="163664">
                  <a:extLst>
                    <a:ext uri="{9D8B030D-6E8A-4147-A177-3AD203B41FA5}">
                      <a16:colId xmlns:a16="http://schemas.microsoft.com/office/drawing/2014/main" val="2112302469"/>
                    </a:ext>
                  </a:extLst>
                </a:gridCol>
                <a:gridCol w="250232">
                  <a:extLst>
                    <a:ext uri="{9D8B030D-6E8A-4147-A177-3AD203B41FA5}">
                      <a16:colId xmlns:a16="http://schemas.microsoft.com/office/drawing/2014/main" val="875399749"/>
                    </a:ext>
                  </a:extLst>
                </a:gridCol>
                <a:gridCol w="163664">
                  <a:extLst>
                    <a:ext uri="{9D8B030D-6E8A-4147-A177-3AD203B41FA5}">
                      <a16:colId xmlns:a16="http://schemas.microsoft.com/office/drawing/2014/main" val="4011572350"/>
                    </a:ext>
                  </a:extLst>
                </a:gridCol>
                <a:gridCol w="163664">
                  <a:extLst>
                    <a:ext uri="{9D8B030D-6E8A-4147-A177-3AD203B41FA5}">
                      <a16:colId xmlns:a16="http://schemas.microsoft.com/office/drawing/2014/main" val="118711575"/>
                    </a:ext>
                  </a:extLst>
                </a:gridCol>
                <a:gridCol w="163664">
                  <a:extLst>
                    <a:ext uri="{9D8B030D-6E8A-4147-A177-3AD203B41FA5}">
                      <a16:colId xmlns:a16="http://schemas.microsoft.com/office/drawing/2014/main" val="1721140086"/>
                    </a:ext>
                  </a:extLst>
                </a:gridCol>
              </a:tblGrid>
              <a:tr h="227231">
                <a:tc>
                  <a:txBody>
                    <a:bodyPr/>
                    <a:lstStyle/>
                    <a:p>
                      <a:pPr algn="l" fontAlgn="b"/>
                      <a:r>
                        <a:rPr lang="en-US" sz="600" b="0" i="0" u="none" strike="noStrike" dirty="0">
                          <a:solidFill>
                            <a:srgbClr val="000000"/>
                          </a:solidFill>
                          <a:effectLst/>
                          <a:latin typeface="Calibri" panose="020F0502020204030204" pitchFamily="34" charset="0"/>
                        </a:rPr>
                        <a:t>Proposed project schedule</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dirty="0">
                          <a:solidFill>
                            <a:srgbClr val="000000"/>
                          </a:solidFill>
                          <a:effectLst/>
                          <a:latin typeface="Calibri" panose="020F0502020204030204" pitchFamily="34" charset="0"/>
                        </a:rPr>
                        <a:t>Nov</a:t>
                      </a:r>
                    </a:p>
                    <a:p>
                      <a:pPr algn="r" fontAlgn="b"/>
                      <a:r>
                        <a:rPr lang="en-US" sz="600" b="0" i="0" u="none" strike="noStrike" dirty="0">
                          <a:solidFill>
                            <a:srgbClr val="000000"/>
                          </a:solidFill>
                          <a:effectLst/>
                          <a:latin typeface="Calibri" panose="020F0502020204030204" pitchFamily="34" charset="0"/>
                        </a:rPr>
                        <a:t>-22</a:t>
                      </a: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Apr-24</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May-24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 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a:t>
                      </a:r>
                    </a:p>
                    <a:p>
                      <a:pPr algn="r" fontAlgn="b"/>
                      <a:r>
                        <a:rPr lang="en-US" sz="600" b="0" i="0" u="none" strike="noStrike" dirty="0">
                          <a:solidFill>
                            <a:srgbClr val="000000"/>
                          </a:solidFill>
                          <a:effectLst/>
                          <a:latin typeface="Calibri" panose="020F0502020204030204" pitchFamily="34" charset="0"/>
                        </a:rPr>
                        <a:t>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June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July 25</a:t>
                      </a: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754048683"/>
                  </a:ext>
                </a:extLst>
              </a:tr>
              <a:tr h="105869">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extLst>
                  <a:ext uri="{0D108BD9-81ED-4DB2-BD59-A6C34878D82A}">
                    <a16:rowId xmlns:a16="http://schemas.microsoft.com/office/drawing/2014/main" val="2763354957"/>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592098040"/>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52197904"/>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no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229021214"/>
                  </a:ext>
                </a:extLst>
              </a:tr>
              <a:tr h="313799">
                <a:tc>
                  <a:txBody>
                    <a:bodyPr/>
                    <a:lstStyle/>
                    <a:p>
                      <a:pPr algn="l" fontAlgn="b"/>
                      <a:r>
                        <a:rPr lang="en-US" sz="600" b="0" i="0" u="none" strike="noStrike" dirty="0">
                          <a:solidFill>
                            <a:srgbClr val="000000"/>
                          </a:solidFill>
                          <a:effectLst/>
                          <a:latin typeface="Calibri" panose="020F0502020204030204" pitchFamily="34" charset="0"/>
                        </a:rPr>
                        <a:t>Integrate </a:t>
                      </a:r>
                      <a:r>
                        <a:rPr lang="en-US" sz="600" b="0" i="0" u="none" strike="noStrike" dirty="0" err="1">
                          <a:solidFill>
                            <a:srgbClr val="000000"/>
                          </a:solidFill>
                          <a:effectLst/>
                          <a:latin typeface="Calibri" panose="020F0502020204030204" pitchFamily="34" charset="0"/>
                        </a:rPr>
                        <a:t>poposals</a:t>
                      </a:r>
                      <a:r>
                        <a:rPr lang="en-US" sz="600" b="0" i="0" u="none" strike="noStrike" dirty="0">
                          <a:solidFill>
                            <a:srgbClr val="000000"/>
                          </a:solidFill>
                          <a:effectLst/>
                          <a:latin typeface="Calibri" panose="020F0502020204030204" pitchFamily="34" charset="0"/>
                        </a:rPr>
                        <a:t>/contributions into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41120262"/>
                  </a:ext>
                </a:extLst>
              </a:tr>
              <a:tr h="105869">
                <a:tc>
                  <a:txBody>
                    <a:bodyPr/>
                    <a:lstStyle/>
                    <a:p>
                      <a:pPr algn="l" fontAlgn="b"/>
                      <a:r>
                        <a:rPr lang="en-US" sz="600" b="0" i="0" u="none" strike="noStrike" dirty="0">
                          <a:solidFill>
                            <a:srgbClr val="000000"/>
                          </a:solidFill>
                          <a:effectLst/>
                          <a:highlight>
                            <a:srgbClr val="FFFF00"/>
                          </a:highlight>
                          <a:latin typeface="Calibri" panose="020F0502020204030204" pitchFamily="34" charset="0"/>
                        </a:rPr>
                        <a:t>Develop draft from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484602179"/>
                  </a:ext>
                </a:extLst>
              </a:tr>
              <a:tr h="105869">
                <a:tc>
                  <a:txBody>
                    <a:bodyPr/>
                    <a:lstStyle/>
                    <a:p>
                      <a:pPr algn="l" fontAlgn="b"/>
                      <a:r>
                        <a:rPr lang="en-US" sz="600" b="0" i="0" u="none" strike="noStrike">
                          <a:solidFill>
                            <a:srgbClr val="000000"/>
                          </a:solidFill>
                          <a:effectLst/>
                          <a:latin typeface="Calibri" panose="020F0502020204030204" pitchFamily="34" charset="0"/>
                        </a:rPr>
                        <a:t>Draft 0</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3F3F76"/>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122470232"/>
                  </a:ext>
                </a:extLst>
              </a:tr>
              <a:tr h="209834">
                <a:tc>
                  <a:txBody>
                    <a:bodyPr/>
                    <a:lstStyle/>
                    <a:p>
                      <a:pPr algn="l" fontAlgn="b"/>
                      <a:r>
                        <a:rPr lang="en-US" sz="600" b="0" i="0" u="none" strike="noStrike">
                          <a:solidFill>
                            <a:srgbClr val="000000"/>
                          </a:solidFill>
                          <a:effectLst/>
                          <a:latin typeface="Calibri" panose="020F0502020204030204" pitchFamily="34" charset="0"/>
                        </a:rPr>
                        <a:t>TG draft review and revision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92765712"/>
                  </a:ext>
                </a:extLst>
              </a:tr>
              <a:tr h="209834">
                <a:tc>
                  <a:txBody>
                    <a:bodyPr/>
                    <a:lstStyle/>
                    <a:p>
                      <a:pPr algn="l" fontAlgn="b"/>
                      <a:r>
                        <a:rPr lang="en-US" sz="600" b="0" i="0" u="none" strike="noStrike" dirty="0">
                          <a:solidFill>
                            <a:srgbClr val="000000"/>
                          </a:solidFill>
                          <a:effectLst/>
                          <a:latin typeface="Calibri" panose="020F0502020204030204" pitchFamily="34" charset="0"/>
                        </a:rPr>
                        <a:t>Working group pre-ballot review</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250532966"/>
                  </a:ext>
                </a:extLst>
              </a:tr>
              <a:tr h="209834">
                <a:tc>
                  <a:txBody>
                    <a:bodyPr/>
                    <a:lstStyle/>
                    <a:p>
                      <a:pPr algn="l" fontAlgn="b"/>
                      <a:r>
                        <a:rPr lang="en-US" sz="600" b="0" i="0" u="none" strike="noStrike" dirty="0">
                          <a:solidFill>
                            <a:srgbClr val="000000"/>
                          </a:solidFill>
                          <a:effectLst/>
                          <a:latin typeface="Calibri" panose="020F0502020204030204" pitchFamily="34" charset="0"/>
                        </a:rPr>
                        <a:t>Pre-ballot review and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807331602"/>
                  </a:ext>
                </a:extLst>
              </a:tr>
              <a:tr h="105869">
                <a:tc>
                  <a:txBody>
                    <a:bodyPr/>
                    <a:lstStyle/>
                    <a:p>
                      <a:pPr algn="ctr" fontAlgn="b"/>
                      <a:r>
                        <a:rPr lang="en-US" sz="600" b="0" i="0" u="none" strike="noStrike">
                          <a:solidFill>
                            <a:srgbClr val="3F3F76"/>
                          </a:solidFill>
                          <a:effectLst/>
                          <a:latin typeface="Calibri" panose="020F0502020204030204" pitchFamily="34" charset="0"/>
                        </a:rPr>
                        <a:t>First letter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78362126"/>
                  </a:ext>
                </a:extLst>
              </a:tr>
              <a:tr h="151946">
                <a:tc>
                  <a:txBody>
                    <a:bodyPr/>
                    <a:lstStyle/>
                    <a:p>
                      <a:pPr algn="l" fontAlgn="b"/>
                      <a:r>
                        <a:rPr lang="en-US" sz="600" b="0" i="0" u="none" strike="noStrike">
                          <a:solidFill>
                            <a:srgbClr val="000000"/>
                          </a:solidFill>
                          <a:effectLst/>
                          <a:latin typeface="Calibri" panose="020F0502020204030204" pitchFamily="34" charset="0"/>
                        </a:rPr>
                        <a:t>LB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319822025"/>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6074031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1st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727567655"/>
                  </a:ext>
                </a:extLst>
              </a:tr>
              <a:tr h="209834">
                <a:tc>
                  <a:txBody>
                    <a:bodyPr/>
                    <a:lstStyle/>
                    <a:p>
                      <a:pPr algn="l" fontAlgn="b"/>
                      <a:r>
                        <a:rPr lang="en-US" sz="600" b="0" i="0" u="none" strike="noStrike">
                          <a:solidFill>
                            <a:srgbClr val="9C5700"/>
                          </a:solidFill>
                          <a:effectLst/>
                          <a:latin typeface="Calibri" panose="020F0502020204030204" pitchFamily="34" charset="0"/>
                        </a:rPr>
                        <a:t>Conditional approval for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185908550"/>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18537944"/>
                  </a:ext>
                </a:extLst>
              </a:tr>
              <a:tr h="227231">
                <a:tc>
                  <a:txBody>
                    <a:bodyPr/>
                    <a:lstStyle/>
                    <a:p>
                      <a:pPr algn="l" fontAlgn="b"/>
                      <a:r>
                        <a:rPr lang="en-US" sz="600" b="0" i="0" u="none" strike="noStrike">
                          <a:solidFill>
                            <a:srgbClr val="000000"/>
                          </a:solidFill>
                          <a:effectLst/>
                          <a:latin typeface="Calibri" panose="020F0502020204030204" pitchFamily="34" charset="0"/>
                        </a:rPr>
                        <a:t>Comment resolution, 2nd recirc and final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86936665"/>
                  </a:ext>
                </a:extLst>
              </a:tr>
              <a:tr h="105869">
                <a:tc>
                  <a:txBody>
                    <a:bodyPr/>
                    <a:lstStyle/>
                    <a:p>
                      <a:pPr algn="l" fontAlgn="b"/>
                      <a:r>
                        <a:rPr lang="en-US" sz="600" b="0" i="0" u="none" strike="noStrike">
                          <a:solidFill>
                            <a:srgbClr val="FFFFFF"/>
                          </a:solidFill>
                          <a:effectLst/>
                          <a:latin typeface="Calibri" panose="020F0502020204030204" pitchFamily="34" charset="0"/>
                        </a:rPr>
                        <a:t>First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26868868"/>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first SA ballot</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54832120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17839258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SA recirculation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26559833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11637180"/>
                  </a:ext>
                </a:extLst>
              </a:tr>
              <a:tr h="209834">
                <a:tc>
                  <a:txBody>
                    <a:bodyPr/>
                    <a:lstStyle/>
                    <a:p>
                      <a:pPr algn="l" fontAlgn="b"/>
                      <a:r>
                        <a:rPr lang="fr-FR" sz="600" b="0" i="0" u="none" strike="noStrike">
                          <a:solidFill>
                            <a:srgbClr val="000000"/>
                          </a:solidFill>
                          <a:effectLst/>
                          <a:latin typeface="Calibri" panose="020F0502020204030204" pitchFamily="34" charset="0"/>
                        </a:rPr>
                        <a:t>Comment resolution, 2nd SA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871386347"/>
                  </a:ext>
                </a:extLst>
              </a:tr>
              <a:tr h="313799">
                <a:tc>
                  <a:txBody>
                    <a:bodyPr/>
                    <a:lstStyle/>
                    <a:p>
                      <a:pPr algn="l" fontAlgn="b"/>
                      <a:r>
                        <a:rPr lang="en-US" sz="600" b="0" i="0" u="none" strike="noStrike">
                          <a:solidFill>
                            <a:srgbClr val="9C5700"/>
                          </a:solidFill>
                          <a:effectLst/>
                          <a:latin typeface="Calibri" panose="020F0502020204030204" pitchFamily="34" charset="0"/>
                        </a:rPr>
                        <a:t>Conditional or unconditional approval to RevCom</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541026467"/>
                  </a:ext>
                </a:extLst>
              </a:tr>
              <a:tr h="274767">
                <a:tc>
                  <a:txBody>
                    <a:bodyPr/>
                    <a:lstStyle/>
                    <a:p>
                      <a:pPr algn="l" fontAlgn="b"/>
                      <a:r>
                        <a:rPr lang="en-US" sz="600" b="0" i="0" u="none" strike="noStrike">
                          <a:solidFill>
                            <a:srgbClr val="000000"/>
                          </a:solidFill>
                          <a:effectLst/>
                          <a:latin typeface="Calibri" panose="020F0502020204030204" pitchFamily="34" charset="0"/>
                        </a:rPr>
                        <a:t>Optional 3rd SA recirc if needed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3644381539"/>
                  </a:ext>
                </a:extLst>
              </a:tr>
              <a:tr h="105869">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a:noFill/>
                    </a:lnT>
                    <a:lnB>
                      <a:noFill/>
                    </a:lnB>
                    <a:noFill/>
                  </a:tcPr>
                </a:tc>
                <a:tc>
                  <a:txBody>
                    <a:bodyPr/>
                    <a:lstStyle/>
                    <a:p>
                      <a:pPr algn="l" fontAlgn="b"/>
                      <a:r>
                        <a:rPr lang="en-US" sz="600" b="0" i="0" u="none" strike="noStrike" dirty="0">
                          <a:solidFill>
                            <a:srgbClr val="3F3F76"/>
                          </a:solidFill>
                          <a:effectLst/>
                          <a:latin typeface="Calibri" panose="020F0502020204030204" pitchFamily="34" charset="0"/>
                        </a:rPr>
                        <a:t>`</a:t>
                      </a: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4122092336"/>
                  </a:ext>
                </a:extLst>
              </a:tr>
            </a:tbl>
          </a:graphicData>
        </a:graphic>
      </p:graphicFrame>
      <p:sp>
        <p:nvSpPr>
          <p:cNvPr id="6" name="Arrow: Right 5">
            <a:extLst>
              <a:ext uri="{FF2B5EF4-FFF2-40B4-BE49-F238E27FC236}">
                <a16:creationId xmlns:a16="http://schemas.microsoft.com/office/drawing/2014/main" id="{EE11191D-0977-6B7E-F910-9E575A0FF25E}"/>
              </a:ext>
            </a:extLst>
          </p:cNvPr>
          <p:cNvSpPr/>
          <p:nvPr/>
        </p:nvSpPr>
        <p:spPr bwMode="auto">
          <a:xfrm rot="16200000">
            <a:off x="4882992" y="4562783"/>
            <a:ext cx="2188409" cy="378043"/>
          </a:xfrm>
          <a:prstGeom prst="rightArrow">
            <a:avLst/>
          </a:prstGeom>
          <a:solidFill>
            <a:srgbClr val="00B8FF">
              <a:alpha val="35000"/>
            </a:srgb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eaLnBrk="1" hangingPunct="1">
              <a:buClr>
                <a:srgbClr val="000000"/>
              </a:buClr>
              <a:buSzPct val="100000"/>
            </a:pPr>
            <a:r>
              <a:rPr lang="en-US" sz="900" dirty="0">
                <a:solidFill>
                  <a:srgbClr val="FF0000"/>
                </a:solidFill>
                <a:latin typeface="+mn-lt"/>
                <a:ea typeface="ＭＳ Ｐゴシック" charset="0"/>
                <a:cs typeface="ＭＳ Ｐゴシック" charset="0"/>
              </a:rPr>
              <a:t>You are Here </a:t>
            </a:r>
          </a:p>
        </p:txBody>
      </p:sp>
    </p:spTree>
    <p:extLst>
      <p:ext uri="{BB962C8B-B14F-4D97-AF65-F5344CB8AC3E}">
        <p14:creationId xmlns:p14="http://schemas.microsoft.com/office/powerpoint/2010/main" val="1102350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2453C4-3535-8B75-4CDA-903E65B5950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graphicFrame>
        <p:nvGraphicFramePr>
          <p:cNvPr id="5" name="Content Placeholder 7">
            <a:extLst>
              <a:ext uri="{FF2B5EF4-FFF2-40B4-BE49-F238E27FC236}">
                <a16:creationId xmlns:a16="http://schemas.microsoft.com/office/drawing/2014/main" id="{6FF9BBCE-3347-FF78-32A7-6D238BEC6304}"/>
              </a:ext>
            </a:extLst>
          </p:cNvPr>
          <p:cNvGraphicFramePr>
            <a:graphicFrameLocks/>
          </p:cNvGraphicFramePr>
          <p:nvPr>
            <p:extLst>
              <p:ext uri="{D42A27DB-BD31-4B8C-83A1-F6EECF244321}">
                <p14:modId xmlns:p14="http://schemas.microsoft.com/office/powerpoint/2010/main" val="1952930140"/>
              </p:ext>
            </p:extLst>
          </p:nvPr>
        </p:nvGraphicFramePr>
        <p:xfrm>
          <a:off x="3200400" y="1238653"/>
          <a:ext cx="6324599" cy="4885341"/>
        </p:xfrm>
        <a:graphic>
          <a:graphicData uri="http://schemas.openxmlformats.org/drawingml/2006/table">
            <a:tbl>
              <a:tblPr>
                <a:tableStyleId>{5C22544A-7EE6-4342-B048-85BDC9FD1C3A}</a:tableStyleId>
              </a:tblPr>
              <a:tblGrid>
                <a:gridCol w="2900757">
                  <a:extLst>
                    <a:ext uri="{9D8B030D-6E8A-4147-A177-3AD203B41FA5}">
                      <a16:colId xmlns:a16="http://schemas.microsoft.com/office/drawing/2014/main" val="4020299781"/>
                    </a:ext>
                  </a:extLst>
                </a:gridCol>
                <a:gridCol w="1711921">
                  <a:extLst>
                    <a:ext uri="{9D8B030D-6E8A-4147-A177-3AD203B41FA5}">
                      <a16:colId xmlns:a16="http://schemas.microsoft.com/office/drawing/2014/main" val="1015812903"/>
                    </a:ext>
                  </a:extLst>
                </a:gridCol>
                <a:gridCol w="1711921">
                  <a:extLst>
                    <a:ext uri="{9D8B030D-6E8A-4147-A177-3AD203B41FA5}">
                      <a16:colId xmlns:a16="http://schemas.microsoft.com/office/drawing/2014/main" val="433678205"/>
                    </a:ext>
                  </a:extLst>
                </a:gridCol>
              </a:tblGrid>
              <a:tr h="280267">
                <a:tc>
                  <a:txBody>
                    <a:bodyPr/>
                    <a:lstStyle/>
                    <a:p>
                      <a:pPr algn="l" fontAlgn="b"/>
                      <a:endParaRPr lang="en-US" sz="14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Original Schedule</a:t>
                      </a: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280267">
                <a:tc>
                  <a:txBody>
                    <a:bodyPr/>
                    <a:lstStyle/>
                    <a:p>
                      <a:pPr algn="l" fontAlgn="b"/>
                      <a:r>
                        <a:rPr lang="en-US" sz="1400" u="none" strike="noStrike" dirty="0">
                          <a:solidFill>
                            <a:schemeClr val="bg1">
                              <a:lumMod val="75000"/>
                            </a:schemeClr>
                          </a:solidFill>
                          <a:effectLst/>
                        </a:rPr>
                        <a:t>Call for proposals</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bg1">
                              <a:lumMod val="75000"/>
                            </a:schemeClr>
                          </a:solidFill>
                          <a:effectLst/>
                          <a:latin typeface="Calibri" panose="020F0502020204030204" pitchFamily="34" charset="0"/>
                        </a:rPr>
                        <a:t>November 2021</a:t>
                      </a:r>
                    </a:p>
                  </a:txBody>
                  <a:tcPr marL="5715" marR="5715" marT="5715" marB="0" anchor="ctr">
                    <a:solidFill>
                      <a:schemeClr val="accent3">
                        <a:lumMod val="95000"/>
                      </a:schemeClr>
                    </a:solidFill>
                  </a:tcP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extLst>
                  <a:ext uri="{0D108BD9-81ED-4DB2-BD59-A6C34878D82A}">
                    <a16:rowId xmlns:a16="http://schemas.microsoft.com/office/drawing/2014/main" val="3321393315"/>
                  </a:ext>
                </a:extLst>
              </a:tr>
              <a:tr h="551295">
                <a:tc>
                  <a:txBody>
                    <a:bodyPr/>
                    <a:lstStyle/>
                    <a:p>
                      <a:pPr algn="l" fontAlgn="b"/>
                      <a:r>
                        <a:rPr lang="en-US" sz="1400" u="none" strike="noStrike" dirty="0">
                          <a:solidFill>
                            <a:schemeClr val="bg1">
                              <a:lumMod val="75000"/>
                            </a:schemeClr>
                          </a:solidFill>
                          <a:effectLst/>
                        </a:rPr>
                        <a:t>Cut-off for new features (high level feature set), PHY</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chemeClr val="bg1">
                              <a:lumMod val="75000"/>
                            </a:schemeClr>
                          </a:solidFill>
                          <a:effectLst/>
                          <a:latin typeface="Calibri" panose="020F0502020204030204" pitchFamily="34" charset="0"/>
                        </a:rPr>
                        <a:t>May 2022 </a:t>
                      </a: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2694915279"/>
                  </a:ext>
                </a:extLst>
              </a:tr>
              <a:tr h="55129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solidFill>
                            <a:schemeClr val="bg1">
                              <a:lumMod val="75000"/>
                            </a:schemeClr>
                          </a:solidFill>
                          <a:effectLst/>
                        </a:rPr>
                        <a:t>Cut-off for new features (high level feature set), MAC</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July 2022</a:t>
                      </a:r>
                    </a:p>
                  </a:txBody>
                  <a:tcPr marL="5715" marR="5715" marT="5715" marB="0" anchor="ct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3657201518"/>
                  </a:ext>
                </a:extLst>
              </a:tr>
              <a:tr h="551295">
                <a:tc>
                  <a:txBody>
                    <a:bodyPr/>
                    <a:lstStyle/>
                    <a:p>
                      <a:pPr algn="l" fontAlgn="b"/>
                      <a:r>
                        <a:rPr lang="en-US" sz="1400" u="none" strike="noStrike" dirty="0">
                          <a:solidFill>
                            <a:schemeClr val="bg1">
                              <a:lumMod val="75000"/>
                            </a:schemeClr>
                          </a:solidFill>
                          <a:effectLst/>
                        </a:rPr>
                        <a:t>Draft 0</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Post-January 2023 </a:t>
                      </a: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 </a:t>
                      </a:r>
                      <a:r>
                        <a:rPr lang="en-US" sz="1400" b="0" i="0" u="none" strike="sngStrike" dirty="0">
                          <a:solidFill>
                            <a:schemeClr val="bg1">
                              <a:lumMod val="75000"/>
                            </a:schemeClr>
                          </a:solidFill>
                          <a:effectLst/>
                          <a:latin typeface="Calibri" panose="020F0502020204030204" pitchFamily="34" charset="0"/>
                        </a:rPr>
                        <a:t>March</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Sept 2023</a:t>
                      </a:r>
                    </a:p>
                  </a:txBody>
                  <a:tcPr marL="5715" marR="5715" marT="5715" marB="0" anchor="ctr"/>
                </a:tc>
                <a:extLst>
                  <a:ext uri="{0D108BD9-81ED-4DB2-BD59-A6C34878D82A}">
                    <a16:rowId xmlns:a16="http://schemas.microsoft.com/office/drawing/2014/main" val="3811737940"/>
                  </a:ext>
                </a:extLst>
              </a:tr>
              <a:tr h="551295">
                <a:tc>
                  <a:txBody>
                    <a:bodyPr/>
                    <a:lstStyle/>
                    <a:p>
                      <a:pPr algn="l" fontAlgn="b"/>
                      <a:r>
                        <a:rPr lang="en-US" sz="1400" u="none" strike="noStrike" dirty="0">
                          <a:solidFill>
                            <a:schemeClr val="bg1">
                              <a:lumMod val="75000"/>
                            </a:schemeClr>
                          </a:solidFill>
                          <a:effectLst/>
                        </a:rPr>
                        <a:t>TG draft review and revision complete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February - March 2023</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Mar-June 2023</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sngStrike" dirty="0">
                          <a:solidFill>
                            <a:schemeClr val="bg1">
                              <a:lumMod val="75000"/>
                            </a:schemeClr>
                          </a:solidFill>
                          <a:effectLst/>
                          <a:latin typeface="Calibri" panose="020F0502020204030204" pitchFamily="34" charset="0"/>
                        </a:rPr>
                        <a:t>Sept 2023 Oct 2023</a:t>
                      </a:r>
                    </a:p>
                  </a:txBody>
                  <a:tcPr marL="5715" marR="5715" marT="5715" marB="0" anchor="ctr"/>
                </a:tc>
                <a:extLst>
                  <a:ext uri="{0D108BD9-81ED-4DB2-BD59-A6C34878D82A}">
                    <a16:rowId xmlns:a16="http://schemas.microsoft.com/office/drawing/2014/main" val="244108333"/>
                  </a:ext>
                </a:extLst>
              </a:tr>
              <a:tr h="822322">
                <a:tc>
                  <a:txBody>
                    <a:bodyPr/>
                    <a:lstStyle/>
                    <a:p>
                      <a:pPr algn="l" fontAlgn="b"/>
                      <a:r>
                        <a:rPr lang="en-US" sz="1400" u="none" strike="noStrike" dirty="0">
                          <a:solidFill>
                            <a:schemeClr val="bg1">
                              <a:lumMod val="75000"/>
                            </a:schemeClr>
                          </a:solidFill>
                          <a:effectLst/>
                        </a:rPr>
                        <a:t>Working group pre-ballot review commence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March – May 2023 (following March meeting)</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August</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Sept</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Start: Nov 2023</a:t>
                      </a:r>
                    </a:p>
                    <a:p>
                      <a:pPr algn="l" fontAlgn="b"/>
                      <a:r>
                        <a:rPr lang="en-US" sz="1400" b="0" i="0" u="none" strike="noStrike" dirty="0">
                          <a:solidFill>
                            <a:schemeClr val="bg1">
                              <a:lumMod val="75000"/>
                            </a:schemeClr>
                          </a:solidFill>
                          <a:effectLst/>
                          <a:latin typeface="Calibri" panose="020F0502020204030204" pitchFamily="34" charset="0"/>
                        </a:rPr>
                        <a:t>Close: 2 Jan 2024</a:t>
                      </a:r>
                    </a:p>
                  </a:txBody>
                  <a:tcPr marL="5715" marR="5715" marT="5715" marB="0" anchor="ctr"/>
                </a:tc>
                <a:extLst>
                  <a:ext uri="{0D108BD9-81ED-4DB2-BD59-A6C34878D82A}">
                    <a16:rowId xmlns:a16="http://schemas.microsoft.com/office/drawing/2014/main" val="871787359"/>
                  </a:ext>
                </a:extLst>
              </a:tr>
              <a:tr h="28026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Comment Resolution </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kern="1200" dirty="0">
                          <a:solidFill>
                            <a:srgbClr val="FF0000"/>
                          </a:solidFill>
                          <a:effectLst/>
                          <a:latin typeface="Calibri" panose="020F0502020204030204" pitchFamily="34" charset="0"/>
                          <a:ea typeface="+mn-ea"/>
                          <a:cs typeface="+mn-cs"/>
                        </a:rPr>
                        <a:t>Start: Jan 2024</a:t>
                      </a:r>
                    </a:p>
                    <a:p>
                      <a:pPr algn="l" fontAlgn="b"/>
                      <a:r>
                        <a:rPr lang="en-US" sz="1400" b="0" i="0" u="none" strike="noStrike" kern="1200" dirty="0">
                          <a:solidFill>
                            <a:srgbClr val="FF0000"/>
                          </a:solidFill>
                          <a:effectLst/>
                          <a:latin typeface="Calibri" panose="020F0502020204030204" pitchFamily="34" charset="0"/>
                          <a:ea typeface="+mn-ea"/>
                          <a:cs typeface="+mn-cs"/>
                        </a:rPr>
                        <a:t>Done: March 2024</a:t>
                      </a:r>
                    </a:p>
                  </a:txBody>
                  <a:tcPr marL="5715" marR="5715" marT="5715" marB="0" anchor="ctr"/>
                </a:tc>
                <a:extLst>
                  <a:ext uri="{0D108BD9-81ED-4DB2-BD59-A6C34878D82A}">
                    <a16:rowId xmlns:a16="http://schemas.microsoft.com/office/drawing/2014/main" val="4143125971"/>
                  </a:ext>
                </a:extLst>
              </a:tr>
              <a:tr h="280267">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June 2023 (following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Oct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Nov 2023</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Jan 2024</a:t>
                      </a:r>
                    </a:p>
                    <a:p>
                      <a:pPr algn="l" fontAlgn="b"/>
                      <a:r>
                        <a:rPr lang="en-US" sz="1400" b="0" i="0" u="none" strike="noStrike" dirty="0">
                          <a:solidFill>
                            <a:srgbClr val="C00000"/>
                          </a:solidFill>
                          <a:effectLst/>
                          <a:latin typeface="Calibri" panose="020F0502020204030204" pitchFamily="34" charset="0"/>
                        </a:rPr>
                        <a:t>March 2024</a:t>
                      </a:r>
                    </a:p>
                  </a:txBody>
                  <a:tcPr marL="5715" marR="5715" marT="5715" marB="0" anchor="ctr"/>
                </a:tc>
                <a:extLst>
                  <a:ext uri="{0D108BD9-81ED-4DB2-BD59-A6C34878D82A}">
                    <a16:rowId xmlns:a16="http://schemas.microsoft.com/office/drawing/2014/main" val="1521214383"/>
                  </a:ext>
                </a:extLst>
              </a:tr>
              <a:tr h="280267">
                <a:tc>
                  <a:txBody>
                    <a:bodyPr/>
                    <a:lstStyle/>
                    <a:p>
                      <a:pPr algn="l" fontAlgn="b"/>
                      <a:r>
                        <a:rPr lang="en-US" sz="1400" b="0" i="0" u="none" strike="noStrike" dirty="0">
                          <a:solidFill>
                            <a:srgbClr val="000000"/>
                          </a:solidFill>
                          <a:effectLst/>
                          <a:latin typeface="Calibri" panose="020F0502020204030204" pitchFamily="34" charset="0"/>
                        </a:rPr>
                        <a:t>Initial LB comment resolution</a:t>
                      </a: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C00000"/>
                          </a:solidFill>
                          <a:effectLst/>
                          <a:latin typeface="Calibri" panose="020F0502020204030204" pitchFamily="34" charset="0"/>
                        </a:rPr>
                        <a:t>Start: May 2024</a:t>
                      </a:r>
                    </a:p>
                    <a:p>
                      <a:pPr algn="l" fontAlgn="b"/>
                      <a:r>
                        <a:rPr lang="en-US" sz="1400" b="0" i="0" u="none" strike="noStrike" dirty="0">
                          <a:solidFill>
                            <a:srgbClr val="C00000"/>
                          </a:solidFill>
                          <a:effectLst/>
                          <a:latin typeface="Calibri" panose="020F0502020204030204" pitchFamily="34" charset="0"/>
                        </a:rPr>
                        <a:t>Done:  TBD</a:t>
                      </a:r>
                    </a:p>
                  </a:txBody>
                  <a:tcPr marL="5715" marR="5715" marT="5715" marB="0" anchor="ctr"/>
                </a:tc>
                <a:extLst>
                  <a:ext uri="{0D108BD9-81ED-4DB2-BD59-A6C34878D82A}">
                    <a16:rowId xmlns:a16="http://schemas.microsoft.com/office/drawing/2014/main" val="3759099120"/>
                  </a:ext>
                </a:extLst>
              </a:tr>
            </a:tbl>
          </a:graphicData>
        </a:graphic>
      </p:graphicFrame>
      <p:sp>
        <p:nvSpPr>
          <p:cNvPr id="6" name="TextBox 5">
            <a:extLst>
              <a:ext uri="{FF2B5EF4-FFF2-40B4-BE49-F238E27FC236}">
                <a16:creationId xmlns:a16="http://schemas.microsoft.com/office/drawing/2014/main" id="{11BB7E29-2063-374F-C054-C36720382F35}"/>
              </a:ext>
            </a:extLst>
          </p:cNvPr>
          <p:cNvSpPr txBox="1"/>
          <p:nvPr/>
        </p:nvSpPr>
        <p:spPr>
          <a:xfrm>
            <a:off x="4748950" y="762000"/>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CAA5F9E5-CE78-936B-C7D1-022B382DC22E}"/>
              </a:ext>
            </a:extLst>
          </p:cNvPr>
          <p:cNvSpPr/>
          <p:nvPr/>
        </p:nvSpPr>
        <p:spPr bwMode="auto">
          <a:xfrm rot="1074038">
            <a:off x="715602" y="4161851"/>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We are here</a:t>
            </a:r>
          </a:p>
        </p:txBody>
      </p:sp>
      <p:sp>
        <p:nvSpPr>
          <p:cNvPr id="8" name="Arrow: Right 7">
            <a:extLst>
              <a:ext uri="{FF2B5EF4-FFF2-40B4-BE49-F238E27FC236}">
                <a16:creationId xmlns:a16="http://schemas.microsoft.com/office/drawing/2014/main" id="{A513F6F9-F392-B9AC-3D2D-2BDF86100875}"/>
              </a:ext>
            </a:extLst>
          </p:cNvPr>
          <p:cNvSpPr/>
          <p:nvPr/>
        </p:nvSpPr>
        <p:spPr bwMode="auto">
          <a:xfrm rot="21093287">
            <a:off x="652460" y="5307667"/>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Heading towards</a:t>
            </a:r>
          </a:p>
        </p:txBody>
      </p:sp>
      <p:sp>
        <p:nvSpPr>
          <p:cNvPr id="10" name="Rectangle 9">
            <a:extLst>
              <a:ext uri="{FF2B5EF4-FFF2-40B4-BE49-F238E27FC236}">
                <a16:creationId xmlns:a16="http://schemas.microsoft.com/office/drawing/2014/main" id="{6E17B51B-9C70-4F69-E9ED-CC3D88C39F4D}"/>
              </a:ext>
            </a:extLst>
          </p:cNvPr>
          <p:cNvSpPr/>
          <p:nvPr/>
        </p:nvSpPr>
        <p:spPr bwMode="auto">
          <a:xfrm>
            <a:off x="3048000" y="1753362"/>
            <a:ext cx="6705600" cy="29710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a:ln>
                  <a:noFill/>
                </a:ln>
                <a:solidFill>
                  <a:srgbClr val="C00000"/>
                </a:solidFill>
                <a:effectLst/>
                <a:latin typeface="+mn-lt"/>
              </a:rPr>
              <a:t>DONE</a:t>
            </a:r>
          </a:p>
        </p:txBody>
      </p:sp>
    </p:spTree>
    <p:extLst>
      <p:ext uri="{BB962C8B-B14F-4D97-AF65-F5344CB8AC3E}">
        <p14:creationId xmlns:p14="http://schemas.microsoft.com/office/powerpoint/2010/main" val="972761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91EF6-C5F4-27C8-E8D4-DF6D56F2CF69}"/>
              </a:ext>
            </a:extLst>
          </p:cNvPr>
          <p:cNvSpPr>
            <a:spLocks noGrp="1"/>
          </p:cNvSpPr>
          <p:nvPr>
            <p:ph type="title"/>
          </p:nvPr>
        </p:nvSpPr>
        <p:spPr/>
        <p:txBody>
          <a:bodyPr/>
          <a:lstStyle/>
          <a:p>
            <a:r>
              <a:rPr lang="en-US" dirty="0"/>
              <a:t>Editor’s Corner</a:t>
            </a:r>
          </a:p>
        </p:txBody>
      </p:sp>
      <p:sp>
        <p:nvSpPr>
          <p:cNvPr id="4" name="Slide Number Placeholder 3">
            <a:extLst>
              <a:ext uri="{FF2B5EF4-FFF2-40B4-BE49-F238E27FC236}">
                <a16:creationId xmlns:a16="http://schemas.microsoft.com/office/drawing/2014/main" id="{E3ED3D41-12CB-A6B1-8FF5-0D49F1824DB1}"/>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pic>
        <p:nvPicPr>
          <p:cNvPr id="5" name="Picture 4" descr="A picture containing text, indoor, device, different&#10;&#10;Description automatically generated">
            <a:extLst>
              <a:ext uri="{FF2B5EF4-FFF2-40B4-BE49-F238E27FC236}">
                <a16:creationId xmlns:a16="http://schemas.microsoft.com/office/drawing/2014/main" id="{E6323F3B-8911-58EA-B446-D600F8AFEA84}"/>
              </a:ext>
            </a:extLst>
          </p:cNvPr>
          <p:cNvPicPr>
            <a:picLocks noChangeAspect="1"/>
          </p:cNvPicPr>
          <p:nvPr/>
        </p:nvPicPr>
        <p:blipFill>
          <a:blip r:embed="rId2"/>
          <a:stretch>
            <a:fillRect/>
          </a:stretch>
        </p:blipFill>
        <p:spPr>
          <a:xfrm>
            <a:off x="4068905" y="2095385"/>
            <a:ext cx="4054191" cy="2667231"/>
          </a:xfrm>
          <a:prstGeom prst="rect">
            <a:avLst/>
          </a:prstGeom>
        </p:spPr>
      </p:pic>
    </p:spTree>
    <p:extLst>
      <p:ext uri="{BB962C8B-B14F-4D97-AF65-F5344CB8AC3E}">
        <p14:creationId xmlns:p14="http://schemas.microsoft.com/office/powerpoint/2010/main" val="1844846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F1EE-85C6-15A2-A283-36C00276FB28}"/>
              </a:ext>
            </a:extLst>
          </p:cNvPr>
          <p:cNvSpPr>
            <a:spLocks noGrp="1"/>
          </p:cNvSpPr>
          <p:nvPr>
            <p:ph type="title"/>
          </p:nvPr>
        </p:nvSpPr>
        <p:spPr>
          <a:xfrm>
            <a:off x="914400" y="685800"/>
            <a:ext cx="10363200" cy="1752600"/>
          </a:xfrm>
        </p:spPr>
        <p:txBody>
          <a:bodyPr/>
          <a:lstStyle/>
          <a:p>
            <a:r>
              <a:rPr lang="en-US" dirty="0"/>
              <a:t>Comment resolution reports</a:t>
            </a:r>
          </a:p>
        </p:txBody>
      </p:sp>
      <p:sp>
        <p:nvSpPr>
          <p:cNvPr id="4" name="Slide Number Placeholder 3">
            <a:extLst>
              <a:ext uri="{FF2B5EF4-FFF2-40B4-BE49-F238E27FC236}">
                <a16:creationId xmlns:a16="http://schemas.microsoft.com/office/drawing/2014/main" id="{986ECB91-853E-D216-19C2-BD7FFDB9FF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14</a:t>
            </a:fld>
            <a:endParaRPr lang="en-US"/>
          </a:p>
        </p:txBody>
      </p:sp>
      <p:pic>
        <p:nvPicPr>
          <p:cNvPr id="5" name="Picture 4">
            <a:extLst>
              <a:ext uri="{FF2B5EF4-FFF2-40B4-BE49-F238E27FC236}">
                <a16:creationId xmlns:a16="http://schemas.microsoft.com/office/drawing/2014/main" id="{4F3C895C-03D4-64A3-3440-C3EF04BDF1C8}"/>
              </a:ext>
            </a:extLst>
          </p:cNvPr>
          <p:cNvPicPr>
            <a:picLocks noChangeAspect="1"/>
          </p:cNvPicPr>
          <p:nvPr/>
        </p:nvPicPr>
        <p:blipFill>
          <a:blip r:embed="rId2"/>
          <a:stretch>
            <a:fillRect/>
          </a:stretch>
        </p:blipFill>
        <p:spPr>
          <a:xfrm>
            <a:off x="4988349" y="2971800"/>
            <a:ext cx="2215301" cy="2754158"/>
          </a:xfrm>
          <a:prstGeom prst="rect">
            <a:avLst/>
          </a:prstGeom>
        </p:spPr>
      </p:pic>
      <p:sp>
        <p:nvSpPr>
          <p:cNvPr id="8" name="Isosceles Triangle 7">
            <a:extLst>
              <a:ext uri="{FF2B5EF4-FFF2-40B4-BE49-F238E27FC236}">
                <a16:creationId xmlns:a16="http://schemas.microsoft.com/office/drawing/2014/main" id="{F8CB53E8-BCF6-44BF-8D10-671CF70727FC}"/>
              </a:ext>
            </a:extLst>
          </p:cNvPr>
          <p:cNvSpPr/>
          <p:nvPr/>
        </p:nvSpPr>
        <p:spPr bwMode="auto">
          <a:xfrm rot="5400000">
            <a:off x="4953000" y="3048000"/>
            <a:ext cx="228600" cy="228600"/>
          </a:xfrm>
          <a:prstGeom prst="triangle">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238349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15</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275" y="2057400"/>
            <a:ext cx="5495925" cy="4124325"/>
          </a:xfrm>
          <a:prstGeom prst="rect">
            <a:avLst/>
          </a:prstGeom>
        </p:spPr>
      </p:pic>
    </p:spTree>
    <p:extLst>
      <p:ext uri="{BB962C8B-B14F-4D97-AF65-F5344CB8AC3E}">
        <p14:creationId xmlns:p14="http://schemas.microsoft.com/office/powerpoint/2010/main" val="1048317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D954-D9C7-5552-F337-37F9541E8A18}"/>
              </a:ext>
            </a:extLst>
          </p:cNvPr>
          <p:cNvSpPr>
            <a:spLocks noGrp="1"/>
          </p:cNvSpPr>
          <p:nvPr>
            <p:ph type="title"/>
          </p:nvPr>
        </p:nvSpPr>
        <p:spPr>
          <a:xfrm>
            <a:off x="914400" y="685800"/>
            <a:ext cx="10363200" cy="473746"/>
          </a:xfrm>
        </p:spPr>
        <p:txBody>
          <a:bodyPr/>
          <a:lstStyle/>
          <a:p>
            <a:r>
              <a:rPr lang="en-US" dirty="0"/>
              <a:t>Call schedule, January thru March</a:t>
            </a:r>
          </a:p>
        </p:txBody>
      </p:sp>
      <p:sp>
        <p:nvSpPr>
          <p:cNvPr id="4" name="Slide Number Placeholder 3">
            <a:extLst>
              <a:ext uri="{FF2B5EF4-FFF2-40B4-BE49-F238E27FC236}">
                <a16:creationId xmlns:a16="http://schemas.microsoft.com/office/drawing/2014/main" id="{CDD6AB1C-8AE7-49EE-68EE-0AA96328A5E4}"/>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16</a:t>
            </a:fld>
            <a:endParaRPr lang="en-US"/>
          </a:p>
        </p:txBody>
      </p:sp>
      <p:pic>
        <p:nvPicPr>
          <p:cNvPr id="10" name="Picture 9">
            <a:extLst>
              <a:ext uri="{FF2B5EF4-FFF2-40B4-BE49-F238E27FC236}">
                <a16:creationId xmlns:a16="http://schemas.microsoft.com/office/drawing/2014/main" id="{D1D6785D-D3DE-87FD-1179-BC4D12465792}"/>
              </a:ext>
            </a:extLst>
          </p:cNvPr>
          <p:cNvPicPr>
            <a:picLocks noChangeAspect="1"/>
          </p:cNvPicPr>
          <p:nvPr/>
        </p:nvPicPr>
        <p:blipFill>
          <a:blip r:embed="rId2"/>
          <a:stretch>
            <a:fillRect/>
          </a:stretch>
        </p:blipFill>
        <p:spPr>
          <a:xfrm>
            <a:off x="887963" y="1485652"/>
            <a:ext cx="3002540" cy="2857748"/>
          </a:xfrm>
          <a:prstGeom prst="rect">
            <a:avLst/>
          </a:prstGeom>
        </p:spPr>
      </p:pic>
      <p:pic>
        <p:nvPicPr>
          <p:cNvPr id="12" name="Picture 11">
            <a:extLst>
              <a:ext uri="{FF2B5EF4-FFF2-40B4-BE49-F238E27FC236}">
                <a16:creationId xmlns:a16="http://schemas.microsoft.com/office/drawing/2014/main" id="{CB770301-609E-B474-6F8B-2471127629A8}"/>
              </a:ext>
            </a:extLst>
          </p:cNvPr>
          <p:cNvPicPr>
            <a:picLocks noChangeAspect="1"/>
          </p:cNvPicPr>
          <p:nvPr/>
        </p:nvPicPr>
        <p:blipFill>
          <a:blip r:embed="rId3"/>
          <a:stretch>
            <a:fillRect/>
          </a:stretch>
        </p:blipFill>
        <p:spPr>
          <a:xfrm>
            <a:off x="4556501" y="1447800"/>
            <a:ext cx="2987299" cy="2834886"/>
          </a:xfrm>
          <a:prstGeom prst="rect">
            <a:avLst/>
          </a:prstGeom>
        </p:spPr>
      </p:pic>
      <p:pic>
        <p:nvPicPr>
          <p:cNvPr id="14" name="Picture 13">
            <a:extLst>
              <a:ext uri="{FF2B5EF4-FFF2-40B4-BE49-F238E27FC236}">
                <a16:creationId xmlns:a16="http://schemas.microsoft.com/office/drawing/2014/main" id="{1891D288-3859-ACEB-8A07-C9EA69B5C66A}"/>
              </a:ext>
            </a:extLst>
          </p:cNvPr>
          <p:cNvPicPr>
            <a:picLocks noChangeAspect="1"/>
          </p:cNvPicPr>
          <p:nvPr/>
        </p:nvPicPr>
        <p:blipFill>
          <a:blip r:embed="rId4"/>
          <a:stretch>
            <a:fillRect/>
          </a:stretch>
        </p:blipFill>
        <p:spPr>
          <a:xfrm>
            <a:off x="8254846" y="1437676"/>
            <a:ext cx="3002540" cy="2735817"/>
          </a:xfrm>
          <a:prstGeom prst="rect">
            <a:avLst/>
          </a:prstGeom>
        </p:spPr>
      </p:pic>
      <p:sp>
        <p:nvSpPr>
          <p:cNvPr id="3" name="Oval 2">
            <a:extLst>
              <a:ext uri="{FF2B5EF4-FFF2-40B4-BE49-F238E27FC236}">
                <a16:creationId xmlns:a16="http://schemas.microsoft.com/office/drawing/2014/main" id="{E5609EEB-B7D8-5909-59B6-34F792227638}"/>
              </a:ext>
            </a:extLst>
          </p:cNvPr>
          <p:cNvSpPr/>
          <p:nvPr/>
        </p:nvSpPr>
        <p:spPr bwMode="auto">
          <a:xfrm>
            <a:off x="1752600"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5" name="Oval 4">
            <a:extLst>
              <a:ext uri="{FF2B5EF4-FFF2-40B4-BE49-F238E27FC236}">
                <a16:creationId xmlns:a16="http://schemas.microsoft.com/office/drawing/2014/main" id="{FB8C7B28-BA8A-0F5F-7977-1E0A8A374DC0}"/>
              </a:ext>
            </a:extLst>
          </p:cNvPr>
          <p:cNvSpPr/>
          <p:nvPr/>
        </p:nvSpPr>
        <p:spPr bwMode="auto">
          <a:xfrm>
            <a:off x="2667000" y="3137600"/>
            <a:ext cx="381000" cy="421468"/>
          </a:xfrm>
          <a:prstGeom prst="ellipse">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6" name="Rectangle 5">
            <a:extLst>
              <a:ext uri="{FF2B5EF4-FFF2-40B4-BE49-F238E27FC236}">
                <a16:creationId xmlns:a16="http://schemas.microsoft.com/office/drawing/2014/main" id="{E61B60C2-DE18-3AB6-9DCD-91ECD8328E1F}"/>
              </a:ext>
            </a:extLst>
          </p:cNvPr>
          <p:cNvSpPr/>
          <p:nvPr/>
        </p:nvSpPr>
        <p:spPr bwMode="auto">
          <a:xfrm>
            <a:off x="8709530" y="3098096"/>
            <a:ext cx="1729870" cy="312343"/>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noFill/>
              <a:effectLst/>
              <a:latin typeface="Times New Roman" pitchFamily="18" charset="0"/>
            </a:endParaRPr>
          </a:p>
        </p:txBody>
      </p:sp>
      <p:sp>
        <p:nvSpPr>
          <p:cNvPr id="7" name="Oval 6">
            <a:extLst>
              <a:ext uri="{FF2B5EF4-FFF2-40B4-BE49-F238E27FC236}">
                <a16:creationId xmlns:a16="http://schemas.microsoft.com/office/drawing/2014/main" id="{A65D9617-2B66-45D0-0DF4-06A6208C9735}"/>
              </a:ext>
            </a:extLst>
          </p:cNvPr>
          <p:cNvSpPr/>
          <p:nvPr/>
        </p:nvSpPr>
        <p:spPr bwMode="auto">
          <a:xfrm>
            <a:off x="5487177" y="3559068"/>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8" name="Oval 7">
            <a:extLst>
              <a:ext uri="{FF2B5EF4-FFF2-40B4-BE49-F238E27FC236}">
                <a16:creationId xmlns:a16="http://schemas.microsoft.com/office/drawing/2014/main" id="{57589F10-A5A1-C33F-EA54-1DBE388F7DE7}"/>
              </a:ext>
            </a:extLst>
          </p:cNvPr>
          <p:cNvSpPr/>
          <p:nvPr/>
        </p:nvSpPr>
        <p:spPr bwMode="auto">
          <a:xfrm>
            <a:off x="5487177" y="2793376"/>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9" name="Oval 8">
            <a:extLst>
              <a:ext uri="{FF2B5EF4-FFF2-40B4-BE49-F238E27FC236}">
                <a16:creationId xmlns:a16="http://schemas.microsoft.com/office/drawing/2014/main" id="{3F0FC3A4-FF20-624D-15A8-F1D6B1925A00}"/>
              </a:ext>
            </a:extLst>
          </p:cNvPr>
          <p:cNvSpPr/>
          <p:nvPr/>
        </p:nvSpPr>
        <p:spPr bwMode="auto">
          <a:xfrm>
            <a:off x="5487177" y="3178068"/>
            <a:ext cx="304800" cy="320816"/>
          </a:xfrm>
          <a:prstGeom prst="ellipse">
            <a:avLst/>
          </a:prstGeom>
          <a:noFill/>
          <a:ln w="381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90F1963B-EFA9-4D0E-D3C8-2674B1E8F0C6}"/>
              </a:ext>
            </a:extLst>
          </p:cNvPr>
          <p:cNvSpPr/>
          <p:nvPr/>
        </p:nvSpPr>
        <p:spPr bwMode="auto">
          <a:xfrm>
            <a:off x="9144000" y="270485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F2E865D3-BFD5-B71C-E892-1E8A889EF9C5}"/>
              </a:ext>
            </a:extLst>
          </p:cNvPr>
          <p:cNvSpPr/>
          <p:nvPr/>
        </p:nvSpPr>
        <p:spPr bwMode="auto">
          <a:xfrm>
            <a:off x="5487177"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5" name="Text Placeholder 2">
            <a:extLst>
              <a:ext uri="{FF2B5EF4-FFF2-40B4-BE49-F238E27FC236}">
                <a16:creationId xmlns:a16="http://schemas.microsoft.com/office/drawing/2014/main" id="{4456E55B-229E-4F26-97EE-6321022DE43A}"/>
              </a:ext>
            </a:extLst>
          </p:cNvPr>
          <p:cNvSpPr>
            <a:spLocks noGrp="1"/>
          </p:cNvSpPr>
          <p:nvPr>
            <p:ph type="body" sz="half" idx="1"/>
          </p:nvPr>
        </p:nvSpPr>
        <p:spPr>
          <a:xfrm>
            <a:off x="914400" y="4570940"/>
            <a:ext cx="10363200" cy="1823014"/>
          </a:xfrm>
        </p:spPr>
        <p:txBody>
          <a:bodyPr>
            <a:normAutofit fontScale="70000" lnSpcReduction="20000"/>
          </a:bodyPr>
          <a:lstStyle/>
          <a:p>
            <a:r>
              <a:rPr lang="en-US" dirty="0"/>
              <a:t>Weekly on Tuesdays 2 hours split:</a:t>
            </a:r>
          </a:p>
          <a:p>
            <a:pPr lvl="1"/>
            <a:r>
              <a:rPr lang="en-US" dirty="0"/>
              <a:t>6am PT (1 hour)</a:t>
            </a:r>
          </a:p>
          <a:p>
            <a:pPr lvl="1"/>
            <a:r>
              <a:rPr lang="en-US" dirty="0"/>
              <a:t>3pm PT (1 hour)</a:t>
            </a:r>
          </a:p>
          <a:p>
            <a:r>
              <a:rPr lang="en-US" dirty="0"/>
              <a:t>Commencing January 30</a:t>
            </a:r>
            <a:r>
              <a:rPr lang="en-US" baseline="30000" dirty="0"/>
              <a:t>th</a:t>
            </a:r>
            <a:r>
              <a:rPr lang="en-US" dirty="0"/>
              <a:t> 2024</a:t>
            </a:r>
          </a:p>
          <a:p>
            <a:r>
              <a:rPr lang="en-US" dirty="0"/>
              <a:t>Note: due to the major new year holiday in China, we will skip February 13</a:t>
            </a:r>
            <a:r>
              <a:rPr lang="en-US" baseline="30000" dirty="0"/>
              <a:t>th</a:t>
            </a:r>
            <a:r>
              <a:rPr lang="en-US" dirty="0"/>
              <a:t>.</a:t>
            </a:r>
          </a:p>
          <a:p>
            <a:endParaRPr lang="en-US" dirty="0"/>
          </a:p>
          <a:p>
            <a:endParaRPr lang="en-US" dirty="0"/>
          </a:p>
        </p:txBody>
      </p:sp>
      <p:cxnSp>
        <p:nvCxnSpPr>
          <p:cNvPr id="19" name="Straight Connector 18">
            <a:extLst>
              <a:ext uri="{FF2B5EF4-FFF2-40B4-BE49-F238E27FC236}">
                <a16:creationId xmlns:a16="http://schemas.microsoft.com/office/drawing/2014/main" id="{DF055278-ACCC-AB67-FE46-AA97F105B96C}"/>
              </a:ext>
            </a:extLst>
          </p:cNvPr>
          <p:cNvCxnSpPr>
            <a:stCxn id="9" idx="1"/>
            <a:endCxn id="9" idx="5"/>
          </p:cNvCxnSpPr>
          <p:nvPr/>
        </p:nvCxnSpPr>
        <p:spPr bwMode="auto">
          <a:xfrm>
            <a:off x="5531814" y="3225050"/>
            <a:ext cx="215526" cy="22685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Arrow: Right 17">
            <a:extLst>
              <a:ext uri="{FF2B5EF4-FFF2-40B4-BE49-F238E27FC236}">
                <a16:creationId xmlns:a16="http://schemas.microsoft.com/office/drawing/2014/main" id="{75D54E2D-3CFB-19FA-ED20-FD8EE252631F}"/>
              </a:ext>
            </a:extLst>
          </p:cNvPr>
          <p:cNvSpPr/>
          <p:nvPr/>
        </p:nvSpPr>
        <p:spPr bwMode="auto">
          <a:xfrm rot="2008355">
            <a:off x="4480908" y="2934059"/>
            <a:ext cx="1171137"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Now</a:t>
            </a:r>
          </a:p>
        </p:txBody>
      </p:sp>
      <p:sp>
        <p:nvSpPr>
          <p:cNvPr id="20" name="Arrow: Right 19">
            <a:extLst>
              <a:ext uri="{FF2B5EF4-FFF2-40B4-BE49-F238E27FC236}">
                <a16:creationId xmlns:a16="http://schemas.microsoft.com/office/drawing/2014/main" id="{FA5C83E3-8F16-8AC6-BF47-AF1337EFC23A}"/>
              </a:ext>
            </a:extLst>
          </p:cNvPr>
          <p:cNvSpPr/>
          <p:nvPr/>
        </p:nvSpPr>
        <p:spPr bwMode="auto">
          <a:xfrm>
            <a:off x="4343400" y="3810001"/>
            <a:ext cx="1171137"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Next</a:t>
            </a:r>
          </a:p>
        </p:txBody>
      </p:sp>
    </p:spTree>
    <p:extLst>
      <p:ext uri="{BB962C8B-B14F-4D97-AF65-F5344CB8AC3E}">
        <p14:creationId xmlns:p14="http://schemas.microsoft.com/office/powerpoint/2010/main" val="3391592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00366-7496-FC8E-6A9A-A3C686A5B73A}"/>
              </a:ext>
            </a:extLst>
          </p:cNvPr>
          <p:cNvSpPr>
            <a:spLocks noGrp="1"/>
          </p:cNvSpPr>
          <p:nvPr>
            <p:ph type="title"/>
          </p:nvPr>
        </p:nvSpPr>
        <p:spPr>
          <a:xfrm>
            <a:off x="914400" y="685800"/>
            <a:ext cx="10363200" cy="533400"/>
          </a:xfrm>
        </p:spPr>
        <p:txBody>
          <a:bodyPr/>
          <a:lstStyle/>
          <a:p>
            <a:r>
              <a:rPr lang="en-US" dirty="0"/>
              <a:t>Spherical Earth Model</a:t>
            </a:r>
          </a:p>
        </p:txBody>
      </p:sp>
      <p:sp>
        <p:nvSpPr>
          <p:cNvPr id="4" name="Slide Number Placeholder 3">
            <a:extLst>
              <a:ext uri="{FF2B5EF4-FFF2-40B4-BE49-F238E27FC236}">
                <a16:creationId xmlns:a16="http://schemas.microsoft.com/office/drawing/2014/main" id="{58364735-6A46-729B-3654-81FF682DC1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17</a:t>
            </a:fld>
            <a:endParaRPr lang="en-US"/>
          </a:p>
        </p:txBody>
      </p:sp>
      <p:graphicFrame>
        <p:nvGraphicFramePr>
          <p:cNvPr id="9" name="Table 8">
            <a:extLst>
              <a:ext uri="{FF2B5EF4-FFF2-40B4-BE49-F238E27FC236}">
                <a16:creationId xmlns:a16="http://schemas.microsoft.com/office/drawing/2014/main" id="{9D378ABF-350C-3C9A-A8E1-FEC3BB73D33D}"/>
              </a:ext>
            </a:extLst>
          </p:cNvPr>
          <p:cNvGraphicFramePr>
            <a:graphicFrameLocks noGrp="1"/>
          </p:cNvGraphicFramePr>
          <p:nvPr>
            <p:extLst>
              <p:ext uri="{D42A27DB-BD31-4B8C-83A1-F6EECF244321}">
                <p14:modId xmlns:p14="http://schemas.microsoft.com/office/powerpoint/2010/main" val="3421167554"/>
              </p:ext>
            </p:extLst>
          </p:nvPr>
        </p:nvGraphicFramePr>
        <p:xfrm>
          <a:off x="534403" y="2049780"/>
          <a:ext cx="5344697" cy="3436620"/>
        </p:xfrm>
        <a:graphic>
          <a:graphicData uri="http://schemas.openxmlformats.org/drawingml/2006/table">
            <a:tbl>
              <a:tblPr>
                <a:tableStyleId>{5C22544A-7EE6-4342-B048-85BDC9FD1C3A}</a:tableStyleId>
              </a:tblPr>
              <a:tblGrid>
                <a:gridCol w="2175335">
                  <a:extLst>
                    <a:ext uri="{9D8B030D-6E8A-4147-A177-3AD203B41FA5}">
                      <a16:colId xmlns:a16="http://schemas.microsoft.com/office/drawing/2014/main" val="136613750"/>
                    </a:ext>
                  </a:extLst>
                </a:gridCol>
                <a:gridCol w="1786368">
                  <a:extLst>
                    <a:ext uri="{9D8B030D-6E8A-4147-A177-3AD203B41FA5}">
                      <a16:colId xmlns:a16="http://schemas.microsoft.com/office/drawing/2014/main" val="3344558745"/>
                    </a:ext>
                  </a:extLst>
                </a:gridCol>
                <a:gridCol w="691497">
                  <a:extLst>
                    <a:ext uri="{9D8B030D-6E8A-4147-A177-3AD203B41FA5}">
                      <a16:colId xmlns:a16="http://schemas.microsoft.com/office/drawing/2014/main" val="3359068483"/>
                    </a:ext>
                  </a:extLst>
                </a:gridCol>
                <a:gridCol w="691497">
                  <a:extLst>
                    <a:ext uri="{9D8B030D-6E8A-4147-A177-3AD203B41FA5}">
                      <a16:colId xmlns:a16="http://schemas.microsoft.com/office/drawing/2014/main" val="2734463405"/>
                    </a:ext>
                  </a:extLst>
                </a:gridCol>
              </a:tblGrid>
              <a:tr h="34290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Local Time</a:t>
                      </a:r>
                      <a:endParaRPr lang="en-US" sz="1300" b="1" i="0" u="none" strike="noStrike" dirty="0">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UTC Offset</a:t>
                      </a:r>
                      <a:endParaRPr lang="en-US" sz="1300" b="1" i="0" u="none" strike="noStrike" dirty="0">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6862331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06:00:00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749782432"/>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09:00:00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507379960"/>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14:00:00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132470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773519737"/>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22:00:00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dirty="0">
                          <a:effectLst/>
                        </a:rPr>
                        <a:t>CST</a:t>
                      </a:r>
                      <a:endParaRPr lang="en-US" sz="1300" b="0" i="0" u="none" strike="noStrike" dirty="0">
                        <a:effectLst/>
                        <a:latin typeface="Arial" panose="020B0604020202020204" pitchFamily="34" charset="0"/>
                      </a:endParaRPr>
                    </a:p>
                  </a:txBody>
                  <a:tcPr marL="7620" marR="7620" marT="7620" marB="0" anchor="b"/>
                </a:tc>
                <a:tc>
                  <a:txBody>
                    <a:bodyPr/>
                    <a:lstStyle/>
                    <a:p>
                      <a:pPr algn="l" fontAlgn="t"/>
                      <a:r>
                        <a:rPr lang="en-US" sz="1300" u="none" strike="noStrike" dirty="0">
                          <a:effectLst/>
                        </a:rPr>
                        <a:t>UTC+8 hours</a:t>
                      </a:r>
                      <a:endParaRPr lang="en-US" sz="1300" b="0" i="0" u="none" strike="noStrike" dirty="0">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460872686"/>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959655424"/>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14:00:00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1095757673"/>
                  </a:ext>
                </a:extLst>
              </a:tr>
              <a:tr h="167640">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308233251"/>
                  </a:ext>
                </a:extLst>
              </a:tr>
            </a:tbl>
          </a:graphicData>
        </a:graphic>
      </p:graphicFrame>
      <p:graphicFrame>
        <p:nvGraphicFramePr>
          <p:cNvPr id="10" name="Table 9">
            <a:extLst>
              <a:ext uri="{FF2B5EF4-FFF2-40B4-BE49-F238E27FC236}">
                <a16:creationId xmlns:a16="http://schemas.microsoft.com/office/drawing/2014/main" id="{02C8EBFD-D6B9-BDB5-434E-E41106E08E2A}"/>
              </a:ext>
            </a:extLst>
          </p:cNvPr>
          <p:cNvGraphicFramePr>
            <a:graphicFrameLocks noGrp="1"/>
          </p:cNvGraphicFramePr>
          <p:nvPr>
            <p:extLst>
              <p:ext uri="{D42A27DB-BD31-4B8C-83A1-F6EECF244321}">
                <p14:modId xmlns:p14="http://schemas.microsoft.com/office/powerpoint/2010/main" val="3063833775"/>
              </p:ext>
            </p:extLst>
          </p:nvPr>
        </p:nvGraphicFramePr>
        <p:xfrm>
          <a:off x="6312902" y="2026920"/>
          <a:ext cx="5193297" cy="3848100"/>
        </p:xfrm>
        <a:graphic>
          <a:graphicData uri="http://schemas.openxmlformats.org/drawingml/2006/table">
            <a:tbl>
              <a:tblPr>
                <a:tableStyleId>{5C22544A-7EE6-4342-B048-85BDC9FD1C3A}</a:tableStyleId>
              </a:tblPr>
              <a:tblGrid>
                <a:gridCol w="2113714">
                  <a:extLst>
                    <a:ext uri="{9D8B030D-6E8A-4147-A177-3AD203B41FA5}">
                      <a16:colId xmlns:a16="http://schemas.microsoft.com/office/drawing/2014/main" val="636280231"/>
                    </a:ext>
                  </a:extLst>
                </a:gridCol>
                <a:gridCol w="1735765">
                  <a:extLst>
                    <a:ext uri="{9D8B030D-6E8A-4147-A177-3AD203B41FA5}">
                      <a16:colId xmlns:a16="http://schemas.microsoft.com/office/drawing/2014/main" val="3854731991"/>
                    </a:ext>
                  </a:extLst>
                </a:gridCol>
                <a:gridCol w="671909">
                  <a:extLst>
                    <a:ext uri="{9D8B030D-6E8A-4147-A177-3AD203B41FA5}">
                      <a16:colId xmlns:a16="http://schemas.microsoft.com/office/drawing/2014/main" val="4095440038"/>
                    </a:ext>
                  </a:extLst>
                </a:gridCol>
                <a:gridCol w="671909">
                  <a:extLst>
                    <a:ext uri="{9D8B030D-6E8A-4147-A177-3AD203B41FA5}">
                      <a16:colId xmlns:a16="http://schemas.microsoft.com/office/drawing/2014/main" val="2226408474"/>
                    </a:ext>
                  </a:extLst>
                </a:gridCol>
              </a:tblGrid>
              <a:tr h="42672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Local Time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UTC Offset</a:t>
                      </a:r>
                      <a:endParaRPr lang="en-US" sz="1300" b="1" i="0" u="none" strike="noStrike">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0641348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94188018"/>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63437373"/>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2026734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00:00:00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45880736"/>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07:00:00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21468863"/>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92141960"/>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23:00:00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dirty="0">
                          <a:effectLst/>
                        </a:rPr>
                        <a:t> </a:t>
                      </a:r>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1937996450"/>
                  </a:ext>
                </a:extLst>
              </a:tr>
            </a:tbl>
          </a:graphicData>
        </a:graphic>
      </p:graphicFrame>
      <p:sp>
        <p:nvSpPr>
          <p:cNvPr id="11" name="Title 1">
            <a:extLst>
              <a:ext uri="{FF2B5EF4-FFF2-40B4-BE49-F238E27FC236}">
                <a16:creationId xmlns:a16="http://schemas.microsoft.com/office/drawing/2014/main" id="{973C15DB-D97D-F2EC-CAAE-B7A496B18805}"/>
              </a:ext>
            </a:extLst>
          </p:cNvPr>
          <p:cNvSpPr txBox="1">
            <a:spLocks/>
          </p:cNvSpPr>
          <p:nvPr/>
        </p:nvSpPr>
        <p:spPr bwMode="auto">
          <a:xfrm>
            <a:off x="534403" y="1367790"/>
            <a:ext cx="534469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First Hour</a:t>
            </a:r>
          </a:p>
        </p:txBody>
      </p:sp>
      <p:sp>
        <p:nvSpPr>
          <p:cNvPr id="12" name="Title 1">
            <a:extLst>
              <a:ext uri="{FF2B5EF4-FFF2-40B4-BE49-F238E27FC236}">
                <a16:creationId xmlns:a16="http://schemas.microsoft.com/office/drawing/2014/main" id="{EE0A1900-1479-CFB4-FF8B-90279C31B985}"/>
              </a:ext>
            </a:extLst>
          </p:cNvPr>
          <p:cNvSpPr txBox="1">
            <a:spLocks/>
          </p:cNvSpPr>
          <p:nvPr/>
        </p:nvSpPr>
        <p:spPr bwMode="auto">
          <a:xfrm>
            <a:off x="6312902" y="1356360"/>
            <a:ext cx="5127795"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Second Hour</a:t>
            </a:r>
          </a:p>
        </p:txBody>
      </p:sp>
    </p:spTree>
    <p:extLst>
      <p:ext uri="{BB962C8B-B14F-4D97-AF65-F5344CB8AC3E}">
        <p14:creationId xmlns:p14="http://schemas.microsoft.com/office/powerpoint/2010/main" val="1770423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D478927-EBBB-D360-6913-635EC8422525}"/>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a:t>
            </a:fld>
            <a:endParaRPr lang="en-US"/>
          </a:p>
        </p:txBody>
      </p:sp>
      <p:pic>
        <p:nvPicPr>
          <p:cNvPr id="9" name="Picture 8" descr="A picture containing text, colorful, decorated&#10;&#10;Description automatically generated">
            <a:extLst>
              <a:ext uri="{FF2B5EF4-FFF2-40B4-BE49-F238E27FC236}">
                <a16:creationId xmlns:a16="http://schemas.microsoft.com/office/drawing/2014/main" id="{F8964304-CE5A-A095-76A5-E7A96A91177F}"/>
              </a:ext>
            </a:extLst>
          </p:cNvPr>
          <p:cNvPicPr>
            <a:picLocks noChangeAspect="1"/>
          </p:cNvPicPr>
          <p:nvPr/>
        </p:nvPicPr>
        <p:blipFill>
          <a:blip r:embed="rId2"/>
          <a:stretch>
            <a:fillRect/>
          </a:stretch>
        </p:blipFill>
        <p:spPr>
          <a:xfrm>
            <a:off x="479376" y="764704"/>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Title 2">
            <a:extLst>
              <a:ext uri="{FF2B5EF4-FFF2-40B4-BE49-F238E27FC236}">
                <a16:creationId xmlns:a16="http://schemas.microsoft.com/office/drawing/2014/main" id="{5CCCC684-B412-AB4C-0936-26DD339068F4}"/>
              </a:ext>
            </a:extLst>
          </p:cNvPr>
          <p:cNvSpPr>
            <a:spLocks noGrp="1"/>
          </p:cNvSpPr>
          <p:nvPr>
            <p:ph type="ctrTitle"/>
          </p:nvPr>
        </p:nvSpPr>
        <p:spPr>
          <a:xfrm>
            <a:off x="3906417" y="804307"/>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11" name="Subtitle 3">
            <a:extLst>
              <a:ext uri="{FF2B5EF4-FFF2-40B4-BE49-F238E27FC236}">
                <a16:creationId xmlns:a16="http://schemas.microsoft.com/office/drawing/2014/main" id="{1F0D43FA-F6BD-0786-B287-9D745B501004}"/>
              </a:ext>
            </a:extLst>
          </p:cNvPr>
          <p:cNvSpPr>
            <a:spLocks noGrp="1"/>
          </p:cNvSpPr>
          <p:nvPr>
            <p:ph type="subTitle" idx="1"/>
          </p:nvPr>
        </p:nvSpPr>
        <p:spPr>
          <a:xfrm>
            <a:off x="839415" y="2372137"/>
            <a:ext cx="10839401" cy="4039056"/>
          </a:xfrm>
          <a:ln>
            <a:solidFill>
              <a:schemeClr val="bg2">
                <a:lumMod val="20000"/>
                <a:lumOff val="80000"/>
              </a:schemeClr>
            </a:solidFill>
          </a:ln>
        </p:spPr>
        <p:txBody>
          <a:bodyPr/>
          <a:lstStyle/>
          <a:p>
            <a:r>
              <a:rPr lang="en-US" sz="2800" dirty="0"/>
              <a:t>Meeting Slides for the Interim meeting</a:t>
            </a:r>
          </a:p>
          <a:p>
            <a:r>
              <a:rPr lang="en-US" sz="2800" dirty="0"/>
              <a:t> January 30 through March 5, 2024</a:t>
            </a:r>
          </a:p>
          <a:p>
            <a:endParaRPr lang="en-US" sz="2800" dirty="0"/>
          </a:p>
          <a:p>
            <a:endParaRPr lang="en-US" sz="2800" dirty="0"/>
          </a:p>
          <a:p>
            <a:endParaRPr lang="en-US" sz="2800" dirty="0"/>
          </a:p>
          <a:p>
            <a:endParaRPr lang="en-US" sz="2800" dirty="0"/>
          </a:p>
        </p:txBody>
      </p:sp>
    </p:spTree>
    <p:extLst>
      <p:ext uri="{BB962C8B-B14F-4D97-AF65-F5344CB8AC3E}">
        <p14:creationId xmlns:p14="http://schemas.microsoft.com/office/powerpoint/2010/main" val="663738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6000-37FB-5B0E-44CE-F219554A63A2}"/>
              </a:ext>
            </a:extLst>
          </p:cNvPr>
          <p:cNvSpPr>
            <a:spLocks noGrp="1"/>
          </p:cNvSpPr>
          <p:nvPr>
            <p:ph type="title"/>
          </p:nvPr>
        </p:nvSpPr>
        <p:spPr/>
        <p:txBody>
          <a:bodyPr/>
          <a:lstStyle/>
          <a:p>
            <a:r>
              <a:rPr lang="en-US" b="1" dirty="0">
                <a:latin typeface="+mn-lt"/>
              </a:rPr>
              <a:t>Meeting Preamble </a:t>
            </a:r>
          </a:p>
        </p:txBody>
      </p:sp>
      <p:sp>
        <p:nvSpPr>
          <p:cNvPr id="3" name="Text Placeholder 2">
            <a:extLst>
              <a:ext uri="{FF2B5EF4-FFF2-40B4-BE49-F238E27FC236}">
                <a16:creationId xmlns:a16="http://schemas.microsoft.com/office/drawing/2014/main" id="{8C6D1B6F-3DBA-9EF3-93F4-483187D6D518}"/>
              </a:ext>
            </a:extLst>
          </p:cNvPr>
          <p:cNvSpPr>
            <a:spLocks noGrp="1"/>
          </p:cNvSpPr>
          <p:nvPr>
            <p:ph type="body" sz="half" idx="1"/>
          </p:nvPr>
        </p:nvSpPr>
        <p:spPr>
          <a:xfrm>
            <a:off x="914400" y="1981200"/>
            <a:ext cx="10363200" cy="1524000"/>
          </a:xfrm>
        </p:spPr>
        <p:txBody>
          <a:bodyPr/>
          <a:lstStyle/>
          <a:p>
            <a:pPr algn="ctr"/>
            <a:r>
              <a:rPr lang="en-US" dirty="0"/>
              <a:t>Stuff you need to know before we get to the meeting content</a:t>
            </a:r>
          </a:p>
          <a:p>
            <a:pPr algn="ctr"/>
            <a:endParaRPr lang="en-US" dirty="0"/>
          </a:p>
        </p:txBody>
      </p:sp>
      <p:sp>
        <p:nvSpPr>
          <p:cNvPr id="5" name="Slide Number Placeholder 4">
            <a:extLst>
              <a:ext uri="{FF2B5EF4-FFF2-40B4-BE49-F238E27FC236}">
                <a16:creationId xmlns:a16="http://schemas.microsoft.com/office/drawing/2014/main" id="{078E59CC-9CD4-87CC-1D6F-88D7B694035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a:t>
            </a:fld>
            <a:endParaRPr lang="en-US"/>
          </a:p>
        </p:txBody>
      </p:sp>
      <p:pic>
        <p:nvPicPr>
          <p:cNvPr id="7" name="Picture Placeholder 10">
            <a:extLst>
              <a:ext uri="{FF2B5EF4-FFF2-40B4-BE49-F238E27FC236}">
                <a16:creationId xmlns:a16="http://schemas.microsoft.com/office/drawing/2014/main" id="{8FD5CBBD-F98E-A44E-88FB-0E79C4EBDEBC}"/>
              </a:ext>
            </a:extLst>
          </p:cNvPr>
          <p:cNvPicPr>
            <a:picLocks noGrp="1" noChangeAspect="1"/>
          </p:cNvPicPr>
          <p:nvPr>
            <p:ph sz="half" idx="2"/>
          </p:nvPr>
        </p:nvPicPr>
        <p:blipFill rotWithShape="1">
          <a:blip r:embed="rId2"/>
          <a:stretch/>
        </p:blipFill>
        <p:spPr>
          <a:xfrm>
            <a:off x="6707187" y="3661355"/>
            <a:ext cx="3806825" cy="1751139"/>
          </a:xfrm>
          <a:noFill/>
        </p:spPr>
      </p:pic>
    </p:spTree>
    <p:extLst>
      <p:ext uri="{BB962C8B-B14F-4D97-AF65-F5344CB8AC3E}">
        <p14:creationId xmlns:p14="http://schemas.microsoft.com/office/powerpoint/2010/main" val="2005147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0CD1AC1-9EB6-42CD-2D50-0D57D55B161D}"/>
              </a:ext>
            </a:extLst>
          </p:cNvPr>
          <p:cNvSpPr>
            <a:spLocks noGrp="1"/>
          </p:cNvSpPr>
          <p:nvPr>
            <p:ph type="title"/>
          </p:nvPr>
        </p:nvSpPr>
        <p:spPr/>
        <p:txBody>
          <a:bodyPr/>
          <a:lstStyle/>
          <a:p>
            <a:r>
              <a:rPr lang="en-US" dirty="0"/>
              <a:t>Task Group Rules</a:t>
            </a:r>
          </a:p>
        </p:txBody>
      </p:sp>
      <p:sp>
        <p:nvSpPr>
          <p:cNvPr id="7" name="Text Placeholder 6">
            <a:extLst>
              <a:ext uri="{FF2B5EF4-FFF2-40B4-BE49-F238E27FC236}">
                <a16:creationId xmlns:a16="http://schemas.microsoft.com/office/drawing/2014/main" id="{24BA0305-4752-4A4F-B402-CE02265FCC6E}"/>
              </a:ext>
            </a:extLst>
          </p:cNvPr>
          <p:cNvSpPr>
            <a:spLocks noGrp="1"/>
          </p:cNvSpPr>
          <p:nvPr>
            <p:ph type="body" sz="half" idx="1"/>
          </p:nvPr>
        </p:nvSpPr>
        <p:spPr/>
        <p:txBody>
          <a:bodyPr>
            <a:normAutofit fontScale="92500" lnSpcReduction="20000"/>
          </a:bodyPr>
          <a:lstStyle/>
          <a:p>
            <a:r>
              <a:rPr lang="en-US" dirty="0"/>
              <a:t>Discussion: Everyone present is welcome</a:t>
            </a:r>
          </a:p>
          <a:p>
            <a:r>
              <a:rPr lang="en-US" dirty="0"/>
              <a:t>Straw polls: Everyone present may vote</a:t>
            </a:r>
          </a:p>
          <a:p>
            <a:r>
              <a:rPr lang="en-US" dirty="0"/>
              <a:t>Formal motions: WG voters</a:t>
            </a:r>
          </a:p>
          <a:p>
            <a:r>
              <a:rPr lang="en-US" dirty="0"/>
              <a:t>To make, second and vote</a:t>
            </a:r>
          </a:p>
          <a:p>
            <a:r>
              <a:rPr lang="en-US" dirty="0"/>
              <a:t>Patent policy for PAR activities applies</a:t>
            </a:r>
          </a:p>
          <a:p>
            <a:r>
              <a:rPr lang="en-US" dirty="0"/>
              <a:t>All the usual rules of conduct</a:t>
            </a:r>
          </a:p>
          <a:p>
            <a:endParaRPr lang="en-US" dirty="0">
              <a:solidFill>
                <a:schemeClr val="accent1">
                  <a:lumMod val="50000"/>
                </a:schemeClr>
              </a:solidFill>
            </a:endParaRPr>
          </a:p>
          <a:p>
            <a:pPr marL="0" indent="0" algn="ctr">
              <a:buNone/>
            </a:pPr>
            <a:r>
              <a:rPr lang="en-US" dirty="0">
                <a:solidFill>
                  <a:schemeClr val="accent1">
                    <a:lumMod val="50000"/>
                  </a:schemeClr>
                </a:solidFill>
              </a:rPr>
              <a:t>Please identify yourself on first contact with name and affiliation</a:t>
            </a:r>
          </a:p>
        </p:txBody>
      </p:sp>
      <p:sp>
        <p:nvSpPr>
          <p:cNvPr id="5" name="Slide Number Placeholder 4">
            <a:extLst>
              <a:ext uri="{FF2B5EF4-FFF2-40B4-BE49-F238E27FC236}">
                <a16:creationId xmlns:a16="http://schemas.microsoft.com/office/drawing/2014/main" id="{2CC92302-9016-8F7F-76AE-8CE24BFF20A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Tree>
    <p:extLst>
      <p:ext uri="{BB962C8B-B14F-4D97-AF65-F5344CB8AC3E}">
        <p14:creationId xmlns:p14="http://schemas.microsoft.com/office/powerpoint/2010/main" val="269992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70D7A-4A41-A8C9-F440-8575D5BA2C8C}"/>
              </a:ext>
            </a:extLst>
          </p:cNvPr>
          <p:cNvSpPr>
            <a:spLocks noGrp="1"/>
          </p:cNvSpPr>
          <p:nvPr>
            <p:ph type="title"/>
          </p:nvPr>
        </p:nvSpPr>
        <p:spPr/>
        <p:txBody>
          <a:bodyPr/>
          <a:lstStyle/>
          <a:p>
            <a:r>
              <a:rPr lang="en-US" dirty="0"/>
              <a:t>IEEE-SA Patent, Copyright, and Participation Policies</a:t>
            </a:r>
          </a:p>
        </p:txBody>
      </p:sp>
      <p:sp>
        <p:nvSpPr>
          <p:cNvPr id="3" name="Text Placeholder 2">
            <a:extLst>
              <a:ext uri="{FF2B5EF4-FFF2-40B4-BE49-F238E27FC236}">
                <a16:creationId xmlns:a16="http://schemas.microsoft.com/office/drawing/2014/main" id="{8E0FFB2B-963D-39C7-8B1F-D3EF64FDAE3E}"/>
              </a:ext>
            </a:extLst>
          </p:cNvPr>
          <p:cNvSpPr>
            <a:spLocks noGrp="1"/>
          </p:cNvSpPr>
          <p:nvPr>
            <p:ph type="body" sz="half" idx="1"/>
          </p:nvPr>
        </p:nvSpPr>
        <p:spPr/>
        <p:txBody>
          <a:bodyPr>
            <a:normAutofit fontScale="47500" lnSpcReduction="20000"/>
          </a:bodyPr>
          <a:lstStyle/>
          <a:p>
            <a:pPr marL="0" indent="0">
              <a:buNone/>
            </a:pPr>
            <a:r>
              <a:rPr lang="en-US" dirty="0"/>
              <a:t>See: </a:t>
            </a:r>
            <a:r>
              <a:rPr lang="en-US" dirty="0">
                <a:hlinkClick r:id="rId2"/>
              </a:rPr>
              <a:t>https://grouper.ieee.org/groups/802/sapolicies.shtml</a:t>
            </a:r>
            <a:endParaRPr lang="en-US" dirty="0"/>
          </a:p>
          <a:p>
            <a:pPr marL="0" indent="0">
              <a:buNone/>
            </a:pPr>
            <a:endParaRPr lang="en-US" dirty="0"/>
          </a:p>
          <a:p>
            <a:pPr marL="0" indent="0">
              <a:buNone/>
            </a:pPr>
            <a:r>
              <a:rPr lang="en-US" dirty="0"/>
              <a:t>IEEE-SA Patent Slides for Standards Development Meetings (.pdf)</a:t>
            </a:r>
          </a:p>
          <a:p>
            <a:pPr marL="0" indent="0">
              <a:buNone/>
            </a:pPr>
            <a:r>
              <a:rPr lang="en-US" dirty="0">
                <a:hlinkClick r:id="rId3"/>
              </a:rPr>
              <a:t>https://development.standards.ieee.org/myproject/Public/mytools/mob/slideset.pdf</a:t>
            </a:r>
            <a:endParaRPr lang="en-US" dirty="0"/>
          </a:p>
          <a:p>
            <a:pPr marL="0" indent="0">
              <a:buNone/>
            </a:pPr>
            <a:endParaRPr lang="en-US" dirty="0"/>
          </a:p>
          <a:p>
            <a:pPr marL="0" indent="0">
              <a:buNone/>
            </a:pPr>
            <a:r>
              <a:rPr lang="en-US" dirty="0"/>
              <a:t>IEEE-SA Standards Board Patent Committee (</a:t>
            </a:r>
            <a:r>
              <a:rPr lang="en-US" dirty="0" err="1"/>
              <a:t>PatCom</a:t>
            </a:r>
            <a:r>
              <a:rPr lang="en-US" dirty="0"/>
              <a:t>) home page</a:t>
            </a:r>
          </a:p>
          <a:p>
            <a:pPr marL="0" indent="0">
              <a:buNone/>
            </a:pPr>
            <a:r>
              <a:rPr lang="en-US" dirty="0">
                <a:hlinkClick r:id="rId4"/>
              </a:rPr>
              <a:t>https://standards.ieee.org/content/ieee-standards/en/about/sasb/patcom/index.html</a:t>
            </a:r>
            <a:endParaRPr lang="en-US" dirty="0"/>
          </a:p>
          <a:p>
            <a:pPr marL="0" indent="0">
              <a:buNone/>
            </a:pPr>
            <a:endParaRPr lang="en-US" dirty="0"/>
          </a:p>
          <a:p>
            <a:pPr marL="0" indent="0">
              <a:buNone/>
            </a:pPr>
            <a:r>
              <a:rPr lang="en-US" dirty="0"/>
              <a:t>IEEE-SA Participation Policy meeting slide set - individual method (.pdf)</a:t>
            </a:r>
          </a:p>
          <a:p>
            <a:pPr marL="0" indent="0">
              <a:buNone/>
            </a:pPr>
            <a:r>
              <a:rPr lang="en-US" dirty="0">
                <a:hlinkClick r:id="rId5"/>
              </a:rPr>
              <a:t>https://standards.ieee.org/content/dam/ieee-standards/standards/web/documents/other/Participant-Behavior-Individual-Method.pdf</a:t>
            </a:r>
            <a:endParaRPr lang="en-US" dirty="0"/>
          </a:p>
          <a:p>
            <a:pPr marL="0" indent="0">
              <a:buNone/>
            </a:pPr>
            <a:endParaRPr lang="en-US" dirty="0"/>
          </a:p>
          <a:p>
            <a:pPr marL="0" indent="0">
              <a:buNone/>
            </a:pPr>
            <a:r>
              <a:rPr lang="en-US" dirty="0"/>
              <a:t>Working Group Copyright Materials</a:t>
            </a:r>
          </a:p>
          <a:p>
            <a:pPr marL="0" indent="0">
              <a:buNone/>
            </a:pPr>
            <a:r>
              <a:rPr lang="en-US" dirty="0"/>
              <a:t>https://standards.ieee.org/ipr/copyright-materials.html</a:t>
            </a:r>
          </a:p>
          <a:p>
            <a:pPr marL="0" indent="0">
              <a:buNone/>
            </a:pPr>
            <a:r>
              <a:rPr lang="en-US" dirty="0">
                <a:hlinkClick r:id="rId6"/>
              </a:rPr>
              <a:t>https://standards.ieee.org/content/dam/ieee-standards/standards/web/documents/other/ieee-sa-copyright-policy-2019.pdf</a:t>
            </a: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74D123C-EC94-C96F-A72B-0283F40F1FEE}"/>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5</a:t>
            </a:fld>
            <a:endParaRPr lang="en-US"/>
          </a:p>
        </p:txBody>
      </p:sp>
    </p:spTree>
    <p:extLst>
      <p:ext uri="{BB962C8B-B14F-4D97-AF65-F5344CB8AC3E}">
        <p14:creationId xmlns:p14="http://schemas.microsoft.com/office/powerpoint/2010/main" val="2601341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6</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968010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7</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Title 1">
            <a:extLst>
              <a:ext uri="{FF2B5EF4-FFF2-40B4-BE49-F238E27FC236}">
                <a16:creationId xmlns:a16="http://schemas.microsoft.com/office/drawing/2014/main" id="{B4831ED3-1DE1-447A-407E-4EF1FB2AF9C1}"/>
              </a:ext>
            </a:extLst>
          </p:cNvPr>
          <p:cNvSpPr txBox="1">
            <a:spLocks/>
          </p:cNvSpPr>
          <p:nvPr/>
        </p:nvSpPr>
        <p:spPr bwMode="auto">
          <a:xfrm>
            <a:off x="1981200" y="692697"/>
            <a:ext cx="8229600" cy="720080"/>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noAutofit/>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eaLnBrk="1" hangingPunct="1">
              <a:defRPr/>
            </a:pPr>
            <a:r>
              <a:rPr lang="en-US" altLang="en-US" kern="0"/>
              <a:t>Ways to inform IEEE</a:t>
            </a:r>
            <a:endParaRPr lang="en-US" kern="0" dirty="0"/>
          </a:p>
        </p:txBody>
      </p:sp>
      <p:sp>
        <p:nvSpPr>
          <p:cNvPr id="3" name="Rectangle 2">
            <a:extLst>
              <a:ext uri="{FF2B5EF4-FFF2-40B4-BE49-F238E27FC236}">
                <a16:creationId xmlns:a16="http://schemas.microsoft.com/office/drawing/2014/main" id="{CFFC725B-A288-C23C-239B-D04C6CFDF408}"/>
              </a:ext>
            </a:extLst>
          </p:cNvPr>
          <p:cNvSpPr/>
          <p:nvPr/>
        </p:nvSpPr>
        <p:spPr>
          <a:xfrm>
            <a:off x="1864785" y="1551158"/>
            <a:ext cx="8492067" cy="4758162"/>
          </a:xfrm>
          <a:prstGeom prst="rect">
            <a:avLst/>
          </a:prstGeom>
          <a:solidFill>
            <a:srgbClr val="FFC000"/>
          </a:solidFill>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1695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CB240-8E09-B83A-0A5C-0F63A8A7C7A8}"/>
              </a:ext>
            </a:extLst>
          </p:cNvPr>
          <p:cNvSpPr>
            <a:spLocks noGrp="1"/>
          </p:cNvSpPr>
          <p:nvPr>
            <p:ph type="title"/>
          </p:nvPr>
        </p:nvSpPr>
        <p:spPr/>
        <p:txBody>
          <a:bodyPr/>
          <a:lstStyle/>
          <a:p>
            <a:r>
              <a:rPr lang="en-US" dirty="0"/>
              <a:t>IEEE 802 Ground Rules</a:t>
            </a:r>
          </a:p>
        </p:txBody>
      </p:sp>
      <p:sp>
        <p:nvSpPr>
          <p:cNvPr id="3" name="Text Placeholder 2">
            <a:extLst>
              <a:ext uri="{FF2B5EF4-FFF2-40B4-BE49-F238E27FC236}">
                <a16:creationId xmlns:a16="http://schemas.microsoft.com/office/drawing/2014/main" id="{BEC6B886-7290-1E3B-BA2F-5A8F94E73ECA}"/>
              </a:ext>
            </a:extLst>
          </p:cNvPr>
          <p:cNvSpPr>
            <a:spLocks noGrp="1"/>
          </p:cNvSpPr>
          <p:nvPr>
            <p:ph type="body" sz="half" idx="1"/>
          </p:nvPr>
        </p:nvSpPr>
        <p:spPr/>
        <p:txBody>
          <a:bodyPr/>
          <a:lstStyle/>
          <a:p>
            <a:pPr marL="0" indent="0">
              <a:buNone/>
            </a:pPr>
            <a:r>
              <a:rPr lang="en-US" dirty="0">
                <a:cs typeface="DejaVu Sans" pitchFamily="34" charset="0"/>
              </a:rPr>
              <a:t>Respect … give it, get it</a:t>
            </a:r>
          </a:p>
          <a:p>
            <a:pPr marL="0" indent="0">
              <a:buNone/>
            </a:pPr>
            <a:r>
              <a:rPr lang="en-US" dirty="0">
                <a:cs typeface="DejaVu Sans" pitchFamily="34" charset="0"/>
              </a:rPr>
              <a:t>NO product pitches</a:t>
            </a:r>
          </a:p>
          <a:p>
            <a:pPr marL="0" indent="0">
              <a:buNone/>
            </a:pPr>
            <a:r>
              <a:rPr lang="en-US" dirty="0">
                <a:cs typeface="DejaVu Sans" pitchFamily="34" charset="0"/>
              </a:rPr>
              <a:t>NO corporate pitches</a:t>
            </a:r>
          </a:p>
          <a:p>
            <a:pPr marL="0" indent="0">
              <a:buNone/>
            </a:pPr>
            <a:r>
              <a:rPr lang="en-US" dirty="0">
                <a:cs typeface="DejaVu Sans" pitchFamily="34" charset="0"/>
              </a:rPr>
              <a:t>NO prices</a:t>
            </a:r>
          </a:p>
          <a:p>
            <a:pPr marL="0" indent="0">
              <a:buNone/>
            </a:pPr>
            <a:r>
              <a:rPr lang="en-US" dirty="0">
                <a:cs typeface="DejaVu Sans" pitchFamily="34" charset="0"/>
              </a:rPr>
              <a:t>NO restrictive notices – (no confidentially notices in email)</a:t>
            </a:r>
          </a:p>
          <a:p>
            <a:pPr marL="0" indent="0">
              <a:buNone/>
            </a:pPr>
            <a:r>
              <a:rPr lang="en-US" dirty="0">
                <a:cs typeface="DejaVu Sans" pitchFamily="34" charset="0"/>
              </a:rPr>
              <a:t>Presentations must be openly available</a:t>
            </a:r>
          </a:p>
          <a:p>
            <a:pPr marL="0" indent="0">
              <a:buNone/>
            </a:pPr>
            <a:endParaRPr lang="en-US" dirty="0"/>
          </a:p>
        </p:txBody>
      </p:sp>
      <p:sp>
        <p:nvSpPr>
          <p:cNvPr id="4" name="Slide Number Placeholder 3">
            <a:extLst>
              <a:ext uri="{FF2B5EF4-FFF2-40B4-BE49-F238E27FC236}">
                <a16:creationId xmlns:a16="http://schemas.microsoft.com/office/drawing/2014/main" id="{F5400EF6-B557-BC8C-5869-F0BE63C8A5F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spTree>
    <p:extLst>
      <p:ext uri="{BB962C8B-B14F-4D97-AF65-F5344CB8AC3E}">
        <p14:creationId xmlns:p14="http://schemas.microsoft.com/office/powerpoint/2010/main" val="1169567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23D5-4467-C36B-F31D-C3DA412F47E5}"/>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5EAA14A8-3D02-912D-1FD7-E195BE68116F}"/>
              </a:ext>
            </a:extLst>
          </p:cNvPr>
          <p:cNvSpPr>
            <a:spLocks noGrp="1"/>
          </p:cNvSpPr>
          <p:nvPr>
            <p:ph type="body" sz="half" idx="1"/>
          </p:nvPr>
        </p:nvSpPr>
        <p:spPr>
          <a:xfrm>
            <a:off x="914400" y="4038600"/>
            <a:ext cx="10363200" cy="2057400"/>
          </a:xfrm>
        </p:spPr>
        <p:txBody>
          <a:bodyPr/>
          <a:lstStyle/>
          <a:p>
            <a:pPr marL="0" indent="0">
              <a:buNone/>
            </a:pPr>
            <a:r>
              <a:rPr lang="en-US" dirty="0">
                <a:hlinkClick r:id="rId2"/>
              </a:rPr>
              <a:t>https://mentor.ieee.org/802.15/dcn/24/15-24-0102-07-04ab-tg4ab-agenda-jan-march-2024.xlsx</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BE5E164-6CD4-82A7-F684-498C4222069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pic>
        <p:nvPicPr>
          <p:cNvPr id="5" name="Picture 4" descr="Hourglass and a calendar">
            <a:extLst>
              <a:ext uri="{FF2B5EF4-FFF2-40B4-BE49-F238E27FC236}">
                <a16:creationId xmlns:a16="http://schemas.microsoft.com/office/drawing/2014/main" id="{F86EC206-CFB7-9258-6149-BDF930EBCA62}"/>
              </a:ext>
            </a:extLst>
          </p:cNvPr>
          <p:cNvPicPr>
            <a:picLocks noChangeAspect="1"/>
          </p:cNvPicPr>
          <p:nvPr/>
        </p:nvPicPr>
        <p:blipFill>
          <a:blip r:embed="rId3"/>
          <a:stretch>
            <a:fillRect/>
          </a:stretch>
        </p:blipFill>
        <p:spPr>
          <a:xfrm>
            <a:off x="7637853" y="1124744"/>
            <a:ext cx="3820134" cy="2559191"/>
          </a:xfrm>
          <a:prstGeom prst="rect">
            <a:avLst/>
          </a:prstGeom>
        </p:spPr>
      </p:pic>
    </p:spTree>
    <p:extLst>
      <p:ext uri="{BB962C8B-B14F-4D97-AF65-F5344CB8AC3E}">
        <p14:creationId xmlns:p14="http://schemas.microsoft.com/office/powerpoint/2010/main" val="3135572383"/>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55816</TotalTime>
  <Words>1685</Words>
  <Application>Microsoft Office PowerPoint</Application>
  <PresentationFormat>Widescreen</PresentationFormat>
  <Paragraphs>279</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DejaVu Sans</vt:lpstr>
      <vt:lpstr>Monotype Sorts</vt:lpstr>
      <vt:lpstr>Open Sans</vt:lpstr>
      <vt:lpstr>Times New Roman</vt:lpstr>
      <vt:lpstr>IEEE-802_15</vt:lpstr>
      <vt:lpstr>PowerPoint Presentation</vt:lpstr>
      <vt:lpstr>Task Group 15.4ab Next Generation UWB Amendment</vt:lpstr>
      <vt:lpstr>Meeting Preamble </vt:lpstr>
      <vt:lpstr>Task Group Rules</vt:lpstr>
      <vt:lpstr>IEEE-SA Patent, Copyright, and Participation Policies</vt:lpstr>
      <vt:lpstr>Participants have a duty to inform the IEEE</vt:lpstr>
      <vt:lpstr>Participants have a duty to inform the IEEE</vt:lpstr>
      <vt:lpstr>IEEE 802 Ground Rules</vt:lpstr>
      <vt:lpstr>Agenda</vt:lpstr>
      <vt:lpstr>5.2.b Scope of the project (As approved):</vt:lpstr>
      <vt:lpstr>Project Schedule (working baseline)</vt:lpstr>
      <vt:lpstr>PowerPoint Presentation</vt:lpstr>
      <vt:lpstr>Editor’s Corner</vt:lpstr>
      <vt:lpstr>Comment resolution reports</vt:lpstr>
      <vt:lpstr>Next Steps</vt:lpstr>
      <vt:lpstr>Call schedule, January thru March</vt:lpstr>
      <vt:lpstr>Spherical Earth Model</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Benjamin Rolfe</cp:lastModifiedBy>
  <cp:revision>1288</cp:revision>
  <cp:lastPrinted>2000-07-07T01:25:49Z</cp:lastPrinted>
  <dcterms:created xsi:type="dcterms:W3CDTF">1999-06-22T06:24:01Z</dcterms:created>
  <dcterms:modified xsi:type="dcterms:W3CDTF">2024-02-20T03:07:45Z</dcterms:modified>
  <cp:category/>
</cp:coreProperties>
</file>