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60" r:id="rId2"/>
    <p:sldId id="361" r:id="rId3"/>
    <p:sldId id="362" r:id="rId4"/>
    <p:sldId id="365" r:id="rId5"/>
    <p:sldId id="366" r:id="rId6"/>
    <p:sldId id="367" r:id="rId7"/>
    <p:sldId id="368" r:id="rId8"/>
    <p:sldId id="369" r:id="rId9"/>
    <p:sldId id="370" r:id="rId10"/>
    <p:sldId id="377" r:id="rId11"/>
    <p:sldId id="378" r:id="rId12"/>
    <p:sldId id="388" r:id="rId13"/>
    <p:sldId id="382" r:id="rId14"/>
    <p:sldId id="381" r:id="rId15"/>
    <p:sldId id="383" r:id="rId16"/>
    <p:sldId id="390" r:id="rId17"/>
    <p:sldId id="386" r:id="rId18"/>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p:scale>
          <a:sx n="90" d="100"/>
          <a:sy n="90" d="100"/>
        </p:scale>
        <p:origin x="562" y="-15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802.15-24-0105-01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January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4/15-24-0102-02-04ab-tg4ab-agenda-jan-march-2024.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Interim Call Slides Jan-March</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29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the Interim meeting, January 30 through March 5,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32255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graphicFrame>
        <p:nvGraphicFramePr>
          <p:cNvPr id="5" name="Table 4">
            <a:extLst>
              <a:ext uri="{FF2B5EF4-FFF2-40B4-BE49-F238E27FC236}">
                <a16:creationId xmlns:a16="http://schemas.microsoft.com/office/drawing/2014/main" id="{91ABEFE9-2CBD-BA50-743C-9EF09CF8CA64}"/>
              </a:ext>
            </a:extLst>
          </p:cNvPr>
          <p:cNvGraphicFramePr>
            <a:graphicFrameLocks noGrp="1"/>
          </p:cNvGraphicFramePr>
          <p:nvPr>
            <p:extLst>
              <p:ext uri="{D42A27DB-BD31-4B8C-83A1-F6EECF244321}">
                <p14:modId xmlns:p14="http://schemas.microsoft.com/office/powerpoint/2010/main" val="255865581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6" name="Arrow: Right 5">
            <a:extLst>
              <a:ext uri="{FF2B5EF4-FFF2-40B4-BE49-F238E27FC236}">
                <a16:creationId xmlns:a16="http://schemas.microsoft.com/office/drawing/2014/main" id="{EE11191D-0977-6B7E-F910-9E575A0FF25E}"/>
              </a:ext>
            </a:extLst>
          </p:cNvPr>
          <p:cNvSpPr/>
          <p:nvPr/>
        </p:nvSpPr>
        <p:spPr bwMode="auto">
          <a:xfrm rot="16200000">
            <a:off x="4888974" y="4507974"/>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Tree>
    <p:extLst>
      <p:ext uri="{BB962C8B-B14F-4D97-AF65-F5344CB8AC3E}">
        <p14:creationId xmlns:p14="http://schemas.microsoft.com/office/powerpoint/2010/main" val="1102350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rgbClr val="FF0000"/>
                          </a:solidFill>
                          <a:effectLst/>
                        </a:rPr>
                        <a:t>Working group pre-ballot review commence</a:t>
                      </a:r>
                      <a:endParaRPr lang="en-US" sz="1400" b="0" i="0" u="none" strike="noStrike" dirty="0">
                        <a:solidFill>
                          <a:srgbClr val="FF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July</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August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Sept</a:t>
                      </a:r>
                      <a:r>
                        <a:rPr lang="en-US" sz="1400" b="0" i="0" u="none" strike="noStrike" dirty="0">
                          <a:solidFill>
                            <a:srgbClr val="000000"/>
                          </a:solidFill>
                          <a:effectLst/>
                          <a:latin typeface="Calibri" panose="020F0502020204030204" pitchFamily="34" charset="0"/>
                        </a:rPr>
                        <a:t> </a:t>
                      </a:r>
                    </a:p>
                    <a:p>
                      <a:pPr algn="l" fontAlgn="b"/>
                      <a:r>
                        <a:rPr lang="en-US" sz="1400" b="0" i="0" u="none" strike="noStrike" dirty="0">
                          <a:solidFill>
                            <a:srgbClr val="FF0000"/>
                          </a:solidFill>
                          <a:effectLst/>
                          <a:latin typeface="Calibri" panose="020F0502020204030204" pitchFamily="34" charset="0"/>
                        </a:rPr>
                        <a:t>Start: Nov 2023</a:t>
                      </a:r>
                    </a:p>
                    <a:p>
                      <a:pPr algn="l" fontAlgn="b"/>
                      <a:r>
                        <a:rPr lang="en-US" sz="1400" b="0" i="0" u="none" strike="noStrike" dirty="0">
                          <a:solidFill>
                            <a:srgbClr val="FF0000"/>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March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May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3"/>
            <a:ext cx="6705600" cy="21522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6" name="Picture 5" descr="A different colored rectangular signs&#10;&#10;Description automatically generated with medium confidence">
            <a:extLst>
              <a:ext uri="{FF2B5EF4-FFF2-40B4-BE49-F238E27FC236}">
                <a16:creationId xmlns:a16="http://schemas.microsoft.com/office/drawing/2014/main" id="{043CD5B2-C542-9B3A-12BC-269661664F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2448" y="3200400"/>
            <a:ext cx="2667103" cy="2697480"/>
          </a:xfrm>
          <a:prstGeom prst="rect">
            <a:avLst/>
          </a:prstGeom>
        </p:spPr>
      </p:pic>
    </p:spTree>
    <p:extLst>
      <p:ext uri="{BB962C8B-B14F-4D97-AF65-F5344CB8AC3E}">
        <p14:creationId xmlns:p14="http://schemas.microsoft.com/office/powerpoint/2010/main" val="3238349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January thru March</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pic>
        <p:nvPicPr>
          <p:cNvPr id="10" name="Picture 9">
            <a:extLst>
              <a:ext uri="{FF2B5EF4-FFF2-40B4-BE49-F238E27FC236}">
                <a16:creationId xmlns:a16="http://schemas.microsoft.com/office/drawing/2014/main" id="{D1D6785D-D3DE-87FD-1179-BC4D12465792}"/>
              </a:ext>
            </a:extLst>
          </p:cNvPr>
          <p:cNvPicPr>
            <a:picLocks noChangeAspect="1"/>
          </p:cNvPicPr>
          <p:nvPr/>
        </p:nvPicPr>
        <p:blipFill>
          <a:blip r:embed="rId2"/>
          <a:stretch>
            <a:fillRect/>
          </a:stretch>
        </p:blipFill>
        <p:spPr>
          <a:xfrm>
            <a:off x="887963" y="1485652"/>
            <a:ext cx="3002540" cy="2857748"/>
          </a:xfrm>
          <a:prstGeom prst="rect">
            <a:avLst/>
          </a:prstGeom>
        </p:spPr>
      </p:pic>
      <p:pic>
        <p:nvPicPr>
          <p:cNvPr id="12" name="Picture 11">
            <a:extLst>
              <a:ext uri="{FF2B5EF4-FFF2-40B4-BE49-F238E27FC236}">
                <a16:creationId xmlns:a16="http://schemas.microsoft.com/office/drawing/2014/main" id="{CB770301-609E-B474-6F8B-2471127629A8}"/>
              </a:ext>
            </a:extLst>
          </p:cNvPr>
          <p:cNvPicPr>
            <a:picLocks noChangeAspect="1"/>
          </p:cNvPicPr>
          <p:nvPr/>
        </p:nvPicPr>
        <p:blipFill>
          <a:blip r:embed="rId3"/>
          <a:stretch>
            <a:fillRect/>
          </a:stretch>
        </p:blipFill>
        <p:spPr>
          <a:xfrm>
            <a:off x="4556501" y="1447800"/>
            <a:ext cx="2987299" cy="2834886"/>
          </a:xfrm>
          <a:prstGeom prst="rect">
            <a:avLst/>
          </a:prstGeom>
        </p:spPr>
      </p:pic>
      <p:pic>
        <p:nvPicPr>
          <p:cNvPr id="14" name="Picture 13">
            <a:extLst>
              <a:ext uri="{FF2B5EF4-FFF2-40B4-BE49-F238E27FC236}">
                <a16:creationId xmlns:a16="http://schemas.microsoft.com/office/drawing/2014/main" id="{1891D288-3859-ACEB-8A07-C9EA69B5C66A}"/>
              </a:ext>
            </a:extLst>
          </p:cNvPr>
          <p:cNvPicPr>
            <a:picLocks noChangeAspect="1"/>
          </p:cNvPicPr>
          <p:nvPr/>
        </p:nvPicPr>
        <p:blipFill>
          <a:blip r:embed="rId4"/>
          <a:stretch>
            <a:fillRect/>
          </a:stretch>
        </p:blipFill>
        <p:spPr>
          <a:xfrm>
            <a:off x="8254846" y="1437676"/>
            <a:ext cx="3002540" cy="2735817"/>
          </a:xfrm>
          <a:prstGeom prst="rect">
            <a:avLst/>
          </a:prstGeom>
        </p:spPr>
      </p:pic>
      <p:sp>
        <p:nvSpPr>
          <p:cNvPr id="3" name="Oval 2">
            <a:extLst>
              <a:ext uri="{FF2B5EF4-FFF2-40B4-BE49-F238E27FC236}">
                <a16:creationId xmlns:a16="http://schemas.microsoft.com/office/drawing/2014/main" id="{E5609EEB-B7D8-5909-59B6-34F792227638}"/>
              </a:ext>
            </a:extLst>
          </p:cNvPr>
          <p:cNvSpPr/>
          <p:nvPr/>
        </p:nvSpPr>
        <p:spPr bwMode="auto">
          <a:xfrm>
            <a:off x="1752600"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FB8C7B28-BA8A-0F5F-7977-1E0A8A374DC0}"/>
              </a:ext>
            </a:extLst>
          </p:cNvPr>
          <p:cNvSpPr/>
          <p:nvPr/>
        </p:nvSpPr>
        <p:spPr bwMode="auto">
          <a:xfrm>
            <a:off x="2667000" y="3137600"/>
            <a:ext cx="381000" cy="421468"/>
          </a:xfrm>
          <a:prstGeom prst="ellipse">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6" name="Rectangle 5">
            <a:extLst>
              <a:ext uri="{FF2B5EF4-FFF2-40B4-BE49-F238E27FC236}">
                <a16:creationId xmlns:a16="http://schemas.microsoft.com/office/drawing/2014/main" id="{E61B60C2-DE18-3AB6-9DCD-91ECD8328E1F}"/>
              </a:ext>
            </a:extLst>
          </p:cNvPr>
          <p:cNvSpPr/>
          <p:nvPr/>
        </p:nvSpPr>
        <p:spPr bwMode="auto">
          <a:xfrm>
            <a:off x="8709530" y="3098096"/>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487177" y="355906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487177"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3F0FC3A4-FF20-624D-15A8-F1D6B1925A00}"/>
              </a:ext>
            </a:extLst>
          </p:cNvPr>
          <p:cNvSpPr/>
          <p:nvPr/>
        </p:nvSpPr>
        <p:spPr bwMode="auto">
          <a:xfrm>
            <a:off x="5487177" y="3178068"/>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9144000" y="270485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487177"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lvl="1"/>
            <a:r>
              <a:rPr lang="en-US" dirty="0"/>
              <a:t>6am PT (1 hour)</a:t>
            </a:r>
          </a:p>
          <a:p>
            <a:pPr lvl="1"/>
            <a:r>
              <a:rPr lang="en-US" dirty="0"/>
              <a:t>3pm PT (1 hour)</a:t>
            </a:r>
          </a:p>
          <a:p>
            <a:r>
              <a:rPr lang="en-US" dirty="0"/>
              <a:t>Commencing January 30</a:t>
            </a:r>
            <a:r>
              <a:rPr lang="en-US" baseline="30000" dirty="0"/>
              <a:t>th</a:t>
            </a:r>
            <a:r>
              <a:rPr lang="en-US" dirty="0"/>
              <a:t> 2024</a:t>
            </a:r>
          </a:p>
          <a:p>
            <a:r>
              <a:rPr lang="en-US" dirty="0"/>
              <a:t>Note: due to the major new year holiday in China, we will skip February 13</a:t>
            </a:r>
            <a:r>
              <a:rPr lang="en-US" baseline="30000" dirty="0"/>
              <a:t>th</a:t>
            </a:r>
            <a:r>
              <a:rPr lang="en-US" dirty="0"/>
              <a:t>.</a:t>
            </a:r>
          </a:p>
          <a:p>
            <a:endParaRPr lang="en-US" dirty="0"/>
          </a:p>
          <a:p>
            <a:endParaRPr lang="en-US" dirty="0"/>
          </a:p>
        </p:txBody>
      </p:sp>
      <p:cxnSp>
        <p:nvCxnSpPr>
          <p:cNvPr id="19" name="Straight Connector 18">
            <a:extLst>
              <a:ext uri="{FF2B5EF4-FFF2-40B4-BE49-F238E27FC236}">
                <a16:creationId xmlns:a16="http://schemas.microsoft.com/office/drawing/2014/main" id="{DF055278-ACCC-AB67-FE46-AA97F105B96C}"/>
              </a:ext>
            </a:extLst>
          </p:cNvPr>
          <p:cNvCxnSpPr>
            <a:stCxn id="9" idx="1"/>
            <a:endCxn id="9" idx="5"/>
          </p:cNvCxnSpPr>
          <p:nvPr/>
        </p:nvCxnSpPr>
        <p:spPr bwMode="auto">
          <a:xfrm>
            <a:off x="5531814" y="3225050"/>
            <a:ext cx="215526" cy="2268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rrow: Right 17">
            <a:extLst>
              <a:ext uri="{FF2B5EF4-FFF2-40B4-BE49-F238E27FC236}">
                <a16:creationId xmlns:a16="http://schemas.microsoft.com/office/drawing/2014/main" id="{75D54E2D-3CFB-19FA-ED20-FD8EE252631F}"/>
              </a:ext>
            </a:extLst>
          </p:cNvPr>
          <p:cNvSpPr/>
          <p:nvPr/>
        </p:nvSpPr>
        <p:spPr bwMode="auto">
          <a:xfrm rot="2008355">
            <a:off x="641857" y="3314094"/>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Now</a:t>
            </a:r>
          </a:p>
        </p:txBody>
      </p:sp>
      <p:sp>
        <p:nvSpPr>
          <p:cNvPr id="20" name="Arrow: Right 19">
            <a:extLst>
              <a:ext uri="{FF2B5EF4-FFF2-40B4-BE49-F238E27FC236}">
                <a16:creationId xmlns:a16="http://schemas.microsoft.com/office/drawing/2014/main" id="{FA5C83E3-8F16-8AC6-BF47-AF1337EFC23A}"/>
              </a:ext>
            </a:extLst>
          </p:cNvPr>
          <p:cNvSpPr/>
          <p:nvPr/>
        </p:nvSpPr>
        <p:spPr bwMode="auto">
          <a:xfrm rot="2197046">
            <a:off x="4378704" y="2110398"/>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Next</a:t>
            </a:r>
          </a:p>
        </p:txBody>
      </p:sp>
    </p:spTree>
    <p:extLst>
      <p:ext uri="{BB962C8B-B14F-4D97-AF65-F5344CB8AC3E}">
        <p14:creationId xmlns:p14="http://schemas.microsoft.com/office/powerpoint/2010/main" val="3391592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Spherical Earth Model</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17</a:t>
            </a:fld>
            <a:endParaRPr lang="en-US"/>
          </a:p>
        </p:txBody>
      </p:sp>
      <p:graphicFrame>
        <p:nvGraphicFramePr>
          <p:cNvPr id="9" name="Table 8">
            <a:extLst>
              <a:ext uri="{FF2B5EF4-FFF2-40B4-BE49-F238E27FC236}">
                <a16:creationId xmlns:a16="http://schemas.microsoft.com/office/drawing/2014/main" id="{9D378ABF-350C-3C9A-A8E1-FEC3BB73D33D}"/>
              </a:ext>
            </a:extLst>
          </p:cNvPr>
          <p:cNvGraphicFramePr>
            <a:graphicFrameLocks noGrp="1"/>
          </p:cNvGraphicFramePr>
          <p:nvPr>
            <p:extLst>
              <p:ext uri="{D42A27DB-BD31-4B8C-83A1-F6EECF244321}">
                <p14:modId xmlns:p14="http://schemas.microsoft.com/office/powerpoint/2010/main" val="3421167554"/>
              </p:ext>
            </p:extLst>
          </p:nvPr>
        </p:nvGraphicFramePr>
        <p:xfrm>
          <a:off x="534403" y="2049780"/>
          <a:ext cx="5344697" cy="3436620"/>
        </p:xfrm>
        <a:graphic>
          <a:graphicData uri="http://schemas.openxmlformats.org/drawingml/2006/table">
            <a:tbl>
              <a:tblPr>
                <a:tableStyleId>{5C22544A-7EE6-4342-B048-85BDC9FD1C3A}</a:tableStyleId>
              </a:tblPr>
              <a:tblGrid>
                <a:gridCol w="2175335">
                  <a:extLst>
                    <a:ext uri="{9D8B030D-6E8A-4147-A177-3AD203B41FA5}">
                      <a16:colId xmlns:a16="http://schemas.microsoft.com/office/drawing/2014/main" val="136613750"/>
                    </a:ext>
                  </a:extLst>
                </a:gridCol>
                <a:gridCol w="1786368">
                  <a:extLst>
                    <a:ext uri="{9D8B030D-6E8A-4147-A177-3AD203B41FA5}">
                      <a16:colId xmlns:a16="http://schemas.microsoft.com/office/drawing/2014/main" val="3344558745"/>
                    </a:ext>
                  </a:extLst>
                </a:gridCol>
                <a:gridCol w="691497">
                  <a:extLst>
                    <a:ext uri="{9D8B030D-6E8A-4147-A177-3AD203B41FA5}">
                      <a16:colId xmlns:a16="http://schemas.microsoft.com/office/drawing/2014/main" val="3359068483"/>
                    </a:ext>
                  </a:extLst>
                </a:gridCol>
                <a:gridCol w="691497">
                  <a:extLst>
                    <a:ext uri="{9D8B030D-6E8A-4147-A177-3AD203B41FA5}">
                      <a16:colId xmlns:a16="http://schemas.microsoft.com/office/drawing/2014/main" val="2734463405"/>
                    </a:ext>
                  </a:extLst>
                </a:gridCol>
              </a:tblGrid>
              <a:tr h="34290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Local Time</a:t>
                      </a:r>
                      <a:endParaRPr lang="en-US" sz="1300" b="1" i="0" u="none" strike="noStrike" dirty="0">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UTC Offset</a:t>
                      </a:r>
                      <a:endParaRPr lang="en-US" sz="1300" b="1" i="0" u="none" strike="noStrike" dirty="0">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6862331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06:00:00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749782432"/>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09:00:00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507379960"/>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14:00:00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132470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773519737"/>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22:00:00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dirty="0">
                          <a:effectLst/>
                        </a:rPr>
                        <a:t>CST</a:t>
                      </a:r>
                      <a:endParaRPr lang="en-US" sz="1300" b="0" i="0" u="none" strike="noStrike" dirty="0">
                        <a:effectLst/>
                        <a:latin typeface="Arial" panose="020B0604020202020204" pitchFamily="34" charset="0"/>
                      </a:endParaRPr>
                    </a:p>
                  </a:txBody>
                  <a:tcPr marL="7620" marR="7620" marT="7620" marB="0" anchor="b"/>
                </a:tc>
                <a:tc>
                  <a:txBody>
                    <a:bodyPr/>
                    <a:lstStyle/>
                    <a:p>
                      <a:pPr algn="l" fontAlgn="t"/>
                      <a:r>
                        <a:rPr lang="en-US" sz="1300" u="none" strike="noStrike" dirty="0">
                          <a:effectLst/>
                        </a:rPr>
                        <a:t>UTC+8 hours</a:t>
                      </a:r>
                      <a:endParaRPr lang="en-US" sz="1300" b="0" i="0" u="none" strike="noStrike" dirty="0">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460872686"/>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959655424"/>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14:00:00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095757673"/>
                  </a:ext>
                </a:extLst>
              </a:tr>
              <a:tr h="167640">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08233251"/>
                  </a:ext>
                </a:extLst>
              </a:tr>
            </a:tbl>
          </a:graphicData>
        </a:graphic>
      </p:graphicFrame>
      <p:graphicFrame>
        <p:nvGraphicFramePr>
          <p:cNvPr id="10" name="Table 9">
            <a:extLst>
              <a:ext uri="{FF2B5EF4-FFF2-40B4-BE49-F238E27FC236}">
                <a16:creationId xmlns:a16="http://schemas.microsoft.com/office/drawing/2014/main" id="{02C8EBFD-D6B9-BDB5-434E-E41106E08E2A}"/>
              </a:ext>
            </a:extLst>
          </p:cNvPr>
          <p:cNvGraphicFramePr>
            <a:graphicFrameLocks noGrp="1"/>
          </p:cNvGraphicFramePr>
          <p:nvPr>
            <p:extLst>
              <p:ext uri="{D42A27DB-BD31-4B8C-83A1-F6EECF244321}">
                <p14:modId xmlns:p14="http://schemas.microsoft.com/office/powerpoint/2010/main" val="3063833775"/>
              </p:ext>
            </p:extLst>
          </p:nvPr>
        </p:nvGraphicFramePr>
        <p:xfrm>
          <a:off x="6312902" y="2026920"/>
          <a:ext cx="5193297" cy="3848100"/>
        </p:xfrm>
        <a:graphic>
          <a:graphicData uri="http://schemas.openxmlformats.org/drawingml/2006/table">
            <a:tbl>
              <a:tblPr>
                <a:tableStyleId>{5C22544A-7EE6-4342-B048-85BDC9FD1C3A}</a:tableStyleId>
              </a:tblPr>
              <a:tblGrid>
                <a:gridCol w="2113714">
                  <a:extLst>
                    <a:ext uri="{9D8B030D-6E8A-4147-A177-3AD203B41FA5}">
                      <a16:colId xmlns:a16="http://schemas.microsoft.com/office/drawing/2014/main" val="636280231"/>
                    </a:ext>
                  </a:extLst>
                </a:gridCol>
                <a:gridCol w="1735765">
                  <a:extLst>
                    <a:ext uri="{9D8B030D-6E8A-4147-A177-3AD203B41FA5}">
                      <a16:colId xmlns:a16="http://schemas.microsoft.com/office/drawing/2014/main" val="3854731991"/>
                    </a:ext>
                  </a:extLst>
                </a:gridCol>
                <a:gridCol w="671909">
                  <a:extLst>
                    <a:ext uri="{9D8B030D-6E8A-4147-A177-3AD203B41FA5}">
                      <a16:colId xmlns:a16="http://schemas.microsoft.com/office/drawing/2014/main" val="4095440038"/>
                    </a:ext>
                  </a:extLst>
                </a:gridCol>
                <a:gridCol w="671909">
                  <a:extLst>
                    <a:ext uri="{9D8B030D-6E8A-4147-A177-3AD203B41FA5}">
                      <a16:colId xmlns:a16="http://schemas.microsoft.com/office/drawing/2014/main" val="2226408474"/>
                    </a:ext>
                  </a:extLst>
                </a:gridCol>
              </a:tblGrid>
              <a:tr h="42672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Local Time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UTC Offset</a:t>
                      </a:r>
                      <a:endParaRPr lang="en-US" sz="1300" b="1" i="0" u="none" strike="noStrike">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641348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94188018"/>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63437373"/>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2026734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00:00:00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45880736"/>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07:00:00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21468863"/>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92141960"/>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23:00:00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dirty="0">
                          <a:effectLst/>
                        </a:rPr>
                        <a:t> </a:t>
                      </a:r>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937996450"/>
                  </a:ext>
                </a:extLst>
              </a:tr>
            </a:tbl>
          </a:graphicData>
        </a:graphic>
      </p:graphicFrame>
      <p:sp>
        <p:nvSpPr>
          <p:cNvPr id="11" name="Title 1">
            <a:extLst>
              <a:ext uri="{FF2B5EF4-FFF2-40B4-BE49-F238E27FC236}">
                <a16:creationId xmlns:a16="http://schemas.microsoft.com/office/drawing/2014/main" id="{973C15DB-D97D-F2EC-CAAE-B7A496B18805}"/>
              </a:ext>
            </a:extLst>
          </p:cNvPr>
          <p:cNvSpPr txBox="1">
            <a:spLocks/>
          </p:cNvSpPr>
          <p:nvPr/>
        </p:nvSpPr>
        <p:spPr bwMode="auto">
          <a:xfrm>
            <a:off x="534403" y="1367790"/>
            <a:ext cx="534469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First Hour</a:t>
            </a:r>
          </a:p>
        </p:txBody>
      </p:sp>
      <p:sp>
        <p:nvSpPr>
          <p:cNvPr id="12" name="Title 1">
            <a:extLst>
              <a:ext uri="{FF2B5EF4-FFF2-40B4-BE49-F238E27FC236}">
                <a16:creationId xmlns:a16="http://schemas.microsoft.com/office/drawing/2014/main" id="{EE0A1900-1479-CFB4-FF8B-90279C31B985}"/>
              </a:ext>
            </a:extLst>
          </p:cNvPr>
          <p:cNvSpPr txBox="1">
            <a:spLocks/>
          </p:cNvSpPr>
          <p:nvPr/>
        </p:nvSpPr>
        <p:spPr bwMode="auto">
          <a:xfrm>
            <a:off x="6312902" y="1356360"/>
            <a:ext cx="512779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Second Hour</a:t>
            </a:r>
          </a:p>
        </p:txBody>
      </p:sp>
    </p:spTree>
    <p:extLst>
      <p:ext uri="{BB962C8B-B14F-4D97-AF65-F5344CB8AC3E}">
        <p14:creationId xmlns:p14="http://schemas.microsoft.com/office/powerpoint/2010/main" val="1770423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sp>
        <p:nvSpPr>
          <p:cNvPr id="6" name="Footer Placeholder 5">
            <a:extLst>
              <a:ext uri="{FF2B5EF4-FFF2-40B4-BE49-F238E27FC236}">
                <a16:creationId xmlns:a16="http://schemas.microsoft.com/office/drawing/2014/main" id="{9D258FCF-2CD8-9BD1-2193-C12C72533C8D}"/>
              </a:ext>
            </a:extLst>
          </p:cNvPr>
          <p:cNvSpPr>
            <a:spLocks noGrp="1"/>
          </p:cNvSpPr>
          <p:nvPr>
            <p:ph type="ftr" sz="quarter" idx="4294967295"/>
          </p:nvPr>
        </p:nvSpPr>
        <p:spPr>
          <a:xfrm>
            <a:off x="8026400" y="6475413"/>
            <a:ext cx="4165600" cy="184150"/>
          </a:xfrm>
          <a:prstGeom prst="rect">
            <a:avLst/>
          </a:prstGeom>
        </p:spPr>
        <p:txBody>
          <a:bodyPr/>
          <a:lstStyle/>
          <a:p>
            <a:pPr>
              <a:defRPr/>
            </a:pPr>
            <a:r>
              <a:rPr lang="en-US"/>
              <a:t>Clint Powell, Meta Platforms</a:t>
            </a:r>
            <a:endParaRPr lang="en-US" dirty="0"/>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5" y="2372137"/>
            <a:ext cx="10839401" cy="4039056"/>
          </a:xfrm>
          <a:ln>
            <a:solidFill>
              <a:schemeClr val="bg2">
                <a:lumMod val="20000"/>
                <a:lumOff val="80000"/>
              </a:schemeClr>
            </a:solidFill>
          </a:ln>
        </p:spPr>
        <p:txBody>
          <a:bodyPr/>
          <a:lstStyle/>
          <a:p>
            <a:r>
              <a:rPr lang="en-US" sz="2800" dirty="0"/>
              <a:t>Meeting Slides for the Interim meeting</a:t>
            </a:r>
          </a:p>
          <a:p>
            <a:r>
              <a:rPr lang="en-US" sz="2800" dirty="0"/>
              <a:t> January 30 through March 5, 2024</a:t>
            </a:r>
          </a:p>
          <a:p>
            <a:endParaRPr lang="en-US" sz="2800" dirty="0"/>
          </a:p>
        </p:txBody>
      </p:sp>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sp>
        <p:nvSpPr>
          <p:cNvPr id="6" name="Footer Placeholder 5">
            <a:extLst>
              <a:ext uri="{FF2B5EF4-FFF2-40B4-BE49-F238E27FC236}">
                <a16:creationId xmlns:a16="http://schemas.microsoft.com/office/drawing/2014/main" id="{CDD216E2-A674-DBC1-72CC-F9A4956A016E}"/>
              </a:ext>
            </a:extLst>
          </p:cNvPr>
          <p:cNvSpPr>
            <a:spLocks noGrp="1"/>
          </p:cNvSpPr>
          <p:nvPr>
            <p:ph type="ftr" sz="quarter" idx="4294967295"/>
          </p:nvPr>
        </p:nvSpPr>
        <p:spPr>
          <a:xfrm>
            <a:off x="7315200" y="6475413"/>
            <a:ext cx="4165600" cy="184666"/>
          </a:xfrm>
          <a:prstGeom prst="rect">
            <a:avLst/>
          </a:prstGeom>
        </p:spPr>
        <p:txBody>
          <a:bodyPr/>
          <a:lstStyle/>
          <a:p>
            <a:pPr>
              <a:defRPr/>
            </a:pPr>
            <a:r>
              <a:rPr lang="en-US"/>
              <a:t>Clint Powell, Meta Platforms</a:t>
            </a:r>
            <a:endParaRPr lang="en-US" dirty="0"/>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269992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60134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116956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a:t>
            </a:r>
            <a:r>
              <a:rPr lang="en-US">
                <a:hlinkClick r:id="rId2"/>
              </a:rPr>
              <a:t>/24/15-24-0102-02-04ab-tg4ab-agenda-jan-march-2024</a:t>
            </a:r>
            <a:r>
              <a:rPr lang="en-US" dirty="0">
                <a:hlinkClick r:id="rId2"/>
              </a:rPr>
              <a:t>.xlsx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53842</TotalTime>
  <Words>1695</Words>
  <Application>Microsoft Office PowerPoint</Application>
  <PresentationFormat>Widescreen</PresentationFormat>
  <Paragraphs>279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DejaVu Sans</vt:lpstr>
      <vt:lpstr>Monotype Sorts</vt:lpstr>
      <vt:lpstr>Open Sans</vt:lpstr>
      <vt:lpstr>Times New Roman</vt:lpstr>
      <vt:lpstr>IEEE-802_15</vt:lpstr>
      <vt:lpstr>PowerPoint Presentation</vt:lpstr>
      <vt:lpstr>Task Group 15.4ab Next Generation UWB Amendment</vt:lpstr>
      <vt:lpstr>Meeting Preamble </vt:lpstr>
      <vt:lpstr>Task Group Rules</vt:lpstr>
      <vt:lpstr>IEEE-SA Patent, Copyright, and Participation Policies</vt:lpstr>
      <vt:lpstr>Participants have a duty to inform the IEEE</vt:lpstr>
      <vt:lpstr>Participants have a duty to inform the IEEE</vt:lpstr>
      <vt:lpstr>IEEE 802 Ground Rules</vt:lpstr>
      <vt:lpstr>Agenda</vt:lpstr>
      <vt:lpstr>5.2.b Scope of the project (As approved):</vt:lpstr>
      <vt:lpstr>Project Schedule (working baseline)</vt:lpstr>
      <vt:lpstr>PowerPoint Presentation</vt:lpstr>
      <vt:lpstr>Editor’s Corner</vt:lpstr>
      <vt:lpstr>Comment resolution reports</vt:lpstr>
      <vt:lpstr>Next Steps</vt:lpstr>
      <vt:lpstr>Call schedule, January thru March</vt:lpstr>
      <vt:lpstr>Spherical Earth Model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1280</cp:revision>
  <cp:lastPrinted>2000-07-07T01:25:49Z</cp:lastPrinted>
  <dcterms:created xsi:type="dcterms:W3CDTF">1999-06-22T06:24:01Z</dcterms:created>
  <dcterms:modified xsi:type="dcterms:W3CDTF">2024-01-31T03:33:22Z</dcterms:modified>
  <cp:category/>
</cp:coreProperties>
</file>