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359" r:id="rId2"/>
    <p:sldId id="357" r:id="rId3"/>
    <p:sldId id="340" r:id="rId4"/>
    <p:sldId id="342" r:id="rId5"/>
    <p:sldId id="2028" r:id="rId6"/>
    <p:sldId id="550" r:id="rId7"/>
    <p:sldId id="2027" r:id="rId8"/>
    <p:sldId id="349" r:id="rId9"/>
    <p:sldId id="2030" r:id="rId10"/>
    <p:sldId id="2031" r:id="rId11"/>
    <p:sldId id="2045" r:id="rId12"/>
    <p:sldId id="2032" r:id="rId13"/>
    <p:sldId id="2033" r:id="rId14"/>
    <p:sldId id="2041" r:id="rId15"/>
    <p:sldId id="2034" r:id="rId16"/>
    <p:sldId id="2035" r:id="rId17"/>
    <p:sldId id="2036" r:id="rId18"/>
    <p:sldId id="2037" r:id="rId19"/>
    <p:sldId id="2042" r:id="rId20"/>
    <p:sldId id="2044" r:id="rId21"/>
    <p:sldId id="2038" r:id="rId22"/>
    <p:sldId id="2039" r:id="rId23"/>
    <p:sldId id="2040" r:id="rId24"/>
    <p:sldId id="350" r:id="rId25"/>
    <p:sldId id="351" r:id="rId26"/>
    <p:sldId id="356" r:id="rId27"/>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55" d="100"/>
          <a:sy n="55" d="100"/>
        </p:scale>
        <p:origin x="1172"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802.11-23/1706r1</a:t>
            </a:r>
          </a:p>
        </p:txBody>
      </p:sp>
      <p:sp>
        <p:nvSpPr>
          <p:cNvPr id="5" name="Date Placeholder 4"/>
          <p:cNvSpPr>
            <a:spLocks noGrp="1"/>
          </p:cNvSpPr>
          <p:nvPr>
            <p:ph type="dt" idx="11"/>
          </p:nvPr>
        </p:nvSpPr>
        <p:spPr/>
        <p:txBody>
          <a:bodyPr/>
          <a:lstStyle/>
          <a:p>
            <a:pPr>
              <a:defRPr/>
            </a:pPr>
            <a:r>
              <a:rPr lang="en-US"/>
              <a:t>November 2023</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6</a:t>
            </a:fld>
            <a:endParaRPr lang="en-US" altLang="en-US"/>
          </a:p>
        </p:txBody>
      </p:sp>
    </p:spTree>
    <p:extLst>
      <p:ext uri="{BB962C8B-B14F-4D97-AF65-F5344CB8AC3E}">
        <p14:creationId xmlns:p14="http://schemas.microsoft.com/office/powerpoint/2010/main" val="2843706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685800" y="609600"/>
            <a:ext cx="7856935"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endParaRPr lang="en-GB"/>
          </a:p>
        </p:txBody>
      </p:sp>
      <p:sp>
        <p:nvSpPr>
          <p:cNvPr id="5" name="Rectangle 4"/>
          <p:cNvSpPr>
            <a:spLocks noGrp="1" noChangeArrowheads="1"/>
          </p:cNvSpPr>
          <p:nvPr>
            <p:ph type="dt" sz="half" idx="10"/>
          </p:nvPr>
        </p:nvSpPr>
        <p:spPr>
          <a:xfrm>
            <a:off x="696516" y="332601"/>
            <a:ext cx="1005083" cy="276999"/>
          </a:xfrm>
        </p:spPr>
        <p:txBody>
          <a:bodyPr/>
          <a:lstStyle>
            <a:lvl1pPr>
              <a:defRPr/>
            </a:lvl1pPr>
          </a:lstStyle>
          <a:p>
            <a:pPr>
              <a:defRPr/>
            </a:pPr>
            <a:r>
              <a:rPr lang="en-US"/>
              <a:t>November 2023</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a:t>Dorothy Stanley, HP Enterprise</a:t>
            </a:r>
          </a:p>
        </p:txBody>
      </p:sp>
      <p:sp>
        <p:nvSpPr>
          <p:cNvPr id="7" name="Rectangle 6"/>
          <p:cNvSpPr>
            <a:spLocks noGrp="1" noChangeArrowheads="1"/>
          </p:cNvSpPr>
          <p:nvPr>
            <p:ph type="sldNum" sz="quarter" idx="12"/>
          </p:nvPr>
        </p:nvSpPr>
        <p:spPr>
          <a:xfrm>
            <a:off x="4342399" y="6475413"/>
            <a:ext cx="535403" cy="184666"/>
          </a:xfrm>
        </p:spPr>
        <p:txBody>
          <a:bodyPr/>
          <a:lstStyle>
            <a:lvl1pPr>
              <a:defRPr/>
            </a:lvl1pPr>
          </a:lstStyle>
          <a:p>
            <a:pPr>
              <a:defRPr/>
            </a:pPr>
            <a:r>
              <a:rPr lang="en-US" altLang="en-US"/>
              <a:t>Slide </a:t>
            </a:r>
            <a:fld id="{9F1BB7FC-E6BE-4B32-9E02-3FB83AD7B7EB}" type="slidenum">
              <a:rPr lang="en-US" altLang="en-US"/>
              <a:pPr>
                <a:defRPr/>
              </a:pPr>
              <a:t>‹#›</a:t>
            </a:fld>
            <a:endParaRPr lang="en-US" altLang="en-US"/>
          </a:p>
        </p:txBody>
      </p:sp>
    </p:spTree>
    <p:extLst>
      <p:ext uri="{BB962C8B-B14F-4D97-AF65-F5344CB8AC3E}">
        <p14:creationId xmlns:p14="http://schemas.microsoft.com/office/powerpoint/2010/main" val="2614732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802.15-24-0099-04</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March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HID Global</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gstuebin@cisco.com" TargetMode="External"/><Relationship Id="rId1" Type="http://schemas.openxmlformats.org/officeDocument/2006/relationships/slideLayout" Target="../slideLayouts/slideLayout2.xml"/><Relationship Id="rId4" Type="http://schemas.openxmlformats.org/officeDocument/2006/relationships/hyperlink" Target="https://www.ieee802.org/15/pub/TG4me.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eee802.org/15/pub/TG7a.html" TargetMode="External"/><Relationship Id="rId2" Type="http://schemas.openxmlformats.org/officeDocument/2006/relationships/hyperlink" Target="http://wireless.kookmin.ac.kr/?page_id=1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joerg.robert@ieee.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ireless.kookmin.ac.kr/?page_id=1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urldefense.com/v3/__https:/mentor.ieee.org/802-ec/dcn/17/ec-17-0090-25-0PNP-ieee-802-lmsc-operations-manual.pdf__;!!NpxR!n0IGKRUN00vFNl02PJWK62HdgD_XUQZHUTqBfw27hr5Rw78Hrl8c65AAlPvylOdM0S0R8JiBtrILm_keyfUCCT-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gif"/><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eee802.org/15/pub/TG3mb.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149</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533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March 10-15, 2024</a:t>
            </a:r>
          </a:p>
          <a:p>
            <a:pPr>
              <a:lnSpc>
                <a:spcPct val="70000"/>
              </a:lnSpc>
              <a:defRPr/>
            </a:pPr>
            <a:endParaRPr lang="en-US" sz="2400" b="1" dirty="0">
              <a:latin typeface="Times New Roman" charset="0"/>
            </a:endParaRPr>
          </a:p>
          <a:p>
            <a:pPr eaLnBrk="1" fontAlgn="b" hangingPunct="1">
              <a:spcBef>
                <a:spcPts val="0"/>
              </a:spcBef>
              <a:defRPr/>
            </a:pPr>
            <a:r>
              <a:rPr lang="en-US" b="1" dirty="0"/>
              <a:t>Held in Denver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TG4ab </a:t>
            </a:r>
            <a:r>
              <a:rPr lang="en-US" sz="3200" kern="1200" dirty="0">
                <a:latin typeface="Arial Rounded MT Bold" pitchFamily="34" charset="0"/>
                <a:cs typeface="Arial" charset="0"/>
              </a:rPr>
              <a:t>(NG-UWB</a:t>
            </a:r>
            <a:r>
              <a:rPr lang="en-US" sz="3200" kern="1200">
                <a:latin typeface="Arial Rounded MT Bold" pitchFamily="34" charset="0"/>
                <a:cs typeface="Arial" charset="0"/>
              </a:rPr>
              <a:t>) - </a:t>
            </a:r>
            <a:r>
              <a:rPr lang="en-US" sz="3200" kern="1200" dirty="0">
                <a:latin typeface="Arial Rounded MT Bold" pitchFamily="34" charset="0"/>
                <a:cs typeface="Arial" charset="0"/>
              </a:rPr>
              <a:t>Next Generation Ultra </a:t>
            </a:r>
            <a:r>
              <a:rPr lang="en-US" sz="3200" kern="1200" dirty="0" err="1">
                <a:latin typeface="Arial Rounded MT Bold" pitchFamily="34" charset="0"/>
                <a:cs typeface="Arial" charset="0"/>
              </a:rPr>
              <a:t>WideBand</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10</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TG4ac </a:t>
            </a:r>
            <a:r>
              <a:rPr lang="en-US" sz="3200" kern="1200" dirty="0">
                <a:latin typeface="Arial Rounded MT Bold" pitchFamily="34" charset="0"/>
                <a:cs typeface="Arial" charset="0"/>
              </a:rPr>
              <a:t>(</a:t>
            </a:r>
            <a:r>
              <a:rPr lang="en-US" sz="3200" dirty="0">
                <a:latin typeface="Arial Rounded MT Bold" pitchFamily="34" charset="0"/>
                <a:cs typeface="Arial" charset="0"/>
              </a:rPr>
              <a:t>Privacy</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11</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Gary Stuebing</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b="0" i="0" u="none" strike="noStrike" dirty="0">
                <a:solidFill>
                  <a:srgbClr val="333333"/>
                </a:solidFill>
                <a:effectLst/>
              </a:rPr>
              <a:t>This project is needed to incorporate accumulated maintenance changes and corrigenda (editorial and technical corrections) into the standard and to include approved amendments. </a:t>
            </a:r>
          </a:p>
          <a:p>
            <a:pPr marL="233363" indent="0" fontAlgn="b">
              <a:lnSpc>
                <a:spcPct val="80000"/>
              </a:lnSpc>
              <a:spcAft>
                <a:spcPts val="0"/>
              </a:spcAft>
              <a:buNone/>
              <a:defRPr/>
            </a:pPr>
            <a:endParaRPr lang="en-US" sz="1000" kern="1200" dirty="0">
              <a:solidFill>
                <a:srgbClr val="333333"/>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defRPr/>
            </a:pPr>
            <a:r>
              <a:rPr lang="en-US" sz="1000" kern="1200" dirty="0">
                <a:solidFill>
                  <a:srgbClr val="0000FF"/>
                </a:solidFill>
                <a:cs typeface="Arial" panose="020B0604020202020204" pitchFamily="34" charset="0"/>
                <a:hlinkClick r:id="rId4">
                  <a:extLst>
                    <a:ext uri="{A12FA001-AC4F-418D-AE19-62706E023703}">
                      <ahyp:hlinkClr xmlns:ahyp="http://schemas.microsoft.com/office/drawing/2018/hyperlinkcolor" val="tx"/>
                    </a:ext>
                  </a:extLst>
                </a:hlinkClick>
              </a:rPr>
              <a:t>TG4me Webpage</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dirty="0">
                <a:solidFill>
                  <a:srgbClr val="333333"/>
                </a:solidFill>
              </a:rPr>
              <a:t>This is a roll up revision incorporating the following amendments:</a:t>
            </a:r>
          </a:p>
          <a:p>
            <a:pPr marL="574675" indent="-119063" fontAlgn="b">
              <a:lnSpc>
                <a:spcPct val="80000"/>
              </a:lnSpc>
              <a:spcAft>
                <a:spcPts val="0"/>
              </a:spcAft>
              <a:defRPr/>
            </a:pPr>
            <a:r>
              <a:rPr lang="en-US" sz="1000" kern="1200" dirty="0">
                <a:cs typeface="Arial" panose="020B0604020202020204" pitchFamily="34" charset="0"/>
              </a:rPr>
              <a:t>IEEE Std 802.15.4w </a:t>
            </a:r>
          </a:p>
          <a:p>
            <a:pPr marL="574675" indent="-119063" fontAlgn="b">
              <a:lnSpc>
                <a:spcPct val="80000"/>
              </a:lnSpc>
              <a:spcAft>
                <a:spcPts val="0"/>
              </a:spcAft>
              <a:defRPr/>
            </a:pPr>
            <a:r>
              <a:rPr lang="en-US" sz="1000" kern="1200" dirty="0">
                <a:cs typeface="Arial" panose="020B0604020202020204" pitchFamily="34" charset="0"/>
              </a:rPr>
              <a:t>IEEE Std 802.15.4y </a:t>
            </a:r>
          </a:p>
          <a:p>
            <a:pPr marL="574675" indent="-119063" fontAlgn="b">
              <a:lnSpc>
                <a:spcPct val="80000"/>
              </a:lnSpc>
              <a:spcAft>
                <a:spcPts val="0"/>
              </a:spcAft>
              <a:defRPr/>
            </a:pPr>
            <a:r>
              <a:rPr lang="en-US" sz="1000" kern="1200" dirty="0">
                <a:cs typeface="Arial" panose="020B0604020202020204" pitchFamily="34" charset="0"/>
              </a:rPr>
              <a:t>IEEE Std 802.15.4z, </a:t>
            </a:r>
          </a:p>
          <a:p>
            <a:pPr marL="574675" indent="-119063" fontAlgn="b">
              <a:lnSpc>
                <a:spcPct val="80000"/>
              </a:lnSpc>
              <a:spcAft>
                <a:spcPts val="0"/>
              </a:spcAft>
              <a:defRPr/>
            </a:pPr>
            <a:r>
              <a:rPr lang="en-US" sz="1000" kern="1200" dirty="0">
                <a:cs typeface="Arial" panose="020B0604020202020204" pitchFamily="34" charset="0"/>
              </a:rPr>
              <a:t>IEEE Std 802.15.4aa which are approved. </a:t>
            </a:r>
          </a:p>
          <a:p>
            <a:pPr marL="574675" indent="-119063" fontAlgn="b">
              <a:lnSpc>
                <a:spcPct val="80000"/>
              </a:lnSpc>
              <a:spcAft>
                <a:spcPts val="0"/>
              </a:spcAft>
              <a:defRPr/>
            </a:pPr>
            <a:r>
              <a:rPr lang="en-US" sz="1000" kern="1200" dirty="0">
                <a:cs typeface="Arial" panose="020B0604020202020204" pitchFamily="34" charset="0"/>
              </a:rPr>
              <a:t>One additional amendment, P802.15.4ab, is currently under development.</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802.15.4-2020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TG4me (Revision) - </a:t>
            </a:r>
            <a:r>
              <a:rPr lang="en-US" sz="3200" kern="1200" dirty="0">
                <a:latin typeface="Arial Rounded MT Bold" pitchFamily="34" charset="0"/>
                <a:cs typeface="Arial" charset="0"/>
              </a:rPr>
              <a:t>Revision to </a:t>
            </a:r>
            <a:r>
              <a:rPr lang="en-US" sz="3200" kern="1200">
                <a:latin typeface="Arial Rounded MT Bold" pitchFamily="34" charset="0"/>
                <a:cs typeface="Arial" charset="0"/>
              </a:rPr>
              <a:t>IEEE Std </a:t>
            </a:r>
            <a:r>
              <a:rPr lang="en-US" sz="3200" kern="1200" dirty="0">
                <a:latin typeface="Arial Rounded MT Bold" pitchFamily="34" charset="0"/>
                <a:cs typeface="Arial" charset="0"/>
              </a:rPr>
              <a:t>802.15.4-2020</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12</a:t>
            </a:fld>
            <a:endParaRPr lang="en-US" sz="1200" dirty="0"/>
          </a:p>
        </p:txBody>
      </p:sp>
    </p:spTree>
    <p:extLst>
      <p:ext uri="{BB962C8B-B14F-4D97-AF65-F5344CB8AC3E}">
        <p14:creationId xmlns:p14="http://schemas.microsoft.com/office/powerpoint/2010/main" val="632468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b="1"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b="1"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standard 802.15.6-2012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 (BAN/VAN)</a:t>
            </a:r>
            <a:r>
              <a:rPr lang="en-US" sz="3200" kern="1200" dirty="0">
                <a:latin typeface="Arial Rounded MT Bold" pitchFamily="34" charset="0"/>
                <a:cs typeface="Arial" charset="0"/>
              </a:rPr>
              <a:t>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13</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381000" y="2116357"/>
            <a:ext cx="8686800" cy="4208243"/>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 </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standard offers a global, secure, high-speed optical communication solution up to 100 Mbps and 200 m, with advantages like access to unlicensed spectrum, inherent security, and AI-enhanced features, promising for commercial and business markets.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TG7a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Wavelength range: 10000 nm to 190 nm in optically transparent media.</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rate: Capable of delivering up to 100 Mbit/s.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types: Designed for point-to-point and point-to-multipoint communication.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features: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to varying channel conditions.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Maintaining connectivity during high mobility (up to 350 km/h).</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Flicker mitigation.</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Radio Frequency (RF) co-existence.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range: Up to 200 m.</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Technology utilized:</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Multiple-Input-Multiple-Output (MIMO).</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MIMO-Orthogonal frequency-division multiplexing (MIMO-OFDM) for dealing with high levels of optical interference while maintaining high-rate data transmission.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Additional mechanisms:</a:t>
            </a:r>
          </a:p>
          <a:p>
            <a:pPr marL="685800"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Relaying mechanisms for enabling heterogeneous operation with existing RF wireless data communications standards.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Safety and regulation: Adheres to applicable eye safety regulations.</a:t>
            </a:r>
          </a:p>
          <a:p>
            <a:pPr marL="233363" indent="0" fontAlgn="b">
              <a:lnSpc>
                <a:spcPct val="80000"/>
              </a:lnSpc>
              <a:spcAft>
                <a:spcPts val="0"/>
              </a:spcAft>
              <a:buNone/>
              <a:tabLst>
                <a:tab pos="446088" algn="l"/>
              </a:tabLst>
              <a:defRPr/>
            </a:pPr>
            <a:endParaRPr lang="en-US" altLang="ko-KR"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amendment builds on the existing IEEE 802.15.7-2011 standard and the IEEE 802.15.7-2018 revision.</a:t>
            </a:r>
            <a:endParaRPr lang="en-US" sz="1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21590"/>
            <a:ext cx="8077200" cy="1262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57200" indent="-457200" fontAlgn="b">
              <a:lnSpc>
                <a:spcPct val="80000"/>
              </a:lnSpc>
              <a:spcAft>
                <a:spcPts val="0"/>
              </a:spcAft>
              <a:buFontTx/>
              <a:buNone/>
              <a:tabLst>
                <a:tab pos="446088" algn="l"/>
              </a:tabLst>
              <a:defRPr/>
            </a:pPr>
            <a:r>
              <a:rPr lang="en-US" sz="3200" dirty="0">
                <a:latin typeface="Arial Rounded MT Bold" pitchFamily="34" charset="0"/>
                <a:cs typeface="Arial" charset="0"/>
              </a:rPr>
              <a:t>TG7a (OCC) - Higher Rate, Longer Range Optical Camera Communications</a:t>
            </a:r>
            <a:endParaRPr lang="en-US" sz="32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14</a:t>
            </a:fld>
            <a:endParaRPr lang="en-US" sz="1200" dirty="0"/>
          </a:p>
        </p:txBody>
      </p:sp>
    </p:spTree>
    <p:extLst>
      <p:ext uri="{BB962C8B-B14F-4D97-AF65-F5344CB8AC3E}">
        <p14:creationId xmlns:p14="http://schemas.microsoft.com/office/powerpoint/2010/main" val="2930770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standards that references 802.15.4.</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TG14 (UWB-AHN) - </a:t>
            </a:r>
            <a:r>
              <a:rPr lang="en-US" sz="3200" kern="1200" dirty="0">
                <a:latin typeface="Arial Rounded MT Bold" pitchFamily="34" charset="0"/>
                <a:cs typeface="Arial" charset="0"/>
              </a:rPr>
              <a:t>Impulse Radio UWB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15</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a:latin typeface="Arial" panose="020B0604020202020204" pitchFamily="34" charset="0"/>
                <a:cs typeface="Arial" panose="020B0604020202020204" pitchFamily="34" charset="0"/>
              </a:rPr>
              <a:t>Focused </a:t>
            </a:r>
            <a:r>
              <a:rPr lang="en-US" sz="1000" kern="1200" dirty="0">
                <a:latin typeface="Arial" panose="020B0604020202020204" pitchFamily="34" charset="0"/>
                <a:cs typeface="Arial" panose="020B0604020202020204" pitchFamily="34" charset="0"/>
              </a:rPr>
              <a:t>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standards that references 802.15.4.</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TG15 (NB-AHN) - </a:t>
            </a:r>
            <a:r>
              <a:rPr lang="en-US" sz="3200" kern="1200" dirty="0">
                <a:latin typeface="Arial Rounded MT Bold" pitchFamily="34" charset="0"/>
                <a:cs typeface="Arial" charset="0"/>
              </a:rPr>
              <a:t>Narrow Band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16</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amendment is to the IEEE 802.16-2017 base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-NB) - </a:t>
            </a:r>
            <a:r>
              <a:rPr lang="en-US" sz="3200" kern="1200" dirty="0">
                <a:latin typeface="Arial Rounded MT Bold" pitchFamily="34" charset="0"/>
                <a:cs typeface="Arial" charset="0"/>
              </a:rPr>
              <a:t>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17</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Joerg Robert</a:t>
            </a:r>
            <a:r>
              <a:rPr lang="en-US" sz="1000" kern="1200" dirty="0">
                <a:solidFill>
                  <a:srgbClr val="0000FF"/>
                </a:solidFill>
                <a:latin typeface="Arial" panose="020B0604020202020204" pitchFamily="34" charset="0"/>
                <a:cs typeface="Arial" panose="020B0604020202020204" pitchFamily="34" charset="0"/>
              </a:rPr>
              <a:t> </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Study Group Next Gen SUN PHY prepares the work 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will end up being an amendment to the latest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SG (NG-SUN PHY) - Next Generation SUN PHY</a:t>
            </a:r>
            <a:endParaRPr lang="en-US" sz="32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18</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Development of next-generation optical camera communication (NG-OCC)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NG-OCC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OCC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NG-OCC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NG-OCC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NG-OCC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NG-OCC for OCC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NG-OCC for Indoor/Outdoor Positioning through OCC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OCC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OCC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OCC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(NG-OCC)</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Next Generation Optical Camera Communication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06888" y="657039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19</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3" name="Picture 2">
            <a:extLst>
              <a:ext uri="{FF2B5EF4-FFF2-40B4-BE49-F238E27FC236}">
                <a16:creationId xmlns:a16="http://schemas.microsoft.com/office/drawing/2014/main" id="{C1E834EA-49BF-7E00-285E-C690594BE11A}"/>
              </a:ext>
            </a:extLst>
          </p:cNvPr>
          <p:cNvPicPr>
            <a:picLocks noChangeAspect="1"/>
          </p:cNvPicPr>
          <p:nvPr/>
        </p:nvPicPr>
        <p:blipFill>
          <a:blip r:embed="rId2"/>
          <a:stretch>
            <a:fillRect/>
          </a:stretch>
        </p:blipFill>
        <p:spPr>
          <a:xfrm>
            <a:off x="114300" y="1524000"/>
            <a:ext cx="8915400" cy="4504362"/>
          </a:xfrm>
          <a:prstGeom prst="rect">
            <a:avLst/>
          </a:prstGeom>
        </p:spPr>
      </p:pic>
    </p:spTree>
    <p:extLst>
      <p:ext uri="{BB962C8B-B14F-4D97-AF65-F5344CB8AC3E}">
        <p14:creationId xmlns:p14="http://schemas.microsoft.com/office/powerpoint/2010/main" val="394263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746125" indent="-171450" fontAlgn="b">
              <a:lnSpc>
                <a:spcPct val="80000"/>
              </a:lnSpc>
              <a:spcAft>
                <a:spcPts val="0"/>
              </a:spcAft>
              <a:buFont typeface="Arial" panose="020B0604020202020204" pitchFamily="34" charset="0"/>
              <a:buChar char="•"/>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3992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20</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Internet Engineering Task Force</a:t>
            </a:r>
          </a:p>
        </p:txBody>
      </p:sp>
    </p:spTree>
    <p:extLst>
      <p:ext uri="{BB962C8B-B14F-4D97-AF65-F5344CB8AC3E}">
        <p14:creationId xmlns:p14="http://schemas.microsoft.com/office/powerpoint/2010/main" val="498836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5648"/>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Maintain 802.15 Operations Manual</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Answer questions concerning 802.15 Standards and Recommended Practices</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Review 802 PARs and ICAIDs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Ongoing maintenance of operations manual</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802 WG PAR reviews.</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02261"/>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21</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802.15 Maintenance Activities</a:t>
            </a:r>
          </a:p>
        </p:txBody>
      </p:sp>
    </p:spTree>
    <p:extLst>
      <p:ext uri="{BB962C8B-B14F-4D97-AF65-F5344CB8AC3E}">
        <p14:creationId xmlns:p14="http://schemas.microsoft.com/office/powerpoint/2010/main" val="4270502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THz -</a:t>
            </a:r>
            <a:r>
              <a:rPr lang="en-US" sz="3200" kern="1200" dirty="0">
                <a:latin typeface="Arial Rounded MT Bold" pitchFamily="34" charset="0"/>
                <a:cs typeface="Arial" charset="0"/>
              </a:rPr>
              <a: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22</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23</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Identify draft missing pieces and determine work assignments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Resolve comments and address feedback on pre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Initial Letter Ballot</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preparing draft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Finalize package seeking approval to go to Sponsor Ballot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Resolve comments from pre ballot review</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Initial Letter Ballot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Initial Sponsor Ballot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1</a:t>
            </a:r>
            <a:r>
              <a:rPr lang="en-US" sz="2000" baseline="30000" dirty="0">
                <a:solidFill>
                  <a:srgbClr val="000000"/>
                </a:solidFill>
                <a:latin typeface="Arial Rounded MT Bold" pitchFamily="34" charset="0"/>
                <a:cs typeface="Arial" pitchFamily="34" charset="0"/>
              </a:rPr>
              <a:t>st</a:t>
            </a:r>
            <a:r>
              <a:rPr lang="en-US" sz="2000" dirty="0">
                <a:solidFill>
                  <a:srgbClr val="000000"/>
                </a:solidFill>
                <a:latin typeface="Arial Rounded MT Bold" pitchFamily="34" charset="0"/>
                <a:cs typeface="Arial" pitchFamily="34" charset="0"/>
              </a:rPr>
              <a:t> Sponsor Ballot Recirc</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10-15, 2024</a:t>
            </a:r>
          </a:p>
        </p:txBody>
      </p:sp>
    </p:spTree>
    <p:extLst>
      <p:ext uri="{BB962C8B-B14F-4D97-AF65-F5344CB8AC3E}">
        <p14:creationId xmlns:p14="http://schemas.microsoft.com/office/powerpoint/2010/main" val="3832190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25</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from Initial Letter Ballot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1</a:t>
            </a:r>
            <a:r>
              <a:rPr lang="en-US" sz="2000" baseline="30000" dirty="0">
                <a:solidFill>
                  <a:srgbClr val="000000"/>
                </a:solidFill>
                <a:latin typeface="Arial Rounded MT Bold" pitchFamily="34" charset="0"/>
                <a:cs typeface="Arial" pitchFamily="34" charset="0"/>
              </a:rPr>
              <a:t>st</a:t>
            </a:r>
            <a:r>
              <a:rPr lang="en-US" sz="2000" dirty="0">
                <a:solidFill>
                  <a:srgbClr val="000000"/>
                </a:solidFill>
                <a:latin typeface="Arial Rounded MT Bold" pitchFamily="34" charset="0"/>
                <a:cs typeface="Arial" pitchFamily="34" charset="0"/>
              </a:rPr>
              <a:t> Letter Ballot Recirc</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Meeting</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SG NG-SUN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additional presentations and develop plan while awaiting </a:t>
            </a:r>
            <a:r>
              <a:rPr lang="en-US" sz="2000" dirty="0" err="1">
                <a:solidFill>
                  <a:srgbClr val="000000"/>
                </a:solidFill>
                <a:latin typeface="Arial Rounded MT Bold" pitchFamily="34" charset="0"/>
                <a:cs typeface="Arial" pitchFamily="34" charset="0"/>
              </a:rPr>
              <a:t>NesCom</a:t>
            </a:r>
            <a:r>
              <a:rPr lang="en-US" sz="2000" dirty="0">
                <a:solidFill>
                  <a:srgbClr val="000000"/>
                </a:solidFill>
                <a:latin typeface="Arial Rounded MT Bold" pitchFamily="34" charset="0"/>
                <a:cs typeface="Arial" pitchFamily="34" charset="0"/>
              </a:rPr>
              <a:t> approval to become a Task Group</a:t>
            </a:r>
          </a:p>
          <a:p>
            <a:pPr marL="685800" lvl="1" indent="-457200" fontAlgn="b">
              <a:lnSpc>
                <a:spcPct val="80000"/>
              </a:lnSpc>
              <a:buFont typeface="+mj-lt"/>
              <a:buAutoNum type="arabicPeriod"/>
              <a:tabLst>
                <a:tab pos="1247775" algn="l"/>
              </a:tabLst>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NG-OCC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additional presentations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Study Group</a:t>
            </a: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10-15, 2024</a:t>
            </a:r>
          </a:p>
        </p:txBody>
      </p:sp>
    </p:spTree>
    <p:extLst>
      <p:ext uri="{BB962C8B-B14F-4D97-AF65-F5344CB8AC3E}">
        <p14:creationId xmlns:p14="http://schemas.microsoft.com/office/powerpoint/2010/main" val="379349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26</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Identify list of all templates for WG15 Subpage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PARs submitted by other WG’s</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THz related topics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WSN related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10-15, 2024</a:t>
            </a:r>
          </a:p>
        </p:txBody>
      </p:sp>
    </p:spTree>
    <p:extLst>
      <p:ext uri="{BB962C8B-B14F-4D97-AF65-F5344CB8AC3E}">
        <p14:creationId xmlns:p14="http://schemas.microsoft.com/office/powerpoint/2010/main" val="2635688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4" name="Picture 3">
            <a:extLst>
              <a:ext uri="{FF2B5EF4-FFF2-40B4-BE49-F238E27FC236}">
                <a16:creationId xmlns:a16="http://schemas.microsoft.com/office/drawing/2014/main" id="{8A06D756-8552-B4EB-3D88-FB41D3BA0B09}"/>
              </a:ext>
            </a:extLst>
          </p:cNvPr>
          <p:cNvPicPr>
            <a:picLocks noChangeAspect="1"/>
          </p:cNvPicPr>
          <p:nvPr/>
        </p:nvPicPr>
        <p:blipFill>
          <a:blip r:embed="rId2"/>
          <a:stretch>
            <a:fillRect/>
          </a:stretch>
        </p:blipFill>
        <p:spPr>
          <a:xfrm>
            <a:off x="181577" y="1272363"/>
            <a:ext cx="8780845" cy="5113199"/>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400" kern="1200" dirty="0">
                <a:latin typeface="Arial Rounded MT Bold" pitchFamily="34" charset="0"/>
                <a:cs typeface="Arial" charset="0"/>
              </a:rPr>
              <a:t>Voting members:			138</a:t>
            </a:r>
          </a:p>
          <a:p>
            <a:pPr marL="1487488" indent="-635000" algn="l" fontAlgn="b">
              <a:lnSpc>
                <a:spcPct val="80000"/>
              </a:lnSpc>
              <a:spcAft>
                <a:spcPts val="600"/>
              </a:spcAft>
              <a:defRPr/>
            </a:pPr>
            <a:r>
              <a:rPr lang="en-US" sz="2400" kern="1200" dirty="0">
                <a:latin typeface="Arial Rounded MT Bold" pitchFamily="34" charset="0"/>
                <a:cs typeface="Arial" charset="0"/>
              </a:rPr>
              <a:t>Nearly voting members:		5</a:t>
            </a:r>
          </a:p>
          <a:p>
            <a:pPr marL="1487488" indent="-635000" algn="l" fontAlgn="b">
              <a:lnSpc>
                <a:spcPct val="80000"/>
              </a:lnSpc>
              <a:spcAft>
                <a:spcPts val="600"/>
              </a:spcAft>
              <a:defRPr/>
            </a:pPr>
            <a:r>
              <a:rPr lang="en-US" sz="2400" kern="1200" dirty="0">
                <a:latin typeface="Arial Rounded MT Bold" pitchFamily="34" charset="0"/>
                <a:cs typeface="Arial" charset="0"/>
              </a:rPr>
              <a:t>Aspirant voting member:		20</a:t>
            </a:r>
            <a:endParaRPr lang="en-US" sz="2400" kern="0" dirty="0">
              <a:latin typeface="Arial Rounded MT Bold" pitchFamily="34" charset="0"/>
              <a:cs typeface="Arial" charset="0"/>
            </a:endParaRPr>
          </a:p>
          <a:p>
            <a:pPr marL="609600" indent="-609600" fontAlgn="b">
              <a:lnSpc>
                <a:spcPct val="80000"/>
              </a:lnSpc>
              <a:spcAft>
                <a:spcPts val="600"/>
              </a:spcAft>
              <a:defRPr/>
            </a:pPr>
            <a:endParaRPr lang="en-US" sz="2400" kern="0" dirty="0">
              <a:latin typeface="Arial Rounded MT Bold" pitchFamily="34" charset="0"/>
              <a:cs typeface="Arial" charset="0"/>
            </a:endParaRPr>
          </a:p>
          <a:p>
            <a:pPr marL="609600" indent="-609600" algn="l" fontAlgn="b">
              <a:lnSpc>
                <a:spcPct val="80000"/>
              </a:lnSpc>
              <a:spcAft>
                <a:spcPts val="600"/>
              </a:spcAft>
              <a:defRPr/>
            </a:pPr>
            <a:r>
              <a:rPr lang="en-US" sz="2400" kern="0" dirty="0">
                <a:latin typeface="Arial Rounded MT Bold" pitchFamily="34" charset="0"/>
                <a:cs typeface="Arial" charset="0"/>
              </a:rPr>
              <a:t>	802.15 WG Officer Elections</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Clint Powell - 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Phil Beecher - 1</a:t>
            </a:r>
            <a:r>
              <a:rPr lang="en-US" sz="2400" kern="0" baseline="30000" dirty="0">
                <a:latin typeface="Arial Rounded MT Bold" pitchFamily="34" charset="0"/>
                <a:cs typeface="Arial" charset="0"/>
              </a:rPr>
              <a:t>st</a:t>
            </a:r>
            <a:r>
              <a:rPr lang="en-US" sz="2400" kern="0" dirty="0">
                <a:latin typeface="Arial Rounded MT Bold" pitchFamily="34" charset="0"/>
                <a:cs typeface="Arial" charset="0"/>
              </a:rPr>
              <a:t> Vice-Chair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Ann Krieger - 2</a:t>
            </a:r>
            <a:r>
              <a:rPr lang="en-US" sz="2400" kern="0" baseline="30000" dirty="0">
                <a:latin typeface="Arial Rounded MT Bold" pitchFamily="34" charset="0"/>
                <a:cs typeface="Arial" charset="0"/>
              </a:rPr>
              <a:t>nd</a:t>
            </a:r>
            <a:r>
              <a:rPr lang="en-US" sz="2400" kern="0" dirty="0">
                <a:latin typeface="Arial Rounded MT Bold" pitchFamily="34" charset="0"/>
                <a:cs typeface="Arial" charset="0"/>
              </a:rPr>
              <a:t> Vice-Chair (elected Nov. 2022)</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WG Secretary needed</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James Gilb - Tech. Editor (appointed March 2023)</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Ben Rolfe - Treasurer (appointed March 2023)</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5</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533400"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Meeting Slots for 802.15 WG March Plenary</a:t>
            </a:r>
          </a:p>
        </p:txBody>
      </p:sp>
      <p:pic>
        <p:nvPicPr>
          <p:cNvPr id="3" name="Picture 2">
            <a:extLst>
              <a:ext uri="{FF2B5EF4-FFF2-40B4-BE49-F238E27FC236}">
                <a16:creationId xmlns:a16="http://schemas.microsoft.com/office/drawing/2014/main" id="{981BD9AB-E47C-B1A5-E04E-17BC21F0AC3C}"/>
              </a:ext>
            </a:extLst>
          </p:cNvPr>
          <p:cNvPicPr>
            <a:picLocks noChangeAspect="1"/>
          </p:cNvPicPr>
          <p:nvPr/>
        </p:nvPicPr>
        <p:blipFill>
          <a:blip r:embed="rId2"/>
          <a:stretch>
            <a:fillRect/>
          </a:stretch>
        </p:blipFill>
        <p:spPr>
          <a:xfrm>
            <a:off x="1371600" y="1211367"/>
            <a:ext cx="6400800" cy="5264046"/>
          </a:xfrm>
          <a:prstGeom prst="rect">
            <a:avLst/>
          </a:prstGeom>
        </p:spPr>
      </p:pic>
    </p:spTree>
    <p:extLst>
      <p:ext uri="{BB962C8B-B14F-4D97-AF65-F5344CB8AC3E}">
        <p14:creationId xmlns:p14="http://schemas.microsoft.com/office/powerpoint/2010/main" val="367055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694135" y="2176463"/>
            <a:ext cx="7847409" cy="3537347"/>
          </a:xfrm>
        </p:spPr>
        <p:txBody>
          <a:bodyPr/>
          <a:lstStyle/>
          <a:p>
            <a:r>
              <a:rPr lang="en-US" sz="1200" dirty="0"/>
              <a:t>Individual experts who attend electronically for a specific purpose/presentation can be designated as such by the WG Chair and receive a registration fee waiver and limited attendance rights.</a:t>
            </a:r>
          </a:p>
          <a:p>
            <a:r>
              <a:rPr lang="en-US" sz="1200" dirty="0"/>
              <a:t>See section 5 in </a:t>
            </a:r>
            <a:r>
              <a:rPr lang="en-US" sz="1200" dirty="0">
                <a:hlinkClick r:id="rId3"/>
              </a:rPr>
              <a:t>https://mentor.ieee.org/802-ec/dcn/17/ec-17-0090-25-0PNP-ieee-802-lmsc-operations-manual.pdf</a:t>
            </a:r>
            <a:r>
              <a:rPr lang="en-US" sz="1200" dirty="0"/>
              <a:t> ,</a:t>
            </a:r>
          </a:p>
          <a:p>
            <a:pPr lvl="1"/>
            <a:r>
              <a:rPr lang="en-US" sz="900" i="1"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900" dirty="0"/>
            </a:br>
            <a:endParaRPr lang="en-US" sz="900" dirty="0"/>
          </a:p>
          <a:p>
            <a:r>
              <a:rPr lang="en-US" sz="1200" dirty="0"/>
              <a:t>The individuals listed below are hereby designated as specific individual experts on their respective topics and subject to the restrictions and benefits described in the 802 OM. </a:t>
            </a:r>
          </a:p>
          <a:p>
            <a:pPr lvl="1"/>
            <a:r>
              <a:rPr lang="en-US" sz="1200" dirty="0"/>
              <a:t>Example: Name, Affiliation, Specific mtg.</a:t>
            </a:r>
          </a:p>
          <a:p>
            <a:pPr lvl="1"/>
            <a:r>
              <a:rPr lang="en-US" sz="1200" dirty="0"/>
              <a:t>n/a</a:t>
            </a:r>
          </a:p>
          <a:p>
            <a:pPr lvl="1"/>
            <a:r>
              <a:rPr lang="en-US" sz="1200" dirty="0"/>
              <a:t>n/a</a:t>
            </a:r>
          </a:p>
          <a:p>
            <a:pPr lvl="1"/>
            <a:r>
              <a:rPr lang="en-US" sz="1200" dirty="0"/>
              <a:t>n/a</a:t>
            </a:r>
          </a:p>
          <a:p>
            <a:pPr lvl="1"/>
            <a:r>
              <a:rPr lang="en-US" sz="1200" dirty="0"/>
              <a:t>n/a</a:t>
            </a:r>
          </a:p>
          <a:p>
            <a:r>
              <a:rPr lang="en-US" sz="1200" dirty="0"/>
              <a:t>For WNG, attendance for each is limited to the WNG timeslot in which the respective presentation is scheduled. </a:t>
            </a:r>
            <a:br>
              <a:rPr lang="en-US" dirty="0"/>
            </a:br>
            <a:endParaRPr lang="en-US" dirty="0"/>
          </a:p>
        </p:txBody>
      </p:sp>
      <p:sp>
        <p:nvSpPr>
          <p:cNvPr id="20483" name="Title 1"/>
          <p:cNvSpPr>
            <a:spLocks noGrp="1"/>
          </p:cNvSpPr>
          <p:nvPr>
            <p:ph type="title"/>
          </p:nvPr>
        </p:nvSpPr>
        <p:spPr/>
        <p:txBody>
          <a:bodyPr/>
          <a:lstStyle/>
          <a:p>
            <a:r>
              <a:rPr lang="en-GB" altLang="en-US" dirty="0"/>
              <a:t>2.6a: 2024 January Designation of Individual experts</a:t>
            </a:r>
          </a:p>
        </p:txBody>
      </p:sp>
      <p:sp>
        <p:nvSpPr>
          <p:cNvPr id="2" name="Slide Number Placeholder 6">
            <a:extLst>
              <a:ext uri="{FF2B5EF4-FFF2-40B4-BE49-F238E27FC236}">
                <a16:creationId xmlns:a16="http://schemas.microsoft.com/office/drawing/2014/main" id="{85688291-CD26-C55F-CD0B-257F2EE9419B}"/>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2635750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4294967295"/>
          </p:nvPr>
        </p:nvSpPr>
        <p:spPr>
          <a:xfrm>
            <a:off x="8038766" y="5567895"/>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7</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67803" y="2341128"/>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690779" y="3289140"/>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6993" y="2735911"/>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73449" y="5328426"/>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66022" y="4724878"/>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40451" y="2836113"/>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91620" y="3769167"/>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62749" y="4765511"/>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19270" y="478129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806926" y="4444113"/>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07634" y="534059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52855" y="496151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69823" y="1614586"/>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49134" y="1669851"/>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83656" y="1523404"/>
            <a:ext cx="3330077" cy="170846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40032" y="4361967"/>
            <a:ext cx="2373701" cy="165564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512382" y="443530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77629" y="441066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
        <p:nvSpPr>
          <p:cNvPr id="145" name="Slide Number Placeholder 6">
            <a:extLst>
              <a:ext uri="{FF2B5EF4-FFF2-40B4-BE49-F238E27FC236}">
                <a16:creationId xmlns:a16="http://schemas.microsoft.com/office/drawing/2014/main" id="{B72F03E3-0779-AE8C-AF7E-76B69714213A}"/>
              </a:ext>
            </a:extLst>
          </p:cNvPr>
          <p:cNvSpPr txBox="1">
            <a:spLocks/>
          </p:cNvSpPr>
          <p:nvPr/>
        </p:nvSpPr>
        <p:spPr>
          <a:xfrm>
            <a:off x="4307635" y="6456184"/>
            <a:ext cx="625854" cy="208776"/>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742950" indent="-28575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11430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6002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20574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529859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1981200"/>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802.15 WG</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8</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Revision of IEEE Std 802.15.3-2016</a:t>
            </a: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TG3mb Webpage</a:t>
            </a:r>
            <a:endParaRPr lang="en-US" sz="1000" kern="1200" dirty="0">
              <a:solidFill>
                <a:srgbClr val="0000FF"/>
              </a:solidFill>
              <a:cs typeface="Arial" panose="020B0604020202020204" pitchFamily="34" charset="0"/>
            </a:endParaRPr>
          </a:p>
          <a:p>
            <a:pPr marL="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Roll-up of all amendments since the last revision</a:t>
            </a:r>
          </a:p>
          <a:p>
            <a:pPr marL="574675" indent="-119063" fontAlgn="b">
              <a:lnSpc>
                <a:spcPct val="80000"/>
              </a:lnSpc>
              <a:spcAft>
                <a:spcPts val="0"/>
              </a:spcAft>
              <a:tabLst>
                <a:tab pos="446088" algn="l"/>
              </a:tabLst>
              <a:defRPr/>
            </a:pPr>
            <a:r>
              <a:rPr lang="en-US" sz="1000" kern="1200" dirty="0">
                <a:cs typeface="Arial" panose="020B0604020202020204" pitchFamily="34" charset="0"/>
              </a:rPr>
              <a:t>Include all new frequency bands above 275 GHz identified by WRC 2019</a:t>
            </a:r>
          </a:p>
          <a:p>
            <a:pPr marL="574675" indent="-119063" fontAlgn="b">
              <a:lnSpc>
                <a:spcPct val="80000"/>
              </a:lnSpc>
              <a:spcAft>
                <a:spcPts val="0"/>
              </a:spcAft>
              <a:tabLst>
                <a:tab pos="446088" algn="l"/>
              </a:tabLst>
              <a:defRPr/>
            </a:pPr>
            <a:r>
              <a:rPr lang="en-US" sz="1000" kern="1200" dirty="0">
                <a:cs typeface="Arial" panose="020B0604020202020204" pitchFamily="34" charset="0"/>
              </a:rPr>
              <a:t>Fix RIFS timing parameter issue</a:t>
            </a:r>
          </a:p>
          <a:p>
            <a:pPr marL="574675" indent="-119063" fontAlgn="b">
              <a:lnSpc>
                <a:spcPct val="80000"/>
              </a:lnSpc>
              <a:spcAft>
                <a:spcPts val="0"/>
              </a:spcAft>
              <a:tabLst>
                <a:tab pos="446088" algn="l"/>
              </a:tabLst>
              <a:defRPr/>
            </a:pPr>
            <a:r>
              <a:rPr lang="en-US" sz="1000" kern="1200" dirty="0">
                <a:cs typeface="Arial" panose="020B0604020202020204" pitchFamily="34" charset="0"/>
              </a:rPr>
              <a:t>Replace reference to IEEE Std 802.1D by reference to IEEE Std 802.1Q</a:t>
            </a:r>
          </a:p>
          <a:p>
            <a:pPr marL="574675" indent="-119063" fontAlgn="b">
              <a:lnSpc>
                <a:spcPct val="80000"/>
              </a:lnSpc>
              <a:spcAft>
                <a:spcPts val="0"/>
              </a:spcAft>
              <a:tabLst>
                <a:tab pos="446088" algn="l"/>
              </a:tabLst>
              <a:defRPr/>
            </a:pPr>
            <a:r>
              <a:rPr lang="en-US" sz="1000" kern="1200" dirty="0">
                <a:cs typeface="Arial" panose="020B0604020202020204" pitchFamily="34" charset="0"/>
              </a:rPr>
              <a:t>Introduce two new modulation schemes (16-APSK, 32-APSK)</a:t>
            </a:r>
          </a:p>
          <a:p>
            <a:pPr marL="233363" indent="0" fontAlgn="b">
              <a:lnSpc>
                <a:spcPct val="80000"/>
              </a:lnSpc>
              <a:spcAft>
                <a:spcPts val="0"/>
              </a:spcAft>
              <a:buNone/>
              <a:tabLst>
                <a:tab pos="446088" algn="l"/>
              </a:tabLst>
              <a:defRPr/>
            </a:pPr>
            <a:endParaRPr lang="en-US" sz="1000" kern="1200" dirty="0">
              <a:cs typeface="Arial" charset="0"/>
            </a:endParaRPr>
          </a:p>
          <a:p>
            <a:pPr marL="233363" indent="0" fontAlgn="b">
              <a:lnSpc>
                <a:spcPct val="80000"/>
              </a:lnSpc>
              <a:spcAft>
                <a:spcPts val="0"/>
              </a:spcAft>
              <a:buNone/>
              <a:tabLst>
                <a:tab pos="446088" algn="l"/>
              </a:tabLst>
              <a:defRPr/>
            </a:pPr>
            <a:r>
              <a:rPr lang="en-US" sz="1000" kern="1200" dirty="0">
                <a:cs typeface="Arial" charset="0"/>
              </a:rPr>
              <a:t>IEEE Std 802.15.3-2023 was approved in September 2023 and published in February 2024</a:t>
            </a: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TG3mb (HSD)</a:t>
            </a:r>
            <a:r>
              <a:rPr lang="en-US" sz="3200" kern="1200" dirty="0">
                <a:latin typeface="Arial Rounded MT Bold" pitchFamily="34" charset="0"/>
                <a:cs typeface="Arial" charset="0"/>
              </a:rPr>
              <a:t> - Revision of IEEE Std 802.15.3-2016</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9</a:t>
            </a:fld>
            <a:endParaRPr lang="en-US" sz="1200" dirty="0"/>
          </a:p>
        </p:txBody>
      </p:sp>
    </p:spTree>
    <p:extLst>
      <p:ext uri="{BB962C8B-B14F-4D97-AF65-F5344CB8AC3E}">
        <p14:creationId xmlns:p14="http://schemas.microsoft.com/office/powerpoint/2010/main" val="1301631285"/>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47274</TotalTime>
  <Words>2748</Words>
  <Application>Microsoft Office PowerPoint</Application>
  <PresentationFormat>On-screen Show (4:3)</PresentationFormat>
  <Paragraphs>430</Paragraphs>
  <Slides>26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Arial Rounded MT Bold</vt:lpstr>
      <vt:lpstr>Times New Roman</vt:lpstr>
      <vt:lpstr>IEEE-802_15</vt:lpstr>
      <vt:lpstr> 149th Session of meetings of the  IEEE 802.15 Working Group for Wireless Specialty Networks (WSN)</vt:lpstr>
      <vt:lpstr>PowerPoint Presentation</vt:lpstr>
      <vt:lpstr>PowerPoint Presentation</vt:lpstr>
      <vt:lpstr>PowerPoint Presentation</vt:lpstr>
      <vt:lpstr>PowerPoint Presentation</vt:lpstr>
      <vt:lpstr>2.6a: 2024 January Designation of Individual experts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1287</cp:revision>
  <cp:lastPrinted>2000-07-07T01:25:49Z</cp:lastPrinted>
  <dcterms:created xsi:type="dcterms:W3CDTF">1999-06-22T06:24:01Z</dcterms:created>
  <dcterms:modified xsi:type="dcterms:W3CDTF">2024-03-12T00:14:33Z</dcterms:modified>
  <cp:category/>
</cp:coreProperties>
</file>