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359" r:id="rId2"/>
    <p:sldId id="357" r:id="rId3"/>
    <p:sldId id="340" r:id="rId4"/>
    <p:sldId id="342" r:id="rId5"/>
    <p:sldId id="2028" r:id="rId6"/>
    <p:sldId id="550" r:id="rId7"/>
    <p:sldId id="2027" r:id="rId8"/>
    <p:sldId id="349" r:id="rId9"/>
    <p:sldId id="2030" r:id="rId10"/>
    <p:sldId id="2031" r:id="rId11"/>
    <p:sldId id="2045" r:id="rId12"/>
    <p:sldId id="2032" r:id="rId13"/>
    <p:sldId id="2033" r:id="rId14"/>
    <p:sldId id="2041" r:id="rId15"/>
    <p:sldId id="2034" r:id="rId16"/>
    <p:sldId id="2035" r:id="rId17"/>
    <p:sldId id="2036" r:id="rId18"/>
    <p:sldId id="2037" r:id="rId19"/>
    <p:sldId id="2042" r:id="rId20"/>
    <p:sldId id="2044" r:id="rId21"/>
    <p:sldId id="2038" r:id="rId22"/>
    <p:sldId id="2039" r:id="rId23"/>
    <p:sldId id="2040" r:id="rId24"/>
    <p:sldId id="350" r:id="rId25"/>
    <p:sldId id="351" r:id="rId26"/>
    <p:sldId id="356" r:id="rId27"/>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60" d="100"/>
          <a:sy n="60" d="100"/>
        </p:scale>
        <p:origin x="100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6</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802.15-24-0099-02</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joerg.robert@iee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eee802.org/15/pub/TG3mb.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149</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10-15, 2024</a:t>
            </a:r>
          </a:p>
          <a:p>
            <a:pPr>
              <a:lnSpc>
                <a:spcPct val="70000"/>
              </a:lnSpc>
              <a:defRPr/>
            </a:pPr>
            <a:endParaRPr lang="en-US" sz="2400" b="1" dirty="0">
              <a:latin typeface="Times New Roman" charset="0"/>
            </a:endParaRPr>
          </a:p>
          <a:p>
            <a:pPr eaLnBrk="1" fontAlgn="b" hangingPunct="1">
              <a:spcBef>
                <a:spcPts val="0"/>
              </a:spcBef>
              <a:defRPr/>
            </a:pPr>
            <a:r>
              <a:rPr lang="en-US" b="1" dirty="0"/>
              <a:t>Held in Denver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(NG-UWB</a:t>
            </a:r>
            <a:r>
              <a:rPr lang="en-US" sz="3200" kern="1200">
                <a:latin typeface="Arial Rounded MT Bold" pitchFamily="34" charset="0"/>
                <a:cs typeface="Arial" charset="0"/>
              </a:rPr>
              <a:t>) - </a:t>
            </a:r>
            <a:r>
              <a:rPr lang="en-US" sz="3200" kern="1200" dirty="0">
                <a:latin typeface="Arial Rounded MT Bold" pitchFamily="34" charset="0"/>
                <a:cs typeface="Arial" charset="0"/>
              </a:rPr>
              <a:t>Next Generation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802.15.4-2020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b="1"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b="1"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381000" y="2116357"/>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the existing IEEE 802.15.7-2011 standard and the IEEE 802.15.7-2018 revision.</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21590"/>
            <a:ext cx="8077200" cy="126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Communications</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293077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(UWB-AHN)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a:latin typeface="Arial" panose="020B0604020202020204" pitchFamily="34" charset="0"/>
                <a:cs typeface="Arial" panose="020B0604020202020204" pitchFamily="34" charset="0"/>
              </a:rPr>
              <a:t>Focused </a:t>
            </a:r>
            <a:r>
              <a:rPr lang="en-US" sz="1000" kern="1200" dirty="0">
                <a:latin typeface="Arial" panose="020B0604020202020204" pitchFamily="34" charset="0"/>
                <a:cs typeface="Arial" panose="020B0604020202020204" pitchFamily="34" charset="0"/>
              </a:rPr>
              <a:t>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amendment is to the IEEE 802.16-2017 base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Joerg Robert</a:t>
            </a:r>
            <a:r>
              <a:rPr lang="en-US" sz="1000" kern="1200" dirty="0">
                <a:solidFill>
                  <a:srgbClr val="0000FF"/>
                </a:solidFill>
                <a:latin typeface="Arial" panose="020B0604020202020204" pitchFamily="34" charset="0"/>
                <a:cs typeface="Arial" panose="020B0604020202020204" pitchFamily="34" charset="0"/>
              </a:rPr>
              <a:t> </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Study Group Next Gen SUN PHY prepares the work 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will end up being an amendment to the latest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SG (NG-SUN PHY) - Next Generation SUN PHY</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Development of next-generation optical camera communication (NG-OCC)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OCC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OCC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Indoor/Outdoor Positioning through OCC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OCC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OCC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(NG-OCC)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Generation Optical Camera Communication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57039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3" name="Picture 2">
            <a:extLst>
              <a:ext uri="{FF2B5EF4-FFF2-40B4-BE49-F238E27FC236}">
                <a16:creationId xmlns:a16="http://schemas.microsoft.com/office/drawing/2014/main" id="{C1E834EA-49BF-7E00-285E-C690594BE11A}"/>
              </a:ext>
            </a:extLst>
          </p:cNvPr>
          <p:cNvPicPr>
            <a:picLocks noChangeAspect="1"/>
          </p:cNvPicPr>
          <p:nvPr/>
        </p:nvPicPr>
        <p:blipFill>
          <a:blip r:embed="rId2"/>
          <a:stretch>
            <a:fillRect/>
          </a:stretch>
        </p:blipFill>
        <p:spPr>
          <a:xfrm>
            <a:off x="114300" y="1524000"/>
            <a:ext cx="8915400" cy="4504362"/>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746125" indent="-171450" fontAlgn="b">
              <a:lnSpc>
                <a:spcPct val="80000"/>
              </a:lnSpc>
              <a:spcAft>
                <a:spcPts val="0"/>
              </a:spcAft>
              <a:buFont typeface="Arial" panose="020B0604020202020204" pitchFamily="34" charset="0"/>
              <a:buChar char="•"/>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Tree>
    <p:extLst>
      <p:ext uri="{BB962C8B-B14F-4D97-AF65-F5344CB8AC3E}">
        <p14:creationId xmlns:p14="http://schemas.microsoft.com/office/powerpoint/2010/main" val="49883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Maintain 802.15 Operations Manual</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Answer questions concerning 802.15 Standards and Recommended Practices</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Review 802 PARs and ICAIDs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Ongoing maintenance of operations manual</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802 WG PAR reviews.</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02261"/>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Tree>
    <p:extLst>
      <p:ext uri="{BB962C8B-B14F-4D97-AF65-F5344CB8AC3E}">
        <p14:creationId xmlns:p14="http://schemas.microsoft.com/office/powerpoint/2010/main" val="427050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Finalize package seeking approval to go to Sponsor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Initial Sponsor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Sponsor Ballot Recirc</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383219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25</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Initial Letter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 and develop plan while awaiting </a:t>
            </a:r>
            <a:r>
              <a:rPr lang="en-US" sz="2000" dirty="0" err="1">
                <a:solidFill>
                  <a:srgbClr val="000000"/>
                </a:solidFill>
                <a:latin typeface="Arial Rounded MT Bold" pitchFamily="34" charset="0"/>
                <a:cs typeface="Arial" pitchFamily="34" charset="0"/>
              </a:rPr>
              <a:t>NesCom</a:t>
            </a:r>
            <a:r>
              <a:rPr lang="en-US" sz="2000" dirty="0">
                <a:solidFill>
                  <a:srgbClr val="000000"/>
                </a:solidFill>
                <a:latin typeface="Arial Rounded MT Bold" pitchFamily="34" charset="0"/>
                <a:cs typeface="Arial" pitchFamily="34" charset="0"/>
              </a:rPr>
              <a:t> approval to become a Task Group</a:t>
            </a:r>
          </a:p>
          <a:p>
            <a:pPr marL="685800" lvl="1" indent="-457200" fontAlgn="b">
              <a:lnSpc>
                <a:spcPct val="80000"/>
              </a:lnSpc>
              <a:buFont typeface="+mj-lt"/>
              <a:buAutoNum type="arabicPeriod"/>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NG-OCC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Study Group</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379349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26</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Identify list of all templates for WG15 Subpage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PARs submitted by other WG’s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THz related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263568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4" name="Picture 3">
            <a:extLst>
              <a:ext uri="{FF2B5EF4-FFF2-40B4-BE49-F238E27FC236}">
                <a16:creationId xmlns:a16="http://schemas.microsoft.com/office/drawing/2014/main" id="{8A06D756-8552-B4EB-3D88-FB41D3BA0B09}"/>
              </a:ext>
            </a:extLst>
          </p:cNvPr>
          <p:cNvPicPr>
            <a:picLocks noChangeAspect="1"/>
          </p:cNvPicPr>
          <p:nvPr/>
        </p:nvPicPr>
        <p:blipFill>
          <a:blip r:embed="rId2"/>
          <a:stretch>
            <a:fillRect/>
          </a:stretch>
        </p:blipFill>
        <p:spPr>
          <a:xfrm>
            <a:off x="181577" y="1272363"/>
            <a:ext cx="8780845" cy="5113199"/>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138</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5</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WG Secretary needed</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March Plenary</a:t>
            </a:r>
          </a:p>
        </p:txBody>
      </p:sp>
      <p:pic>
        <p:nvPicPr>
          <p:cNvPr id="2" name="Picture 1">
            <a:extLst>
              <a:ext uri="{FF2B5EF4-FFF2-40B4-BE49-F238E27FC236}">
                <a16:creationId xmlns:a16="http://schemas.microsoft.com/office/drawing/2014/main" id="{F77F748F-096D-9A92-AD57-3E06A66DCE4C}"/>
              </a:ext>
            </a:extLst>
          </p:cNvPr>
          <p:cNvPicPr>
            <a:picLocks noChangeAspect="1"/>
          </p:cNvPicPr>
          <p:nvPr/>
        </p:nvPicPr>
        <p:blipFill>
          <a:blip r:embed="rId2"/>
          <a:stretch>
            <a:fillRect/>
          </a:stretch>
        </p:blipFill>
        <p:spPr>
          <a:xfrm>
            <a:off x="1409700" y="1274034"/>
            <a:ext cx="6324600" cy="5201379"/>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hlinkClick r:id="rId3"/>
              </a:rPr>
              <a:t>https://mentor.ieee.org/802-ec/dcn/17/ec-17-0090-25-0PNP-ieee-802-lmsc-operations-manual.pdf</a:t>
            </a:r>
            <a:r>
              <a:rPr lang="en-US" sz="1200" dirty="0"/>
              <a:t> ,</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7</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802.15 WG</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Revision of IEEE Std 802.15.3-2016</a:t>
            </a: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TG3mb Webpage</a:t>
            </a:r>
            <a:endParaRPr lang="en-US" sz="1000" kern="1200" dirty="0">
              <a:solidFill>
                <a:srgbClr val="0000FF"/>
              </a:solidFill>
              <a:cs typeface="Arial" panose="020B0604020202020204" pitchFamily="34" charset="0"/>
            </a:endParaRPr>
          </a:p>
          <a:p>
            <a:pPr marL="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Roll-up of all amendments since the last revision</a:t>
            </a:r>
          </a:p>
          <a:p>
            <a:pPr marL="574675" indent="-119063" fontAlgn="b">
              <a:lnSpc>
                <a:spcPct val="80000"/>
              </a:lnSpc>
              <a:spcAft>
                <a:spcPts val="0"/>
              </a:spcAft>
              <a:tabLst>
                <a:tab pos="446088" algn="l"/>
              </a:tabLst>
              <a:defRPr/>
            </a:pPr>
            <a:r>
              <a:rPr lang="en-US" sz="1000" kern="1200" dirty="0">
                <a:cs typeface="Arial" panose="020B0604020202020204" pitchFamily="34" charset="0"/>
              </a:rPr>
              <a:t>Include all new frequency bands above 275 GHz identified by WRC 2019</a:t>
            </a:r>
          </a:p>
          <a:p>
            <a:pPr marL="574675" indent="-119063" fontAlgn="b">
              <a:lnSpc>
                <a:spcPct val="80000"/>
              </a:lnSpc>
              <a:spcAft>
                <a:spcPts val="0"/>
              </a:spcAft>
              <a:tabLst>
                <a:tab pos="446088" algn="l"/>
              </a:tabLst>
              <a:defRPr/>
            </a:pPr>
            <a:r>
              <a:rPr lang="en-US" sz="1000" kern="1200" dirty="0">
                <a:cs typeface="Arial" panose="020B0604020202020204" pitchFamily="34" charset="0"/>
              </a:rPr>
              <a:t>Fix RIFS timing parameter issue</a:t>
            </a:r>
          </a:p>
          <a:p>
            <a:pPr marL="574675" indent="-119063" fontAlgn="b">
              <a:lnSpc>
                <a:spcPct val="80000"/>
              </a:lnSpc>
              <a:spcAft>
                <a:spcPts val="0"/>
              </a:spcAft>
              <a:tabLst>
                <a:tab pos="446088" algn="l"/>
              </a:tabLst>
              <a:defRPr/>
            </a:pPr>
            <a:r>
              <a:rPr lang="en-US" sz="1000" kern="1200" dirty="0">
                <a:cs typeface="Arial" panose="020B0604020202020204" pitchFamily="34" charset="0"/>
              </a:rPr>
              <a:t>Replace reference to IEEE Std 802.1D by reference to IEEE Std 802.1Q</a:t>
            </a:r>
          </a:p>
          <a:p>
            <a:pPr marL="574675" indent="-119063" fontAlgn="b">
              <a:lnSpc>
                <a:spcPct val="80000"/>
              </a:lnSpc>
              <a:spcAft>
                <a:spcPts val="0"/>
              </a:spcAft>
              <a:tabLst>
                <a:tab pos="446088" algn="l"/>
              </a:tabLst>
              <a:defRPr/>
            </a:pPr>
            <a:r>
              <a:rPr lang="en-US" sz="1000" kern="1200" dirty="0">
                <a:cs typeface="Arial" panose="020B0604020202020204" pitchFamily="34" charset="0"/>
              </a:rPr>
              <a:t>Introduce two new modulation schemes (16-APSK, 32-APSK)</a:t>
            </a:r>
          </a:p>
          <a:p>
            <a:pPr marL="233363" indent="0" fontAlgn="b">
              <a:lnSpc>
                <a:spcPct val="80000"/>
              </a:lnSpc>
              <a:spcAft>
                <a:spcPts val="0"/>
              </a:spcAft>
              <a:buNone/>
              <a:tabLst>
                <a:tab pos="446088" algn="l"/>
              </a:tabLst>
              <a:defRPr/>
            </a:pPr>
            <a:endParaRPr lang="en-US" sz="1000" kern="1200" dirty="0">
              <a:cs typeface="Arial" charset="0"/>
            </a:endParaRPr>
          </a:p>
          <a:p>
            <a:pPr marL="233363" indent="0" fontAlgn="b">
              <a:lnSpc>
                <a:spcPct val="80000"/>
              </a:lnSpc>
              <a:spcAft>
                <a:spcPts val="0"/>
              </a:spcAft>
              <a:buNone/>
              <a:tabLst>
                <a:tab pos="446088" algn="l"/>
              </a:tabLst>
              <a:defRPr/>
            </a:pPr>
            <a:r>
              <a:rPr lang="en-US" sz="1000" kern="1200" dirty="0">
                <a:cs typeface="Arial" charset="0"/>
              </a:rPr>
              <a:t>IEEE Std 802.15.3-2023 was approved in September 2023 and published in February 2024</a:t>
            </a: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TG3mb (HSD)</a:t>
            </a:r>
            <a:r>
              <a:rPr lang="en-US" sz="3200" kern="1200" dirty="0">
                <a:latin typeface="Arial Rounded MT Bold" pitchFamily="34" charset="0"/>
                <a:cs typeface="Arial" charset="0"/>
              </a:rPr>
              <a:t> - Revision of IEEE Std 802.15.3-2016</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1301631285"/>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47241</TotalTime>
  <Words>2748</Words>
  <Application>Microsoft Office PowerPoint</Application>
  <PresentationFormat>On-screen Show (4:3)</PresentationFormat>
  <Paragraphs>430</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Rounded MT Bold</vt:lpstr>
      <vt:lpstr>Times New Roman</vt:lpstr>
      <vt:lpstr>IEEE-802_15</vt:lpstr>
      <vt:lpstr> 149th Session of meetings of the  IEEE 802.15 Working Group for Wireless Specialty Networks (WSN)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1280</cp:revision>
  <cp:lastPrinted>2000-07-07T01:25:49Z</cp:lastPrinted>
  <dcterms:created xsi:type="dcterms:W3CDTF">1999-06-22T06:24:01Z</dcterms:created>
  <dcterms:modified xsi:type="dcterms:W3CDTF">2024-03-11T00:41:44Z</dcterms:modified>
  <cp:category/>
</cp:coreProperties>
</file>