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charts/chart11.xml" ContentType="application/vnd.openxmlformats-officedocument.drawingml.chart+xml"/>
  <Override PartName="/ppt/charts/chart12.xml" ContentType="application/vnd.openxmlformats-officedocument.drawingml.chart+xml"/>
  <Override PartName="/ppt/presProps.xml" ContentType="application/vnd.openxmlformats-officedocument.presentationml.presProps+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presProps" Target="presProps.xml"/>
</Relationships>
</file>

<file path=ppt/charts/chart11.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sz="1300" spc="-1" strike="noStrike">
                <a:solidFill>
                  <a:srgbClr val="000000"/>
                </a:solidFill>
                <a:latin typeface="Arial"/>
              </a:defRPr>
            </a:pPr>
            <a:r>
              <a:rPr b="0" sz="1300" spc="-1" strike="noStrike">
                <a:solidFill>
                  <a:srgbClr val="000000"/>
                </a:solidFill>
                <a:latin typeface="Arial"/>
              </a:rPr>
              <a:t>P(k)</a:t>
            </a:r>
          </a:p>
        </c:rich>
      </c:tx>
      <c:overlay val="0"/>
      <c:spPr>
        <a:noFill/>
        <a:ln w="0">
          <a:noFill/>
        </a:ln>
      </c:spPr>
    </c:title>
    <c:autoTitleDeleted val="0"/>
    <c:plotArea>
      <c:lineChart>
        <c:grouping val="standard"/>
        <c:varyColors val="0"/>
        <c:ser>
          <c:idx val="0"/>
          <c:order val="0"/>
          <c:tx>
            <c:strRef>
              <c:f>label 0</c:f>
              <c:strCache>
                <c:ptCount val="1"/>
                <c:pt idx="0">
                  <c:v>p</c:v>
                </c:pt>
              </c:strCache>
            </c:strRef>
          </c:tx>
          <c:spPr>
            <a:solidFill>
              <a:srgbClr val="004586"/>
            </a:solidFill>
            <a:ln w="28800">
              <a:solidFill>
                <a:srgbClr val="004586"/>
              </a:solidFill>
              <a:round/>
            </a:ln>
          </c:spPr>
          <c:marker>
            <c:symbol val="none"/>
          </c:marker>
          <c:dLbls>
            <c:txPr>
              <a:bodyPr wrap="none"/>
              <a:lstStyle/>
              <a:p>
                <a:pPr>
                  <a:defRPr b="0" sz="1000" spc="-1" strike="noStrike">
                    <a:solidFill>
                      <a:srgbClr val="000000"/>
                    </a:solidFill>
                    <a:latin typeface="Arial"/>
                  </a:defRPr>
                </a:pPr>
              </a:p>
            </c:txP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00"/>
                <c:pt idx="0">
                  <c:v>0</c:v>
                </c:pt>
                <c:pt idx="1">
                  <c:v>100</c:v>
                </c:pt>
                <c:pt idx="2">
                  <c:v>200</c:v>
                </c:pt>
                <c:pt idx="3">
                  <c:v>300</c:v>
                </c:pt>
                <c:pt idx="4">
                  <c:v>400</c:v>
                </c:pt>
                <c:pt idx="5">
                  <c:v>500</c:v>
                </c:pt>
                <c:pt idx="6">
                  <c:v>600</c:v>
                </c:pt>
                <c:pt idx="7">
                  <c:v>700</c:v>
                </c:pt>
                <c:pt idx="8">
                  <c:v>800</c:v>
                </c:pt>
                <c:pt idx="9">
                  <c:v>900</c:v>
                </c:pt>
                <c:pt idx="10">
                  <c:v>1000</c:v>
                </c:pt>
                <c:pt idx="11">
                  <c:v>1100</c:v>
                </c:pt>
                <c:pt idx="12">
                  <c:v>1200</c:v>
                </c:pt>
                <c:pt idx="13">
                  <c:v>1300</c:v>
                </c:pt>
                <c:pt idx="14">
                  <c:v>1400</c:v>
                </c:pt>
                <c:pt idx="15">
                  <c:v>1500</c:v>
                </c:pt>
                <c:pt idx="16">
                  <c:v>1600</c:v>
                </c:pt>
                <c:pt idx="17">
                  <c:v>1700</c:v>
                </c:pt>
                <c:pt idx="18">
                  <c:v>1800</c:v>
                </c:pt>
                <c:pt idx="19">
                  <c:v>1900</c:v>
                </c:pt>
                <c:pt idx="20">
                  <c:v>2000</c:v>
                </c:pt>
                <c:pt idx="21">
                  <c:v>2100</c:v>
                </c:pt>
                <c:pt idx="22">
                  <c:v>2200</c:v>
                </c:pt>
                <c:pt idx="23">
                  <c:v>2300</c:v>
                </c:pt>
                <c:pt idx="24">
                  <c:v>2400</c:v>
                </c:pt>
                <c:pt idx="25">
                  <c:v>2500</c:v>
                </c:pt>
                <c:pt idx="26">
                  <c:v>2600</c:v>
                </c:pt>
                <c:pt idx="27">
                  <c:v>2700</c:v>
                </c:pt>
                <c:pt idx="28">
                  <c:v>2800</c:v>
                </c:pt>
                <c:pt idx="29">
                  <c:v>2900</c:v>
                </c:pt>
                <c:pt idx="30">
                  <c:v>3000</c:v>
                </c:pt>
                <c:pt idx="31">
                  <c:v>3100</c:v>
                </c:pt>
                <c:pt idx="32">
                  <c:v>3200</c:v>
                </c:pt>
                <c:pt idx="33">
                  <c:v>3300</c:v>
                </c:pt>
                <c:pt idx="34">
                  <c:v>3400</c:v>
                </c:pt>
                <c:pt idx="35">
                  <c:v>3500</c:v>
                </c:pt>
                <c:pt idx="36">
                  <c:v>3600</c:v>
                </c:pt>
                <c:pt idx="37">
                  <c:v>3700</c:v>
                </c:pt>
                <c:pt idx="38">
                  <c:v>3800</c:v>
                </c:pt>
                <c:pt idx="39">
                  <c:v>3900</c:v>
                </c:pt>
                <c:pt idx="40">
                  <c:v>4000</c:v>
                </c:pt>
                <c:pt idx="41">
                  <c:v>4100</c:v>
                </c:pt>
                <c:pt idx="42">
                  <c:v>4200</c:v>
                </c:pt>
                <c:pt idx="43">
                  <c:v>4300</c:v>
                </c:pt>
                <c:pt idx="44">
                  <c:v>4400</c:v>
                </c:pt>
                <c:pt idx="45">
                  <c:v>4500</c:v>
                </c:pt>
                <c:pt idx="46">
                  <c:v>4600</c:v>
                </c:pt>
                <c:pt idx="47">
                  <c:v>4700</c:v>
                </c:pt>
                <c:pt idx="48">
                  <c:v>4800</c:v>
                </c:pt>
                <c:pt idx="49">
                  <c:v>4900</c:v>
                </c:pt>
                <c:pt idx="50">
                  <c:v>5000</c:v>
                </c:pt>
                <c:pt idx="51">
                  <c:v>5100</c:v>
                </c:pt>
                <c:pt idx="52">
                  <c:v>5200</c:v>
                </c:pt>
                <c:pt idx="53">
                  <c:v>5300</c:v>
                </c:pt>
                <c:pt idx="54">
                  <c:v>5400</c:v>
                </c:pt>
                <c:pt idx="55">
                  <c:v>5500</c:v>
                </c:pt>
                <c:pt idx="56">
                  <c:v>5600</c:v>
                </c:pt>
                <c:pt idx="57">
                  <c:v>5700</c:v>
                </c:pt>
                <c:pt idx="58">
                  <c:v>5800</c:v>
                </c:pt>
                <c:pt idx="59">
                  <c:v>5900</c:v>
                </c:pt>
                <c:pt idx="60">
                  <c:v>6000</c:v>
                </c:pt>
                <c:pt idx="61">
                  <c:v>6100</c:v>
                </c:pt>
                <c:pt idx="62">
                  <c:v>6200</c:v>
                </c:pt>
                <c:pt idx="63">
                  <c:v>6300</c:v>
                </c:pt>
                <c:pt idx="64">
                  <c:v>6400</c:v>
                </c:pt>
                <c:pt idx="65">
                  <c:v>6500</c:v>
                </c:pt>
                <c:pt idx="66">
                  <c:v>6600</c:v>
                </c:pt>
                <c:pt idx="67">
                  <c:v>6700</c:v>
                </c:pt>
                <c:pt idx="68">
                  <c:v>6800</c:v>
                </c:pt>
                <c:pt idx="69">
                  <c:v>6900</c:v>
                </c:pt>
                <c:pt idx="70">
                  <c:v>7000</c:v>
                </c:pt>
                <c:pt idx="71">
                  <c:v>7100</c:v>
                </c:pt>
                <c:pt idx="72">
                  <c:v>7200</c:v>
                </c:pt>
                <c:pt idx="73">
                  <c:v>7300</c:v>
                </c:pt>
                <c:pt idx="74">
                  <c:v>7400</c:v>
                </c:pt>
                <c:pt idx="75">
                  <c:v>7500</c:v>
                </c:pt>
                <c:pt idx="76">
                  <c:v>7600</c:v>
                </c:pt>
                <c:pt idx="77">
                  <c:v>7700</c:v>
                </c:pt>
                <c:pt idx="78">
                  <c:v>7800</c:v>
                </c:pt>
                <c:pt idx="79">
                  <c:v>7900</c:v>
                </c:pt>
                <c:pt idx="80">
                  <c:v>8000</c:v>
                </c:pt>
                <c:pt idx="81">
                  <c:v>8100</c:v>
                </c:pt>
                <c:pt idx="82">
                  <c:v>8200</c:v>
                </c:pt>
                <c:pt idx="83">
                  <c:v>8300</c:v>
                </c:pt>
                <c:pt idx="84">
                  <c:v>8400</c:v>
                </c:pt>
                <c:pt idx="85">
                  <c:v>8500</c:v>
                </c:pt>
                <c:pt idx="86">
                  <c:v>8600</c:v>
                </c:pt>
                <c:pt idx="87">
                  <c:v>8700</c:v>
                </c:pt>
                <c:pt idx="88">
                  <c:v>8800</c:v>
                </c:pt>
                <c:pt idx="89">
                  <c:v>8900</c:v>
                </c:pt>
                <c:pt idx="90">
                  <c:v>9000</c:v>
                </c:pt>
                <c:pt idx="91">
                  <c:v>9100</c:v>
                </c:pt>
                <c:pt idx="92">
                  <c:v>9200</c:v>
                </c:pt>
                <c:pt idx="93">
                  <c:v>9300</c:v>
                </c:pt>
                <c:pt idx="94">
                  <c:v>9400</c:v>
                </c:pt>
                <c:pt idx="95">
                  <c:v>9500</c:v>
                </c:pt>
                <c:pt idx="96">
                  <c:v>9600</c:v>
                </c:pt>
                <c:pt idx="97">
                  <c:v>9700</c:v>
                </c:pt>
                <c:pt idx="98">
                  <c:v>9800</c:v>
                </c:pt>
                <c:pt idx="99">
                  <c:v>9900</c:v>
                </c:pt>
              </c:strCache>
            </c:strRef>
          </c:cat>
          <c:val>
            <c:numRef>
              <c:f>0</c:f>
              <c:numCache>
                <c:formatCode>General</c:formatCode>
                <c:ptCount val="100"/>
                <c:pt idx="0">
                  <c:v>0</c:v>
                </c:pt>
                <c:pt idx="1">
                  <c:v>0.0003</c:v>
                </c:pt>
                <c:pt idx="2">
                  <c:v>0.0012</c:v>
                </c:pt>
                <c:pt idx="3">
                  <c:v>0.0027</c:v>
                </c:pt>
                <c:pt idx="4">
                  <c:v>0.0047</c:v>
                </c:pt>
                <c:pt idx="5">
                  <c:v>0.0074</c:v>
                </c:pt>
                <c:pt idx="6">
                  <c:v>0.0107</c:v>
                </c:pt>
                <c:pt idx="7">
                  <c:v>0.0145</c:v>
                </c:pt>
                <c:pt idx="8">
                  <c:v>0.0189</c:v>
                </c:pt>
                <c:pt idx="9">
                  <c:v>0.0238</c:v>
                </c:pt>
                <c:pt idx="10">
                  <c:v>0.0293</c:v>
                </c:pt>
                <c:pt idx="11">
                  <c:v>0.0354</c:v>
                </c:pt>
                <c:pt idx="12">
                  <c:v>0.042</c:v>
                </c:pt>
                <c:pt idx="13">
                  <c:v>0.0491</c:v>
                </c:pt>
                <c:pt idx="14">
                  <c:v>0.0567</c:v>
                </c:pt>
                <c:pt idx="15">
                  <c:v>0.0648</c:v>
                </c:pt>
                <c:pt idx="16">
                  <c:v>0.0734</c:v>
                </c:pt>
                <c:pt idx="17">
                  <c:v>0.0825</c:v>
                </c:pt>
                <c:pt idx="18">
                  <c:v>0.092</c:v>
                </c:pt>
                <c:pt idx="19">
                  <c:v>0.102</c:v>
                </c:pt>
                <c:pt idx="20">
                  <c:v>0.1123</c:v>
                </c:pt>
                <c:pt idx="21">
                  <c:v>0.1231</c:v>
                </c:pt>
                <c:pt idx="22">
                  <c:v>0.1343</c:v>
                </c:pt>
                <c:pt idx="23">
                  <c:v>0.1458</c:v>
                </c:pt>
                <c:pt idx="24">
                  <c:v>0.1577</c:v>
                </c:pt>
                <c:pt idx="25">
                  <c:v>0.1699</c:v>
                </c:pt>
                <c:pt idx="26">
                  <c:v>0.1824</c:v>
                </c:pt>
                <c:pt idx="27">
                  <c:v>0.1952</c:v>
                </c:pt>
                <c:pt idx="28">
                  <c:v>0.2083</c:v>
                </c:pt>
                <c:pt idx="29">
                  <c:v>0.2216</c:v>
                </c:pt>
                <c:pt idx="30">
                  <c:v>0.2352</c:v>
                </c:pt>
                <c:pt idx="31">
                  <c:v>0.249</c:v>
                </c:pt>
                <c:pt idx="32">
                  <c:v>0.2629</c:v>
                </c:pt>
                <c:pt idx="33">
                  <c:v>0.2771</c:v>
                </c:pt>
                <c:pt idx="34">
                  <c:v>0.2914</c:v>
                </c:pt>
                <c:pt idx="35">
                  <c:v>0.3058</c:v>
                </c:pt>
                <c:pt idx="36">
                  <c:v>0.3203</c:v>
                </c:pt>
                <c:pt idx="37">
                  <c:v>0.3349</c:v>
                </c:pt>
                <c:pt idx="38">
                  <c:v>0.3496</c:v>
                </c:pt>
                <c:pt idx="39">
                  <c:v>0.3644</c:v>
                </c:pt>
                <c:pt idx="40">
                  <c:v>0.3792</c:v>
                </c:pt>
                <c:pt idx="41">
                  <c:v>0.394</c:v>
                </c:pt>
                <c:pt idx="42">
                  <c:v>0.4088</c:v>
                </c:pt>
                <c:pt idx="43">
                  <c:v>0.4236</c:v>
                </c:pt>
                <c:pt idx="44">
                  <c:v>0.4383</c:v>
                </c:pt>
                <c:pt idx="45">
                  <c:v>0.453</c:v>
                </c:pt>
                <c:pt idx="46">
                  <c:v>0.4677</c:v>
                </c:pt>
                <c:pt idx="47">
                  <c:v>0.4822</c:v>
                </c:pt>
                <c:pt idx="48">
                  <c:v>0.4967</c:v>
                </c:pt>
                <c:pt idx="49">
                  <c:v>0.511</c:v>
                </c:pt>
                <c:pt idx="50">
                  <c:v>0.5252</c:v>
                </c:pt>
                <c:pt idx="51">
                  <c:v>0.5393</c:v>
                </c:pt>
                <c:pt idx="52">
                  <c:v>0.5532</c:v>
                </c:pt>
                <c:pt idx="53">
                  <c:v>0.567</c:v>
                </c:pt>
                <c:pt idx="54">
                  <c:v>0.5806</c:v>
                </c:pt>
                <c:pt idx="55">
                  <c:v>0.594</c:v>
                </c:pt>
                <c:pt idx="56">
                  <c:v>0.6072</c:v>
                </c:pt>
                <c:pt idx="57">
                  <c:v>0.6202</c:v>
                </c:pt>
                <c:pt idx="58">
                  <c:v>0.633</c:v>
                </c:pt>
                <c:pt idx="59">
                  <c:v>0.6456</c:v>
                </c:pt>
                <c:pt idx="60">
                  <c:v>0.6579</c:v>
                </c:pt>
                <c:pt idx="61">
                  <c:v>0.67</c:v>
                </c:pt>
                <c:pt idx="62">
                  <c:v>0.6819</c:v>
                </c:pt>
                <c:pt idx="63">
                  <c:v>0.6935</c:v>
                </c:pt>
                <c:pt idx="64">
                  <c:v>0.7049</c:v>
                </c:pt>
                <c:pt idx="65">
                  <c:v>0.716</c:v>
                </c:pt>
                <c:pt idx="66">
                  <c:v>0.7269</c:v>
                </c:pt>
                <c:pt idx="67">
                  <c:v>0.7375</c:v>
                </c:pt>
                <c:pt idx="68">
                  <c:v>0.7479</c:v>
                </c:pt>
                <c:pt idx="69">
                  <c:v>0.758</c:v>
                </c:pt>
                <c:pt idx="70">
                  <c:v>0.7678</c:v>
                </c:pt>
                <c:pt idx="71">
                  <c:v>0.7773</c:v>
                </c:pt>
                <c:pt idx="72">
                  <c:v>0.7866</c:v>
                </c:pt>
                <c:pt idx="73">
                  <c:v>0.7957</c:v>
                </c:pt>
                <c:pt idx="74">
                  <c:v>0.8044</c:v>
                </c:pt>
                <c:pt idx="75">
                  <c:v>0.8129</c:v>
                </c:pt>
                <c:pt idx="76">
                  <c:v>0.8211</c:v>
                </c:pt>
                <c:pt idx="77">
                  <c:v>0.8291</c:v>
                </c:pt>
                <c:pt idx="78">
                  <c:v>0.8368</c:v>
                </c:pt>
                <c:pt idx="79">
                  <c:v>0.8443</c:v>
                </c:pt>
                <c:pt idx="80">
                  <c:v>0.8515</c:v>
                </c:pt>
                <c:pt idx="81">
                  <c:v>0.8584</c:v>
                </c:pt>
                <c:pt idx="82">
                  <c:v>0.8652</c:v>
                </c:pt>
                <c:pt idx="83">
                  <c:v>0.8716</c:v>
                </c:pt>
                <c:pt idx="84">
                  <c:v>0.8779</c:v>
                </c:pt>
                <c:pt idx="85">
                  <c:v>0.8839</c:v>
                </c:pt>
                <c:pt idx="86">
                  <c:v>0.8896</c:v>
                </c:pt>
                <c:pt idx="87">
                  <c:v>0.8952</c:v>
                </c:pt>
                <c:pt idx="88">
                  <c:v>0.9005</c:v>
                </c:pt>
                <c:pt idx="89">
                  <c:v>0.9056</c:v>
                </c:pt>
                <c:pt idx="90">
                  <c:v>0.9105</c:v>
                </c:pt>
                <c:pt idx="91">
                  <c:v>0.9152</c:v>
                </c:pt>
                <c:pt idx="92">
                  <c:v>0.9197</c:v>
                </c:pt>
                <c:pt idx="93">
                  <c:v>0.924</c:v>
                </c:pt>
                <c:pt idx="94">
                  <c:v>0.9281</c:v>
                </c:pt>
                <c:pt idx="95">
                  <c:v>0.9321</c:v>
                </c:pt>
                <c:pt idx="96">
                  <c:v>0.9358</c:v>
                </c:pt>
                <c:pt idx="97">
                  <c:v>0.9394</c:v>
                </c:pt>
                <c:pt idx="98">
                  <c:v>0.9428</c:v>
                </c:pt>
                <c:pt idx="99">
                  <c:v>0.9461</c:v>
                </c:pt>
              </c:numCache>
            </c:numRef>
          </c:val>
          <c:smooth val="0"/>
        </c:ser>
        <c:hiLowLines>
          <c:spPr>
            <a:ln w="0">
              <a:noFill/>
            </a:ln>
          </c:spPr>
        </c:hiLowLines>
        <c:marker val="0"/>
        <c:axId val="82809470"/>
        <c:axId val="74386146"/>
      </c:lineChart>
      <c:catAx>
        <c:axId val="82809470"/>
        <c:scaling>
          <c:orientation val="minMax"/>
        </c:scaling>
        <c:delete val="0"/>
        <c:axPos val="b"/>
        <c:title>
          <c:tx>
            <c:rich>
              <a:bodyPr rot="0"/>
              <a:lstStyle/>
              <a:p>
                <a:pPr>
                  <a:defRPr b="0" sz="900" spc="-1" strike="noStrike">
                    <a:solidFill>
                      <a:srgbClr val="000000"/>
                    </a:solidFill>
                    <a:latin typeface="Arial"/>
                  </a:defRPr>
                </a:pPr>
                <a:r>
                  <a:rPr b="0" sz="900" spc="-1" strike="noStrike">
                    <a:solidFill>
                      <a:srgbClr val="000000"/>
                    </a:solidFill>
                    <a:latin typeface="Arial"/>
                  </a:rPr>
                  <a:t>P</a:t>
                </a:r>
              </a:p>
            </c:rich>
          </c:tx>
          <c:overlay val="0"/>
          <c:spPr>
            <a:noFill/>
            <a:ln w="0">
              <a:noFill/>
            </a:ln>
          </c:spPr>
        </c:title>
        <c:numFmt formatCode="[$-409]General" sourceLinked="0"/>
        <c:majorTickMark val="out"/>
        <c:minorTickMark val="none"/>
        <c:tickLblPos val="nextTo"/>
        <c:spPr>
          <a:ln w="0">
            <a:solidFill>
              <a:srgbClr val="b3b3b3"/>
            </a:solidFill>
          </a:ln>
        </c:spPr>
        <c:txPr>
          <a:bodyPr/>
          <a:lstStyle/>
          <a:p>
            <a:pPr>
              <a:defRPr b="0" sz="1000" spc="-1" strike="noStrike">
                <a:solidFill>
                  <a:srgbClr val="000000"/>
                </a:solidFill>
                <a:latin typeface="Arial"/>
              </a:defRPr>
            </a:pPr>
          </a:p>
        </c:txPr>
        <c:crossAx val="74386146"/>
        <c:crossesAt val="0"/>
        <c:auto val="1"/>
        <c:lblAlgn val="ctr"/>
        <c:lblOffset val="100"/>
        <c:noMultiLvlLbl val="0"/>
      </c:catAx>
      <c:valAx>
        <c:axId val="74386146"/>
        <c:scaling>
          <c:orientation val="minMax"/>
        </c:scaling>
        <c:delete val="0"/>
        <c:axPos val="l"/>
        <c:majorGridlines>
          <c:spPr>
            <a:ln w="0">
              <a:solidFill>
                <a:srgbClr val="b3b3b3"/>
              </a:solidFill>
            </a:ln>
          </c:spPr>
        </c:majorGridlines>
        <c:title>
          <c:tx>
            <c:rich>
              <a:bodyPr rot="-5400000"/>
              <a:lstStyle/>
              <a:p>
                <a:pPr>
                  <a:defRPr b="0" sz="900" spc="-1" strike="noStrike">
                    <a:solidFill>
                      <a:srgbClr val="000000"/>
                    </a:solidFill>
                    <a:latin typeface="Arial"/>
                  </a:defRPr>
                </a:pPr>
                <a:r>
                  <a:rPr b="0" sz="900" spc="-1" strike="noStrike">
                    <a:solidFill>
                      <a:srgbClr val="000000"/>
                    </a:solidFill>
                    <a:latin typeface="Arial"/>
                  </a:rPr>
                  <a:t>k</a:t>
                </a:r>
              </a:p>
            </c:rich>
          </c:tx>
          <c:overlay val="0"/>
          <c:spPr>
            <a:noFill/>
            <a:ln w="0">
              <a:noFill/>
            </a:ln>
          </c:spPr>
        </c:title>
        <c:numFmt formatCode="0%" sourceLinked="0"/>
        <c:majorTickMark val="out"/>
        <c:minorTickMark val="none"/>
        <c:tickLblPos val="nextTo"/>
        <c:spPr>
          <a:ln w="0">
            <a:solidFill>
              <a:srgbClr val="b3b3b3"/>
            </a:solidFill>
          </a:ln>
        </c:spPr>
        <c:txPr>
          <a:bodyPr/>
          <a:lstStyle/>
          <a:p>
            <a:pPr>
              <a:defRPr b="0" sz="1000" spc="-1" strike="noStrike">
                <a:solidFill>
                  <a:srgbClr val="000000"/>
                </a:solidFill>
                <a:latin typeface="Arial"/>
              </a:defRPr>
            </a:pPr>
          </a:p>
        </c:txPr>
        <c:crossAx val="82809470"/>
        <c:crosses val="autoZero"/>
        <c:crossBetween val="midCat"/>
      </c:valAx>
      <c:spPr>
        <a:noFill/>
        <a:ln w="0">
          <a:solidFill>
            <a:srgbClr val="b3b3b3"/>
          </a:solidFill>
        </a:ln>
      </c:spPr>
    </c:plotArea>
    <c:plotVisOnly val="1"/>
    <c:dispBlanksAs val="gap"/>
  </c:chart>
  <c:spPr>
    <a:solidFill>
      <a:srgbClr val="ffffff"/>
    </a:solidFill>
    <a:ln w="0">
      <a:noFill/>
    </a:ln>
  </c:spPr>
</c:chartSpace>
</file>

<file path=ppt/charts/chart12.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sz="1300" spc="-1" strike="noStrike">
                <a:solidFill>
                  <a:srgbClr val="000000"/>
                </a:solidFill>
                <a:latin typeface="Arial"/>
              </a:defRPr>
            </a:pPr>
            <a:r>
              <a:rPr b="0" sz="1300" spc="-1" strike="noStrike">
                <a:solidFill>
                  <a:srgbClr val="000000"/>
                </a:solidFill>
                <a:latin typeface="Arial"/>
              </a:rPr>
              <a:t>P(k)</a:t>
            </a:r>
          </a:p>
        </c:rich>
      </c:tx>
      <c:overlay val="0"/>
      <c:spPr>
        <a:noFill/>
        <a:ln w="0">
          <a:noFill/>
        </a:ln>
      </c:spPr>
    </c:title>
    <c:autoTitleDeleted val="0"/>
    <c:plotArea>
      <c:lineChart>
        <c:grouping val="standard"/>
        <c:varyColors val="0"/>
        <c:ser>
          <c:idx val="0"/>
          <c:order val="0"/>
          <c:tx>
            <c:strRef>
              <c:f>label 0</c:f>
              <c:strCache>
                <c:ptCount val="1"/>
                <c:pt idx="0">
                  <c:v>p</c:v>
                </c:pt>
              </c:strCache>
            </c:strRef>
          </c:tx>
          <c:spPr>
            <a:solidFill>
              <a:srgbClr val="004586"/>
            </a:solidFill>
            <a:ln w="28800">
              <a:solidFill>
                <a:srgbClr val="004586"/>
              </a:solidFill>
              <a:round/>
            </a:ln>
          </c:spPr>
          <c:marker>
            <c:symbol val="none"/>
          </c:marker>
          <c:dLbls>
            <c:txPr>
              <a:bodyPr wrap="none"/>
              <a:lstStyle/>
              <a:p>
                <a:pPr>
                  <a:defRPr b="0" sz="1000" spc="-1" strike="noStrike">
                    <a:solidFill>
                      <a:srgbClr val="000000"/>
                    </a:solidFill>
                    <a:latin typeface="Arial"/>
                  </a:defRPr>
                </a:pPr>
              </a:p>
            </c:txP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0</c:v>
                </c:pt>
                <c:pt idx="1">
                  <c:v>100</c:v>
                </c:pt>
                <c:pt idx="2">
                  <c:v>200</c:v>
                </c:pt>
                <c:pt idx="3">
                  <c:v>300</c:v>
                </c:pt>
                <c:pt idx="4">
                  <c:v>400</c:v>
                </c:pt>
                <c:pt idx="5">
                  <c:v>500</c:v>
                </c:pt>
                <c:pt idx="6">
                  <c:v>600</c:v>
                </c:pt>
                <c:pt idx="7">
                  <c:v>700</c:v>
                </c:pt>
                <c:pt idx="8">
                  <c:v>800</c:v>
                </c:pt>
                <c:pt idx="9">
                  <c:v>900</c:v>
                </c:pt>
                <c:pt idx="10">
                  <c:v>1000</c:v>
                </c:pt>
                <c:pt idx="11">
                  <c:v>1100</c:v>
                </c:pt>
                <c:pt idx="12">
                  <c:v>1200</c:v>
                </c:pt>
                <c:pt idx="13">
                  <c:v>1300</c:v>
                </c:pt>
                <c:pt idx="14">
                  <c:v>1400</c:v>
                </c:pt>
                <c:pt idx="15">
                  <c:v>1500</c:v>
                </c:pt>
                <c:pt idx="16">
                  <c:v>1600</c:v>
                </c:pt>
                <c:pt idx="17">
                  <c:v>1700</c:v>
                </c:pt>
                <c:pt idx="18">
                  <c:v>1800</c:v>
                </c:pt>
              </c:strCache>
            </c:strRef>
          </c:cat>
          <c:val>
            <c:numRef>
              <c:f>0</c:f>
              <c:numCache>
                <c:formatCode>General</c:formatCode>
                <c:ptCount val="19"/>
                <c:pt idx="0">
                  <c:v>0</c:v>
                </c:pt>
                <c:pt idx="1">
                  <c:v>0.0003</c:v>
                </c:pt>
                <c:pt idx="2">
                  <c:v>0.0012</c:v>
                </c:pt>
                <c:pt idx="3">
                  <c:v>0.0027</c:v>
                </c:pt>
                <c:pt idx="4">
                  <c:v>0.0047</c:v>
                </c:pt>
                <c:pt idx="5">
                  <c:v>0.0074</c:v>
                </c:pt>
                <c:pt idx="6">
                  <c:v>0.0107</c:v>
                </c:pt>
                <c:pt idx="7">
                  <c:v>0.0145</c:v>
                </c:pt>
                <c:pt idx="8">
                  <c:v>0.0189</c:v>
                </c:pt>
                <c:pt idx="9">
                  <c:v>0.0238</c:v>
                </c:pt>
                <c:pt idx="10">
                  <c:v>0.0293</c:v>
                </c:pt>
                <c:pt idx="11">
                  <c:v>0.0354</c:v>
                </c:pt>
                <c:pt idx="12">
                  <c:v>0.042</c:v>
                </c:pt>
                <c:pt idx="13">
                  <c:v>0.0491</c:v>
                </c:pt>
                <c:pt idx="14">
                  <c:v>0.0567</c:v>
                </c:pt>
                <c:pt idx="15">
                  <c:v>0.0648</c:v>
                </c:pt>
                <c:pt idx="16">
                  <c:v>0.0734</c:v>
                </c:pt>
                <c:pt idx="17">
                  <c:v>0.0825</c:v>
                </c:pt>
                <c:pt idx="18">
                  <c:v>0.092</c:v>
                </c:pt>
              </c:numCache>
            </c:numRef>
          </c:val>
          <c:smooth val="0"/>
        </c:ser>
        <c:hiLowLines>
          <c:spPr>
            <a:ln w="0">
              <a:noFill/>
            </a:ln>
          </c:spPr>
        </c:hiLowLines>
        <c:marker val="0"/>
        <c:axId val="26353691"/>
        <c:axId val="47957806"/>
      </c:lineChart>
      <c:catAx>
        <c:axId val="26353691"/>
        <c:scaling>
          <c:orientation val="minMax"/>
        </c:scaling>
        <c:delete val="0"/>
        <c:axPos val="b"/>
        <c:title>
          <c:tx>
            <c:rich>
              <a:bodyPr rot="0"/>
              <a:lstStyle/>
              <a:p>
                <a:pPr>
                  <a:defRPr b="0" sz="900" spc="-1" strike="noStrike">
                    <a:solidFill>
                      <a:srgbClr val="000000"/>
                    </a:solidFill>
                    <a:latin typeface="Arial"/>
                  </a:defRPr>
                </a:pPr>
                <a:r>
                  <a:rPr b="0" sz="900" spc="-1" strike="noStrike">
                    <a:solidFill>
                      <a:srgbClr val="000000"/>
                    </a:solidFill>
                    <a:latin typeface="Arial"/>
                  </a:rPr>
                  <a:t>P</a:t>
                </a:r>
              </a:p>
            </c:rich>
          </c:tx>
          <c:overlay val="0"/>
          <c:spPr>
            <a:noFill/>
            <a:ln w="0">
              <a:noFill/>
            </a:ln>
          </c:spPr>
        </c:title>
        <c:numFmt formatCode="[$-409]General" sourceLinked="0"/>
        <c:majorTickMark val="out"/>
        <c:minorTickMark val="none"/>
        <c:tickLblPos val="nextTo"/>
        <c:spPr>
          <a:ln w="0">
            <a:solidFill>
              <a:srgbClr val="b3b3b3"/>
            </a:solidFill>
          </a:ln>
        </c:spPr>
        <c:txPr>
          <a:bodyPr/>
          <a:lstStyle/>
          <a:p>
            <a:pPr>
              <a:defRPr b="0" sz="1000" spc="-1" strike="noStrike">
                <a:solidFill>
                  <a:srgbClr val="000000"/>
                </a:solidFill>
                <a:latin typeface="Arial"/>
              </a:defRPr>
            </a:pPr>
          </a:p>
        </c:txPr>
        <c:crossAx val="47957806"/>
        <c:crossesAt val="0"/>
        <c:auto val="1"/>
        <c:lblAlgn val="ctr"/>
        <c:lblOffset val="100"/>
        <c:noMultiLvlLbl val="0"/>
      </c:catAx>
      <c:valAx>
        <c:axId val="47957806"/>
        <c:scaling>
          <c:orientation val="minMax"/>
        </c:scaling>
        <c:delete val="0"/>
        <c:axPos val="l"/>
        <c:majorGridlines>
          <c:spPr>
            <a:ln w="0">
              <a:solidFill>
                <a:srgbClr val="b3b3b3"/>
              </a:solidFill>
            </a:ln>
          </c:spPr>
        </c:majorGridlines>
        <c:title>
          <c:tx>
            <c:rich>
              <a:bodyPr rot="-5400000"/>
              <a:lstStyle/>
              <a:p>
                <a:pPr>
                  <a:defRPr b="0" sz="900" spc="-1" strike="noStrike">
                    <a:solidFill>
                      <a:srgbClr val="000000"/>
                    </a:solidFill>
                    <a:latin typeface="Arial"/>
                  </a:defRPr>
                </a:pPr>
                <a:r>
                  <a:rPr b="0" sz="900" spc="-1" strike="noStrike">
                    <a:solidFill>
                      <a:srgbClr val="000000"/>
                    </a:solidFill>
                    <a:latin typeface="Arial"/>
                  </a:rPr>
                  <a:t>k</a:t>
                </a:r>
              </a:p>
            </c:rich>
          </c:tx>
          <c:overlay val="0"/>
          <c:spPr>
            <a:noFill/>
            <a:ln w="0">
              <a:noFill/>
            </a:ln>
          </c:spPr>
        </c:title>
        <c:numFmt formatCode="0%" sourceLinked="0"/>
        <c:majorTickMark val="out"/>
        <c:minorTickMark val="none"/>
        <c:tickLblPos val="nextTo"/>
        <c:spPr>
          <a:ln w="0">
            <a:solidFill>
              <a:srgbClr val="b3b3b3"/>
            </a:solidFill>
          </a:ln>
        </c:spPr>
        <c:txPr>
          <a:bodyPr/>
          <a:lstStyle/>
          <a:p>
            <a:pPr>
              <a:defRPr b="0" sz="1000" spc="-1" strike="noStrike">
                <a:solidFill>
                  <a:srgbClr val="000000"/>
                </a:solidFill>
                <a:latin typeface="Arial"/>
              </a:defRPr>
            </a:pPr>
          </a:p>
        </c:txPr>
        <c:crossAx val="26353691"/>
        <c:crosses val="autoZero"/>
        <c:crossBetween val="midCat"/>
      </c:valAx>
      <c:spPr>
        <a:noFill/>
        <a:ln w="0">
          <a:solidFill>
            <a:srgbClr val="b3b3b3"/>
          </a:solidFill>
        </a:ln>
      </c:spPr>
    </c:plotArea>
    <c:plotVisOnly val="1"/>
    <c:dispBlanksAs val="gap"/>
  </c:chart>
  <c:spPr>
    <a:solidFill>
      <a:srgbClr val="ffffff"/>
    </a:solidFill>
    <a:ln w="0">
      <a:noFill/>
    </a:ln>
  </c:spPr>
</c:chartSpace>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2"/>
          <p:cNvSpPr/>
          <p:nvPr/>
        </p:nvSpPr>
        <p:spPr>
          <a:xfrm>
            <a:off x="3095640" y="396000"/>
            <a:ext cx="5346360" cy="1972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802-15-24-0085-00</a:t>
            </a:r>
            <a:endParaRPr b="0" lang="en-US" sz="1400" spc="-1" strike="noStrike">
              <a:solidFill>
                <a:srgbClr val="000000"/>
              </a:solidFill>
              <a:latin typeface="Arial"/>
            </a:endParaRPr>
          </a:p>
        </p:txBody>
      </p:sp>
      <p:sp>
        <p:nvSpPr>
          <p:cNvPr id="1"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4"/>
          <p:cNvSpPr/>
          <p:nvPr/>
        </p:nvSpPr>
        <p:spPr>
          <a:xfrm>
            <a:off x="685800" y="6475320"/>
            <a:ext cx="1722600" cy="289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7"/>
          <p:cNvSpPr/>
          <p:nvPr/>
        </p:nvSpPr>
        <p:spPr>
          <a:xfrm>
            <a:off x="3749040" y="6475320"/>
            <a:ext cx="1722600" cy="289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32C2637-9C73-47E8-AEFB-285D2BB3A9D9}" type="slidenum">
              <a:rPr b="0" lang="en-IE" sz="2000" spc="-1" strike="noStrike">
                <a:solidFill>
                  <a:srgbClr val="000000"/>
                </a:solidFill>
                <a:latin typeface="Times New Roman"/>
                <a:ea typeface="DejaVu Sans"/>
              </a:rPr>
              <a:t>9</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8"/>
          <p:cNvSpPr/>
          <p:nvPr/>
        </p:nvSpPr>
        <p:spPr>
          <a:xfrm>
            <a:off x="7040160" y="6490080"/>
            <a:ext cx="1722600" cy="289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9"/>
          <p:cNvSpPr/>
          <p:nvPr/>
        </p:nvSpPr>
        <p:spPr>
          <a:xfrm>
            <a:off x="685800" y="365760"/>
            <a:ext cx="2558160" cy="1972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a:t>
            </a:r>
            <a:r>
              <a:rPr b="0" lang="en-US" sz="4400" spc="-1" strike="noStrike">
                <a:solidFill>
                  <a:srgbClr val="000000"/>
                </a:solidFill>
                <a:latin typeface="Arial"/>
              </a:rPr>
              <a:t>to edit </a:t>
            </a:r>
            <a:r>
              <a:rPr b="0" lang="en-US" sz="4400" spc="-1" strike="noStrike">
                <a:solidFill>
                  <a:srgbClr val="000000"/>
                </a:solidFill>
                <a:latin typeface="Arial"/>
              </a:rPr>
              <a:t>the </a:t>
            </a:r>
            <a:r>
              <a:rPr b="0" lang="en-US" sz="4400" spc="-1" strike="noStrike">
                <a:solidFill>
                  <a:srgbClr val="000000"/>
                </a:solidFill>
                <a:latin typeface="Arial"/>
              </a:rPr>
              <a:t>title </a:t>
            </a:r>
            <a:r>
              <a:rPr b="0" lang="en-US" sz="4400" spc="-1" strike="noStrike">
                <a:solidFill>
                  <a:srgbClr val="000000"/>
                </a:solidFill>
                <a:latin typeface="Arial"/>
              </a:rPr>
              <a:t>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2"/>
          <p:cNvSpPr/>
          <p:nvPr/>
        </p:nvSpPr>
        <p:spPr>
          <a:xfrm>
            <a:off x="3095640" y="396000"/>
            <a:ext cx="5346360" cy="1972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802-15-24-0085-00</a:t>
            </a:r>
            <a:endParaRPr b="0" lang="en-US" sz="1400" spc="-1" strike="noStrike">
              <a:solidFill>
                <a:srgbClr val="000000"/>
              </a:solidFill>
              <a:latin typeface="Arial"/>
            </a:endParaRPr>
          </a:p>
        </p:txBody>
      </p:sp>
      <p:sp>
        <p:nvSpPr>
          <p:cNvPr id="47"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4"/>
          <p:cNvSpPr/>
          <p:nvPr/>
        </p:nvSpPr>
        <p:spPr>
          <a:xfrm>
            <a:off x="685800" y="6475320"/>
            <a:ext cx="1722600" cy="289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7"/>
          <p:cNvSpPr/>
          <p:nvPr/>
        </p:nvSpPr>
        <p:spPr>
          <a:xfrm>
            <a:off x="3749040" y="6475320"/>
            <a:ext cx="1722600" cy="289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1BD5635-1291-4BEF-9B32-C85CF27FE5C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8"/>
          <p:cNvSpPr/>
          <p:nvPr/>
        </p:nvSpPr>
        <p:spPr>
          <a:xfrm>
            <a:off x="7040160" y="6490080"/>
            <a:ext cx="1722600" cy="289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9"/>
          <p:cNvSpPr/>
          <p:nvPr/>
        </p:nvSpPr>
        <p:spPr>
          <a:xfrm>
            <a:off x="685800" y="365760"/>
            <a:ext cx="2558160" cy="1972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chart" Target="../charts/chart11.xml"/><Relationship Id="rId2"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chart" Target="../charts/chart12.xml"/><Relationship Id="rId2"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hyperlink" Target="https://en.wikipedia.org/wiki/Birthday_problem" TargetMode="External"/><Relationship Id="rId2"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152280" y="609480"/>
            <a:ext cx="8975520" cy="46101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Calculations on the 24-bit address formats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Per LB comment collection for 4ab-c draft</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Background information for the address format discussion.</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Providing background and resolving comment in pre lb comment collection for 4ab-c draft</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Results</a:t>
            </a:r>
            <a:endParaRPr b="0" lang="en-US" sz="4400" spc="-1" strike="noStrike">
              <a:solidFill>
                <a:srgbClr val="000000"/>
              </a:solidFill>
              <a:latin typeface="Arial"/>
            </a:endParaRPr>
          </a:p>
        </p:txBody>
      </p:sp>
      <p:graphicFrame>
        <p:nvGraphicFramePr>
          <p:cNvPr id="117" name=""/>
          <p:cNvGraphicFramePr/>
          <p:nvPr/>
        </p:nvGraphicFramePr>
        <p:xfrm>
          <a:off x="1143000" y="1352880"/>
          <a:ext cx="6400800" cy="5047920"/>
        </p:xfrm>
        <a:graphic>
          <a:graphicData uri="http://schemas.openxmlformats.org/drawingml/2006/chart">
            <c:chart xmlns:c="http://schemas.openxmlformats.org/drawingml/2006/chart" xmlns:r="http://schemas.openxmlformats.org/officeDocument/2006/relationships" r:id="rId1"/>
          </a:graphicData>
        </a:graphic>
      </p:graphicFrame>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Results zoomed</a:t>
            </a:r>
            <a:endParaRPr b="0" lang="en-US" sz="4400" spc="-1" strike="noStrike">
              <a:solidFill>
                <a:srgbClr val="000000"/>
              </a:solidFill>
              <a:latin typeface="Arial"/>
            </a:endParaRPr>
          </a:p>
        </p:txBody>
      </p:sp>
      <p:sp>
        <p:nvSpPr>
          <p:cNvPr id="119" name="PlaceHolder 2"/>
          <p:cNvSpPr>
            <a:spLocks noGrp="1"/>
          </p:cNvSpPr>
          <p:nvPr>
            <p:ph/>
          </p:nvPr>
        </p:nvSpPr>
        <p:spPr>
          <a:xfrm>
            <a:off x="565200" y="1600200"/>
            <a:ext cx="1143000" cy="3977280"/>
          </a:xfrm>
          <a:prstGeom prst="rect">
            <a:avLst/>
          </a:prstGeom>
          <a:noFill/>
          <a:ln w="0">
            <a:noFill/>
          </a:ln>
        </p:spPr>
        <p:txBody>
          <a:bodyPr lIns="0" rIns="0" tIns="0" bIns="0" anchor="t">
            <a:normAutofit fontScale="30000"/>
          </a:bodyPr>
          <a:p>
            <a:pPr indent="0">
              <a:spcBef>
                <a:spcPts val="1417"/>
              </a:spcBef>
              <a:buNone/>
            </a:pPr>
            <a:r>
              <a:rPr b="0" lang="en-US" sz="3200" spc="-1" strike="noStrike">
                <a:solidFill>
                  <a:srgbClr val="000000"/>
                </a:solidFill>
                <a:latin typeface="Arial"/>
              </a:rPr>
              <a:t>0, 0.0000</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100, 0.0003</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200, 0.0012</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300, 0.0027</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400, 0.0047</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500, 0.0074</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600, 0.0107</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700, 0.0145</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800, 0.0189</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900, 0.0238</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1000, 0.0293</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1100, 0.0354</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1200, 0.0420</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1300, 0.0491</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1400, 0.0567</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1500, 0.0648</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1600, 0.0734</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1700, 0.0825</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1800, 0.0920</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1900, 0.1020</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2000, 0.1123</a:t>
            </a:r>
            <a:endParaRPr b="0" lang="en-US" sz="3200" spc="-1" strike="noStrike">
              <a:solidFill>
                <a:srgbClr val="000000"/>
              </a:solidFill>
              <a:latin typeface="Arial"/>
            </a:endParaRPr>
          </a:p>
          <a:p>
            <a:pPr indent="0">
              <a:spcBef>
                <a:spcPts val="1417"/>
              </a:spcBef>
              <a:buNone/>
            </a:pPr>
            <a:endParaRPr b="0" lang="en-US" sz="3200" spc="-1" strike="noStrike">
              <a:solidFill>
                <a:srgbClr val="000000"/>
              </a:solidFill>
              <a:latin typeface="Arial"/>
            </a:endParaRPr>
          </a:p>
        </p:txBody>
      </p:sp>
      <p:graphicFrame>
        <p:nvGraphicFramePr>
          <p:cNvPr id="120" name=""/>
          <p:cNvGraphicFramePr/>
          <p:nvPr/>
        </p:nvGraphicFramePr>
        <p:xfrm>
          <a:off x="1600200" y="1209240"/>
          <a:ext cx="6292800" cy="4962960"/>
        </p:xfrm>
        <a:graphic>
          <a:graphicData uri="http://schemas.openxmlformats.org/drawingml/2006/chart">
            <c:chart xmlns:c="http://schemas.openxmlformats.org/drawingml/2006/chart" xmlns:r="http://schemas.openxmlformats.org/officeDocument/2006/relationships" r:id="rId1"/>
          </a:graphicData>
        </a:graphic>
      </p:graphicFrame>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Summary of results</a:t>
            </a:r>
            <a:endParaRPr b="0" lang="en-US" sz="4400" spc="-1" strike="noStrike">
              <a:solidFill>
                <a:srgbClr val="000000"/>
              </a:solidFill>
              <a:latin typeface="Arial"/>
            </a:endParaRPr>
          </a:p>
        </p:txBody>
      </p:sp>
      <p:sp>
        <p:nvSpPr>
          <p:cNvPr id="122" name="PlaceHolder 2"/>
          <p:cNvSpPr>
            <a:spLocks noGrp="1"/>
          </p:cNvSpPr>
          <p:nvPr>
            <p:ph/>
          </p:nvPr>
        </p:nvSpPr>
        <p:spPr>
          <a:xfrm>
            <a:off x="457200" y="1604520"/>
            <a:ext cx="8229240" cy="3977280"/>
          </a:xfrm>
          <a:prstGeom prst="rect">
            <a:avLst/>
          </a:prstGeom>
          <a:noFill/>
          <a:ln w="0">
            <a:noFill/>
          </a:ln>
        </p:spPr>
        <p:txBody>
          <a:bodyPr lIns="0" rIns="0" tIns="0" bIns="0" anchor="t">
            <a:normAutofit fontScale="87000"/>
          </a:bodyPr>
          <a:p>
            <a:pPr marL="375840" indent="-281880">
              <a:spcBef>
                <a:spcPts val="1417"/>
              </a:spcBef>
              <a:buClr>
                <a:srgbClr val="000000"/>
              </a:buClr>
              <a:buSzPct val="45000"/>
              <a:buFont typeface="Wingdings" charset="2"/>
              <a:buChar char=""/>
            </a:pPr>
            <a:r>
              <a:rPr b="0" lang="en-US" sz="3200" spc="-1" strike="noStrike">
                <a:solidFill>
                  <a:srgbClr val="000000"/>
                </a:solidFill>
                <a:latin typeface="Arial"/>
              </a:rPr>
              <a:t>You need about 600 devices in same radio </a:t>
            </a:r>
            <a:r>
              <a:rPr b="0" lang="en-US" sz="3200" spc="-1" strike="noStrike">
                <a:solidFill>
                  <a:srgbClr val="000000"/>
                </a:solidFill>
                <a:latin typeface="Arial"/>
              </a:rPr>
              <a:t>range to have 1% chance of getting </a:t>
            </a:r>
            <a:r>
              <a:rPr b="0" lang="en-US" sz="3200" spc="-1" strike="noStrike">
                <a:solidFill>
                  <a:srgbClr val="000000"/>
                </a:solidFill>
                <a:latin typeface="Arial"/>
              </a:rPr>
              <a:t>RPA_hash collision. Meaning if you 100 of </a:t>
            </a:r>
            <a:r>
              <a:rPr b="0" lang="en-US" sz="3200" spc="-1" strike="noStrike">
                <a:solidFill>
                  <a:srgbClr val="000000"/>
                </a:solidFill>
                <a:latin typeface="Arial"/>
              </a:rPr>
              <a:t>such groups of devices (think school </a:t>
            </a:r>
            <a:r>
              <a:rPr b="0" lang="en-US" sz="3200" spc="-1" strike="noStrike">
                <a:solidFill>
                  <a:srgbClr val="000000"/>
                </a:solidFill>
                <a:latin typeface="Arial"/>
              </a:rPr>
              <a:t>having 200 people each having 3 devices </a:t>
            </a:r>
            <a:r>
              <a:rPr b="0" lang="en-US" sz="3200" spc="-1" strike="noStrike">
                <a:solidFill>
                  <a:srgbClr val="000000"/>
                </a:solidFill>
                <a:latin typeface="Arial"/>
              </a:rPr>
              <a:t>in full school meeting in one room).</a:t>
            </a:r>
            <a:endParaRPr b="0" lang="en-US" sz="3200" spc="-1" strike="noStrike">
              <a:solidFill>
                <a:srgbClr val="000000"/>
              </a:solidFill>
              <a:latin typeface="Arial"/>
            </a:endParaRPr>
          </a:p>
          <a:p>
            <a:pPr marL="375840" indent="-281880">
              <a:spcBef>
                <a:spcPts val="1417"/>
              </a:spcBef>
              <a:buClr>
                <a:srgbClr val="000000"/>
              </a:buClr>
              <a:buSzPct val="45000"/>
              <a:buFont typeface="Wingdings" charset="2"/>
              <a:buChar char=""/>
            </a:pPr>
            <a:r>
              <a:rPr b="0" lang="en-US" sz="3200" spc="-1" strike="noStrike">
                <a:solidFill>
                  <a:srgbClr val="000000"/>
                </a:solidFill>
                <a:latin typeface="Arial"/>
              </a:rPr>
              <a:t>You need 1900 devices for 10% chance, </a:t>
            </a:r>
            <a:r>
              <a:rPr b="0" lang="en-US" sz="3200" spc="-1" strike="noStrike">
                <a:solidFill>
                  <a:srgbClr val="000000"/>
                </a:solidFill>
                <a:latin typeface="Arial"/>
              </a:rPr>
              <a:t>meaning 633 people with 3 devices.</a:t>
            </a:r>
            <a:endParaRPr b="0" lang="en-US" sz="3200" spc="-1" strike="noStrike">
              <a:solidFill>
                <a:srgbClr val="000000"/>
              </a:solidFill>
              <a:latin typeface="Arial"/>
            </a:endParaRPr>
          </a:p>
          <a:p>
            <a:pPr marL="375840" indent="-281880">
              <a:spcBef>
                <a:spcPts val="1417"/>
              </a:spcBef>
              <a:buClr>
                <a:srgbClr val="000000"/>
              </a:buClr>
              <a:buSzPct val="45000"/>
              <a:buFont typeface="Wingdings" charset="2"/>
              <a:buChar char=""/>
            </a:pPr>
            <a:r>
              <a:rPr b="0" lang="en-US" sz="3200" spc="-1" strike="noStrike">
                <a:solidFill>
                  <a:srgbClr val="000000"/>
                </a:solidFill>
                <a:latin typeface="Arial"/>
              </a:rPr>
              <a:t>Used 3 devices as I would assume people </a:t>
            </a:r>
            <a:r>
              <a:rPr b="0" lang="en-US" sz="3200" spc="-1" strike="noStrike">
                <a:solidFill>
                  <a:srgbClr val="000000"/>
                </a:solidFill>
                <a:latin typeface="Arial"/>
              </a:rPr>
              <a:t>have things like cell phone, watch and </a:t>
            </a:r>
            <a:r>
              <a:rPr b="0" lang="en-US" sz="3200" spc="-1" strike="noStrike">
                <a:solidFill>
                  <a:srgbClr val="000000"/>
                </a:solidFill>
                <a:latin typeface="Arial"/>
              </a:rPr>
              <a:t>earpods.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Generation of address</a:t>
            </a:r>
            <a:endParaRPr b="0" lang="en-US" sz="4400" spc="-1" strike="noStrike">
              <a:solidFill>
                <a:srgbClr val="000000"/>
              </a:solidFill>
              <a:latin typeface="Arial"/>
            </a:endParaRPr>
          </a:p>
        </p:txBody>
      </p:sp>
      <p:sp>
        <p:nvSpPr>
          <p:cNvPr id="94" name="PlaceHolder 2"/>
          <p:cNvSpPr>
            <a:spLocks noGrp="1"/>
          </p:cNvSpPr>
          <p:nvPr>
            <p:ph/>
          </p:nvPr>
        </p:nvSpPr>
        <p:spPr>
          <a:xfrm>
            <a:off x="457200" y="1604520"/>
            <a:ext cx="8229240" cy="11386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Current draft generates addresses as follows:</a:t>
            </a:r>
            <a:endParaRPr b="0" lang="en-US" sz="3200" spc="-1" strike="noStrike">
              <a:solidFill>
                <a:srgbClr val="000000"/>
              </a:solidFill>
              <a:latin typeface="Arial"/>
            </a:endParaRPr>
          </a:p>
        </p:txBody>
      </p:sp>
      <p:pic>
        <p:nvPicPr>
          <p:cNvPr id="95" name="" descr=""/>
          <p:cNvPicPr/>
          <p:nvPr/>
        </p:nvPicPr>
        <p:blipFill>
          <a:blip r:embed="rId1"/>
          <a:stretch/>
        </p:blipFill>
        <p:spPr>
          <a:xfrm>
            <a:off x="685800" y="2743200"/>
            <a:ext cx="8001000" cy="521280"/>
          </a:xfrm>
          <a:prstGeom prst="rect">
            <a:avLst/>
          </a:prstGeom>
          <a:ln w="0">
            <a:noFill/>
          </a:ln>
        </p:spPr>
      </p:pic>
      <p:sp>
        <p:nvSpPr>
          <p:cNvPr id="96" name=""/>
          <p:cNvSpPr txBox="1"/>
          <p:nvPr/>
        </p:nvSpPr>
        <p:spPr>
          <a:xfrm>
            <a:off x="457200" y="3429000"/>
            <a:ext cx="8001000" cy="1577160"/>
          </a:xfrm>
          <a:prstGeom prst="rect">
            <a:avLst/>
          </a:prstGeom>
          <a:noFill/>
          <a:ln w="0">
            <a:noFill/>
          </a:ln>
        </p:spPr>
        <p:txBody>
          <a:bodyPr lIns="90000" rIns="90000" tIns="45000" bIns="45000" anchor="t">
            <a:noAutofit/>
          </a:bodyPr>
          <a:p>
            <a:pPr marL="216000" indent="-216000">
              <a:buClr>
                <a:srgbClr val="000000"/>
              </a:buClr>
              <a:buSzPct val="45000"/>
              <a:buFont typeface="Wingdings" charset="2"/>
              <a:buChar char=""/>
            </a:pPr>
            <a:r>
              <a:rPr b="0" lang="en-US" sz="2100" spc="-1" strike="noStrike">
                <a:solidFill>
                  <a:srgbClr val="000000"/>
                </a:solidFill>
                <a:latin typeface="Arial"/>
              </a:rPr>
              <a:t>One would assume that there is 2</a:t>
            </a:r>
            <a:r>
              <a:rPr b="0" lang="en-US" sz="2100" spc="-1" strike="noStrike" baseline="33000">
                <a:solidFill>
                  <a:srgbClr val="000000"/>
                </a:solidFill>
                <a:latin typeface="Arial"/>
              </a:rPr>
              <a:t>24</a:t>
            </a:r>
            <a:r>
              <a:rPr b="0" lang="en-US" sz="2100" spc="-1" strike="noStrike">
                <a:solidFill>
                  <a:srgbClr val="000000"/>
                </a:solidFill>
                <a:latin typeface="Arial"/>
              </a:rPr>
              <a:t> = 16 million different addersses</a:t>
            </a:r>
            <a:endParaRPr b="0" lang="en-US" sz="2100" spc="-1" strike="noStrike">
              <a:solidFill>
                <a:srgbClr val="000000"/>
              </a:solidFill>
              <a:latin typeface="Arial"/>
            </a:endParaRPr>
          </a:p>
          <a:p>
            <a:pPr marL="216000" indent="-216000">
              <a:buClr>
                <a:srgbClr val="000000"/>
              </a:buClr>
              <a:buSzPct val="45000"/>
              <a:buFont typeface="Wingdings" charset="2"/>
              <a:buChar char=""/>
            </a:pPr>
            <a:r>
              <a:rPr b="0" lang="en-US" sz="2100" spc="-1" strike="noStrike">
                <a:solidFill>
                  <a:srgbClr val="000000"/>
                </a:solidFill>
                <a:latin typeface="Arial"/>
              </a:rPr>
              <a:t>This is not true, as not all values of the lower 24-bits is used, so the real number of different distinct values for RPA_hash is about 10.6 million</a:t>
            </a:r>
            <a:endParaRPr b="0" lang="en-US" sz="21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Calculate addresses</a:t>
            </a:r>
            <a:endParaRPr b="0" lang="en-US" sz="4400" spc="-1" strike="noStrike">
              <a:solidFill>
                <a:srgbClr val="000000"/>
              </a:solidFill>
              <a:latin typeface="Arial"/>
            </a:endParaRPr>
          </a:p>
        </p:txBody>
      </p:sp>
      <p:sp>
        <p:nvSpPr>
          <p:cNvPr id="98" name=""/>
          <p:cNvSpPr txBox="1"/>
          <p:nvPr/>
        </p:nvSpPr>
        <p:spPr>
          <a:xfrm>
            <a:off x="685800" y="1418400"/>
            <a:ext cx="5029200" cy="4360320"/>
          </a:xfrm>
          <a:prstGeom prst="rect">
            <a:avLst/>
          </a:prstGeom>
          <a:noFill/>
          <a:ln w="0">
            <a:noFill/>
          </a:ln>
        </p:spPr>
        <p:txBody>
          <a:bodyPr lIns="90000" rIns="90000" tIns="45000" bIns="45000" anchor="t">
            <a:noAutofit/>
          </a:bodyPr>
          <a:p>
            <a:r>
              <a:rPr b="0" lang="en-US" sz="1300" spc="-1" strike="noStrike">
                <a:solidFill>
                  <a:srgbClr val="000000"/>
                </a:solidFill>
                <a:latin typeface="Arial"/>
              </a:rPr>
              <a:t>from Crypto.Cipher import AES</a:t>
            </a:r>
            <a:endParaRPr b="0" lang="en-US" sz="1300" spc="-1" strike="noStrike">
              <a:solidFill>
                <a:srgbClr val="000000"/>
              </a:solidFill>
              <a:latin typeface="Arial"/>
            </a:endParaRPr>
          </a:p>
          <a:p>
            <a:r>
              <a:rPr b="0" lang="en-US" sz="1300" spc="-1" strike="noStrike">
                <a:solidFill>
                  <a:srgbClr val="000000"/>
                </a:solidFill>
                <a:latin typeface="Arial"/>
              </a:rPr>
              <a:t>from struct import *</a:t>
            </a:r>
            <a:endParaRPr b="0" lang="en-US" sz="1300" spc="-1" strike="noStrike">
              <a:solidFill>
                <a:srgbClr val="000000"/>
              </a:solidFill>
              <a:latin typeface="Arial"/>
            </a:endParaRPr>
          </a:p>
          <a:p>
            <a:r>
              <a:rPr b="0" lang="en-US" sz="1300" spc="-1" strike="noStrike">
                <a:solidFill>
                  <a:srgbClr val="000000"/>
                </a:solidFill>
                <a:latin typeface="Arial"/>
              </a:rPr>
              <a:t>import binascii</a:t>
            </a:r>
            <a:endParaRPr b="0" lang="en-US" sz="1300" spc="-1" strike="noStrike">
              <a:solidFill>
                <a:srgbClr val="000000"/>
              </a:solidFill>
              <a:latin typeface="Arial"/>
            </a:endParaRPr>
          </a:p>
          <a:p>
            <a:endParaRPr b="0" lang="en-US" sz="1800" spc="-1" strike="noStrike">
              <a:solidFill>
                <a:srgbClr val="000000"/>
              </a:solidFill>
              <a:latin typeface="Arial"/>
            </a:endParaRPr>
          </a:p>
          <a:p>
            <a:r>
              <a:rPr b="0" lang="en-US" sz="1300" spc="-1" strike="noStrike">
                <a:solidFill>
                  <a:srgbClr val="000000"/>
                </a:solidFill>
                <a:latin typeface="Arial"/>
              </a:rPr>
              <a:t>data = {}</a:t>
            </a:r>
            <a:endParaRPr b="0" lang="en-US" sz="1300" spc="-1" strike="noStrike">
              <a:solidFill>
                <a:srgbClr val="000000"/>
              </a:solidFill>
              <a:latin typeface="Arial"/>
            </a:endParaRPr>
          </a:p>
          <a:p>
            <a:r>
              <a:rPr b="0" lang="en-US" sz="1300" spc="-1" strike="noStrike">
                <a:solidFill>
                  <a:srgbClr val="000000"/>
                </a:solidFill>
                <a:latin typeface="Arial"/>
              </a:rPr>
              <a:t>key = b'abcdefghijklmnop'</a:t>
            </a:r>
            <a:endParaRPr b="0" lang="en-US" sz="1300" spc="-1" strike="noStrike">
              <a:solidFill>
                <a:srgbClr val="000000"/>
              </a:solidFill>
              <a:latin typeface="Arial"/>
            </a:endParaRPr>
          </a:p>
          <a:p>
            <a:endParaRPr b="0" lang="en-US" sz="1800" spc="-1" strike="noStrike">
              <a:solidFill>
                <a:srgbClr val="000000"/>
              </a:solidFill>
              <a:latin typeface="Arial"/>
            </a:endParaRPr>
          </a:p>
          <a:p>
            <a:r>
              <a:rPr b="0" lang="en-US" sz="1300" spc="-1" strike="noStrike">
                <a:solidFill>
                  <a:srgbClr val="000000"/>
                </a:solidFill>
                <a:latin typeface="Arial"/>
              </a:rPr>
              <a:t>cipher = AES.new(key, AES.MODE_ECB)</a:t>
            </a:r>
            <a:endParaRPr b="0" lang="en-US" sz="1300" spc="-1" strike="noStrike">
              <a:solidFill>
                <a:srgbClr val="000000"/>
              </a:solidFill>
              <a:latin typeface="Arial"/>
            </a:endParaRPr>
          </a:p>
          <a:p>
            <a:endParaRPr b="0" lang="en-US" sz="1800" spc="-1" strike="noStrike">
              <a:solidFill>
                <a:srgbClr val="000000"/>
              </a:solidFill>
              <a:latin typeface="Arial"/>
            </a:endParaRPr>
          </a:p>
          <a:p>
            <a:r>
              <a:rPr b="0" lang="en-US" sz="1300" spc="-1" strike="noStrike">
                <a:solidFill>
                  <a:srgbClr val="000000"/>
                </a:solidFill>
                <a:latin typeface="Arial"/>
              </a:rPr>
              <a:t>for i in range(0xffffff):</a:t>
            </a:r>
            <a:endParaRPr b="0" lang="en-US" sz="1300" spc="-1" strike="noStrike">
              <a:solidFill>
                <a:srgbClr val="000000"/>
              </a:solidFill>
              <a:latin typeface="Arial"/>
            </a:endParaRPr>
          </a:p>
          <a:p>
            <a:r>
              <a:rPr b="0" lang="en-US" sz="1300" spc="-1" strike="noStrike">
                <a:solidFill>
                  <a:srgbClr val="000000"/>
                </a:solidFill>
                <a:latin typeface="Arial"/>
              </a:rPr>
              <a:t>#for i in range(0xffff):</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msg = pack("&gt;IIII", 0, 0, 0, i);</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msg_en = cipher.encrypt(msg)[13:16]</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if msg_en in data:</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if data[msg_en] &lt; 0:</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data[msg_en] = data[msg_en] - 1</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else:</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data[msg_en] = -2</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 print("Duplicate ", data[msg_en], i, binascii.hexlify(msg_en))</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else:</a:t>
            </a:r>
            <a:endParaRPr b="0" lang="en-US" sz="1300" spc="-1" strike="noStrike">
              <a:solidFill>
                <a:srgbClr val="000000"/>
              </a:solidFill>
              <a:latin typeface="Arial"/>
            </a:endParaRPr>
          </a:p>
          <a:p>
            <a:r>
              <a:rPr b="0" lang="en-US" sz="1300" spc="-1" strike="noStrike">
                <a:solidFill>
                  <a:srgbClr val="000000"/>
                </a:solidFill>
                <a:latin typeface="Arial"/>
              </a:rPr>
              <a:t>        </a:t>
            </a:r>
            <a:r>
              <a:rPr b="0" lang="en-US" sz="1300" spc="-1" strike="noStrike">
                <a:solidFill>
                  <a:srgbClr val="000000"/>
                </a:solidFill>
                <a:latin typeface="Arial"/>
              </a:rPr>
              <a:t>data[msg_en] = i</a:t>
            </a:r>
            <a:endParaRPr b="0" lang="en-US" sz="1300" spc="-1" strike="noStrike">
              <a:solidFill>
                <a:srgbClr val="000000"/>
              </a:solidFill>
              <a:latin typeface="Arial"/>
            </a:endParaRPr>
          </a:p>
          <a:p>
            <a:endParaRPr b="0" lang="en-US" sz="1300" spc="-1" strike="noStrike">
              <a:solidFill>
                <a:srgbClr val="000000"/>
              </a:solidFill>
              <a:latin typeface="Arial"/>
            </a:endParaRPr>
          </a:p>
        </p:txBody>
      </p:sp>
      <p:sp>
        <p:nvSpPr>
          <p:cNvPr id="99" name=""/>
          <p:cNvSpPr txBox="1"/>
          <p:nvPr/>
        </p:nvSpPr>
        <p:spPr>
          <a:xfrm>
            <a:off x="5715000" y="1418400"/>
            <a:ext cx="3200400" cy="3551400"/>
          </a:xfrm>
          <a:prstGeom prst="rect">
            <a:avLst/>
          </a:prstGeom>
          <a:noFill/>
          <a:ln w="0">
            <a:noFill/>
          </a:ln>
        </p:spPr>
        <p:txBody>
          <a:bodyPr lIns="90000" rIns="90000" tIns="45000" bIns="45000" anchor="t">
            <a:noAutofit/>
          </a:bodyPr>
          <a:p>
            <a:pPr>
              <a:lnSpc>
                <a:spcPct val="100000"/>
              </a:lnSpc>
            </a:pPr>
            <a:r>
              <a:rPr b="0" lang="en-US" sz="1300" spc="-1" strike="noStrike">
                <a:solidFill>
                  <a:srgbClr val="000000"/>
                </a:solidFill>
                <a:latin typeface="Arial"/>
              </a:rPr>
              <a:t>histogram = {}</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print("Keys ", len(data));</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for i in data:</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r>
              <a:rPr b="0" lang="en-US" sz="1300" spc="-1" strike="noStrike">
                <a:solidFill>
                  <a:srgbClr val="000000"/>
                </a:solidFill>
                <a:latin typeface="Arial"/>
              </a:rPr>
              <a:t>if data[i] &lt; 0:</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r>
              <a:rPr b="0" lang="en-US" sz="1300" spc="-1" strike="noStrike">
                <a:solidFill>
                  <a:srgbClr val="000000"/>
                </a:solidFill>
                <a:latin typeface="Arial"/>
              </a:rPr>
              <a:t>key = -data[i]</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r>
              <a:rPr b="0" lang="en-US" sz="1300" spc="-1" strike="noStrike">
                <a:solidFill>
                  <a:srgbClr val="000000"/>
                </a:solidFill>
                <a:latin typeface="Arial"/>
              </a:rPr>
              <a:t>else:</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r>
              <a:rPr b="0" lang="en-US" sz="1300" spc="-1" strike="noStrike">
                <a:solidFill>
                  <a:srgbClr val="000000"/>
                </a:solidFill>
                <a:latin typeface="Arial"/>
              </a:rPr>
              <a:t>key = 1</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r>
              <a:rPr b="0" lang="en-US" sz="1300" spc="-1" strike="noStrike">
                <a:solidFill>
                  <a:srgbClr val="000000"/>
                </a:solidFill>
                <a:latin typeface="Arial"/>
              </a:rPr>
              <a:t>if key in histogram:</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r>
              <a:rPr b="0" lang="en-US" sz="1300" spc="-1" strike="noStrike">
                <a:solidFill>
                  <a:srgbClr val="000000"/>
                </a:solidFill>
                <a:latin typeface="Arial"/>
              </a:rPr>
              <a:t>histogram[key] = histogram[key] + 1;</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r>
              <a:rPr b="0" lang="en-US" sz="1300" spc="-1" strike="noStrike">
                <a:solidFill>
                  <a:srgbClr val="000000"/>
                </a:solidFill>
                <a:latin typeface="Arial"/>
              </a:rPr>
              <a:t>else:</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r>
              <a:rPr b="0" lang="en-US" sz="1300" spc="-1" strike="noStrike">
                <a:solidFill>
                  <a:srgbClr val="000000"/>
                </a:solidFill>
                <a:latin typeface="Arial"/>
              </a:rPr>
              <a:t>histogram[key] = 1</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endParaRPr b="0" lang="en-US" sz="13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0" lang="en-US" sz="1300" spc="-1" strike="noStrike">
                <a:solidFill>
                  <a:srgbClr val="000000"/>
                </a:solidFill>
                <a:latin typeface="Arial"/>
              </a:rPr>
              <a:t>print("Histogram")</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for k,v in sorted(histogram.items()):</a:t>
            </a:r>
            <a:endParaRPr b="0" lang="en-US" sz="1300" spc="-1" strike="noStrike">
              <a:solidFill>
                <a:srgbClr val="000000"/>
              </a:solidFill>
              <a:latin typeface="Arial"/>
            </a:endParaRPr>
          </a:p>
          <a:p>
            <a:pPr>
              <a:lnSpc>
                <a:spcPct val="100000"/>
              </a:lnSpc>
            </a:pPr>
            <a:r>
              <a:rPr b="0" lang="en-US" sz="1300" spc="-1" strike="noStrike">
                <a:solidFill>
                  <a:srgbClr val="000000"/>
                </a:solidFill>
                <a:latin typeface="Arial"/>
              </a:rPr>
              <a:t>    </a:t>
            </a:r>
            <a:r>
              <a:rPr b="0" lang="en-US" sz="1300" spc="-1" strike="noStrike">
                <a:solidFill>
                  <a:srgbClr val="000000"/>
                </a:solidFill>
                <a:latin typeface="Arial"/>
              </a:rPr>
              <a:t>print("{} : {}".format(k, v))</a:t>
            </a:r>
            <a:endParaRPr b="0" lang="en-US" sz="1300" spc="-1" strike="noStrike">
              <a:solidFill>
                <a:srgbClr val="000000"/>
              </a:solidFill>
              <a:latin typeface="Arial"/>
            </a:endParaRPr>
          </a:p>
          <a:p>
            <a:pPr>
              <a:lnSpc>
                <a:spcPct val="100000"/>
              </a:lnSpc>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Output</a:t>
            </a:r>
            <a:endParaRPr b="0" lang="en-US" sz="4400" spc="-1" strike="noStrike">
              <a:solidFill>
                <a:srgbClr val="000000"/>
              </a:solidFill>
              <a:latin typeface="Arial"/>
            </a:endParaRPr>
          </a:p>
        </p:txBody>
      </p:sp>
      <p:sp>
        <p:nvSpPr>
          <p:cNvPr id="101" name="PlaceHolder 2"/>
          <p:cNvSpPr>
            <a:spLocks noGrp="1"/>
          </p:cNvSpPr>
          <p:nvPr>
            <p:ph/>
          </p:nvPr>
        </p:nvSpPr>
        <p:spPr>
          <a:xfrm>
            <a:off x="2971800" y="1600200"/>
            <a:ext cx="2971800" cy="3977280"/>
          </a:xfrm>
          <a:prstGeom prst="rect">
            <a:avLst/>
          </a:prstGeom>
          <a:noFill/>
          <a:ln w="0">
            <a:noFill/>
          </a:ln>
        </p:spPr>
        <p:txBody>
          <a:bodyPr lIns="0" rIns="0" tIns="0" bIns="0" anchor="t">
            <a:normAutofit fontScale="49000"/>
          </a:bodyPr>
          <a:p>
            <a:pPr indent="0">
              <a:spcBef>
                <a:spcPts val="1417"/>
              </a:spcBef>
              <a:buNone/>
            </a:pPr>
            <a:r>
              <a:rPr b="0" lang="en-US" sz="3200" spc="-1" strike="noStrike">
                <a:solidFill>
                  <a:srgbClr val="000000"/>
                </a:solidFill>
                <a:latin typeface="Arial"/>
              </a:rPr>
              <a:t>Keys  10603610</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Histogram</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 : 6169635</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2 : 3085875</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3 : 1029384</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4 : 257498</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5 : 51207</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6 : 8606</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7 : 1246</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8 : 141</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9 : 16</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10 : 1</a:t>
            </a:r>
            <a:endParaRPr b="0" lang="en-US" sz="3200" spc="-1" strike="noStrike">
              <a:solidFill>
                <a:srgbClr val="000000"/>
              </a:solidFill>
              <a:latin typeface="Arial"/>
            </a:endParaRPr>
          </a:p>
          <a:p>
            <a:pPr indent="0">
              <a:spcBef>
                <a:spcPts val="1417"/>
              </a:spcBef>
              <a:buNone/>
            </a:pPr>
            <a:r>
              <a:rPr b="0" lang="en-US" sz="3200" spc="-1" strike="noStrike">
                <a:solidFill>
                  <a:srgbClr val="000000"/>
                </a:solidFill>
                <a:latin typeface="Arial"/>
              </a:rPr>
              <a:t>11 : 1</a:t>
            </a:r>
            <a:endParaRPr b="0" lang="en-US" sz="3200" spc="-1" strike="noStrike">
              <a:solidFill>
                <a:srgbClr val="000000"/>
              </a:solidFill>
              <a:latin typeface="Arial"/>
            </a:endParaRPr>
          </a:p>
          <a:p>
            <a:pPr indent="0">
              <a:spcBef>
                <a:spcPts val="1417"/>
              </a:spcBef>
              <a:buNone/>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Results</a:t>
            </a:r>
            <a:endParaRPr b="0" lang="en-US" sz="4400" spc="-1" strike="noStrike">
              <a:solidFill>
                <a:srgbClr val="000000"/>
              </a:solidFill>
              <a:latin typeface="Arial"/>
            </a:endParaRPr>
          </a:p>
        </p:txBody>
      </p:sp>
      <p:sp>
        <p:nvSpPr>
          <p:cNvPr id="103" name="PlaceHolder 2"/>
          <p:cNvSpPr>
            <a:spLocks noGrp="1"/>
          </p:cNvSpPr>
          <p:nvPr>
            <p:ph/>
          </p:nvPr>
        </p:nvSpPr>
        <p:spPr>
          <a:xfrm>
            <a:off x="457200" y="1604520"/>
            <a:ext cx="8229240" cy="3977280"/>
          </a:xfrm>
          <a:prstGeom prst="rect">
            <a:avLst/>
          </a:prstGeom>
          <a:noFill/>
          <a:ln w="0">
            <a:noFill/>
          </a:ln>
        </p:spPr>
        <p:txBody>
          <a:bodyPr lIns="0" rIns="0" tIns="0" bIns="0" anchor="t">
            <a:normAutofit fontScale="99000"/>
          </a:bodyPr>
          <a:p>
            <a:pPr marL="427680" indent="-320760">
              <a:spcBef>
                <a:spcPts val="1417"/>
              </a:spcBef>
              <a:buClr>
                <a:srgbClr val="000000"/>
              </a:buClr>
              <a:buSzPct val="45000"/>
              <a:buFont typeface="Wingdings" charset="2"/>
              <a:buChar char=""/>
            </a:pPr>
            <a:r>
              <a:rPr b="0" lang="en-US" sz="3200" spc="-1" strike="noStrike">
                <a:solidFill>
                  <a:srgbClr val="000000"/>
                </a:solidFill>
                <a:latin typeface="Arial"/>
              </a:rPr>
              <a:t>There is 10.6 million possible RPA_hash </a:t>
            </a:r>
            <a:r>
              <a:rPr b="0" lang="en-US" sz="3200" spc="-1" strike="noStrike">
                <a:solidFill>
                  <a:srgbClr val="000000"/>
                </a:solidFill>
                <a:latin typeface="Arial"/>
              </a:rPr>
              <a:t>values used out of 16.8 million.</a:t>
            </a:r>
            <a:endParaRPr b="0" lang="en-US" sz="3200" spc="-1" strike="noStrike">
              <a:solidFill>
                <a:srgbClr val="000000"/>
              </a:solidFill>
              <a:latin typeface="Arial"/>
            </a:endParaRPr>
          </a:p>
          <a:p>
            <a:pPr marL="427680" indent="-320760">
              <a:spcBef>
                <a:spcPts val="1417"/>
              </a:spcBef>
              <a:buClr>
                <a:srgbClr val="000000"/>
              </a:buClr>
              <a:buSzPct val="45000"/>
              <a:buFont typeface="Wingdings" charset="2"/>
              <a:buChar char=""/>
            </a:pPr>
            <a:r>
              <a:rPr b="0" lang="en-US" sz="3200" spc="-1" strike="noStrike">
                <a:solidFill>
                  <a:srgbClr val="000000"/>
                </a:solidFill>
                <a:latin typeface="Arial"/>
              </a:rPr>
              <a:t>6.1 million RPA_hash are used only once, 3 </a:t>
            </a:r>
            <a:r>
              <a:rPr b="0" lang="en-US" sz="3200" spc="-1" strike="noStrike">
                <a:solidFill>
                  <a:srgbClr val="000000"/>
                </a:solidFill>
                <a:latin typeface="Arial"/>
              </a:rPr>
              <a:t>million twice, and there is one that was used </a:t>
            </a:r>
            <a:r>
              <a:rPr b="0" lang="en-US" sz="3200" spc="-1" strike="noStrike">
                <a:solidFill>
                  <a:srgbClr val="000000"/>
                </a:solidFill>
                <a:latin typeface="Arial"/>
              </a:rPr>
              <a:t>11 times.</a:t>
            </a:r>
            <a:endParaRPr b="0" lang="en-US" sz="3200" spc="-1" strike="noStrike">
              <a:solidFill>
                <a:srgbClr val="000000"/>
              </a:solidFill>
              <a:latin typeface="Arial"/>
            </a:endParaRPr>
          </a:p>
          <a:p>
            <a:pPr marL="427680" indent="-320760">
              <a:spcBef>
                <a:spcPts val="1417"/>
              </a:spcBef>
              <a:buClr>
                <a:srgbClr val="000000"/>
              </a:buClr>
              <a:buSzPct val="45000"/>
              <a:buFont typeface="Wingdings" charset="2"/>
              <a:buChar char=""/>
            </a:pPr>
            <a:r>
              <a:rPr b="0" lang="en-US" sz="3200" spc="-1" strike="noStrike">
                <a:solidFill>
                  <a:srgbClr val="000000"/>
                </a:solidFill>
                <a:latin typeface="Arial"/>
              </a:rPr>
              <a:t>Note, that this was just sample using one </a:t>
            </a:r>
            <a:r>
              <a:rPr b="0" lang="en-US" sz="3200" spc="-1" strike="noStrike">
                <a:solidFill>
                  <a:srgbClr val="000000"/>
                </a:solidFill>
                <a:latin typeface="Arial"/>
              </a:rPr>
              <a:t>IRK key, but similar results happen with all </a:t>
            </a:r>
            <a:r>
              <a:rPr b="0" lang="en-US" sz="3200" spc="-1" strike="noStrike">
                <a:solidFill>
                  <a:srgbClr val="000000"/>
                </a:solidFill>
                <a:latin typeface="Arial"/>
              </a:rPr>
              <a:t>different IRK keys.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Conclusions</a:t>
            </a: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fontScale="64000"/>
          </a:bodyPr>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After there is over 10 million networks </a:t>
            </a:r>
            <a:r>
              <a:rPr b="0" lang="en-US" sz="3200" spc="-1" strike="noStrike">
                <a:solidFill>
                  <a:srgbClr val="000000"/>
                </a:solidFill>
                <a:latin typeface="Arial"/>
              </a:rPr>
              <a:t>initialized most likely one of those </a:t>
            </a:r>
            <a:r>
              <a:rPr b="0" lang="en-US" sz="3200" spc="-1" strike="noStrike">
                <a:solidFill>
                  <a:srgbClr val="000000"/>
                </a:solidFill>
                <a:latin typeface="Arial"/>
              </a:rPr>
              <a:t>networks generated same RPA_hash for </a:t>
            </a:r>
            <a:r>
              <a:rPr b="0" lang="en-US" sz="3200" spc="-1" strike="noStrike">
                <a:solidFill>
                  <a:srgbClr val="000000"/>
                </a:solidFill>
                <a:latin typeface="Arial"/>
              </a:rPr>
              <a:t>two different devices. </a:t>
            </a:r>
            <a:endParaRPr b="0" lang="en-US" sz="3200" spc="-1" strike="noStrike">
              <a:solidFill>
                <a:srgbClr val="000000"/>
              </a:solidFill>
              <a:latin typeface="Arial"/>
            </a:endParaRPr>
          </a:p>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If there are going millions of these devices </a:t>
            </a:r>
            <a:r>
              <a:rPr b="0" lang="en-US" sz="3200" spc="-1" strike="noStrike">
                <a:solidFill>
                  <a:srgbClr val="000000"/>
                </a:solidFill>
                <a:latin typeface="Arial"/>
              </a:rPr>
              <a:t>out there in the future, and if we initialize </a:t>
            </a:r>
            <a:r>
              <a:rPr b="0" lang="en-US" sz="3200" spc="-1" strike="noStrike">
                <a:solidFill>
                  <a:srgbClr val="000000"/>
                </a:solidFill>
                <a:latin typeface="Arial"/>
              </a:rPr>
              <a:t>the network once per day, then that will </a:t>
            </a:r>
            <a:r>
              <a:rPr b="0" lang="en-US" sz="3200" spc="-1" strike="noStrike">
                <a:solidFill>
                  <a:srgbClr val="000000"/>
                </a:solidFill>
                <a:latin typeface="Arial"/>
              </a:rPr>
              <a:t>mean that every day some people will </a:t>
            </a:r>
            <a:r>
              <a:rPr b="0" lang="en-US" sz="3200" spc="-1" strike="noStrike">
                <a:solidFill>
                  <a:srgbClr val="000000"/>
                </a:solidFill>
                <a:latin typeface="Arial"/>
              </a:rPr>
              <a:t>have overlapping RPA_hash values, which </a:t>
            </a:r>
            <a:r>
              <a:rPr b="0" lang="en-US" sz="3200" spc="-1" strike="noStrike">
                <a:solidFill>
                  <a:srgbClr val="000000"/>
                </a:solidFill>
                <a:latin typeface="Arial"/>
              </a:rPr>
              <a:t>most likely will mean their network will not </a:t>
            </a:r>
            <a:r>
              <a:rPr b="0" lang="en-US" sz="3200" spc="-1" strike="noStrike">
                <a:solidFill>
                  <a:srgbClr val="000000"/>
                </a:solidFill>
                <a:latin typeface="Arial"/>
              </a:rPr>
              <a:t>work properly.</a:t>
            </a:r>
            <a:endParaRPr b="0" lang="en-US" sz="3200" spc="-1" strike="noStrike">
              <a:solidFill>
                <a:srgbClr val="000000"/>
              </a:solidFill>
              <a:latin typeface="Arial"/>
            </a:endParaRPr>
          </a:p>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It is not clear for me what happens if two </a:t>
            </a:r>
            <a:r>
              <a:rPr b="0" lang="en-US" sz="3200" spc="-1" strike="noStrike">
                <a:solidFill>
                  <a:srgbClr val="000000"/>
                </a:solidFill>
                <a:latin typeface="Arial"/>
              </a:rPr>
              <a:t>devices in the network use same </a:t>
            </a:r>
            <a:r>
              <a:rPr b="0" lang="en-US" sz="3200" spc="-1" strike="noStrike">
                <a:solidFill>
                  <a:srgbClr val="000000"/>
                </a:solidFill>
                <a:latin typeface="Arial"/>
              </a:rPr>
              <a:t>RPA_hash, or how does the devices </a:t>
            </a:r>
            <a:r>
              <a:rPr b="0" lang="en-US" sz="3200" spc="-1" strike="noStrike">
                <a:solidFill>
                  <a:srgbClr val="000000"/>
                </a:solidFill>
                <a:latin typeface="Arial"/>
              </a:rPr>
              <a:t>recover from that situation. </a:t>
            </a:r>
            <a:endParaRPr b="0" lang="en-US" sz="3200" spc="-1" strike="noStrike">
              <a:solidFill>
                <a:srgbClr val="000000"/>
              </a:solidFill>
              <a:latin typeface="Arial"/>
            </a:endParaRPr>
          </a:p>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If 24-bit addresses are used there needs </a:t>
            </a:r>
            <a:r>
              <a:rPr b="0" lang="en-US" sz="3200" spc="-1" strike="noStrike">
                <a:solidFill>
                  <a:srgbClr val="000000"/>
                </a:solidFill>
                <a:latin typeface="Arial"/>
              </a:rPr>
              <a:t>to be way of detecting this and recovering </a:t>
            </a:r>
            <a:r>
              <a:rPr b="0" lang="en-US" sz="3200" spc="-1" strike="noStrike">
                <a:solidFill>
                  <a:srgbClr val="000000"/>
                </a:solidFill>
                <a:latin typeface="Arial"/>
              </a:rPr>
              <a:t>from this situation.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Hash collisions</a:t>
            </a: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Birthday paradox says when you have </a:t>
            </a:r>
            <a:r>
              <a:rPr b="0" lang="en-US" sz="3200" spc="-1" strike="noStrike">
                <a:solidFill>
                  <a:srgbClr val="000000"/>
                </a:solidFill>
                <a:latin typeface="Arial"/>
              </a:rPr>
              <a:t>random numbers picked randomly, when </a:t>
            </a:r>
            <a:r>
              <a:rPr b="0" lang="en-US" sz="3200" spc="-1" strike="noStrike">
                <a:solidFill>
                  <a:srgbClr val="000000"/>
                </a:solidFill>
                <a:latin typeface="Arial"/>
              </a:rPr>
              <a:t>then number of picks raises the probability </a:t>
            </a:r>
            <a:r>
              <a:rPr b="0" lang="en-US" sz="3200" spc="-1" strike="noStrike">
                <a:solidFill>
                  <a:srgbClr val="000000"/>
                </a:solidFill>
                <a:latin typeface="Arial"/>
              </a:rPr>
              <a:t>of collisions goes up quicky.</a:t>
            </a:r>
            <a:endParaRPr b="0" lang="en-US"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hlinkClick r:id="rId1"/>
              </a:rPr>
              <a:t>https://en.wikipedia.org/wiki/Birthday_problem</a:t>
            </a:r>
            <a:endParaRPr b="0" lang="en-US"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Probability is </a:t>
            </a:r>
            <a:endParaRPr b="0" lang="en-US" sz="3200" spc="-1" strike="noStrike">
              <a:solidFill>
                <a:srgbClr val="000000"/>
              </a:solidFill>
              <a:latin typeface="Arial"/>
            </a:endParaRPr>
          </a:p>
        </p:txBody>
      </p:sp>
      <mc:AlternateContent>
        <mc:Choice xmlns:a14="http://schemas.microsoft.com/office/drawing/2010/main" Requires="a14">
          <p:sp>
            <p:nvSpPr>
              <p:cNvPr id="108" name=""/>
              <p:cNvSpPr txBox="1"/>
              <p:nvPr/>
            </p:nvSpPr>
            <p:spPr>
              <a:xfrm>
                <a:off x="3886200" y="4343400"/>
                <a:ext cx="3657600" cy="1481400"/>
              </a:xfrm>
              <a:prstGeom prst="rect">
                <a:avLst/>
              </a:prstGeom>
            </p:spPr>
            <p:txBody>
              <a:bodyPr/>
              <a:p>
                <a14:m>
                  <m:oMath xmlns:m="http://schemas.openxmlformats.org/officeDocument/2006/math">
                    <m:r>
                      <m:t xml:space="preserve">P</m:t>
                    </m:r>
                    <m:d>
                      <m:dPr>
                        <m:begChr m:val="("/>
                        <m:endChr m:val=")"/>
                      </m:dPr>
                      <m:e>
                        <m:r>
                          <m:t xml:space="preserve">k</m:t>
                        </m:r>
                      </m:e>
                    </m:d>
                    <m:r>
                      <m:t xml:space="preserve">=</m:t>
                    </m:r>
                    <m:r>
                      <m:t xml:space="preserve">1</m:t>
                    </m:r>
                    <m:r>
                      <m:t xml:space="preserve">−</m:t>
                    </m:r>
                    <m:f>
                      <m:num>
                        <m:d>
                          <m:dPr>
                            <m:begChr m:val="("/>
                            <m:endChr m:val=")"/>
                          </m:dPr>
                          <m:e>
                            <m:f>
                              <m:num>
                                <m:r>
                                  <m:t xml:space="preserve">n</m:t>
                                </m:r>
                                <m:r>
                                  <m:t xml:space="preserve">!</m:t>
                                </m:r>
                              </m:num>
                              <m:den>
                                <m:d>
                                  <m:dPr>
                                    <m:begChr m:val="("/>
                                    <m:endChr m:val=")"/>
                                  </m:dPr>
                                  <m:e>
                                    <m:r>
                                      <m:t xml:space="preserve">n</m:t>
                                    </m:r>
                                    <m:r>
                                      <m:t xml:space="preserve">−</m:t>
                                    </m:r>
                                    <m:r>
                                      <m:t xml:space="preserve">1</m:t>
                                    </m:r>
                                  </m:e>
                                </m:d>
                                <m:r>
                                  <m:t xml:space="preserve">!</m:t>
                                </m:r>
                              </m:den>
                            </m:f>
                          </m:e>
                        </m:d>
                      </m:num>
                      <m:den>
                        <m:sSup>
                          <m:e>
                            <m:r>
                              <m:t xml:space="preserve">n</m:t>
                            </m:r>
                          </m:e>
                          <m:sup>
                            <m:r>
                              <m:t xml:space="preserve">k</m:t>
                            </m:r>
                          </m:sup>
                        </m:sSup>
                      </m:den>
                    </m:f>
                  </m:oMath>
                </a14:m>
              </a:p>
            </p:txBody>
          </p:sp>
        </mc:Choice>
        <mc:Fallback/>
      </mc:AlternateContent>
      <p:sp>
        <p:nvSpPr>
          <p:cNvPr id="109" name=""/>
          <p:cNvSpPr txBox="1"/>
          <p:nvPr/>
        </p:nvSpPr>
        <p:spPr>
          <a:xfrm>
            <a:off x="734400" y="5991120"/>
            <a:ext cx="8001000" cy="657000"/>
          </a:xfrm>
          <a:prstGeom prst="rect">
            <a:avLst/>
          </a:prstGeom>
          <a:noFill/>
          <a:ln w="0">
            <a:noFill/>
          </a:ln>
        </p:spPr>
        <p:txBody>
          <a:bodyPr lIns="90000" rIns="90000" tIns="45000" bIns="45000" anchor="t">
            <a:noAutofit/>
          </a:bodyPr>
          <a:p>
            <a:r>
              <a:rPr b="0" lang="en-US" sz="2000" spc="-1" strike="noStrike">
                <a:solidFill>
                  <a:srgbClr val="000000"/>
                </a:solidFill>
                <a:latin typeface="Arial"/>
              </a:rPr>
              <a:t>Where n = 2</a:t>
            </a:r>
            <a:r>
              <a:rPr b="0" lang="en-US" sz="2000" spc="-1" strike="noStrike" baseline="33000">
                <a:solidFill>
                  <a:srgbClr val="000000"/>
                </a:solidFill>
                <a:latin typeface="Arial"/>
              </a:rPr>
              <a:t>24</a:t>
            </a:r>
            <a:r>
              <a:rPr b="0" lang="en-US" sz="2000" spc="-1" strike="noStrike">
                <a:solidFill>
                  <a:srgbClr val="000000"/>
                </a:solidFill>
                <a:latin typeface="Arial"/>
              </a:rPr>
              <a:t> and and k is number of random addresses generated</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Calculations</a:t>
            </a:r>
            <a:endParaRPr b="0" lang="en-US" sz="4400" spc="-1" strike="noStrike">
              <a:solidFill>
                <a:srgbClr val="000000"/>
              </a:solidFill>
              <a:latin typeface="Arial"/>
            </a:endParaRPr>
          </a:p>
        </p:txBody>
      </p:sp>
      <p:sp>
        <p:nvSpPr>
          <p:cNvPr id="111" name="PlaceHolder 2"/>
          <p:cNvSpPr>
            <a:spLocks noGrp="1"/>
          </p:cNvSpPr>
          <p:nvPr>
            <p:ph/>
          </p:nvPr>
        </p:nvSpPr>
        <p:spPr>
          <a:xfrm>
            <a:off x="457200" y="1604520"/>
            <a:ext cx="8229240" cy="22816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Calculating exact probability is bit hard </a:t>
            </a:r>
            <a:r>
              <a:rPr b="0" lang="en-US" sz="3200" spc="-1" strike="noStrike">
                <a:solidFill>
                  <a:srgbClr val="000000"/>
                </a:solidFill>
                <a:latin typeface="Arial"/>
              </a:rPr>
              <a:t>with big numbers, thus using the Taylor </a:t>
            </a:r>
            <a:r>
              <a:rPr b="0" lang="en-US" sz="3200" spc="-1" strike="noStrike">
                <a:solidFill>
                  <a:srgbClr val="000000"/>
                </a:solidFill>
                <a:latin typeface="Arial"/>
              </a:rPr>
              <a:t>series expansion of the exponential </a:t>
            </a:r>
            <a:r>
              <a:rPr b="0" lang="en-US" sz="3200" spc="-1" strike="noStrike">
                <a:solidFill>
                  <a:srgbClr val="000000"/>
                </a:solidFill>
                <a:latin typeface="Arial"/>
              </a:rPr>
              <a:t>function as approximation</a:t>
            </a:r>
            <a:r>
              <a:rPr b="0" lang="en-US" sz="3200" spc="-1" strike="noStrike" baseline="33000">
                <a:solidFill>
                  <a:srgbClr val="000000"/>
                </a:solidFill>
                <a:latin typeface="Arial"/>
              </a:rPr>
              <a:t>1</a:t>
            </a:r>
            <a:r>
              <a:rPr b="0" lang="en-US" sz="3200" spc="-1" strike="noStrike">
                <a:solidFill>
                  <a:srgbClr val="000000"/>
                </a:solidFill>
                <a:latin typeface="Arial"/>
              </a:rPr>
              <a:t> results in </a:t>
            </a:r>
            <a:r>
              <a:rPr b="0" lang="en-US" sz="3200" spc="-1" strike="noStrike">
                <a:solidFill>
                  <a:srgbClr val="000000"/>
                </a:solidFill>
                <a:latin typeface="Arial"/>
              </a:rPr>
              <a:t>following formula:</a:t>
            </a:r>
            <a:endParaRPr b="0" lang="en-US" sz="3200" spc="-1" strike="noStrike">
              <a:solidFill>
                <a:srgbClr val="000000"/>
              </a:solidFill>
              <a:latin typeface="Arial"/>
            </a:endParaRPr>
          </a:p>
        </p:txBody>
      </p:sp>
      <p:sp>
        <p:nvSpPr>
          <p:cNvPr id="112" name=""/>
          <p:cNvSpPr txBox="1"/>
          <p:nvPr/>
        </p:nvSpPr>
        <p:spPr>
          <a:xfrm>
            <a:off x="685800" y="6061320"/>
            <a:ext cx="7772400" cy="346320"/>
          </a:xfrm>
          <a:prstGeom prst="rect">
            <a:avLst/>
          </a:prstGeom>
          <a:noFill/>
          <a:ln w="0">
            <a:noFill/>
          </a:ln>
        </p:spPr>
        <p:txBody>
          <a:bodyPr lIns="90000" rIns="90000" tIns="45000" bIns="45000" anchor="t">
            <a:noAutofit/>
          </a:bodyPr>
          <a:p>
            <a:r>
              <a:rPr b="0" lang="en-US" sz="1800" spc="-1" strike="noStrike" baseline="33000">
                <a:solidFill>
                  <a:srgbClr val="000000"/>
                </a:solidFill>
                <a:latin typeface="Arial"/>
              </a:rPr>
              <a:t>1</a:t>
            </a:r>
            <a:r>
              <a:rPr b="0" lang="en-US" sz="1800" spc="-1" strike="noStrike">
                <a:solidFill>
                  <a:srgbClr val="000000"/>
                </a:solidFill>
                <a:latin typeface="Arial"/>
              </a:rPr>
              <a:t> https://en.wikipedia.org/wiki/Birthday_problem#Approximations</a:t>
            </a:r>
            <a:endParaRPr b="0" lang="en-US" sz="1800" spc="-1" strike="noStrike">
              <a:solidFill>
                <a:srgbClr val="000000"/>
              </a:solidFill>
              <a:latin typeface="Arial"/>
            </a:endParaRPr>
          </a:p>
        </p:txBody>
      </p:sp>
      <mc:AlternateContent>
        <mc:Choice xmlns:a14="http://schemas.microsoft.com/office/drawing/2010/main" Requires="a14">
          <p:sp>
            <p:nvSpPr>
              <p:cNvPr id="113" name=""/>
              <p:cNvSpPr txBox="1"/>
              <p:nvPr/>
            </p:nvSpPr>
            <p:spPr>
              <a:xfrm>
                <a:off x="1828800" y="4114800"/>
                <a:ext cx="4572000" cy="914400"/>
              </a:xfrm>
              <a:prstGeom prst="rect">
                <a:avLst/>
              </a:prstGeom>
            </p:spPr>
            <p:txBody>
              <a:bodyPr/>
              <a:p>
                <a14:m>
                  <m:oMath xmlns:m="http://schemas.openxmlformats.org/officeDocument/2006/math">
                    <m:r>
                      <m:t xml:space="preserve">p</m:t>
                    </m:r>
                    <m:d>
                      <m:dPr>
                        <m:begChr m:val="("/>
                        <m:endChr m:val=")"/>
                      </m:dPr>
                      <m:e>
                        <m:r>
                          <m:t xml:space="preserve">k</m:t>
                        </m:r>
                      </m:e>
                    </m:d>
                    <m:r>
                      <m:t xml:space="preserve">≈</m:t>
                    </m:r>
                    <m:r>
                      <m:t xml:space="preserve">1</m:t>
                    </m:r>
                    <m:r>
                      <m:t xml:space="preserve">−</m:t>
                    </m:r>
                    <m:sSup>
                      <m:e>
                        <m:r>
                          <m:t xml:space="preserve">e</m:t>
                        </m:r>
                      </m:e>
                      <m:sup>
                        <m:f>
                          <m:num>
                            <m:r>
                              <m:t xml:space="preserve">−</m:t>
                            </m:r>
                            <m:f>
                              <m:fPr>
                                <m:type m:val="lin"/>
                              </m:fPr>
                              <m:num>
                                <m:r>
                                  <m:t xml:space="preserve">k</m:t>
                                </m:r>
                                <m:r>
                                  <m:t xml:space="preserve">×</m:t>
                                </m:r>
                                <m:d>
                                  <m:dPr>
                                    <m:begChr m:val="("/>
                                    <m:endChr m:val=")"/>
                                  </m:dPr>
                                  <m:e>
                                    <m:r>
                                      <m:t xml:space="preserve">k</m:t>
                                    </m:r>
                                    <m:r>
                                      <m:t xml:space="preserve">−</m:t>
                                    </m:r>
                                    <m:r>
                                      <m:t xml:space="preserve">1</m:t>
                                    </m:r>
                                  </m:e>
                                </m:d>
                              </m:num>
                              <m:den>
                                <m:r>
                                  <m:t xml:space="preserve">2</m:t>
                                </m:r>
                              </m:den>
                            </m:f>
                          </m:num>
                          <m:den>
                            <m:r>
                              <m:t xml:space="preserve">n</m:t>
                            </m:r>
                          </m:den>
                        </m:f>
                      </m:sup>
                    </m:sSup>
                  </m:oMath>
                </a14:m>
              </a:p>
            </p:txBody>
          </p:sp>
        </mc:Choice>
        <mc:Fallback/>
      </mc:AlternateContent>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Calculating p(k)</a:t>
            </a:r>
            <a:endParaRPr b="0" lang="en-US" sz="4400" spc="-1" strike="noStrike">
              <a:solidFill>
                <a:srgbClr val="000000"/>
              </a:solidFill>
              <a:latin typeface="Arial"/>
            </a:endParaRPr>
          </a:p>
        </p:txBody>
      </p:sp>
      <p:sp>
        <p:nvSpPr>
          <p:cNvPr id="115" name=""/>
          <p:cNvSpPr txBox="1"/>
          <p:nvPr/>
        </p:nvSpPr>
        <p:spPr>
          <a:xfrm>
            <a:off x="914400" y="2205360"/>
            <a:ext cx="7086600" cy="2138040"/>
          </a:xfrm>
          <a:prstGeom prst="rect">
            <a:avLst/>
          </a:prstGeom>
          <a:noFill/>
          <a:ln w="0">
            <a:noFill/>
          </a:ln>
        </p:spPr>
        <p:txBody>
          <a:bodyPr lIns="90000" rIns="90000" tIns="45000" bIns="45000" anchor="t">
            <a:noAutofit/>
          </a:bodyPr>
          <a:p>
            <a:r>
              <a:rPr b="0" lang="en-US" sz="1800" spc="-1" strike="noStrike">
                <a:solidFill>
                  <a:srgbClr val="000000"/>
                </a:solidFill>
                <a:latin typeface="Arial"/>
              </a:rPr>
              <a:t>import math</a:t>
            </a:r>
            <a:endParaRPr b="0" lang="en-US" sz="1800" spc="-1" strike="noStrike">
              <a:solidFill>
                <a:srgbClr val="000000"/>
              </a:solidFill>
              <a:latin typeface="Arial"/>
            </a:endParaRPr>
          </a:p>
          <a:p>
            <a:endParaRPr b="0" lang="en-US" sz="1800" spc="-1" strike="noStrike">
              <a:solidFill>
                <a:srgbClr val="000000"/>
              </a:solidFill>
              <a:latin typeface="Arial"/>
            </a:endParaRPr>
          </a:p>
          <a:p>
            <a:r>
              <a:rPr b="0" lang="en-US" sz="1800" spc="-1" strike="noStrike">
                <a:solidFill>
                  <a:srgbClr val="000000"/>
                </a:solidFill>
                <a:latin typeface="Arial"/>
              </a:rPr>
              <a:t>n = 0xffffff</a:t>
            </a:r>
            <a:endParaRPr b="0" lang="en-US" sz="1800" spc="-1" strike="noStrike">
              <a:solidFill>
                <a:srgbClr val="000000"/>
              </a:solidFill>
              <a:latin typeface="Arial"/>
            </a:endParaRPr>
          </a:p>
          <a:p>
            <a:endParaRPr b="0" lang="en-US" sz="1800" spc="-1" strike="noStrike">
              <a:solidFill>
                <a:srgbClr val="000000"/>
              </a:solidFill>
              <a:latin typeface="Arial"/>
            </a:endParaRPr>
          </a:p>
          <a:p>
            <a:r>
              <a:rPr b="0" lang="en-US" sz="1800" spc="-1" strike="noStrike">
                <a:solidFill>
                  <a:srgbClr val="000000"/>
                </a:solidFill>
                <a:latin typeface="Arial"/>
              </a:rPr>
              <a:t>for k in range(0, 10000, 100):</a:t>
            </a:r>
            <a:endParaRPr b="0" lang="en-US" sz="1800" spc="-1" strike="noStrike">
              <a:solidFill>
                <a:srgbClr val="000000"/>
              </a:solidFill>
              <a:latin typeface="Arial"/>
            </a:endParaRPr>
          </a:p>
          <a:p>
            <a:r>
              <a:rPr b="0" lang="en-US" sz="1800" spc="-1" strike="noStrike">
                <a:solidFill>
                  <a:srgbClr val="000000"/>
                </a:solidFill>
                <a:latin typeface="Arial"/>
              </a:rPr>
              <a:t>    </a:t>
            </a:r>
            <a:r>
              <a:rPr b="0" lang="en-US" sz="1800" spc="-1" strike="noStrike">
                <a:solidFill>
                  <a:srgbClr val="000000"/>
                </a:solidFill>
                <a:latin typeface="Arial"/>
              </a:rPr>
              <a:t>p = 1 - math.exp(-(k*(k-1)/2)/n)</a:t>
            </a:r>
            <a:endParaRPr b="0" lang="en-US" sz="1800" spc="-1" strike="noStrike">
              <a:solidFill>
                <a:srgbClr val="000000"/>
              </a:solidFill>
              <a:latin typeface="Arial"/>
            </a:endParaRPr>
          </a:p>
          <a:p>
            <a:r>
              <a:rPr b="0" lang="en-US" sz="1800" spc="-1" strike="noStrike">
                <a:solidFill>
                  <a:srgbClr val="000000"/>
                </a:solidFill>
                <a:latin typeface="Arial"/>
              </a:rPr>
              <a:t>    </a:t>
            </a:r>
            <a:r>
              <a:rPr b="0" lang="en-US" sz="1800" spc="-1" strike="noStrike">
                <a:solidFill>
                  <a:srgbClr val="000000"/>
                </a:solidFill>
                <a:latin typeface="Arial"/>
              </a:rPr>
              <a:t>print("{}, {:.4f}".format(k, p))</a:t>
            </a:r>
            <a:endParaRPr b="0" lang="en-US" sz="1800" spc="-1" strike="noStrike">
              <a:solidFill>
                <a:srgbClr val="000000"/>
              </a:solidFill>
              <a:latin typeface="Arial"/>
            </a:endParaRPr>
          </a:p>
          <a:p>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1413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2024-01-18T11:41:12Z</dcterms:modified>
  <cp:revision>170</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