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60" r:id="rId2"/>
    <p:sldId id="361" r:id="rId3"/>
    <p:sldId id="377" r:id="rId4"/>
    <p:sldId id="370" r:id="rId5"/>
    <p:sldId id="372" r:id="rId6"/>
    <p:sldId id="378" r:id="rId7"/>
    <p:sldId id="379" r:id="rId8"/>
    <p:sldId id="380" r:id="rId9"/>
    <p:sldId id="388" r:id="rId10"/>
    <p:sldId id="381" r:id="rId11"/>
    <p:sldId id="387" r:id="rId12"/>
    <p:sldId id="383" r:id="rId13"/>
    <p:sldId id="385" r:id="rId14"/>
    <p:sldId id="386" r:id="rId15"/>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82" d="100"/>
          <a:sy n="82" d="100"/>
        </p:scale>
        <p:origin x="883"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802.15-24-0084-00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January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5/dcn/24/15-24-0024-00-04ab-proposed-comments-resolution-on-compact-frame.docx" TargetMode="External"/><Relationship Id="rId13" Type="http://schemas.openxmlformats.org/officeDocument/2006/relationships/hyperlink" Target="https://mentor.ieee.org/802.15/dcn/24/15-24-0022-00-04ab-proposed-comments-resolution-on-10-39-7-3.docx" TargetMode="External"/><Relationship Id="rId3" Type="http://schemas.openxmlformats.org/officeDocument/2006/relationships/hyperlink" Target="https://mentor.ieee.org/802.15/dcn/24/15-24-0047-02-04ab-meeting-slides-january-2024.pptx" TargetMode="External"/><Relationship Id="rId7" Type="http://schemas.openxmlformats.org/officeDocument/2006/relationships/hyperlink" Target="https://mentor.ieee.org/802.15/dcn/24/15-24-0018-00-04ab-proposed-resolutions-for-security-comments-part1-key-id.docx" TargetMode="External"/><Relationship Id="rId12" Type="http://schemas.openxmlformats.org/officeDocument/2006/relationships/hyperlink" Target="https://mentor.ieee.org/802.15/dcn/24/15-24-0021-00-04ab-proposed-resolutions-for-mms-synchronized-responders.docx" TargetMode="External"/><Relationship Id="rId2" Type="http://schemas.openxmlformats.org/officeDocument/2006/relationships/hyperlink" Target="https://mentor.ieee.org/802.15/dcn/23/15-23-0637-09-04ab-tg4ab-agenda-january-2024.xlsx" TargetMode="External"/><Relationship Id="rId1" Type="http://schemas.openxmlformats.org/officeDocument/2006/relationships/slideLayout" Target="../slideLayouts/slideLayout3.xml"/><Relationship Id="rId6" Type="http://schemas.openxmlformats.org/officeDocument/2006/relationships/hyperlink" Target="https://mentor.ieee.org/802.15/dcn/24/15-24-0017-01-04ab-proposed-resolutions-for-draft-c-non-security-key-id-field-comments.docx" TargetMode="External"/><Relationship Id="rId11" Type="http://schemas.openxmlformats.org/officeDocument/2006/relationships/hyperlink" Target="https://mentor.ieee.org/802.15/dcn/24/15-24-0020-03-04ab-proposed-resolutions-for-security-comments-part3-misc.docx" TargetMode="External"/><Relationship Id="rId5" Type="http://schemas.openxmlformats.org/officeDocument/2006/relationships/hyperlink" Target="https://mentor.ieee.org/802.15/dcn/24/15-24-0050-00-04ab-background-for-the-newframe-format-discussion.pptx" TargetMode="External"/><Relationship Id="rId10" Type="http://schemas.openxmlformats.org/officeDocument/2006/relationships/hyperlink" Target="https://mentor.ieee.org/802.15/dcn/24/15-24-0019-02-04ab-proposed-resolutions-for-security-comments-part2-key-lookup-and-source.docx" TargetMode="External"/><Relationship Id="rId4" Type="http://schemas.openxmlformats.org/officeDocument/2006/relationships/hyperlink" Target="https://mentor.ieee.org/802.15/dcn/24/15-24-0010-05-04ab-consolidated-comments-draft-c.xlsx" TargetMode="External"/><Relationship Id="rId9" Type="http://schemas.openxmlformats.org/officeDocument/2006/relationships/hyperlink" Target="https://mentor.ieee.org/802.15/dcn/24/15-24-0026-01-04ab-frequency-stitching-in-ranging.pptx" TargetMode="External"/><Relationship Id="rId14" Type="http://schemas.openxmlformats.org/officeDocument/2006/relationships/hyperlink" Target="https://mentor.ieee.org/802.15/dcn/24/15-24-0023-00-04ab-proposed-comments-resolution-on-10-39-7-4.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4/15-24-0065-00-04ab-low-hanging-fruit-draft-c-resolution-proposals.pptx" TargetMode="External"/><Relationship Id="rId7" Type="http://schemas.openxmlformats.org/officeDocument/2006/relationships/hyperlink" Target="https://mentor.ieee.org/802.15/dcn/24/15-24-0020-04-04ab-proposed-resolutions-for-security-comments-part3-misc.docx" TargetMode="External"/><Relationship Id="rId2" Type="http://schemas.openxmlformats.org/officeDocument/2006/relationships/hyperlink" Target="https://mentor.ieee.org/802.15/dcn/24/15-24-0025-01-04ab-proposed-comments-resolution-on-sensing-comments-part-11.docx" TargetMode="External"/><Relationship Id="rId1" Type="http://schemas.openxmlformats.org/officeDocument/2006/relationships/slideLayout" Target="../slideLayouts/slideLayout3.xml"/><Relationship Id="rId6" Type="http://schemas.openxmlformats.org/officeDocument/2006/relationships/hyperlink" Target="https://mentor.ieee.org/802.15/dcn/24/15-24-0077-01-04ab-proposed-4ab-draft-c-comments-resolution-for-le-uwb-phy.xlsx" TargetMode="External"/><Relationship Id="rId5" Type="http://schemas.openxmlformats.org/officeDocument/2006/relationships/hyperlink" Target="https://mentor.ieee.org/802.15/dcn/24/15-24-0066-01-04ab-proposed-4ab-draft-c-comments-resolution-for-ssbd.xlsx" TargetMode="External"/><Relationship Id="rId4" Type="http://schemas.openxmlformats.org/officeDocument/2006/relationships/hyperlink" Target="https://mentor.ieee.org/802.15/dcn/24/15-24-0063-01-04ab-proposed-comment-resolution-for-rss-related-comment-ids-503-506-598-599-and-926.docx"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mentor.ieee.org/802.15/dcn/23/15-23-0637-03-04ab-tg4ab-agenda-january-2024.xlsx"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3/15-23-0083-05-0mag-project-task-list.xlsx"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TG4ab Closing Report January 2024</a:t>
            </a: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18 January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TG4ab</a:t>
            </a:r>
            <a:r>
              <a:rPr lang="en-US" altLang="en-US" sz="1600" b="1" dirty="0">
                <a:latin typeface="Times New Roman" panose="02020603050405020304" pitchFamily="18" charset="0"/>
              </a:rPr>
              <a:t> </a:t>
            </a:r>
            <a:r>
              <a:rPr lang="en-US" altLang="en-US" sz="1600" dirty="0">
                <a:latin typeface="Times New Roman" panose="02020603050405020304" pitchFamily="18" charset="0"/>
              </a:rPr>
              <a:t>Closing Report for the Wireless Interim Session, January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911193"/>
            <a:ext cx="10363200" cy="457200"/>
          </a:xfrm>
        </p:spPr>
        <p:txBody>
          <a:bodyPr/>
          <a:lstStyle/>
          <a:p>
            <a:r>
              <a:rPr lang="en-US" dirty="0"/>
              <a:t>Technical Contributions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graphicFrame>
        <p:nvGraphicFramePr>
          <p:cNvPr id="3" name="Table 2">
            <a:extLst>
              <a:ext uri="{FF2B5EF4-FFF2-40B4-BE49-F238E27FC236}">
                <a16:creationId xmlns:a16="http://schemas.microsoft.com/office/drawing/2014/main" id="{FBC55472-30EB-6401-961D-3BF6878ED176}"/>
              </a:ext>
            </a:extLst>
          </p:cNvPr>
          <p:cNvGraphicFramePr>
            <a:graphicFrameLocks noGrp="1"/>
          </p:cNvGraphicFramePr>
          <p:nvPr>
            <p:extLst>
              <p:ext uri="{D42A27DB-BD31-4B8C-83A1-F6EECF244321}">
                <p14:modId xmlns:p14="http://schemas.microsoft.com/office/powerpoint/2010/main" val="4239472125"/>
              </p:ext>
            </p:extLst>
          </p:nvPr>
        </p:nvGraphicFramePr>
        <p:xfrm>
          <a:off x="228600" y="1444593"/>
          <a:ext cx="11658600" cy="4041807"/>
        </p:xfrm>
        <a:graphic>
          <a:graphicData uri="http://schemas.openxmlformats.org/drawingml/2006/table">
            <a:tbl>
              <a:tblPr bandRow="1">
                <a:tableStyleId>{5C22544A-7EE6-4342-B048-85BDC9FD1C3A}</a:tableStyleId>
              </a:tblPr>
              <a:tblGrid>
                <a:gridCol w="4191000">
                  <a:extLst>
                    <a:ext uri="{9D8B030D-6E8A-4147-A177-3AD203B41FA5}">
                      <a16:colId xmlns:a16="http://schemas.microsoft.com/office/drawing/2014/main" val="2352384015"/>
                    </a:ext>
                  </a:extLst>
                </a:gridCol>
                <a:gridCol w="990600">
                  <a:extLst>
                    <a:ext uri="{9D8B030D-6E8A-4147-A177-3AD203B41FA5}">
                      <a16:colId xmlns:a16="http://schemas.microsoft.com/office/drawing/2014/main" val="1185898301"/>
                    </a:ext>
                  </a:extLst>
                </a:gridCol>
                <a:gridCol w="6477000">
                  <a:extLst>
                    <a:ext uri="{9D8B030D-6E8A-4147-A177-3AD203B41FA5}">
                      <a16:colId xmlns:a16="http://schemas.microsoft.com/office/drawing/2014/main" val="1095026648"/>
                    </a:ext>
                  </a:extLst>
                </a:gridCol>
              </a:tblGrid>
              <a:tr h="171746">
                <a:tc>
                  <a:txBody>
                    <a:bodyPr/>
                    <a:lstStyle/>
                    <a:p>
                      <a:pPr algn="l" fontAlgn="b"/>
                      <a:r>
                        <a:rPr lang="en-US" sz="1200" u="none" strike="noStrike" dirty="0">
                          <a:effectLst/>
                        </a:rPr>
                        <a:t>TG Agenda</a:t>
                      </a:r>
                      <a:endParaRPr lang="en-US" sz="1200" b="0" i="0" u="none" strike="noStrike" dirty="0">
                        <a:effectLst/>
                        <a:latin typeface="Arial" panose="020B0604020202020204" pitchFamily="34" charset="0"/>
                      </a:endParaRPr>
                    </a:p>
                  </a:txBody>
                  <a:tcPr marL="1419" marR="1419" marT="1419" marB="0" anchor="b"/>
                </a:tc>
                <a:tc>
                  <a:txBody>
                    <a:bodyPr/>
                    <a:lstStyle/>
                    <a:p>
                      <a:pPr algn="l" fontAlgn="b"/>
                      <a:r>
                        <a:rPr lang="en-US" sz="1200" u="none" strike="noStrike">
                          <a:effectLst/>
                        </a:rPr>
                        <a:t>15-23-0637</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2"/>
                        </a:rPr>
                        <a:t>https://mentor.ieee.org/802.15/dcn/23/15-23-0637-09-04ab-tg4ab-agenda-january-2024.xlsx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1423910096"/>
                  </a:ext>
                </a:extLst>
              </a:tr>
              <a:tr h="171746">
                <a:tc>
                  <a:txBody>
                    <a:bodyPr/>
                    <a:lstStyle/>
                    <a:p>
                      <a:pPr algn="l" fontAlgn="b"/>
                      <a:r>
                        <a:rPr lang="en-US" sz="1200" u="none" strike="noStrike" dirty="0">
                          <a:effectLst/>
                        </a:rPr>
                        <a:t>Meeting Slide</a:t>
                      </a:r>
                      <a:endParaRPr lang="en-US" sz="1200" b="0" i="0" u="none" strike="noStrike" dirty="0">
                        <a:effectLst/>
                        <a:latin typeface="Arial" panose="020B0604020202020204" pitchFamily="34" charset="0"/>
                      </a:endParaRPr>
                    </a:p>
                  </a:txBody>
                  <a:tcPr marL="1419" marR="1419" marT="1419" marB="0" anchor="b"/>
                </a:tc>
                <a:tc>
                  <a:txBody>
                    <a:bodyPr/>
                    <a:lstStyle/>
                    <a:p>
                      <a:pPr algn="l" fontAlgn="b"/>
                      <a:r>
                        <a:rPr lang="en-US" sz="1200" u="none" strike="noStrike">
                          <a:effectLst/>
                        </a:rPr>
                        <a:t>15-24-0047</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3"/>
                        </a:rPr>
                        <a:t>https://mentor.ieee.org/802.15/dcn/24/15-24-0047-02-04ab-meeting-slides-january-2024.pptx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2888715317"/>
                  </a:ext>
                </a:extLst>
              </a:tr>
              <a:tr h="171746">
                <a:tc>
                  <a:txBody>
                    <a:bodyPr/>
                    <a:lstStyle/>
                    <a:p>
                      <a:pPr algn="l" fontAlgn="b"/>
                      <a:r>
                        <a:rPr lang="en-US" sz="1200" u="none" strike="noStrike">
                          <a:effectLst/>
                        </a:rPr>
                        <a:t>Consolodated Comments</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none" strike="noStrike">
                          <a:effectLst/>
                        </a:rPr>
                        <a:t>15-24-0010</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4"/>
                        </a:rPr>
                        <a:t>https://mentor.ieee.org/802.15/dcn/24/15-24-0010-05-04ab-consolidated-comments-draft-c.xlsx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2055511908"/>
                  </a:ext>
                </a:extLst>
              </a:tr>
              <a:tr h="200133">
                <a:tc>
                  <a:txBody>
                    <a:bodyPr/>
                    <a:lstStyle/>
                    <a:p>
                      <a:pPr algn="l" fontAlgn="b"/>
                      <a:r>
                        <a:rPr lang="en-US" sz="1200" u="none" strike="noStrike" dirty="0">
                          <a:effectLst/>
                        </a:rPr>
                        <a:t>Technical Analysis of new frame format</a:t>
                      </a:r>
                      <a:endParaRPr lang="en-US" sz="1200" b="0" i="0" u="none" strike="noStrike" dirty="0">
                        <a:effectLst/>
                        <a:latin typeface="Arial" panose="020B0604020202020204" pitchFamily="34" charset="0"/>
                      </a:endParaRPr>
                    </a:p>
                  </a:txBody>
                  <a:tcPr marL="1419" marR="1419" marT="1419" marB="0" anchor="b"/>
                </a:tc>
                <a:tc>
                  <a:txBody>
                    <a:bodyPr/>
                    <a:lstStyle/>
                    <a:p>
                      <a:pPr algn="l" fontAlgn="b"/>
                      <a:r>
                        <a:rPr lang="en-US" sz="1200" u="none" strike="noStrike" dirty="0">
                          <a:effectLst/>
                        </a:rPr>
                        <a:t>15-24-0050</a:t>
                      </a:r>
                      <a:endParaRPr lang="en-US" sz="1200" b="0" i="0" u="none" strike="noStrike" dirty="0">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5"/>
                        </a:rPr>
                        <a:t>https://mentor.ieee.org/802.15/dcn/24/15-24-0050-00-04ab-background-for-the-newframe-format-discussion.pptx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308146887"/>
                  </a:ext>
                </a:extLst>
              </a:tr>
              <a:tr h="256909">
                <a:tc>
                  <a:txBody>
                    <a:bodyPr/>
                    <a:lstStyle/>
                    <a:p>
                      <a:pPr algn="l" fontAlgn="b"/>
                      <a:r>
                        <a:rPr lang="en-US" sz="1200" u="none" strike="noStrike">
                          <a:effectLst/>
                        </a:rPr>
                        <a:t>proposed resolutions for non security Key ID field</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none" strike="noStrike">
                          <a:effectLst/>
                        </a:rPr>
                        <a:t>15-24-0017</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6"/>
                        </a:rPr>
                        <a:t>https://mentor.ieee.org/802.15/dcn/24/15-24-0017-01-04ab-proposed-resolutions-for-draft-c-non-security-key-id-field-comments.docx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2282811807"/>
                  </a:ext>
                </a:extLst>
              </a:tr>
              <a:tr h="228521">
                <a:tc>
                  <a:txBody>
                    <a:bodyPr/>
                    <a:lstStyle/>
                    <a:p>
                      <a:pPr algn="l" fontAlgn="b"/>
                      <a:r>
                        <a:rPr lang="en-US" sz="1200" u="none" strike="noStrike">
                          <a:effectLst/>
                        </a:rPr>
                        <a:t>proposed resolutions for Security Part1 (Key ID)  </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none" strike="noStrike">
                          <a:effectLst/>
                        </a:rPr>
                        <a:t>15-24-0018</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7"/>
                        </a:rPr>
                        <a:t>https://mentor.ieee.org/802.15/dcn/24/15-24-0018-00-04ab-proposed-resolutions-for-security-comments-part1-key-id.docx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526734049"/>
                  </a:ext>
                </a:extLst>
              </a:tr>
              <a:tr h="228521">
                <a:tc>
                  <a:txBody>
                    <a:bodyPr/>
                    <a:lstStyle/>
                    <a:p>
                      <a:pPr algn="l" fontAlgn="b"/>
                      <a:r>
                        <a:rPr lang="en-US" sz="1200" u="none" strike="noStrike">
                          <a:effectLst/>
                        </a:rPr>
                        <a:t>propose comment resolution compact frame</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none" strike="noStrike">
                          <a:effectLst/>
                        </a:rPr>
                        <a:t>15-24-0024</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8"/>
                        </a:rPr>
                        <a:t>https://mentor.ieee.org/802.15/dcn/24/15-24-0024-00-04ab-proposed-comments-resolution-on-compact-frame.docx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3037754204"/>
                  </a:ext>
                </a:extLst>
              </a:tr>
              <a:tr h="171746">
                <a:tc>
                  <a:txBody>
                    <a:bodyPr/>
                    <a:lstStyle/>
                    <a:p>
                      <a:pPr algn="l" fontAlgn="b"/>
                      <a:r>
                        <a:rPr lang="en-US" sz="1200" u="none" strike="noStrike">
                          <a:effectLst/>
                        </a:rPr>
                        <a:t>Frequency stitching in ranging</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none" strike="noStrike">
                          <a:effectLst/>
                        </a:rPr>
                        <a:t>15-24-0026</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9"/>
                        </a:rPr>
                        <a:t>https://mentor.ieee.org/802.15/dcn/24/15-24-0026-01-04ab-frequency-stitching-in-ranging.pptx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1720017881"/>
                  </a:ext>
                </a:extLst>
              </a:tr>
              <a:tr h="256909">
                <a:tc>
                  <a:txBody>
                    <a:bodyPr/>
                    <a:lstStyle/>
                    <a:p>
                      <a:pPr algn="l" fontAlgn="b"/>
                      <a:r>
                        <a:rPr lang="en-US" sz="1200" u="none" strike="noStrike">
                          <a:effectLst/>
                        </a:rPr>
                        <a:t>proposed resolutions for Security Part2 </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none" strike="noStrike">
                          <a:effectLst/>
                        </a:rPr>
                        <a:t>15-24-0019</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10"/>
                        </a:rPr>
                        <a:t>https://mentor.ieee.org/802.15/dcn/24/15-24-0019-02-04ab-proposed-resolutions-for-security-comments-part2-key-lookup-and-source.docx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122028019"/>
                  </a:ext>
                </a:extLst>
              </a:tr>
              <a:tr h="228521">
                <a:tc>
                  <a:txBody>
                    <a:bodyPr/>
                    <a:lstStyle/>
                    <a:p>
                      <a:pPr algn="l" fontAlgn="b"/>
                      <a:r>
                        <a:rPr lang="en-US" sz="1200" u="none" strike="noStrike" dirty="0">
                          <a:effectLst/>
                        </a:rPr>
                        <a:t>proposed resolutions for Security Part3 (</a:t>
                      </a:r>
                      <a:r>
                        <a:rPr lang="en-US" sz="1200" u="none" strike="noStrike" dirty="0" err="1">
                          <a:effectLst/>
                        </a:rPr>
                        <a:t>Misc</a:t>
                      </a:r>
                      <a:r>
                        <a:rPr lang="en-US" sz="1200" u="none" strike="noStrike" dirty="0">
                          <a:effectLst/>
                        </a:rPr>
                        <a:t>) </a:t>
                      </a:r>
                      <a:endParaRPr lang="en-US" sz="1200" b="0" i="0" u="none" strike="noStrike" dirty="0">
                        <a:effectLst/>
                        <a:latin typeface="Arial" panose="020B0604020202020204" pitchFamily="34" charset="0"/>
                      </a:endParaRPr>
                    </a:p>
                  </a:txBody>
                  <a:tcPr marL="1419" marR="1419" marT="1419" marB="0" anchor="b"/>
                </a:tc>
                <a:tc>
                  <a:txBody>
                    <a:bodyPr/>
                    <a:lstStyle/>
                    <a:p>
                      <a:pPr algn="l" fontAlgn="b"/>
                      <a:r>
                        <a:rPr lang="en-US" sz="1200" u="none" strike="noStrike">
                          <a:effectLst/>
                        </a:rPr>
                        <a:t>15-24-0020</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11"/>
                        </a:rPr>
                        <a:t>https://mentor.ieee.org/802.15/dcn/24/15-24-0020-03-04ab-proposed-resolutions-for-security-comments-part3-misc.docx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1719543195"/>
                  </a:ext>
                </a:extLst>
              </a:tr>
              <a:tr h="228521">
                <a:tc>
                  <a:txBody>
                    <a:bodyPr/>
                    <a:lstStyle/>
                    <a:p>
                      <a:pPr algn="l" fontAlgn="b"/>
                      <a:r>
                        <a:rPr lang="en-US" sz="1200" u="none" strike="noStrike">
                          <a:effectLst/>
                        </a:rPr>
                        <a:t>Proposed resolutions for MMS - Synchronized Responders</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none" strike="noStrike">
                          <a:effectLst/>
                        </a:rPr>
                        <a:t>15-24-0021</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12"/>
                        </a:rPr>
                        <a:t>https://mentor.ieee.org/802.15/dcn/24/15-24-0021-00-04ab-proposed-resolutions-for-mms-synchronized-responders.docx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4208982080"/>
                  </a:ext>
                </a:extLst>
              </a:tr>
              <a:tr h="200133">
                <a:tc>
                  <a:txBody>
                    <a:bodyPr/>
                    <a:lstStyle/>
                    <a:p>
                      <a:pPr algn="l" fontAlgn="b"/>
                      <a:r>
                        <a:rPr lang="en-US" sz="1200" u="none" strike="noStrike">
                          <a:effectLst/>
                        </a:rPr>
                        <a:t>proposed comments resolution on 10.39.7.3</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none" strike="noStrike">
                          <a:effectLst/>
                        </a:rPr>
                        <a:t>15-24-0022</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13"/>
                        </a:rPr>
                        <a:t>https://mentor.ieee.org/802.15/dcn/24/15-24-0022-00-04ab-proposed-comments-resolution-on-10-39-7-3.docx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999869184"/>
                  </a:ext>
                </a:extLst>
              </a:tr>
              <a:tr h="200133">
                <a:tc>
                  <a:txBody>
                    <a:bodyPr/>
                    <a:lstStyle/>
                    <a:p>
                      <a:pPr algn="l" fontAlgn="b"/>
                      <a:r>
                        <a:rPr lang="en-US" sz="1200" u="none" strike="noStrike">
                          <a:effectLst/>
                        </a:rPr>
                        <a:t>propose comment resolution on 10.39.7.4</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none" strike="noStrike" dirty="0">
                          <a:effectLst/>
                        </a:rPr>
                        <a:t>15-24-0023</a:t>
                      </a:r>
                      <a:endParaRPr lang="en-US" sz="1200" b="0" i="0" u="none" strike="noStrike" dirty="0">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14"/>
                        </a:rPr>
                        <a:t>https://mentor.ieee.org/802.15/dcn/24/15-24-0023-00-04ab-proposed-comments-resolution-on-10-39-7-4.docx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557230749"/>
                  </a:ext>
                </a:extLst>
              </a:tr>
            </a:tbl>
          </a:graphicData>
        </a:graphic>
      </p:graphicFrame>
    </p:spTree>
    <p:extLst>
      <p:ext uri="{BB962C8B-B14F-4D97-AF65-F5344CB8AC3E}">
        <p14:creationId xmlns:p14="http://schemas.microsoft.com/office/powerpoint/2010/main" val="3238349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921126"/>
            <a:ext cx="10363200" cy="457200"/>
          </a:xfrm>
        </p:spPr>
        <p:txBody>
          <a:bodyPr/>
          <a:lstStyle/>
          <a:p>
            <a:r>
              <a:rPr lang="en-US" dirty="0"/>
              <a:t>Technical Contributions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graphicFrame>
        <p:nvGraphicFramePr>
          <p:cNvPr id="3" name="Table 2">
            <a:extLst>
              <a:ext uri="{FF2B5EF4-FFF2-40B4-BE49-F238E27FC236}">
                <a16:creationId xmlns:a16="http://schemas.microsoft.com/office/drawing/2014/main" id="{FBC55472-30EB-6401-961D-3BF6878ED176}"/>
              </a:ext>
            </a:extLst>
          </p:cNvPr>
          <p:cNvGraphicFramePr>
            <a:graphicFrameLocks noGrp="1"/>
          </p:cNvGraphicFramePr>
          <p:nvPr>
            <p:extLst>
              <p:ext uri="{D42A27DB-BD31-4B8C-83A1-F6EECF244321}">
                <p14:modId xmlns:p14="http://schemas.microsoft.com/office/powerpoint/2010/main" val="2522174733"/>
              </p:ext>
            </p:extLst>
          </p:nvPr>
        </p:nvGraphicFramePr>
        <p:xfrm>
          <a:off x="228600" y="1454526"/>
          <a:ext cx="11658600" cy="2203074"/>
        </p:xfrm>
        <a:graphic>
          <a:graphicData uri="http://schemas.openxmlformats.org/drawingml/2006/table">
            <a:tbl>
              <a:tblPr bandRow="1">
                <a:tableStyleId>{5C22544A-7EE6-4342-B048-85BDC9FD1C3A}</a:tableStyleId>
              </a:tblPr>
              <a:tblGrid>
                <a:gridCol w="4191000">
                  <a:extLst>
                    <a:ext uri="{9D8B030D-6E8A-4147-A177-3AD203B41FA5}">
                      <a16:colId xmlns:a16="http://schemas.microsoft.com/office/drawing/2014/main" val="2352384015"/>
                    </a:ext>
                  </a:extLst>
                </a:gridCol>
                <a:gridCol w="990600">
                  <a:extLst>
                    <a:ext uri="{9D8B030D-6E8A-4147-A177-3AD203B41FA5}">
                      <a16:colId xmlns:a16="http://schemas.microsoft.com/office/drawing/2014/main" val="1185898301"/>
                    </a:ext>
                  </a:extLst>
                </a:gridCol>
                <a:gridCol w="6477000">
                  <a:extLst>
                    <a:ext uri="{9D8B030D-6E8A-4147-A177-3AD203B41FA5}">
                      <a16:colId xmlns:a16="http://schemas.microsoft.com/office/drawing/2014/main" val="1095026648"/>
                    </a:ext>
                  </a:extLst>
                </a:gridCol>
              </a:tblGrid>
              <a:tr h="256909">
                <a:tc>
                  <a:txBody>
                    <a:bodyPr/>
                    <a:lstStyle/>
                    <a:p>
                      <a:pPr algn="l" fontAlgn="b"/>
                      <a:r>
                        <a:rPr lang="en-US" sz="1200" u="none" strike="noStrike">
                          <a:effectLst/>
                        </a:rPr>
                        <a:t>propose comment resolution on sensing comments part1</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none" strike="noStrike">
                          <a:effectLst/>
                        </a:rPr>
                        <a:t>15-24-0025</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2"/>
                        </a:rPr>
                        <a:t>https://mentor.ieee.org/802.15/dcn/24/15-24-0025-01-04ab-proposed-comments-resolution-on-sensing-comments-part-11.docx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4014616253"/>
                  </a:ext>
                </a:extLst>
              </a:tr>
              <a:tr h="200133">
                <a:tc>
                  <a:txBody>
                    <a:bodyPr/>
                    <a:lstStyle/>
                    <a:p>
                      <a:pPr algn="l" fontAlgn="b"/>
                      <a:r>
                        <a:rPr lang="en-US" sz="1200" u="none" strike="noStrike">
                          <a:effectLst/>
                        </a:rPr>
                        <a:t>Low hanging fruit Draft C resolution proposals </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none" strike="noStrike">
                          <a:effectLst/>
                        </a:rPr>
                        <a:t>15-24-0065</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3"/>
                        </a:rPr>
                        <a:t>https://mentor.ieee.org/802.15/dcn/24/15-24-0065-00-04ab-low-hanging-fruit-draft-c-resolution-proposals.pptx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2052140657"/>
                  </a:ext>
                </a:extLst>
              </a:tr>
              <a:tr h="256909">
                <a:tc>
                  <a:txBody>
                    <a:bodyPr/>
                    <a:lstStyle/>
                    <a:p>
                      <a:pPr algn="l" fontAlgn="b"/>
                      <a:r>
                        <a:rPr lang="en-US" sz="1200" u="none" strike="noStrike">
                          <a:effectLst/>
                        </a:rPr>
                        <a:t>Proposed comment resolution for RSS related</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none" strike="noStrike">
                          <a:effectLst/>
                        </a:rPr>
                        <a:t>15-24-0063</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4"/>
                        </a:rPr>
                        <a:t>https://mentor.ieee.org/802.15/dcn/24/15-24-0063-01-04ab-proposed-comment-resolution-for-rss-related-comment-ids-503-506-598-599-and-926.docx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2057053746"/>
                  </a:ext>
                </a:extLst>
              </a:tr>
              <a:tr h="228521">
                <a:tc>
                  <a:txBody>
                    <a:bodyPr/>
                    <a:lstStyle/>
                    <a:p>
                      <a:pPr algn="l" fontAlgn="b"/>
                      <a:r>
                        <a:rPr lang="en-US" sz="1200" u="none" strike="noStrike">
                          <a:effectLst/>
                        </a:rPr>
                        <a:t>Proposed 4ab Draft C Comments Resolution for SSBD</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none" strike="noStrike">
                          <a:effectLst/>
                        </a:rPr>
                        <a:t>15-22-0066</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5"/>
                        </a:rPr>
                        <a:t>https://mentor.ieee.org/802.15/dcn/24/15-24-0066-01-04ab-proposed-4ab-draft-c-comments-resolution-for-ssbd.xlsx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364919044"/>
                  </a:ext>
                </a:extLst>
              </a:tr>
              <a:tr h="228521">
                <a:tc>
                  <a:txBody>
                    <a:bodyPr/>
                    <a:lstStyle/>
                    <a:p>
                      <a:pPr algn="l" fontAlgn="b"/>
                      <a:r>
                        <a:rPr lang="en-US" sz="1200" u="none" strike="noStrike">
                          <a:effectLst/>
                        </a:rPr>
                        <a:t>Proposed 4ab draft C Comments Resolution for LE UWB PHY </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none" strike="noStrike">
                          <a:effectLst/>
                        </a:rPr>
                        <a:t>15-24-0077</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6"/>
                        </a:rPr>
                        <a:t>https://mentor.ieee.org/802.15/dcn/24/15-24-0077-01-04ab-proposed-4ab-draft-c-comments-resolution-for-le-uwb-phy.xlsx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961789783"/>
                  </a:ext>
                </a:extLst>
              </a:tr>
              <a:tr h="228521">
                <a:tc>
                  <a:txBody>
                    <a:bodyPr/>
                    <a:lstStyle/>
                    <a:p>
                      <a:pPr algn="l" fontAlgn="b"/>
                      <a:r>
                        <a:rPr lang="en-US" sz="1200" u="none" strike="noStrike">
                          <a:effectLst/>
                        </a:rPr>
                        <a:t>proposed resolutions for Security Part3 (Misc) </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none" strike="noStrike">
                          <a:effectLst/>
                        </a:rPr>
                        <a:t>15-24-0020</a:t>
                      </a:r>
                      <a:endParaRPr lang="en-US" sz="1200" b="0" i="0" u="none" strike="noStrike">
                        <a:effectLst/>
                        <a:latin typeface="Arial" panose="020B0604020202020204" pitchFamily="34" charset="0"/>
                      </a:endParaRPr>
                    </a:p>
                  </a:txBody>
                  <a:tcPr marL="1419" marR="1419" marT="1419" marB="0" anchor="b"/>
                </a:tc>
                <a:tc>
                  <a:txBody>
                    <a:bodyPr/>
                    <a:lstStyle/>
                    <a:p>
                      <a:pPr algn="l" fontAlgn="b"/>
                      <a:r>
                        <a:rPr lang="en-US" sz="1200" u="sng" strike="noStrike" dirty="0">
                          <a:effectLst/>
                          <a:hlinkClick r:id="rId7"/>
                        </a:rPr>
                        <a:t>https://mentor.ieee.org/802.15/dcn/24/15-24-0020-04-04ab-proposed-resolutions-for-security-comments-part3-misc.docx</a:t>
                      </a:r>
                      <a:endParaRPr lang="en-US" sz="1200" b="0" i="0" u="sng" strike="noStrike" dirty="0">
                        <a:solidFill>
                          <a:srgbClr val="0000FF"/>
                        </a:solidFill>
                        <a:effectLst/>
                        <a:latin typeface="Arial" panose="020B0604020202020204" pitchFamily="34" charset="0"/>
                      </a:endParaRPr>
                    </a:p>
                  </a:txBody>
                  <a:tcPr marL="1419" marR="1419" marT="1419" marB="0" anchor="b"/>
                </a:tc>
                <a:extLst>
                  <a:ext uri="{0D108BD9-81ED-4DB2-BD59-A6C34878D82A}">
                    <a16:rowId xmlns:a16="http://schemas.microsoft.com/office/drawing/2014/main" val="1222252150"/>
                  </a:ext>
                </a:extLst>
              </a:tr>
            </a:tbl>
          </a:graphicData>
        </a:graphic>
      </p:graphicFrame>
    </p:spTree>
    <p:extLst>
      <p:ext uri="{BB962C8B-B14F-4D97-AF65-F5344CB8AC3E}">
        <p14:creationId xmlns:p14="http://schemas.microsoft.com/office/powerpoint/2010/main" val="3309455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954-D9C7-5552-F337-37F9541E8A18}"/>
              </a:ext>
            </a:extLst>
          </p:cNvPr>
          <p:cNvSpPr>
            <a:spLocks noGrp="1"/>
          </p:cNvSpPr>
          <p:nvPr>
            <p:ph type="title"/>
          </p:nvPr>
        </p:nvSpPr>
        <p:spPr>
          <a:xfrm>
            <a:off x="914400" y="685800"/>
            <a:ext cx="10363200" cy="473746"/>
          </a:xfrm>
        </p:spPr>
        <p:txBody>
          <a:bodyPr/>
          <a:lstStyle/>
          <a:p>
            <a:r>
              <a:rPr lang="en-US" dirty="0"/>
              <a:t>Call schedule, January thru March</a:t>
            </a:r>
          </a:p>
        </p:txBody>
      </p:sp>
      <p:sp>
        <p:nvSpPr>
          <p:cNvPr id="4" name="Slide Number Placeholder 3">
            <a:extLst>
              <a:ext uri="{FF2B5EF4-FFF2-40B4-BE49-F238E27FC236}">
                <a16:creationId xmlns:a16="http://schemas.microsoft.com/office/drawing/2014/main" id="{CDD6AB1C-8AE7-49EE-68EE-0AA96328A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pic>
        <p:nvPicPr>
          <p:cNvPr id="10" name="Picture 9">
            <a:extLst>
              <a:ext uri="{FF2B5EF4-FFF2-40B4-BE49-F238E27FC236}">
                <a16:creationId xmlns:a16="http://schemas.microsoft.com/office/drawing/2014/main" id="{D1D6785D-D3DE-87FD-1179-BC4D12465792}"/>
              </a:ext>
            </a:extLst>
          </p:cNvPr>
          <p:cNvPicPr>
            <a:picLocks noChangeAspect="1"/>
          </p:cNvPicPr>
          <p:nvPr/>
        </p:nvPicPr>
        <p:blipFill>
          <a:blip r:embed="rId2"/>
          <a:stretch>
            <a:fillRect/>
          </a:stretch>
        </p:blipFill>
        <p:spPr>
          <a:xfrm>
            <a:off x="887963" y="1485652"/>
            <a:ext cx="3002540" cy="2857748"/>
          </a:xfrm>
          <a:prstGeom prst="rect">
            <a:avLst/>
          </a:prstGeom>
        </p:spPr>
      </p:pic>
      <p:pic>
        <p:nvPicPr>
          <p:cNvPr id="12" name="Picture 11">
            <a:extLst>
              <a:ext uri="{FF2B5EF4-FFF2-40B4-BE49-F238E27FC236}">
                <a16:creationId xmlns:a16="http://schemas.microsoft.com/office/drawing/2014/main" id="{CB770301-609E-B474-6F8B-2471127629A8}"/>
              </a:ext>
            </a:extLst>
          </p:cNvPr>
          <p:cNvPicPr>
            <a:picLocks noChangeAspect="1"/>
          </p:cNvPicPr>
          <p:nvPr/>
        </p:nvPicPr>
        <p:blipFill>
          <a:blip r:embed="rId3"/>
          <a:stretch>
            <a:fillRect/>
          </a:stretch>
        </p:blipFill>
        <p:spPr>
          <a:xfrm>
            <a:off x="4556501" y="1447800"/>
            <a:ext cx="2987299" cy="2834886"/>
          </a:xfrm>
          <a:prstGeom prst="rect">
            <a:avLst/>
          </a:prstGeom>
        </p:spPr>
      </p:pic>
      <p:pic>
        <p:nvPicPr>
          <p:cNvPr id="14" name="Picture 13">
            <a:extLst>
              <a:ext uri="{FF2B5EF4-FFF2-40B4-BE49-F238E27FC236}">
                <a16:creationId xmlns:a16="http://schemas.microsoft.com/office/drawing/2014/main" id="{1891D288-3859-ACEB-8A07-C9EA69B5C66A}"/>
              </a:ext>
            </a:extLst>
          </p:cNvPr>
          <p:cNvPicPr>
            <a:picLocks noChangeAspect="1"/>
          </p:cNvPicPr>
          <p:nvPr/>
        </p:nvPicPr>
        <p:blipFill>
          <a:blip r:embed="rId4"/>
          <a:stretch>
            <a:fillRect/>
          </a:stretch>
        </p:blipFill>
        <p:spPr>
          <a:xfrm>
            <a:off x="8254846" y="1437676"/>
            <a:ext cx="3002540" cy="2735817"/>
          </a:xfrm>
          <a:prstGeom prst="rect">
            <a:avLst/>
          </a:prstGeom>
        </p:spPr>
      </p:pic>
      <p:sp>
        <p:nvSpPr>
          <p:cNvPr id="3" name="Oval 2">
            <a:extLst>
              <a:ext uri="{FF2B5EF4-FFF2-40B4-BE49-F238E27FC236}">
                <a16:creationId xmlns:a16="http://schemas.microsoft.com/office/drawing/2014/main" id="{E5609EEB-B7D8-5909-59B6-34F792227638}"/>
              </a:ext>
            </a:extLst>
          </p:cNvPr>
          <p:cNvSpPr/>
          <p:nvPr/>
        </p:nvSpPr>
        <p:spPr bwMode="auto">
          <a:xfrm>
            <a:off x="1752600"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5" name="Oval 4">
            <a:extLst>
              <a:ext uri="{FF2B5EF4-FFF2-40B4-BE49-F238E27FC236}">
                <a16:creationId xmlns:a16="http://schemas.microsoft.com/office/drawing/2014/main" id="{FB8C7B28-BA8A-0F5F-7977-1E0A8A374DC0}"/>
              </a:ext>
            </a:extLst>
          </p:cNvPr>
          <p:cNvSpPr/>
          <p:nvPr/>
        </p:nvSpPr>
        <p:spPr bwMode="auto">
          <a:xfrm>
            <a:off x="2667000" y="3137600"/>
            <a:ext cx="381000" cy="421468"/>
          </a:xfrm>
          <a:prstGeom prst="ellipse">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6" name="Rectangle 5">
            <a:extLst>
              <a:ext uri="{FF2B5EF4-FFF2-40B4-BE49-F238E27FC236}">
                <a16:creationId xmlns:a16="http://schemas.microsoft.com/office/drawing/2014/main" id="{E61B60C2-DE18-3AB6-9DCD-91ECD8328E1F}"/>
              </a:ext>
            </a:extLst>
          </p:cNvPr>
          <p:cNvSpPr/>
          <p:nvPr/>
        </p:nvSpPr>
        <p:spPr bwMode="auto">
          <a:xfrm>
            <a:off x="8709530" y="3098096"/>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7" name="Oval 6">
            <a:extLst>
              <a:ext uri="{FF2B5EF4-FFF2-40B4-BE49-F238E27FC236}">
                <a16:creationId xmlns:a16="http://schemas.microsoft.com/office/drawing/2014/main" id="{A65D9617-2B66-45D0-0DF4-06A6208C9735}"/>
              </a:ext>
            </a:extLst>
          </p:cNvPr>
          <p:cNvSpPr/>
          <p:nvPr/>
        </p:nvSpPr>
        <p:spPr bwMode="auto">
          <a:xfrm>
            <a:off x="5487177" y="355906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57589F10-A5A1-C33F-EA54-1DBE388F7DE7}"/>
              </a:ext>
            </a:extLst>
          </p:cNvPr>
          <p:cNvSpPr/>
          <p:nvPr/>
        </p:nvSpPr>
        <p:spPr bwMode="auto">
          <a:xfrm>
            <a:off x="5487177" y="2793376"/>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Oval 8">
            <a:extLst>
              <a:ext uri="{FF2B5EF4-FFF2-40B4-BE49-F238E27FC236}">
                <a16:creationId xmlns:a16="http://schemas.microsoft.com/office/drawing/2014/main" id="{3F0FC3A4-FF20-624D-15A8-F1D6B1925A00}"/>
              </a:ext>
            </a:extLst>
          </p:cNvPr>
          <p:cNvSpPr/>
          <p:nvPr/>
        </p:nvSpPr>
        <p:spPr bwMode="auto">
          <a:xfrm>
            <a:off x="5487177" y="3178068"/>
            <a:ext cx="304800" cy="320816"/>
          </a:xfrm>
          <a:prstGeom prst="ellipse">
            <a:avLst/>
          </a:prstGeom>
          <a:noFill/>
          <a:ln w="381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90F1963B-EFA9-4D0E-D3C8-2674B1E8F0C6}"/>
              </a:ext>
            </a:extLst>
          </p:cNvPr>
          <p:cNvSpPr/>
          <p:nvPr/>
        </p:nvSpPr>
        <p:spPr bwMode="auto">
          <a:xfrm>
            <a:off x="9144000" y="270485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F2E865D3-BFD5-B71C-E892-1E8A889EF9C5}"/>
              </a:ext>
            </a:extLst>
          </p:cNvPr>
          <p:cNvSpPr/>
          <p:nvPr/>
        </p:nvSpPr>
        <p:spPr bwMode="auto">
          <a:xfrm>
            <a:off x="5487177"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 Placeholder 2">
            <a:extLst>
              <a:ext uri="{FF2B5EF4-FFF2-40B4-BE49-F238E27FC236}">
                <a16:creationId xmlns:a16="http://schemas.microsoft.com/office/drawing/2014/main" id="{4456E55B-229E-4F26-97EE-6321022DE43A}"/>
              </a:ext>
            </a:extLst>
          </p:cNvPr>
          <p:cNvSpPr>
            <a:spLocks noGrp="1"/>
          </p:cNvSpPr>
          <p:nvPr>
            <p:ph type="body" sz="half" idx="1"/>
          </p:nvPr>
        </p:nvSpPr>
        <p:spPr>
          <a:xfrm>
            <a:off x="914400" y="4774612"/>
            <a:ext cx="10363200" cy="1619342"/>
          </a:xfrm>
        </p:spPr>
        <p:txBody>
          <a:bodyPr>
            <a:normAutofit fontScale="62500" lnSpcReduction="20000"/>
          </a:bodyPr>
          <a:lstStyle/>
          <a:p>
            <a:r>
              <a:rPr lang="en-US" dirty="0"/>
              <a:t>Weekly on Tuesdays 2 hours split:</a:t>
            </a:r>
          </a:p>
          <a:p>
            <a:pPr lvl="1"/>
            <a:r>
              <a:rPr lang="en-US" dirty="0"/>
              <a:t>6am PT (1 hour)</a:t>
            </a:r>
          </a:p>
          <a:p>
            <a:pPr lvl="1"/>
            <a:r>
              <a:rPr lang="en-US" dirty="0"/>
              <a:t>3pm PT (1 hour)</a:t>
            </a:r>
          </a:p>
          <a:p>
            <a:r>
              <a:rPr lang="en-US" dirty="0"/>
              <a:t>Commencing January 30</a:t>
            </a:r>
            <a:r>
              <a:rPr lang="en-US" baseline="30000" dirty="0"/>
              <a:t>th</a:t>
            </a:r>
            <a:r>
              <a:rPr lang="en-US" dirty="0"/>
              <a:t> 2024</a:t>
            </a:r>
          </a:p>
          <a:p>
            <a:r>
              <a:rPr lang="en-US" dirty="0"/>
              <a:t>Note: due to the major new year holiday in China, we will skip February 13</a:t>
            </a:r>
            <a:r>
              <a:rPr lang="en-US" baseline="30000" dirty="0"/>
              <a:t>th</a:t>
            </a:r>
            <a:r>
              <a:rPr lang="en-US" dirty="0"/>
              <a:t>.</a:t>
            </a:r>
          </a:p>
          <a:p>
            <a:endParaRPr lang="en-US" dirty="0"/>
          </a:p>
          <a:p>
            <a:endParaRPr lang="en-US" dirty="0"/>
          </a:p>
        </p:txBody>
      </p:sp>
      <p:cxnSp>
        <p:nvCxnSpPr>
          <p:cNvPr id="19" name="Straight Connector 18">
            <a:extLst>
              <a:ext uri="{FF2B5EF4-FFF2-40B4-BE49-F238E27FC236}">
                <a16:creationId xmlns:a16="http://schemas.microsoft.com/office/drawing/2014/main" id="{DF055278-ACCC-AB67-FE46-AA97F105B96C}"/>
              </a:ext>
            </a:extLst>
          </p:cNvPr>
          <p:cNvCxnSpPr>
            <a:stCxn id="9" idx="1"/>
            <a:endCxn id="9" idx="5"/>
          </p:cNvCxnSpPr>
          <p:nvPr/>
        </p:nvCxnSpPr>
        <p:spPr bwMode="auto">
          <a:xfrm>
            <a:off x="5531814" y="3225050"/>
            <a:ext cx="215526" cy="2268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638878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0366-7496-FC8E-6A9A-A3C686A5B73A}"/>
              </a:ext>
            </a:extLst>
          </p:cNvPr>
          <p:cNvSpPr>
            <a:spLocks noGrp="1"/>
          </p:cNvSpPr>
          <p:nvPr>
            <p:ph type="title"/>
          </p:nvPr>
        </p:nvSpPr>
        <p:spPr>
          <a:xfrm>
            <a:off x="914400" y="685800"/>
            <a:ext cx="10363200" cy="533400"/>
          </a:xfrm>
        </p:spPr>
        <p:txBody>
          <a:bodyPr/>
          <a:lstStyle/>
          <a:p>
            <a:r>
              <a:rPr lang="en-US" dirty="0"/>
              <a:t>Spherical Earth Model</a:t>
            </a:r>
          </a:p>
        </p:txBody>
      </p:sp>
      <p:sp>
        <p:nvSpPr>
          <p:cNvPr id="4" name="Slide Number Placeholder 3">
            <a:extLst>
              <a:ext uri="{FF2B5EF4-FFF2-40B4-BE49-F238E27FC236}">
                <a16:creationId xmlns:a16="http://schemas.microsoft.com/office/drawing/2014/main" id="{58364735-6A46-729B-3654-81FF682DC1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graphicFrame>
        <p:nvGraphicFramePr>
          <p:cNvPr id="9" name="Table 8">
            <a:extLst>
              <a:ext uri="{FF2B5EF4-FFF2-40B4-BE49-F238E27FC236}">
                <a16:creationId xmlns:a16="http://schemas.microsoft.com/office/drawing/2014/main" id="{9D378ABF-350C-3C9A-A8E1-FEC3BB73D33D}"/>
              </a:ext>
            </a:extLst>
          </p:cNvPr>
          <p:cNvGraphicFramePr>
            <a:graphicFrameLocks noGrp="1"/>
          </p:cNvGraphicFramePr>
          <p:nvPr>
            <p:extLst>
              <p:ext uri="{D42A27DB-BD31-4B8C-83A1-F6EECF244321}">
                <p14:modId xmlns:p14="http://schemas.microsoft.com/office/powerpoint/2010/main" val="3421167554"/>
              </p:ext>
            </p:extLst>
          </p:nvPr>
        </p:nvGraphicFramePr>
        <p:xfrm>
          <a:off x="534403" y="2049780"/>
          <a:ext cx="5344697" cy="3436620"/>
        </p:xfrm>
        <a:graphic>
          <a:graphicData uri="http://schemas.openxmlformats.org/drawingml/2006/table">
            <a:tbl>
              <a:tblPr>
                <a:tableStyleId>{5C22544A-7EE6-4342-B048-85BDC9FD1C3A}</a:tableStyleId>
              </a:tblPr>
              <a:tblGrid>
                <a:gridCol w="2175335">
                  <a:extLst>
                    <a:ext uri="{9D8B030D-6E8A-4147-A177-3AD203B41FA5}">
                      <a16:colId xmlns:a16="http://schemas.microsoft.com/office/drawing/2014/main" val="136613750"/>
                    </a:ext>
                  </a:extLst>
                </a:gridCol>
                <a:gridCol w="1786368">
                  <a:extLst>
                    <a:ext uri="{9D8B030D-6E8A-4147-A177-3AD203B41FA5}">
                      <a16:colId xmlns:a16="http://schemas.microsoft.com/office/drawing/2014/main" val="3344558745"/>
                    </a:ext>
                  </a:extLst>
                </a:gridCol>
                <a:gridCol w="691497">
                  <a:extLst>
                    <a:ext uri="{9D8B030D-6E8A-4147-A177-3AD203B41FA5}">
                      <a16:colId xmlns:a16="http://schemas.microsoft.com/office/drawing/2014/main" val="3359068483"/>
                    </a:ext>
                  </a:extLst>
                </a:gridCol>
                <a:gridCol w="691497">
                  <a:extLst>
                    <a:ext uri="{9D8B030D-6E8A-4147-A177-3AD203B41FA5}">
                      <a16:colId xmlns:a16="http://schemas.microsoft.com/office/drawing/2014/main" val="2734463405"/>
                    </a:ext>
                  </a:extLst>
                </a:gridCol>
              </a:tblGrid>
              <a:tr h="34290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Local Time</a:t>
                      </a:r>
                      <a:endParaRPr lang="en-US" sz="1300" b="1" i="0" u="none" strike="noStrike" dirty="0">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UTC Offset</a:t>
                      </a:r>
                      <a:endParaRPr lang="en-US" sz="1300" b="1" i="0" u="none" strike="noStrike" dirty="0">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6862331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06:00:00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749782432"/>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09:00:00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507379960"/>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14:00:00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132470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773519737"/>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22:00:00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dirty="0">
                          <a:effectLst/>
                        </a:rPr>
                        <a:t>CST</a:t>
                      </a:r>
                      <a:endParaRPr lang="en-US" sz="1300" b="0" i="0" u="none" strike="noStrike" dirty="0">
                        <a:effectLst/>
                        <a:latin typeface="Arial" panose="020B0604020202020204" pitchFamily="34" charset="0"/>
                      </a:endParaRPr>
                    </a:p>
                  </a:txBody>
                  <a:tcPr marL="7620" marR="7620" marT="7620" marB="0" anchor="b"/>
                </a:tc>
                <a:tc>
                  <a:txBody>
                    <a:bodyPr/>
                    <a:lstStyle/>
                    <a:p>
                      <a:pPr algn="l" fontAlgn="t"/>
                      <a:r>
                        <a:rPr lang="en-US" sz="1300" u="none" strike="noStrike" dirty="0">
                          <a:effectLst/>
                        </a:rPr>
                        <a:t>UTC+8 hours</a:t>
                      </a:r>
                      <a:endParaRPr lang="en-US" sz="1300" b="0" i="0" u="none" strike="noStrike" dirty="0">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460872686"/>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959655424"/>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14:00:00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095757673"/>
                  </a:ext>
                </a:extLst>
              </a:tr>
              <a:tr h="167640">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308233251"/>
                  </a:ext>
                </a:extLst>
              </a:tr>
            </a:tbl>
          </a:graphicData>
        </a:graphic>
      </p:graphicFrame>
      <p:graphicFrame>
        <p:nvGraphicFramePr>
          <p:cNvPr id="10" name="Table 9">
            <a:extLst>
              <a:ext uri="{FF2B5EF4-FFF2-40B4-BE49-F238E27FC236}">
                <a16:creationId xmlns:a16="http://schemas.microsoft.com/office/drawing/2014/main" id="{02C8EBFD-D6B9-BDB5-434E-E41106E08E2A}"/>
              </a:ext>
            </a:extLst>
          </p:cNvPr>
          <p:cNvGraphicFramePr>
            <a:graphicFrameLocks noGrp="1"/>
          </p:cNvGraphicFramePr>
          <p:nvPr>
            <p:extLst>
              <p:ext uri="{D42A27DB-BD31-4B8C-83A1-F6EECF244321}">
                <p14:modId xmlns:p14="http://schemas.microsoft.com/office/powerpoint/2010/main" val="3063833775"/>
              </p:ext>
            </p:extLst>
          </p:nvPr>
        </p:nvGraphicFramePr>
        <p:xfrm>
          <a:off x="6312902" y="2026920"/>
          <a:ext cx="5193297" cy="3848100"/>
        </p:xfrm>
        <a:graphic>
          <a:graphicData uri="http://schemas.openxmlformats.org/drawingml/2006/table">
            <a:tbl>
              <a:tblPr>
                <a:tableStyleId>{5C22544A-7EE6-4342-B048-85BDC9FD1C3A}</a:tableStyleId>
              </a:tblPr>
              <a:tblGrid>
                <a:gridCol w="2113714">
                  <a:extLst>
                    <a:ext uri="{9D8B030D-6E8A-4147-A177-3AD203B41FA5}">
                      <a16:colId xmlns:a16="http://schemas.microsoft.com/office/drawing/2014/main" val="636280231"/>
                    </a:ext>
                  </a:extLst>
                </a:gridCol>
                <a:gridCol w="1735765">
                  <a:extLst>
                    <a:ext uri="{9D8B030D-6E8A-4147-A177-3AD203B41FA5}">
                      <a16:colId xmlns:a16="http://schemas.microsoft.com/office/drawing/2014/main" val="3854731991"/>
                    </a:ext>
                  </a:extLst>
                </a:gridCol>
                <a:gridCol w="671909">
                  <a:extLst>
                    <a:ext uri="{9D8B030D-6E8A-4147-A177-3AD203B41FA5}">
                      <a16:colId xmlns:a16="http://schemas.microsoft.com/office/drawing/2014/main" val="4095440038"/>
                    </a:ext>
                  </a:extLst>
                </a:gridCol>
                <a:gridCol w="671909">
                  <a:extLst>
                    <a:ext uri="{9D8B030D-6E8A-4147-A177-3AD203B41FA5}">
                      <a16:colId xmlns:a16="http://schemas.microsoft.com/office/drawing/2014/main" val="2226408474"/>
                    </a:ext>
                  </a:extLst>
                </a:gridCol>
              </a:tblGrid>
              <a:tr h="42672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Local Time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UTC Offset</a:t>
                      </a:r>
                      <a:endParaRPr lang="en-US" sz="1300" b="1" i="0" u="none" strike="noStrike">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0641348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94188018"/>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63437373"/>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2026734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00:00:00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45880736"/>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07:00:00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21468863"/>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92141960"/>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23:00:00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dirty="0">
                          <a:effectLst/>
                        </a:rPr>
                        <a:t> </a:t>
                      </a:r>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937996450"/>
                  </a:ext>
                </a:extLst>
              </a:tr>
            </a:tbl>
          </a:graphicData>
        </a:graphic>
      </p:graphicFrame>
      <p:sp>
        <p:nvSpPr>
          <p:cNvPr id="11" name="Title 1">
            <a:extLst>
              <a:ext uri="{FF2B5EF4-FFF2-40B4-BE49-F238E27FC236}">
                <a16:creationId xmlns:a16="http://schemas.microsoft.com/office/drawing/2014/main" id="{973C15DB-D97D-F2EC-CAAE-B7A496B18805}"/>
              </a:ext>
            </a:extLst>
          </p:cNvPr>
          <p:cNvSpPr txBox="1">
            <a:spLocks/>
          </p:cNvSpPr>
          <p:nvPr/>
        </p:nvSpPr>
        <p:spPr bwMode="auto">
          <a:xfrm>
            <a:off x="534403" y="1367790"/>
            <a:ext cx="534469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First Hour</a:t>
            </a:r>
          </a:p>
        </p:txBody>
      </p:sp>
      <p:sp>
        <p:nvSpPr>
          <p:cNvPr id="12" name="Title 1">
            <a:extLst>
              <a:ext uri="{FF2B5EF4-FFF2-40B4-BE49-F238E27FC236}">
                <a16:creationId xmlns:a16="http://schemas.microsoft.com/office/drawing/2014/main" id="{EE0A1900-1479-CFB4-FF8B-90279C31B985}"/>
              </a:ext>
            </a:extLst>
          </p:cNvPr>
          <p:cNvSpPr txBox="1">
            <a:spLocks/>
          </p:cNvSpPr>
          <p:nvPr/>
        </p:nvSpPr>
        <p:spPr bwMode="auto">
          <a:xfrm>
            <a:off x="6312902" y="1356360"/>
            <a:ext cx="512779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Second Hour</a:t>
            </a:r>
          </a:p>
        </p:txBody>
      </p:sp>
    </p:spTree>
    <p:extLst>
      <p:ext uri="{BB962C8B-B14F-4D97-AF65-F5344CB8AC3E}">
        <p14:creationId xmlns:p14="http://schemas.microsoft.com/office/powerpoint/2010/main" val="1770423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sp>
        <p:nvSpPr>
          <p:cNvPr id="6" name="Footer Placeholder 5">
            <a:extLst>
              <a:ext uri="{FF2B5EF4-FFF2-40B4-BE49-F238E27FC236}">
                <a16:creationId xmlns:a16="http://schemas.microsoft.com/office/drawing/2014/main" id="{9D258FCF-2CD8-9BD1-2193-C12C72533C8D}"/>
              </a:ext>
            </a:extLst>
          </p:cNvPr>
          <p:cNvSpPr>
            <a:spLocks noGrp="1"/>
          </p:cNvSpPr>
          <p:nvPr>
            <p:ph type="ftr" sz="quarter" idx="4294967295"/>
          </p:nvPr>
        </p:nvSpPr>
        <p:spPr>
          <a:xfrm>
            <a:off x="8026400" y="6475413"/>
            <a:ext cx="4165600" cy="184150"/>
          </a:xfrm>
          <a:prstGeom prst="rect">
            <a:avLst/>
          </a:prstGeom>
        </p:spPr>
        <p:txBody>
          <a:bodyPr/>
          <a:lstStyle/>
          <a:p>
            <a:pPr>
              <a:defRPr/>
            </a:pPr>
            <a:r>
              <a:rPr lang="en-US"/>
              <a:t>Clint Powell, Meta Platforms</a:t>
            </a:r>
            <a:endParaRPr lang="en-US" dirty="0"/>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2057400" y="804307"/>
            <a:ext cx="9621417"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685800" y="2372137"/>
            <a:ext cx="5256584" cy="4039056"/>
          </a:xfrm>
          <a:ln>
            <a:solidFill>
              <a:schemeClr val="bg2">
                <a:lumMod val="20000"/>
                <a:lumOff val="80000"/>
              </a:schemeClr>
            </a:solidFill>
          </a:ln>
        </p:spPr>
        <p:txBody>
          <a:bodyPr/>
          <a:lstStyle/>
          <a:p>
            <a:r>
              <a:rPr lang="en-US" sz="2800" dirty="0"/>
              <a:t>January 2024 802 Wireless Interim Session</a:t>
            </a:r>
          </a:p>
          <a:p>
            <a:r>
              <a:rPr lang="en-US" sz="2800" dirty="0"/>
              <a:t>Mixed Mode</a:t>
            </a:r>
          </a:p>
          <a:p>
            <a:r>
              <a:rPr lang="en-US" sz="2800" dirty="0"/>
              <a:t>Live from Panama City, Panama</a:t>
            </a:r>
          </a:p>
        </p:txBody>
      </p:sp>
      <p:pic>
        <p:nvPicPr>
          <p:cNvPr id="13" name="Picture 12" descr="A sign on the sidewalk&#10;&#10;Description automatically generated">
            <a:extLst>
              <a:ext uri="{FF2B5EF4-FFF2-40B4-BE49-F238E27FC236}">
                <a16:creationId xmlns:a16="http://schemas.microsoft.com/office/drawing/2014/main" id="{3B4507C0-303E-B2A3-EDA3-FE81BCE3F6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0800" y="2372137"/>
            <a:ext cx="5374640" cy="4030980"/>
          </a:xfrm>
          <a:prstGeom prst="rect">
            <a:avLst/>
          </a:prstGeom>
        </p:spPr>
      </p:pic>
    </p:spTree>
    <p:extLst>
      <p:ext uri="{BB962C8B-B14F-4D97-AF65-F5344CB8AC3E}">
        <p14:creationId xmlns:p14="http://schemas.microsoft.com/office/powerpoint/2010/main" val="66373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spTree>
    <p:extLst>
      <p:ext uri="{BB962C8B-B14F-4D97-AF65-F5344CB8AC3E}">
        <p14:creationId xmlns:p14="http://schemas.microsoft.com/office/powerpoint/2010/main" val="3225554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https://mentor.ieee.org/802.15/dcn/23/15-23-0637-08-04ab-tg4ab-agenda-january-2024.xlsx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490B-3DAE-186D-9634-0B183EDE1016}"/>
              </a:ext>
            </a:extLst>
          </p:cNvPr>
          <p:cNvSpPr>
            <a:spLocks noGrp="1"/>
          </p:cNvSpPr>
          <p:nvPr>
            <p:ph type="title"/>
          </p:nvPr>
        </p:nvSpPr>
        <p:spPr/>
        <p:txBody>
          <a:bodyPr/>
          <a:lstStyle/>
          <a:p>
            <a:r>
              <a:rPr lang="en-US" dirty="0"/>
              <a:t>Session Objectives</a:t>
            </a:r>
          </a:p>
        </p:txBody>
      </p:sp>
      <p:sp>
        <p:nvSpPr>
          <p:cNvPr id="3" name="Text Placeholder 2">
            <a:extLst>
              <a:ext uri="{FF2B5EF4-FFF2-40B4-BE49-F238E27FC236}">
                <a16:creationId xmlns:a16="http://schemas.microsoft.com/office/drawing/2014/main" id="{26227B7C-B9BD-77DB-FD11-106E5C7B7E70}"/>
              </a:ext>
            </a:extLst>
          </p:cNvPr>
          <p:cNvSpPr>
            <a:spLocks noGrp="1"/>
          </p:cNvSpPr>
          <p:nvPr>
            <p:ph type="body" sz="half" idx="1"/>
          </p:nvPr>
        </p:nvSpPr>
        <p:spPr/>
        <p:txBody>
          <a:bodyPr/>
          <a:lstStyle/>
          <a:p>
            <a:pPr marL="457200" indent="-457200">
              <a:buFont typeface="Arial" panose="020B0604020202020204" pitchFamily="34" charset="0"/>
              <a:buChar char="•"/>
            </a:pPr>
            <a:r>
              <a:rPr lang="en-US" b="1" dirty="0">
                <a:solidFill>
                  <a:schemeClr val="accent1">
                    <a:lumMod val="50000"/>
                  </a:schemeClr>
                </a:solidFill>
              </a:rPr>
              <a:t>Resolve collected comments</a:t>
            </a:r>
          </a:p>
          <a:p>
            <a:pPr marL="457200" indent="-457200">
              <a:buFont typeface="Arial" panose="020B0604020202020204" pitchFamily="34" charset="0"/>
              <a:buChar char="•"/>
            </a:pPr>
            <a:r>
              <a:rPr lang="en-US" b="1" dirty="0">
                <a:solidFill>
                  <a:schemeClr val="accent1">
                    <a:lumMod val="50000"/>
                  </a:schemeClr>
                </a:solidFill>
              </a:rPr>
              <a:t>Complete the draft!</a:t>
            </a:r>
          </a:p>
          <a:p>
            <a:pPr marL="457200" indent="-457200">
              <a:buFont typeface="Arial" panose="020B0604020202020204" pitchFamily="34" charset="0"/>
              <a:buChar char="•"/>
            </a:pPr>
            <a:r>
              <a:rPr lang="en-US" b="1" dirty="0">
                <a:solidFill>
                  <a:schemeClr val="accent1">
                    <a:lumMod val="50000"/>
                  </a:schemeClr>
                </a:solidFill>
              </a:rPr>
              <a:t>Commence WG Letter Ballot when:</a:t>
            </a:r>
          </a:p>
          <a:p>
            <a:pPr marL="857250" lvl="1" indent="-457200">
              <a:buFont typeface="Arial" panose="020B0604020202020204" pitchFamily="34" charset="0"/>
              <a:buChar char="•"/>
            </a:pPr>
            <a:r>
              <a:rPr lang="en-US" b="1" dirty="0">
                <a:solidFill>
                  <a:schemeClr val="accent1">
                    <a:lumMod val="50000"/>
                  </a:schemeClr>
                </a:solidFill>
              </a:rPr>
              <a:t>We have a technically complete draft</a:t>
            </a:r>
          </a:p>
          <a:p>
            <a:pPr marL="857250" lvl="1" indent="-457200">
              <a:buFont typeface="Arial" panose="020B0604020202020204" pitchFamily="34" charset="0"/>
              <a:buChar char="•"/>
            </a:pPr>
            <a:r>
              <a:rPr lang="en-US" b="1" dirty="0">
                <a:solidFill>
                  <a:schemeClr val="accent1">
                    <a:lumMod val="50000"/>
                  </a:schemeClr>
                </a:solidFill>
              </a:rPr>
              <a:t>We have a draft that is ready to ballot</a:t>
            </a:r>
          </a:p>
          <a:p>
            <a:pPr marL="857250" lvl="1" indent="-457200">
              <a:buFont typeface="Arial" panose="020B0604020202020204" pitchFamily="34" charset="0"/>
              <a:buChar char="•"/>
            </a:pPr>
            <a:r>
              <a:rPr lang="en-US" b="1" dirty="0">
                <a:solidFill>
                  <a:schemeClr val="accent1">
                    <a:lumMod val="50000"/>
                  </a:schemeClr>
                </a:solidFill>
              </a:rPr>
              <a:t>We have completed WG pre-requirements</a:t>
            </a:r>
          </a:p>
        </p:txBody>
      </p:sp>
      <p:sp>
        <p:nvSpPr>
          <p:cNvPr id="4" name="Slide Number Placeholder 3">
            <a:extLst>
              <a:ext uri="{FF2B5EF4-FFF2-40B4-BE49-F238E27FC236}">
                <a16:creationId xmlns:a16="http://schemas.microsoft.com/office/drawing/2014/main" id="{3D998053-E143-D1E4-831A-D3182E2D68B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
        <p:nvSpPr>
          <p:cNvPr id="5" name="Arrow: Right 4">
            <a:extLst>
              <a:ext uri="{FF2B5EF4-FFF2-40B4-BE49-F238E27FC236}">
                <a16:creationId xmlns:a16="http://schemas.microsoft.com/office/drawing/2014/main" id="{34717C67-A77F-60A1-3B3F-774976D5C642}"/>
              </a:ext>
            </a:extLst>
          </p:cNvPr>
          <p:cNvSpPr/>
          <p:nvPr/>
        </p:nvSpPr>
        <p:spPr bwMode="auto">
          <a:xfrm flipH="1">
            <a:off x="7543800" y="1752600"/>
            <a:ext cx="2362200" cy="1066799"/>
          </a:xfrm>
          <a:prstGeom prst="righ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rgbClr val="FF0000"/>
                </a:solidFill>
                <a:effectLst/>
                <a:latin typeface="+mn-lt"/>
              </a:rPr>
              <a:t>In Progress</a:t>
            </a:r>
          </a:p>
        </p:txBody>
      </p:sp>
    </p:spTree>
    <p:extLst>
      <p:ext uri="{BB962C8B-B14F-4D97-AF65-F5344CB8AC3E}">
        <p14:creationId xmlns:p14="http://schemas.microsoft.com/office/powerpoint/2010/main" val="3583747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C70AE-F18E-1376-64C7-11BA36CA167F}"/>
              </a:ext>
            </a:extLst>
          </p:cNvPr>
          <p:cNvSpPr>
            <a:spLocks noGrp="1"/>
          </p:cNvSpPr>
          <p:nvPr>
            <p:ph type="title"/>
          </p:nvPr>
        </p:nvSpPr>
        <p:spPr>
          <a:xfrm>
            <a:off x="914400" y="685800"/>
            <a:ext cx="10363200" cy="457200"/>
          </a:xfrm>
        </p:spPr>
        <p:txBody>
          <a:bodyPr/>
          <a:lstStyle/>
          <a:p>
            <a:r>
              <a:rPr lang="en-US" sz="2800" dirty="0"/>
              <a:t>Project Schedule (working baseline)</a:t>
            </a:r>
          </a:p>
        </p:txBody>
      </p:sp>
      <p:sp>
        <p:nvSpPr>
          <p:cNvPr id="4" name="Slide Number Placeholder 3">
            <a:extLst>
              <a:ext uri="{FF2B5EF4-FFF2-40B4-BE49-F238E27FC236}">
                <a16:creationId xmlns:a16="http://schemas.microsoft.com/office/drawing/2014/main" id="{6C3CAD1C-F6D8-79DB-4BBB-6167206EC0F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graphicFrame>
        <p:nvGraphicFramePr>
          <p:cNvPr id="5" name="Table 4">
            <a:extLst>
              <a:ext uri="{FF2B5EF4-FFF2-40B4-BE49-F238E27FC236}">
                <a16:creationId xmlns:a16="http://schemas.microsoft.com/office/drawing/2014/main" id="{91ABEFE9-2CBD-BA50-743C-9EF09CF8CA64}"/>
              </a:ext>
            </a:extLst>
          </p:cNvPr>
          <p:cNvGraphicFramePr>
            <a:graphicFrameLocks noGrp="1"/>
          </p:cNvGraphicFramePr>
          <p:nvPr>
            <p:extLst>
              <p:ext uri="{D42A27DB-BD31-4B8C-83A1-F6EECF244321}">
                <p14:modId xmlns:p14="http://schemas.microsoft.com/office/powerpoint/2010/main" val="2558655819"/>
              </p:ext>
            </p:extLst>
          </p:nvPr>
        </p:nvGraphicFramePr>
        <p:xfrm>
          <a:off x="2286000" y="1295400"/>
          <a:ext cx="7760437" cy="5059945"/>
        </p:xfrm>
        <a:graphic>
          <a:graphicData uri="http://schemas.openxmlformats.org/drawingml/2006/table">
            <a:tbl>
              <a:tblPr/>
              <a:tblGrid>
                <a:gridCol w="896736">
                  <a:extLst>
                    <a:ext uri="{9D8B030D-6E8A-4147-A177-3AD203B41FA5}">
                      <a16:colId xmlns:a16="http://schemas.microsoft.com/office/drawing/2014/main" val="859022375"/>
                    </a:ext>
                  </a:extLst>
                </a:gridCol>
                <a:gridCol w="163664">
                  <a:extLst>
                    <a:ext uri="{9D8B030D-6E8A-4147-A177-3AD203B41FA5}">
                      <a16:colId xmlns:a16="http://schemas.microsoft.com/office/drawing/2014/main" val="3056671812"/>
                    </a:ext>
                  </a:extLst>
                </a:gridCol>
                <a:gridCol w="163664">
                  <a:extLst>
                    <a:ext uri="{9D8B030D-6E8A-4147-A177-3AD203B41FA5}">
                      <a16:colId xmlns:a16="http://schemas.microsoft.com/office/drawing/2014/main" val="2801988721"/>
                    </a:ext>
                  </a:extLst>
                </a:gridCol>
                <a:gridCol w="270885">
                  <a:extLst>
                    <a:ext uri="{9D8B030D-6E8A-4147-A177-3AD203B41FA5}">
                      <a16:colId xmlns:a16="http://schemas.microsoft.com/office/drawing/2014/main" val="3486883837"/>
                    </a:ext>
                  </a:extLst>
                </a:gridCol>
                <a:gridCol w="219254">
                  <a:extLst>
                    <a:ext uri="{9D8B030D-6E8A-4147-A177-3AD203B41FA5}">
                      <a16:colId xmlns:a16="http://schemas.microsoft.com/office/drawing/2014/main" val="2943955052"/>
                    </a:ext>
                  </a:extLst>
                </a:gridCol>
                <a:gridCol w="180250">
                  <a:extLst>
                    <a:ext uri="{9D8B030D-6E8A-4147-A177-3AD203B41FA5}">
                      <a16:colId xmlns:a16="http://schemas.microsoft.com/office/drawing/2014/main" val="1635642405"/>
                    </a:ext>
                  </a:extLst>
                </a:gridCol>
                <a:gridCol w="163664">
                  <a:extLst>
                    <a:ext uri="{9D8B030D-6E8A-4147-A177-3AD203B41FA5}">
                      <a16:colId xmlns:a16="http://schemas.microsoft.com/office/drawing/2014/main" val="4247004466"/>
                    </a:ext>
                  </a:extLst>
                </a:gridCol>
                <a:gridCol w="163664">
                  <a:extLst>
                    <a:ext uri="{9D8B030D-6E8A-4147-A177-3AD203B41FA5}">
                      <a16:colId xmlns:a16="http://schemas.microsoft.com/office/drawing/2014/main" val="722315258"/>
                    </a:ext>
                  </a:extLst>
                </a:gridCol>
                <a:gridCol w="163664">
                  <a:extLst>
                    <a:ext uri="{9D8B030D-6E8A-4147-A177-3AD203B41FA5}">
                      <a16:colId xmlns:a16="http://schemas.microsoft.com/office/drawing/2014/main" val="2755150756"/>
                    </a:ext>
                  </a:extLst>
                </a:gridCol>
                <a:gridCol w="163664">
                  <a:extLst>
                    <a:ext uri="{9D8B030D-6E8A-4147-A177-3AD203B41FA5}">
                      <a16:colId xmlns:a16="http://schemas.microsoft.com/office/drawing/2014/main" val="1837462061"/>
                    </a:ext>
                  </a:extLst>
                </a:gridCol>
                <a:gridCol w="163664">
                  <a:extLst>
                    <a:ext uri="{9D8B030D-6E8A-4147-A177-3AD203B41FA5}">
                      <a16:colId xmlns:a16="http://schemas.microsoft.com/office/drawing/2014/main" val="1694553603"/>
                    </a:ext>
                  </a:extLst>
                </a:gridCol>
                <a:gridCol w="163664">
                  <a:extLst>
                    <a:ext uri="{9D8B030D-6E8A-4147-A177-3AD203B41FA5}">
                      <a16:colId xmlns:a16="http://schemas.microsoft.com/office/drawing/2014/main" val="805340123"/>
                    </a:ext>
                  </a:extLst>
                </a:gridCol>
                <a:gridCol w="163664">
                  <a:extLst>
                    <a:ext uri="{9D8B030D-6E8A-4147-A177-3AD203B41FA5}">
                      <a16:colId xmlns:a16="http://schemas.microsoft.com/office/drawing/2014/main" val="204235997"/>
                    </a:ext>
                  </a:extLst>
                </a:gridCol>
                <a:gridCol w="163664">
                  <a:extLst>
                    <a:ext uri="{9D8B030D-6E8A-4147-A177-3AD203B41FA5}">
                      <a16:colId xmlns:a16="http://schemas.microsoft.com/office/drawing/2014/main" val="315157008"/>
                    </a:ext>
                  </a:extLst>
                </a:gridCol>
                <a:gridCol w="163664">
                  <a:extLst>
                    <a:ext uri="{9D8B030D-6E8A-4147-A177-3AD203B41FA5}">
                      <a16:colId xmlns:a16="http://schemas.microsoft.com/office/drawing/2014/main" val="1414150232"/>
                    </a:ext>
                  </a:extLst>
                </a:gridCol>
                <a:gridCol w="163664">
                  <a:extLst>
                    <a:ext uri="{9D8B030D-6E8A-4147-A177-3AD203B41FA5}">
                      <a16:colId xmlns:a16="http://schemas.microsoft.com/office/drawing/2014/main" val="1197699624"/>
                    </a:ext>
                  </a:extLst>
                </a:gridCol>
                <a:gridCol w="163664">
                  <a:extLst>
                    <a:ext uri="{9D8B030D-6E8A-4147-A177-3AD203B41FA5}">
                      <a16:colId xmlns:a16="http://schemas.microsoft.com/office/drawing/2014/main" val="1106251956"/>
                    </a:ext>
                  </a:extLst>
                </a:gridCol>
                <a:gridCol w="172168">
                  <a:extLst>
                    <a:ext uri="{9D8B030D-6E8A-4147-A177-3AD203B41FA5}">
                      <a16:colId xmlns:a16="http://schemas.microsoft.com/office/drawing/2014/main" val="3499333147"/>
                    </a:ext>
                  </a:extLst>
                </a:gridCol>
                <a:gridCol w="256823">
                  <a:extLst>
                    <a:ext uri="{9D8B030D-6E8A-4147-A177-3AD203B41FA5}">
                      <a16:colId xmlns:a16="http://schemas.microsoft.com/office/drawing/2014/main" val="330155105"/>
                    </a:ext>
                  </a:extLst>
                </a:gridCol>
                <a:gridCol w="163664">
                  <a:extLst>
                    <a:ext uri="{9D8B030D-6E8A-4147-A177-3AD203B41FA5}">
                      <a16:colId xmlns:a16="http://schemas.microsoft.com/office/drawing/2014/main" val="423061777"/>
                    </a:ext>
                  </a:extLst>
                </a:gridCol>
                <a:gridCol w="163664">
                  <a:extLst>
                    <a:ext uri="{9D8B030D-6E8A-4147-A177-3AD203B41FA5}">
                      <a16:colId xmlns:a16="http://schemas.microsoft.com/office/drawing/2014/main" val="1243999009"/>
                    </a:ext>
                  </a:extLst>
                </a:gridCol>
                <a:gridCol w="263854">
                  <a:extLst>
                    <a:ext uri="{9D8B030D-6E8A-4147-A177-3AD203B41FA5}">
                      <a16:colId xmlns:a16="http://schemas.microsoft.com/office/drawing/2014/main" val="210366518"/>
                    </a:ext>
                  </a:extLst>
                </a:gridCol>
                <a:gridCol w="163664">
                  <a:extLst>
                    <a:ext uri="{9D8B030D-6E8A-4147-A177-3AD203B41FA5}">
                      <a16:colId xmlns:a16="http://schemas.microsoft.com/office/drawing/2014/main" val="3447638966"/>
                    </a:ext>
                  </a:extLst>
                </a:gridCol>
                <a:gridCol w="163664">
                  <a:extLst>
                    <a:ext uri="{9D8B030D-6E8A-4147-A177-3AD203B41FA5}">
                      <a16:colId xmlns:a16="http://schemas.microsoft.com/office/drawing/2014/main" val="2903488451"/>
                    </a:ext>
                  </a:extLst>
                </a:gridCol>
                <a:gridCol w="163664">
                  <a:extLst>
                    <a:ext uri="{9D8B030D-6E8A-4147-A177-3AD203B41FA5}">
                      <a16:colId xmlns:a16="http://schemas.microsoft.com/office/drawing/2014/main" val="1062964703"/>
                    </a:ext>
                  </a:extLst>
                </a:gridCol>
                <a:gridCol w="163664">
                  <a:extLst>
                    <a:ext uri="{9D8B030D-6E8A-4147-A177-3AD203B41FA5}">
                      <a16:colId xmlns:a16="http://schemas.microsoft.com/office/drawing/2014/main" val="1234199519"/>
                    </a:ext>
                  </a:extLst>
                </a:gridCol>
                <a:gridCol w="163664">
                  <a:extLst>
                    <a:ext uri="{9D8B030D-6E8A-4147-A177-3AD203B41FA5}">
                      <a16:colId xmlns:a16="http://schemas.microsoft.com/office/drawing/2014/main" val="2272667793"/>
                    </a:ext>
                  </a:extLst>
                </a:gridCol>
                <a:gridCol w="163664">
                  <a:extLst>
                    <a:ext uri="{9D8B030D-6E8A-4147-A177-3AD203B41FA5}">
                      <a16:colId xmlns:a16="http://schemas.microsoft.com/office/drawing/2014/main" val="4088176425"/>
                    </a:ext>
                  </a:extLst>
                </a:gridCol>
                <a:gridCol w="163664">
                  <a:extLst>
                    <a:ext uri="{9D8B030D-6E8A-4147-A177-3AD203B41FA5}">
                      <a16:colId xmlns:a16="http://schemas.microsoft.com/office/drawing/2014/main" val="3962572487"/>
                    </a:ext>
                  </a:extLst>
                </a:gridCol>
                <a:gridCol w="163664">
                  <a:extLst>
                    <a:ext uri="{9D8B030D-6E8A-4147-A177-3AD203B41FA5}">
                      <a16:colId xmlns:a16="http://schemas.microsoft.com/office/drawing/2014/main" val="4109095285"/>
                    </a:ext>
                  </a:extLst>
                </a:gridCol>
                <a:gridCol w="163664">
                  <a:extLst>
                    <a:ext uri="{9D8B030D-6E8A-4147-A177-3AD203B41FA5}">
                      <a16:colId xmlns:a16="http://schemas.microsoft.com/office/drawing/2014/main" val="767843840"/>
                    </a:ext>
                  </a:extLst>
                </a:gridCol>
                <a:gridCol w="163664">
                  <a:extLst>
                    <a:ext uri="{9D8B030D-6E8A-4147-A177-3AD203B41FA5}">
                      <a16:colId xmlns:a16="http://schemas.microsoft.com/office/drawing/2014/main" val="1761253281"/>
                    </a:ext>
                  </a:extLst>
                </a:gridCol>
                <a:gridCol w="249792">
                  <a:extLst>
                    <a:ext uri="{9D8B030D-6E8A-4147-A177-3AD203B41FA5}">
                      <a16:colId xmlns:a16="http://schemas.microsoft.com/office/drawing/2014/main" val="3088102511"/>
                    </a:ext>
                  </a:extLst>
                </a:gridCol>
                <a:gridCol w="254187">
                  <a:extLst>
                    <a:ext uri="{9D8B030D-6E8A-4147-A177-3AD203B41FA5}">
                      <a16:colId xmlns:a16="http://schemas.microsoft.com/office/drawing/2014/main" val="1106079071"/>
                    </a:ext>
                  </a:extLst>
                </a:gridCol>
                <a:gridCol w="163664">
                  <a:extLst>
                    <a:ext uri="{9D8B030D-6E8A-4147-A177-3AD203B41FA5}">
                      <a16:colId xmlns:a16="http://schemas.microsoft.com/office/drawing/2014/main" val="2112302469"/>
                    </a:ext>
                  </a:extLst>
                </a:gridCol>
                <a:gridCol w="250232">
                  <a:extLst>
                    <a:ext uri="{9D8B030D-6E8A-4147-A177-3AD203B41FA5}">
                      <a16:colId xmlns:a16="http://schemas.microsoft.com/office/drawing/2014/main" val="875399749"/>
                    </a:ext>
                  </a:extLst>
                </a:gridCol>
                <a:gridCol w="163664">
                  <a:extLst>
                    <a:ext uri="{9D8B030D-6E8A-4147-A177-3AD203B41FA5}">
                      <a16:colId xmlns:a16="http://schemas.microsoft.com/office/drawing/2014/main" val="4011572350"/>
                    </a:ext>
                  </a:extLst>
                </a:gridCol>
                <a:gridCol w="163664">
                  <a:extLst>
                    <a:ext uri="{9D8B030D-6E8A-4147-A177-3AD203B41FA5}">
                      <a16:colId xmlns:a16="http://schemas.microsoft.com/office/drawing/2014/main" val="118711575"/>
                    </a:ext>
                  </a:extLst>
                </a:gridCol>
                <a:gridCol w="163664">
                  <a:extLst>
                    <a:ext uri="{9D8B030D-6E8A-4147-A177-3AD203B41FA5}">
                      <a16:colId xmlns:a16="http://schemas.microsoft.com/office/drawing/2014/main" val="1721140086"/>
                    </a:ext>
                  </a:extLst>
                </a:gridCol>
              </a:tblGrid>
              <a:tr h="227231">
                <a:tc>
                  <a:txBody>
                    <a:bodyPr/>
                    <a:lstStyle/>
                    <a:p>
                      <a:pPr algn="l" fontAlgn="b"/>
                      <a:r>
                        <a:rPr lang="en-US" sz="600" b="0" i="0" u="none" strike="noStrike" dirty="0">
                          <a:solidFill>
                            <a:srgbClr val="000000"/>
                          </a:solidFill>
                          <a:effectLst/>
                          <a:latin typeface="Calibri" panose="020F0502020204030204" pitchFamily="34" charset="0"/>
                        </a:rPr>
                        <a:t>Proposed project schedule</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dirty="0">
                          <a:solidFill>
                            <a:srgbClr val="000000"/>
                          </a:solidFill>
                          <a:effectLst/>
                          <a:latin typeface="Calibri" panose="020F0502020204030204" pitchFamily="34" charset="0"/>
                        </a:rPr>
                        <a:t>Nov</a:t>
                      </a:r>
                    </a:p>
                    <a:p>
                      <a:pPr algn="r" fontAlgn="b"/>
                      <a:r>
                        <a:rPr lang="en-US" sz="600" b="0" i="0" u="none" strike="noStrike" dirty="0">
                          <a:solidFill>
                            <a:srgbClr val="000000"/>
                          </a:solidFill>
                          <a:effectLst/>
                          <a:latin typeface="Calibri" panose="020F0502020204030204" pitchFamily="34" charset="0"/>
                        </a:rPr>
                        <a:t>-22</a:t>
                      </a: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Apr-24</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May-24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 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a:t>
                      </a:r>
                    </a:p>
                    <a:p>
                      <a:pPr algn="r" fontAlgn="b"/>
                      <a:r>
                        <a:rPr lang="en-US" sz="600" b="0" i="0" u="none" strike="noStrike" dirty="0">
                          <a:solidFill>
                            <a:srgbClr val="000000"/>
                          </a:solidFill>
                          <a:effectLst/>
                          <a:latin typeface="Calibri" panose="020F0502020204030204" pitchFamily="34" charset="0"/>
                        </a:rPr>
                        <a:t>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June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July 25</a:t>
                      </a: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754048683"/>
                  </a:ext>
                </a:extLst>
              </a:tr>
              <a:tr h="105869">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extLst>
                  <a:ext uri="{0D108BD9-81ED-4DB2-BD59-A6C34878D82A}">
                    <a16:rowId xmlns:a16="http://schemas.microsoft.com/office/drawing/2014/main" val="2763354957"/>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592098040"/>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52197904"/>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no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229021214"/>
                  </a:ext>
                </a:extLst>
              </a:tr>
              <a:tr h="313799">
                <a:tc>
                  <a:txBody>
                    <a:bodyPr/>
                    <a:lstStyle/>
                    <a:p>
                      <a:pPr algn="l" fontAlgn="b"/>
                      <a:r>
                        <a:rPr lang="en-US" sz="600" b="0" i="0" u="none" strike="noStrike" dirty="0">
                          <a:solidFill>
                            <a:srgbClr val="000000"/>
                          </a:solidFill>
                          <a:effectLst/>
                          <a:latin typeface="Calibri" panose="020F0502020204030204" pitchFamily="34" charset="0"/>
                        </a:rPr>
                        <a:t>Integrate </a:t>
                      </a:r>
                      <a:r>
                        <a:rPr lang="en-US" sz="600" b="0" i="0" u="none" strike="noStrike" dirty="0" err="1">
                          <a:solidFill>
                            <a:srgbClr val="000000"/>
                          </a:solidFill>
                          <a:effectLst/>
                          <a:latin typeface="Calibri" panose="020F0502020204030204" pitchFamily="34" charset="0"/>
                        </a:rPr>
                        <a:t>poposals</a:t>
                      </a:r>
                      <a:r>
                        <a:rPr lang="en-US" sz="600" b="0" i="0" u="none" strike="noStrike" dirty="0">
                          <a:solidFill>
                            <a:srgbClr val="000000"/>
                          </a:solidFill>
                          <a:effectLst/>
                          <a:latin typeface="Calibri" panose="020F0502020204030204" pitchFamily="34" charset="0"/>
                        </a:rPr>
                        <a:t>/contributions into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41120262"/>
                  </a:ext>
                </a:extLst>
              </a:tr>
              <a:tr h="105869">
                <a:tc>
                  <a:txBody>
                    <a:bodyPr/>
                    <a:lstStyle/>
                    <a:p>
                      <a:pPr algn="l" fontAlgn="b"/>
                      <a:r>
                        <a:rPr lang="en-US" sz="600" b="0" i="0" u="none" strike="noStrike" dirty="0">
                          <a:solidFill>
                            <a:srgbClr val="000000"/>
                          </a:solidFill>
                          <a:effectLst/>
                          <a:highlight>
                            <a:srgbClr val="FFFF00"/>
                          </a:highlight>
                          <a:latin typeface="Calibri" panose="020F0502020204030204" pitchFamily="34" charset="0"/>
                        </a:rPr>
                        <a:t>Develop draft from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484602179"/>
                  </a:ext>
                </a:extLst>
              </a:tr>
              <a:tr h="105869">
                <a:tc>
                  <a:txBody>
                    <a:bodyPr/>
                    <a:lstStyle/>
                    <a:p>
                      <a:pPr algn="l" fontAlgn="b"/>
                      <a:r>
                        <a:rPr lang="en-US" sz="600" b="0" i="0" u="none" strike="noStrike">
                          <a:solidFill>
                            <a:srgbClr val="000000"/>
                          </a:solidFill>
                          <a:effectLst/>
                          <a:latin typeface="Calibri" panose="020F0502020204030204" pitchFamily="34" charset="0"/>
                        </a:rPr>
                        <a:t>Draft 0</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3F3F76"/>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122470232"/>
                  </a:ext>
                </a:extLst>
              </a:tr>
              <a:tr h="209834">
                <a:tc>
                  <a:txBody>
                    <a:bodyPr/>
                    <a:lstStyle/>
                    <a:p>
                      <a:pPr algn="l" fontAlgn="b"/>
                      <a:r>
                        <a:rPr lang="en-US" sz="600" b="0" i="0" u="none" strike="noStrike">
                          <a:solidFill>
                            <a:srgbClr val="000000"/>
                          </a:solidFill>
                          <a:effectLst/>
                          <a:latin typeface="Calibri" panose="020F0502020204030204" pitchFamily="34" charset="0"/>
                        </a:rPr>
                        <a:t>TG draft review and revision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92765712"/>
                  </a:ext>
                </a:extLst>
              </a:tr>
              <a:tr h="209834">
                <a:tc>
                  <a:txBody>
                    <a:bodyPr/>
                    <a:lstStyle/>
                    <a:p>
                      <a:pPr algn="l" fontAlgn="b"/>
                      <a:r>
                        <a:rPr lang="en-US" sz="600" b="0" i="0" u="none" strike="noStrike" dirty="0">
                          <a:solidFill>
                            <a:srgbClr val="000000"/>
                          </a:solidFill>
                          <a:effectLst/>
                          <a:latin typeface="Calibri" panose="020F0502020204030204" pitchFamily="34" charset="0"/>
                        </a:rPr>
                        <a:t>Working group pre-ballot review</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250532966"/>
                  </a:ext>
                </a:extLst>
              </a:tr>
              <a:tr h="209834">
                <a:tc>
                  <a:txBody>
                    <a:bodyPr/>
                    <a:lstStyle/>
                    <a:p>
                      <a:pPr algn="l" fontAlgn="b"/>
                      <a:r>
                        <a:rPr lang="en-US" sz="600" b="0" i="0" u="none" strike="noStrike" dirty="0">
                          <a:solidFill>
                            <a:srgbClr val="000000"/>
                          </a:solidFill>
                          <a:effectLst/>
                          <a:latin typeface="Calibri" panose="020F0502020204030204" pitchFamily="34" charset="0"/>
                        </a:rPr>
                        <a:t>Pre-ballot review and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807331602"/>
                  </a:ext>
                </a:extLst>
              </a:tr>
              <a:tr h="105869">
                <a:tc>
                  <a:txBody>
                    <a:bodyPr/>
                    <a:lstStyle/>
                    <a:p>
                      <a:pPr algn="ctr" fontAlgn="b"/>
                      <a:r>
                        <a:rPr lang="en-US" sz="600" b="0" i="0" u="none" strike="noStrike">
                          <a:solidFill>
                            <a:srgbClr val="3F3F76"/>
                          </a:solidFill>
                          <a:effectLst/>
                          <a:latin typeface="Calibri" panose="020F0502020204030204" pitchFamily="34" charset="0"/>
                        </a:rPr>
                        <a:t>First letter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78362126"/>
                  </a:ext>
                </a:extLst>
              </a:tr>
              <a:tr h="151946">
                <a:tc>
                  <a:txBody>
                    <a:bodyPr/>
                    <a:lstStyle/>
                    <a:p>
                      <a:pPr algn="l" fontAlgn="b"/>
                      <a:r>
                        <a:rPr lang="en-US" sz="600" b="0" i="0" u="none" strike="noStrike">
                          <a:solidFill>
                            <a:srgbClr val="000000"/>
                          </a:solidFill>
                          <a:effectLst/>
                          <a:latin typeface="Calibri" panose="020F0502020204030204" pitchFamily="34" charset="0"/>
                        </a:rPr>
                        <a:t>LB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319822025"/>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6074031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1st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727567655"/>
                  </a:ext>
                </a:extLst>
              </a:tr>
              <a:tr h="209834">
                <a:tc>
                  <a:txBody>
                    <a:bodyPr/>
                    <a:lstStyle/>
                    <a:p>
                      <a:pPr algn="l" fontAlgn="b"/>
                      <a:r>
                        <a:rPr lang="en-US" sz="600" b="0" i="0" u="none" strike="noStrike">
                          <a:solidFill>
                            <a:srgbClr val="9C5700"/>
                          </a:solidFill>
                          <a:effectLst/>
                          <a:latin typeface="Calibri" panose="020F0502020204030204" pitchFamily="34" charset="0"/>
                        </a:rPr>
                        <a:t>Conditional approval for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185908550"/>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18537944"/>
                  </a:ext>
                </a:extLst>
              </a:tr>
              <a:tr h="227231">
                <a:tc>
                  <a:txBody>
                    <a:bodyPr/>
                    <a:lstStyle/>
                    <a:p>
                      <a:pPr algn="l" fontAlgn="b"/>
                      <a:r>
                        <a:rPr lang="en-US" sz="600" b="0" i="0" u="none" strike="noStrike">
                          <a:solidFill>
                            <a:srgbClr val="000000"/>
                          </a:solidFill>
                          <a:effectLst/>
                          <a:latin typeface="Calibri" panose="020F0502020204030204" pitchFamily="34" charset="0"/>
                        </a:rPr>
                        <a:t>Comment resolution, 2nd recirc and final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86936665"/>
                  </a:ext>
                </a:extLst>
              </a:tr>
              <a:tr h="105869">
                <a:tc>
                  <a:txBody>
                    <a:bodyPr/>
                    <a:lstStyle/>
                    <a:p>
                      <a:pPr algn="l" fontAlgn="b"/>
                      <a:r>
                        <a:rPr lang="en-US" sz="600" b="0" i="0" u="none" strike="noStrike">
                          <a:solidFill>
                            <a:srgbClr val="FFFFFF"/>
                          </a:solidFill>
                          <a:effectLst/>
                          <a:latin typeface="Calibri" panose="020F0502020204030204" pitchFamily="34" charset="0"/>
                        </a:rPr>
                        <a:t>First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26868868"/>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first SA ballot</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54832120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17839258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SA recirculation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26559833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11637180"/>
                  </a:ext>
                </a:extLst>
              </a:tr>
              <a:tr h="209834">
                <a:tc>
                  <a:txBody>
                    <a:bodyPr/>
                    <a:lstStyle/>
                    <a:p>
                      <a:pPr algn="l" fontAlgn="b"/>
                      <a:r>
                        <a:rPr lang="fr-FR" sz="600" b="0" i="0" u="none" strike="noStrike">
                          <a:solidFill>
                            <a:srgbClr val="000000"/>
                          </a:solidFill>
                          <a:effectLst/>
                          <a:latin typeface="Calibri" panose="020F0502020204030204" pitchFamily="34" charset="0"/>
                        </a:rPr>
                        <a:t>Comment resolution, 2nd SA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871386347"/>
                  </a:ext>
                </a:extLst>
              </a:tr>
              <a:tr h="313799">
                <a:tc>
                  <a:txBody>
                    <a:bodyPr/>
                    <a:lstStyle/>
                    <a:p>
                      <a:pPr algn="l" fontAlgn="b"/>
                      <a:r>
                        <a:rPr lang="en-US" sz="600" b="0" i="0" u="none" strike="noStrike">
                          <a:solidFill>
                            <a:srgbClr val="9C5700"/>
                          </a:solidFill>
                          <a:effectLst/>
                          <a:latin typeface="Calibri" panose="020F0502020204030204" pitchFamily="34" charset="0"/>
                        </a:rPr>
                        <a:t>Conditional or unconditional approval to RevCom</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541026467"/>
                  </a:ext>
                </a:extLst>
              </a:tr>
              <a:tr h="274767">
                <a:tc>
                  <a:txBody>
                    <a:bodyPr/>
                    <a:lstStyle/>
                    <a:p>
                      <a:pPr algn="l" fontAlgn="b"/>
                      <a:r>
                        <a:rPr lang="en-US" sz="600" b="0" i="0" u="none" strike="noStrike">
                          <a:solidFill>
                            <a:srgbClr val="000000"/>
                          </a:solidFill>
                          <a:effectLst/>
                          <a:latin typeface="Calibri" panose="020F0502020204030204" pitchFamily="34" charset="0"/>
                        </a:rPr>
                        <a:t>Optional 3rd SA recirc if needed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3644381539"/>
                  </a:ext>
                </a:extLst>
              </a:tr>
              <a:tr h="105869">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a:noFill/>
                    </a:lnT>
                    <a:lnB>
                      <a:noFill/>
                    </a:lnB>
                    <a:noFill/>
                  </a:tcPr>
                </a:tc>
                <a:tc>
                  <a:txBody>
                    <a:bodyPr/>
                    <a:lstStyle/>
                    <a:p>
                      <a:pPr algn="l" fontAlgn="b"/>
                      <a:r>
                        <a:rPr lang="en-US" sz="600" b="0" i="0" u="none" strike="noStrike" dirty="0">
                          <a:solidFill>
                            <a:srgbClr val="3F3F76"/>
                          </a:solidFill>
                          <a:effectLst/>
                          <a:latin typeface="Calibri" panose="020F0502020204030204" pitchFamily="34" charset="0"/>
                        </a:rPr>
                        <a:t>`</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4122092336"/>
                  </a:ext>
                </a:extLst>
              </a:tr>
            </a:tbl>
          </a:graphicData>
        </a:graphic>
      </p:graphicFrame>
      <p:sp>
        <p:nvSpPr>
          <p:cNvPr id="6" name="Arrow: Right 5">
            <a:extLst>
              <a:ext uri="{FF2B5EF4-FFF2-40B4-BE49-F238E27FC236}">
                <a16:creationId xmlns:a16="http://schemas.microsoft.com/office/drawing/2014/main" id="{EE11191D-0977-6B7E-F910-9E575A0FF25E}"/>
              </a:ext>
            </a:extLst>
          </p:cNvPr>
          <p:cNvSpPr/>
          <p:nvPr/>
        </p:nvSpPr>
        <p:spPr bwMode="auto">
          <a:xfrm rot="16200000">
            <a:off x="4736574" y="4507974"/>
            <a:ext cx="2188409" cy="378043"/>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eaLnBrk="1" hangingPunct="1">
              <a:buClr>
                <a:srgbClr val="000000"/>
              </a:buClr>
              <a:buSzPct val="100000"/>
            </a:pPr>
            <a:r>
              <a:rPr lang="en-US" sz="900" dirty="0">
                <a:solidFill>
                  <a:srgbClr val="FF0000"/>
                </a:solidFill>
                <a:latin typeface="+mn-lt"/>
                <a:ea typeface="ＭＳ Ｐゴシック" charset="0"/>
                <a:cs typeface="ＭＳ Ｐゴシック" charset="0"/>
              </a:rPr>
              <a:t>You are Here </a:t>
            </a:r>
          </a:p>
        </p:txBody>
      </p:sp>
    </p:spTree>
    <p:extLst>
      <p:ext uri="{BB962C8B-B14F-4D97-AF65-F5344CB8AC3E}">
        <p14:creationId xmlns:p14="http://schemas.microsoft.com/office/powerpoint/2010/main" val="1102350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extLst>
              <p:ext uri="{D42A27DB-BD31-4B8C-83A1-F6EECF244321}">
                <p14:modId xmlns:p14="http://schemas.microsoft.com/office/powerpoint/2010/main" val="1198485125"/>
              </p:ext>
            </p:extLst>
          </p:nvPr>
        </p:nvGraphicFramePr>
        <p:xfrm>
          <a:off x="3200400" y="1238653"/>
          <a:ext cx="6324599" cy="488534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rgbClr val="FF0000"/>
                          </a:solidFill>
                          <a:effectLst/>
                        </a:rPr>
                        <a:t>Working group pre-ballot review commence</a:t>
                      </a:r>
                      <a:endParaRPr lang="en-US" sz="1400" b="0" i="0" u="none" strike="noStrike" dirty="0">
                        <a:solidFill>
                          <a:srgbClr val="FF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July</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August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Sept</a:t>
                      </a:r>
                      <a:r>
                        <a:rPr lang="en-US" sz="1400" b="0" i="0" u="none" strike="noStrike" dirty="0">
                          <a:solidFill>
                            <a:srgbClr val="000000"/>
                          </a:solidFill>
                          <a:effectLst/>
                          <a:latin typeface="Calibri" panose="020F0502020204030204" pitchFamily="34" charset="0"/>
                        </a:rPr>
                        <a:t> </a:t>
                      </a:r>
                    </a:p>
                    <a:p>
                      <a:pPr algn="l" fontAlgn="b"/>
                      <a:r>
                        <a:rPr lang="en-US" sz="1400" b="0" i="0" u="none" strike="noStrike" dirty="0">
                          <a:solidFill>
                            <a:srgbClr val="FF0000"/>
                          </a:solidFill>
                          <a:effectLst/>
                          <a:latin typeface="Calibri" panose="020F0502020204030204" pitchFamily="34" charset="0"/>
                        </a:rPr>
                        <a:t>Start: Nov 2023</a:t>
                      </a:r>
                    </a:p>
                    <a:p>
                      <a:pPr algn="l" fontAlgn="b"/>
                      <a:r>
                        <a:rPr lang="en-US" sz="1400" b="0" i="0" u="none" strike="noStrike" dirty="0">
                          <a:solidFill>
                            <a:srgbClr val="FF0000"/>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March 2024</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March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C00000"/>
                          </a:solidFill>
                          <a:effectLst/>
                          <a:latin typeface="Calibri" panose="020F0502020204030204" pitchFamily="34" charset="0"/>
                        </a:rPr>
                        <a:t>Start: May 2024</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3"/>
            <a:ext cx="6705600" cy="21522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Tree>
    <p:extLst>
      <p:ext uri="{BB962C8B-B14F-4D97-AF65-F5344CB8AC3E}">
        <p14:creationId xmlns:p14="http://schemas.microsoft.com/office/powerpoint/2010/main" val="1221901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C3990-02F7-E764-C6EA-B627DCCB3C29}"/>
              </a:ext>
            </a:extLst>
          </p:cNvPr>
          <p:cNvSpPr>
            <a:spLocks noGrp="1"/>
          </p:cNvSpPr>
          <p:nvPr>
            <p:ph type="title"/>
          </p:nvPr>
        </p:nvSpPr>
        <p:spPr/>
        <p:txBody>
          <a:bodyPr/>
          <a:lstStyle/>
          <a:p>
            <a:r>
              <a:rPr lang="en-US" dirty="0"/>
              <a:t>Completing the Draft</a:t>
            </a:r>
          </a:p>
        </p:txBody>
      </p:sp>
      <p:sp>
        <p:nvSpPr>
          <p:cNvPr id="3" name="Text Placeholder 2">
            <a:extLst>
              <a:ext uri="{FF2B5EF4-FFF2-40B4-BE49-F238E27FC236}">
                <a16:creationId xmlns:a16="http://schemas.microsoft.com/office/drawing/2014/main" id="{F7FF2184-CA40-4004-79A1-1E0DB01E2C8A}"/>
              </a:ext>
            </a:extLst>
          </p:cNvPr>
          <p:cNvSpPr>
            <a:spLocks noGrp="1"/>
          </p:cNvSpPr>
          <p:nvPr>
            <p:ph type="body" sz="half" idx="1"/>
          </p:nvPr>
        </p:nvSpPr>
        <p:spPr/>
        <p:txBody>
          <a:bodyPr>
            <a:normAutofit fontScale="92500" lnSpcReduction="20000"/>
          </a:bodyPr>
          <a:lstStyle/>
          <a:p>
            <a:pPr marL="0" indent="0">
              <a:buNone/>
            </a:pPr>
            <a:r>
              <a:rPr lang="en-US" dirty="0"/>
              <a:t>Goal: create a technically complete draft that is ready for balloting</a:t>
            </a:r>
          </a:p>
          <a:p>
            <a:r>
              <a:rPr lang="en-US" dirty="0"/>
              <a:t>Complete:  </a:t>
            </a:r>
          </a:p>
          <a:p>
            <a:pPr lvl="1"/>
            <a:r>
              <a:rPr lang="en-US" dirty="0"/>
              <a:t>NO TBDs or implied TBDs </a:t>
            </a:r>
          </a:p>
          <a:p>
            <a:pPr lvl="1"/>
            <a:r>
              <a:rPr lang="en-US" dirty="0"/>
              <a:t>Sufficient detail to be understood and (maybe) implementable</a:t>
            </a:r>
          </a:p>
          <a:p>
            <a:pPr lvl="1"/>
            <a:r>
              <a:rPr lang="en-US" dirty="0"/>
              <a:t>Not perfect:  that’s what balloting is for!</a:t>
            </a:r>
          </a:p>
          <a:p>
            <a:r>
              <a:rPr lang="en-US" dirty="0"/>
              <a:t>To get there: Identify and fill holes</a:t>
            </a:r>
          </a:p>
          <a:p>
            <a:pPr lvl="1"/>
            <a:r>
              <a:rPr lang="en-US" dirty="0"/>
              <a:t>Resolve comments with technically complete content and sufficient details for TE to execute</a:t>
            </a:r>
          </a:p>
          <a:p>
            <a:pPr lvl="1"/>
            <a:r>
              <a:rPr lang="en-US" dirty="0"/>
              <a:t>Approve changes to enable editor to create ballotable draft</a:t>
            </a:r>
          </a:p>
          <a:p>
            <a:endParaRPr lang="en-US" dirty="0"/>
          </a:p>
        </p:txBody>
      </p:sp>
      <p:sp>
        <p:nvSpPr>
          <p:cNvPr id="4" name="Slide Number Placeholder 3">
            <a:extLst>
              <a:ext uri="{FF2B5EF4-FFF2-40B4-BE49-F238E27FC236}">
                <a16:creationId xmlns:a16="http://schemas.microsoft.com/office/drawing/2014/main" id="{39B796E1-5341-1949-1D66-8E37293D8BE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Tree>
    <p:extLst>
      <p:ext uri="{BB962C8B-B14F-4D97-AF65-F5344CB8AC3E}">
        <p14:creationId xmlns:p14="http://schemas.microsoft.com/office/powerpoint/2010/main" val="1068311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B5AAF-4D90-B9C2-9FF6-5E54CFFC38DA}"/>
              </a:ext>
            </a:extLst>
          </p:cNvPr>
          <p:cNvSpPr>
            <a:spLocks noGrp="1"/>
          </p:cNvSpPr>
          <p:nvPr>
            <p:ph type="title"/>
          </p:nvPr>
        </p:nvSpPr>
        <p:spPr>
          <a:xfrm>
            <a:off x="914400" y="685800"/>
            <a:ext cx="10363200" cy="533400"/>
          </a:xfrm>
        </p:spPr>
        <p:txBody>
          <a:bodyPr/>
          <a:lstStyle/>
          <a:p>
            <a:r>
              <a:rPr lang="en-US" dirty="0"/>
              <a:t>Steps up to Letter Ballot Summary</a:t>
            </a:r>
          </a:p>
        </p:txBody>
      </p:sp>
      <p:sp>
        <p:nvSpPr>
          <p:cNvPr id="4" name="Slide Number Placeholder 3">
            <a:extLst>
              <a:ext uri="{FF2B5EF4-FFF2-40B4-BE49-F238E27FC236}">
                <a16:creationId xmlns:a16="http://schemas.microsoft.com/office/drawing/2014/main" id="{274AC30B-C74A-09F2-E8EA-9BDF3086632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sp>
        <p:nvSpPr>
          <p:cNvPr id="6" name="Text Placeholder 2">
            <a:extLst>
              <a:ext uri="{FF2B5EF4-FFF2-40B4-BE49-F238E27FC236}">
                <a16:creationId xmlns:a16="http://schemas.microsoft.com/office/drawing/2014/main" id="{DA075CD5-5F5B-B45C-FDC2-72FB166F55AA}"/>
              </a:ext>
            </a:extLst>
          </p:cNvPr>
          <p:cNvSpPr>
            <a:spLocks noGrp="1"/>
          </p:cNvSpPr>
          <p:nvPr>
            <p:ph type="body" sz="half" idx="1"/>
          </p:nvPr>
        </p:nvSpPr>
        <p:spPr>
          <a:xfrm>
            <a:off x="914400" y="1524000"/>
            <a:ext cx="8686800" cy="4572000"/>
          </a:xfrm>
        </p:spPr>
        <p:txBody>
          <a:bodyPr>
            <a:normAutofit fontScale="77500" lnSpcReduction="20000"/>
          </a:bodyPr>
          <a:lstStyle/>
          <a:p>
            <a:r>
              <a:rPr lang="en-US" dirty="0">
                <a:solidFill>
                  <a:schemeClr val="accent1">
                    <a:lumMod val="50000"/>
                  </a:schemeClr>
                </a:solidFill>
              </a:rPr>
              <a:t>Complete draft, posted to drafts area</a:t>
            </a:r>
          </a:p>
          <a:p>
            <a:pPr lvl="1"/>
            <a:r>
              <a:rPr lang="en-US" dirty="0">
                <a:solidFill>
                  <a:schemeClr val="accent1">
                    <a:lumMod val="50000"/>
                  </a:schemeClr>
                </a:solidFill>
              </a:rPr>
              <a:t>Comment resolutions documented and approved (TG motion)</a:t>
            </a:r>
          </a:p>
          <a:p>
            <a:pPr lvl="1"/>
            <a:r>
              <a:rPr lang="en-US" dirty="0">
                <a:solidFill>
                  <a:schemeClr val="accent1">
                    <a:lumMod val="50000"/>
                  </a:schemeClr>
                </a:solidFill>
              </a:rPr>
              <a:t>TG technical editor has applied all resolutions</a:t>
            </a:r>
          </a:p>
          <a:p>
            <a:r>
              <a:rPr lang="en-US" dirty="0"/>
              <a:t>TEG Review: </a:t>
            </a:r>
          </a:p>
          <a:p>
            <a:pPr lvl="1"/>
            <a:r>
              <a:rPr lang="en-US" dirty="0"/>
              <a:t>WG chair assigns Technical Expert Group</a:t>
            </a:r>
          </a:p>
          <a:p>
            <a:pPr lvl="1"/>
            <a:r>
              <a:rPr lang="en-US" dirty="0"/>
              <a:t>TEG reviews for technical consistency with base standard</a:t>
            </a:r>
          </a:p>
          <a:p>
            <a:r>
              <a:rPr lang="en-US" dirty="0"/>
              <a:t>WG Technical Editor review</a:t>
            </a:r>
          </a:p>
          <a:p>
            <a:pPr lvl="1"/>
            <a:r>
              <a:rPr lang="en-US" dirty="0"/>
              <a:t>WGTE reviews for editorial consistency with base standard</a:t>
            </a:r>
          </a:p>
          <a:p>
            <a:r>
              <a:rPr lang="en-US" dirty="0"/>
              <a:t>Request:  WG Chair establish TEG for P802.15.4ab and initiate TEG and WGTE reviews</a:t>
            </a:r>
          </a:p>
          <a:p>
            <a:pPr lvl="1"/>
            <a:endParaRPr lang="en-US" dirty="0"/>
          </a:p>
          <a:p>
            <a:pPr marL="0" indent="0">
              <a:buNone/>
            </a:pPr>
            <a:r>
              <a:rPr lang="en-US" dirty="0"/>
              <a:t>Reference: </a:t>
            </a:r>
            <a:r>
              <a:rPr lang="en-US" dirty="0">
                <a:hlinkClick r:id="rId2"/>
              </a:rPr>
              <a:t>https://mentor.ieee.org/802.15/dcn/23/15-23-0083-05-0mag-project-task-list.xlsx</a:t>
            </a:r>
            <a:r>
              <a:rPr lang="en-US" dirty="0"/>
              <a:t> for tasks and OM </a:t>
            </a:r>
            <a:r>
              <a:rPr lang="en-US" dirty="0" err="1"/>
              <a:t>xref</a:t>
            </a:r>
            <a:endParaRPr lang="en-US" dirty="0"/>
          </a:p>
          <a:p>
            <a:endParaRPr lang="en-US" dirty="0"/>
          </a:p>
          <a:p>
            <a:endParaRPr lang="en-US" dirty="0"/>
          </a:p>
          <a:p>
            <a:endParaRPr lang="en-US" dirty="0"/>
          </a:p>
        </p:txBody>
      </p:sp>
      <p:grpSp>
        <p:nvGrpSpPr>
          <p:cNvPr id="9" name="Group 8">
            <a:extLst>
              <a:ext uri="{FF2B5EF4-FFF2-40B4-BE49-F238E27FC236}">
                <a16:creationId xmlns:a16="http://schemas.microsoft.com/office/drawing/2014/main" id="{F13446D9-FFDB-EA02-6028-E851C92BF47B}"/>
              </a:ext>
            </a:extLst>
          </p:cNvPr>
          <p:cNvGrpSpPr/>
          <p:nvPr/>
        </p:nvGrpSpPr>
        <p:grpSpPr>
          <a:xfrm>
            <a:off x="9372600" y="1708666"/>
            <a:ext cx="1905000" cy="882134"/>
            <a:chOff x="9677400" y="1708666"/>
            <a:chExt cx="1905000" cy="882134"/>
          </a:xfrm>
        </p:grpSpPr>
        <p:sp>
          <p:nvSpPr>
            <p:cNvPr id="7" name="Right Brace 6">
              <a:extLst>
                <a:ext uri="{FF2B5EF4-FFF2-40B4-BE49-F238E27FC236}">
                  <a16:creationId xmlns:a16="http://schemas.microsoft.com/office/drawing/2014/main" id="{CC8A21D6-0346-6C38-AC2C-DEFAEAC642B2}"/>
                </a:ext>
              </a:extLst>
            </p:cNvPr>
            <p:cNvSpPr/>
            <p:nvPr/>
          </p:nvSpPr>
          <p:spPr bwMode="auto">
            <a:xfrm>
              <a:off x="9677400" y="1708666"/>
              <a:ext cx="381000" cy="882134"/>
            </a:xfrm>
            <a:prstGeom prst="rightBrace">
              <a:avLst>
                <a:gd name="adj1" fmla="val 57883"/>
                <a:gd name="adj2" fmla="val 50000"/>
              </a:avLst>
            </a:prstGeom>
            <a:noFill/>
            <a:ln w="12700" cap="flat" cmpd="sng" algn="ctr">
              <a:solidFill>
                <a:schemeClr val="accent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a:ln>
                  <a:noFill/>
                </a:ln>
                <a:solidFill>
                  <a:schemeClr val="tx1"/>
                </a:solidFill>
                <a:effectLst/>
                <a:latin typeface="+mn-lt"/>
              </a:endParaRPr>
            </a:p>
          </p:txBody>
        </p:sp>
        <p:sp>
          <p:nvSpPr>
            <p:cNvPr id="8" name="TextBox 7">
              <a:extLst>
                <a:ext uri="{FF2B5EF4-FFF2-40B4-BE49-F238E27FC236}">
                  <a16:creationId xmlns:a16="http://schemas.microsoft.com/office/drawing/2014/main" id="{C6DCCC24-1023-622D-7D72-16236DECD406}"/>
                </a:ext>
              </a:extLst>
            </p:cNvPr>
            <p:cNvSpPr txBox="1"/>
            <p:nvPr/>
          </p:nvSpPr>
          <p:spPr>
            <a:xfrm>
              <a:off x="10058400" y="1947446"/>
              <a:ext cx="1524000" cy="338554"/>
            </a:xfrm>
            <a:prstGeom prst="rect">
              <a:avLst/>
            </a:prstGeom>
            <a:noFill/>
            <a:ln>
              <a:solidFill>
                <a:schemeClr val="accent1">
                  <a:lumMod val="50000"/>
                </a:schemeClr>
              </a:solidFill>
            </a:ln>
          </p:spPr>
          <p:txBody>
            <a:bodyPr wrap="square" rtlCol="0">
              <a:spAutoFit/>
            </a:bodyPr>
            <a:lstStyle/>
            <a:p>
              <a:r>
                <a:rPr lang="en-US" sz="1600" dirty="0">
                  <a:latin typeface="+mn-lt"/>
                </a:rPr>
                <a:t>TG. in process</a:t>
              </a:r>
            </a:p>
          </p:txBody>
        </p:sp>
      </p:grpSp>
      <p:sp>
        <p:nvSpPr>
          <p:cNvPr id="11" name="Right Brace 10">
            <a:extLst>
              <a:ext uri="{FF2B5EF4-FFF2-40B4-BE49-F238E27FC236}">
                <a16:creationId xmlns:a16="http://schemas.microsoft.com/office/drawing/2014/main" id="{B8D6C086-918F-9DC8-D6B2-08BB589A3FC3}"/>
              </a:ext>
            </a:extLst>
          </p:cNvPr>
          <p:cNvSpPr/>
          <p:nvPr/>
        </p:nvSpPr>
        <p:spPr bwMode="auto">
          <a:xfrm>
            <a:off x="9383486" y="2895600"/>
            <a:ext cx="455023" cy="2057400"/>
          </a:xfrm>
          <a:prstGeom prst="rightBrace">
            <a:avLst>
              <a:gd name="adj1" fmla="val 57883"/>
              <a:gd name="adj2" fmla="val 50000"/>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a:ln>
                <a:noFill/>
              </a:ln>
              <a:solidFill>
                <a:schemeClr val="tx1"/>
              </a:solidFill>
              <a:effectLst/>
              <a:latin typeface="+mn-lt"/>
            </a:endParaRPr>
          </a:p>
        </p:txBody>
      </p:sp>
      <p:sp>
        <p:nvSpPr>
          <p:cNvPr id="13" name="TextBox 12">
            <a:extLst>
              <a:ext uri="{FF2B5EF4-FFF2-40B4-BE49-F238E27FC236}">
                <a16:creationId xmlns:a16="http://schemas.microsoft.com/office/drawing/2014/main" id="{3EC30A10-BB11-8E81-8F62-DED358D40C3C}"/>
              </a:ext>
            </a:extLst>
          </p:cNvPr>
          <p:cNvSpPr txBox="1"/>
          <p:nvPr/>
        </p:nvSpPr>
        <p:spPr>
          <a:xfrm>
            <a:off x="9838509" y="3700046"/>
            <a:ext cx="1828800" cy="338554"/>
          </a:xfrm>
          <a:prstGeom prst="rect">
            <a:avLst/>
          </a:prstGeom>
          <a:noFill/>
        </p:spPr>
        <p:txBody>
          <a:bodyPr wrap="square" rtlCol="0">
            <a:spAutoFit/>
          </a:bodyPr>
          <a:lstStyle/>
          <a:p>
            <a:r>
              <a:rPr lang="en-US" sz="1600" dirty="0">
                <a:latin typeface="+mn-lt"/>
              </a:rPr>
              <a:t>WG chair initiates</a:t>
            </a:r>
          </a:p>
        </p:txBody>
      </p:sp>
    </p:spTree>
    <p:extLst>
      <p:ext uri="{BB962C8B-B14F-4D97-AF65-F5344CB8AC3E}">
        <p14:creationId xmlns:p14="http://schemas.microsoft.com/office/powerpoint/2010/main" val="1456499686"/>
      </p:ext>
    </p:extLst>
  </p:cSld>
  <p:clrMapOvr>
    <a:masterClrMapping/>
  </p:clrMapOvr>
</p:sld>
</file>

<file path=ppt/theme/theme1.xml><?xml version="1.0" encoding="utf-8"?>
<a:theme xmlns:a="http://schemas.openxmlformats.org/drawingml/2006/main" name="IEEE-802_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72"/>
      </a:hlink>
      <a:folHlink>
        <a:srgbClr val="0000E5"/>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52581</TotalTime>
  <Words>1716</Words>
  <Application>Microsoft Office PowerPoint</Application>
  <PresentationFormat>Widescreen</PresentationFormat>
  <Paragraphs>307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Open Sans</vt:lpstr>
      <vt:lpstr>Times New Roman</vt:lpstr>
      <vt:lpstr>IEEE-802_15</vt:lpstr>
      <vt:lpstr>PowerPoint Presentation</vt:lpstr>
      <vt:lpstr>Task Group 15.4ab Next Generation UWB Amendment</vt:lpstr>
      <vt:lpstr>5.2.b Scope of the project (As approved):</vt:lpstr>
      <vt:lpstr>Agenda</vt:lpstr>
      <vt:lpstr>Session Objectives</vt:lpstr>
      <vt:lpstr>Project Schedule (working baseline)</vt:lpstr>
      <vt:lpstr>PowerPoint Presentation</vt:lpstr>
      <vt:lpstr>Completing the Draft</vt:lpstr>
      <vt:lpstr>Steps up to Letter Ballot Summary</vt:lpstr>
      <vt:lpstr>Technical Contributions</vt:lpstr>
      <vt:lpstr>Technical Contributions</vt:lpstr>
      <vt:lpstr>Next Steps</vt:lpstr>
      <vt:lpstr>Call schedule, January thru March</vt:lpstr>
      <vt:lpstr>Spherical Earth Model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1272</cp:revision>
  <cp:lastPrinted>2000-07-07T01:25:49Z</cp:lastPrinted>
  <dcterms:created xsi:type="dcterms:W3CDTF">1999-06-22T06:24:01Z</dcterms:created>
  <dcterms:modified xsi:type="dcterms:W3CDTF">2024-01-18T20:04:18Z</dcterms:modified>
  <cp:category/>
</cp:coreProperties>
</file>