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75" r:id="rId3"/>
    <p:sldId id="377" r:id="rId4"/>
    <p:sldId id="379" r:id="rId5"/>
    <p:sldId id="378" r:id="rId6"/>
    <p:sldId id="38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9" autoAdjust="0"/>
    <p:restoredTop sz="93488" autoAdjust="0"/>
  </p:normalViewPr>
  <p:slideViewPr>
    <p:cSldViewPr>
      <p:cViewPr varScale="1">
        <p:scale>
          <a:sx n="82" d="100"/>
          <a:sy n="82" d="100"/>
        </p:scale>
        <p:origin x="1690" y="7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1/18/2024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15-24-0079-00-007a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1/18/2024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1/18/2024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1/18/2024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1/18/2024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1/18/2024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Submission Title: Comment resolution to modify PAR for first SA ballot</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January 18, 2024</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Yeong Min Jang, Huy Nguyen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Comment resolution to modify PAR for first SA ballot</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Comment resolution to modify PAR for first SA ballot</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52400" y="1295400"/>
            <a:ext cx="8763000" cy="762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 to modify PAR  </a:t>
            </a:r>
          </a:p>
          <a:p>
            <a:pPr algn="ctr" eaLnBrk="1" hangingPunct="1">
              <a:defRPr/>
            </a:pPr>
            <a:r>
              <a:rPr lang="en-US" sz="3200" dirty="0">
                <a:solidFill>
                  <a:schemeClr val="tx1"/>
                </a:solidFill>
                <a:latin typeface="Times New Roman" pitchFamily="18" charset="0"/>
                <a:cs typeface="Times New Roman" pitchFamily="18" charset="0"/>
              </a:rPr>
              <a:t>for first SA ballot</a:t>
            </a:r>
          </a:p>
        </p:txBody>
      </p:sp>
      <p:sp>
        <p:nvSpPr>
          <p:cNvPr id="4" name="TextBox 3">
            <a:extLst>
              <a:ext uri="{FF2B5EF4-FFF2-40B4-BE49-F238E27FC236}">
                <a16:creationId xmlns:a16="http://schemas.microsoft.com/office/drawing/2014/main" id="{6364C5D3-6C9C-4A54-B165-2A0317DA4E51}"/>
              </a:ext>
            </a:extLst>
          </p:cNvPr>
          <p:cNvSpPr txBox="1"/>
          <p:nvPr/>
        </p:nvSpPr>
        <p:spPr>
          <a:xfrm>
            <a:off x="609600" y="3048000"/>
            <a:ext cx="7924800" cy="1908215"/>
          </a:xfrm>
          <a:prstGeom prst="rect">
            <a:avLst/>
          </a:prstGeom>
          <a:noFill/>
        </p:spPr>
        <p:txBody>
          <a:bodyPr wrap="square">
            <a:spAutoFit/>
          </a:bodyPr>
          <a:lstStyle/>
          <a:p>
            <a:pPr algn="ctr"/>
            <a:r>
              <a:rPr lang="en-US" b="1" i="0" dirty="0">
                <a:solidFill>
                  <a:srgbClr val="222222"/>
                </a:solidFill>
                <a:effectLst/>
                <a:latin typeface="Times New Roman" panose="02020603050405020304" pitchFamily="18" charset="0"/>
                <a:cs typeface="Times New Roman" panose="02020603050405020304" pitchFamily="18" charset="0"/>
              </a:rPr>
              <a:t>Comment from Jodi</a:t>
            </a:r>
          </a:p>
          <a:p>
            <a:pPr algn="just"/>
            <a:endParaRPr lang="en-US" sz="1600" b="0" i="0" dirty="0">
              <a:solidFill>
                <a:srgbClr val="222222"/>
              </a:solidFill>
              <a:effectLst/>
              <a:latin typeface="Times New Roman" panose="02020603050405020304" pitchFamily="18" charset="0"/>
              <a:cs typeface="Times New Roman" panose="02020603050405020304" pitchFamily="18" charset="0"/>
            </a:endParaRPr>
          </a:p>
          <a:p>
            <a:pPr algn="just"/>
            <a:endParaRPr lang="en-US" sz="1400" b="0" i="0" dirty="0">
              <a:solidFill>
                <a:srgbClr val="222222"/>
              </a:solidFill>
              <a:effectLst/>
              <a:latin typeface="Times New Roman" panose="02020603050405020304" pitchFamily="18" charset="0"/>
              <a:cs typeface="Times New Roman" panose="02020603050405020304" pitchFamily="18" charset="0"/>
            </a:endParaRPr>
          </a:p>
          <a:p>
            <a:pPr algn="just"/>
            <a:r>
              <a:rPr lang="en-US" sz="1400" b="0" i="0" dirty="0">
                <a:solidFill>
                  <a:srgbClr val="222222"/>
                </a:solidFill>
                <a:effectLst/>
                <a:latin typeface="Times New Roman" panose="02020603050405020304" pitchFamily="18" charset="0"/>
                <a:cs typeface="Times New Roman" panose="02020603050405020304" pitchFamily="18" charset="0"/>
              </a:rPr>
              <a:t>Upon reviewing the request to open the SA ballot, I note that the PAR states that the standard will not have a purpose clause (which would mean deleting the purpose from the standard) but the draft states to change the first sentence.  My assumption is that the PAR was submitted incorrectly. If the standard is to include a purpose clause, the PAR will need to be modified accordingly.  If the standard is to not include a purpose clause, this needs to be shown as struck out in the amendment.</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883022"/>
            <a:ext cx="8610600" cy="509195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Scope in PAR document</a:t>
            </a:r>
          </a:p>
          <a:p>
            <a:pPr marL="0" indent="0" algn="just">
              <a:buClr>
                <a:srgbClr val="44546A"/>
              </a:buClr>
              <a:buNone/>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EC769D11-B5A5-4247-A470-866BF4314E3E}"/>
              </a:ext>
            </a:extLst>
          </p:cNvPr>
          <p:cNvSpPr txBox="1"/>
          <p:nvPr/>
        </p:nvSpPr>
        <p:spPr>
          <a:xfrm>
            <a:off x="274389" y="1798305"/>
            <a:ext cx="2392611" cy="4324261"/>
          </a:xfrm>
          <a:prstGeom prst="rect">
            <a:avLst/>
          </a:prstGeom>
          <a:noFill/>
        </p:spPr>
        <p:txBody>
          <a:bodyPr wrap="square">
            <a:spAutoFit/>
          </a:bodyPr>
          <a:lstStyle/>
          <a:p>
            <a:pPr marL="0" marR="0" algn="just">
              <a:spcBef>
                <a:spcPts val="0"/>
              </a:spcBef>
              <a:spcAft>
                <a:spcPts val="1200"/>
              </a:spcAft>
            </a:pPr>
            <a:r>
              <a:rPr lang="en-US" sz="1100" dirty="0">
                <a:effectLst/>
                <a:latin typeface="Times New Roman" panose="02020603050405020304" pitchFamily="18" charset="0"/>
                <a:ea typeface="Times New Roman" panose="02020603050405020304" pitchFamily="18" charset="0"/>
              </a:rPr>
              <a:t>This standard defines a physical layer (PHY) and medium access control (MAC) sublayer for </a:t>
            </a:r>
            <a:r>
              <a:rPr lang="en-US" sz="1100" dirty="0">
                <a:solidFill>
                  <a:srgbClr val="FF0000"/>
                </a:solidFill>
                <a:effectLst/>
                <a:latin typeface="Times New Roman" panose="02020603050405020304" pitchFamily="18" charset="0"/>
                <a:ea typeface="Times New Roman" panose="02020603050405020304" pitchFamily="18" charset="0"/>
              </a:rPr>
              <a:t>short-range</a:t>
            </a:r>
            <a:r>
              <a:rPr lang="en-US" sz="1100" dirty="0">
                <a:effectLst/>
                <a:latin typeface="Times New Roman" panose="02020603050405020304" pitchFamily="18" charset="0"/>
                <a:ea typeface="Times New Roman" panose="02020603050405020304" pitchFamily="18" charset="0"/>
              </a:rPr>
              <a:t> optical wireless communications (OWC) in optically transparent media using light wavelengths from 10,000 nm to 190 nm. The standard is capable of delivering data rates sufficient to support audio and video multimedia services and also considers mobility of the optical link, compatibility with various light infrastructures, impairments due to noise and interference from sources like ambient light, and a MAC sublayer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p>
        </p:txBody>
      </p:sp>
      <p:sp>
        <p:nvSpPr>
          <p:cNvPr id="6" name="TextBox 5">
            <a:extLst>
              <a:ext uri="{FF2B5EF4-FFF2-40B4-BE49-F238E27FC236}">
                <a16:creationId xmlns:a16="http://schemas.microsoft.com/office/drawing/2014/main" id="{59D364D2-5783-446E-A0B8-B3E60E01E867}"/>
              </a:ext>
            </a:extLst>
          </p:cNvPr>
          <p:cNvSpPr txBox="1"/>
          <p:nvPr/>
        </p:nvSpPr>
        <p:spPr>
          <a:xfrm>
            <a:off x="2971800" y="1828800"/>
            <a:ext cx="2438400" cy="3985706"/>
          </a:xfrm>
          <a:prstGeom prst="rect">
            <a:avLst/>
          </a:prstGeom>
          <a:noFill/>
        </p:spPr>
        <p:txBody>
          <a:bodyPr wrap="square">
            <a:spAutoFit/>
          </a:bodyPr>
          <a:lstStyle/>
          <a:p>
            <a:pPr marL="0" marR="0" algn="just">
              <a:spcBef>
                <a:spcPts val="0"/>
              </a:spcBef>
              <a:spcAft>
                <a:spcPts val="1200"/>
              </a:spcAft>
            </a:pPr>
            <a:r>
              <a:rPr lang="en-US" sz="1100" dirty="0">
                <a:effectLst/>
                <a:latin typeface="Times New Roman" panose="02020603050405020304" pitchFamily="18" charset="0"/>
                <a:ea typeface="Times New Roman" panose="02020603050405020304" pitchFamily="18" charset="0"/>
              </a:rPr>
              <a:t>This standard defines a Physical (PHY) and Media Access Control (MAC) layer for </a:t>
            </a:r>
            <a:r>
              <a:rPr lang="en-US" sz="1100" dirty="0">
                <a:solidFill>
                  <a:srgbClr val="FF0000"/>
                </a:solidFill>
                <a:effectLst/>
                <a:latin typeface="Times New Roman" panose="02020603050405020304" pitchFamily="18" charset="0"/>
                <a:ea typeface="Times New Roman" panose="02020603050405020304" pitchFamily="18" charset="0"/>
              </a:rPr>
              <a:t>short-range </a:t>
            </a:r>
            <a:r>
              <a:rPr lang="en-US" sz="1100" dirty="0">
                <a:effectLst/>
                <a:latin typeface="Times New Roman" panose="02020603050405020304" pitchFamily="18" charset="0"/>
                <a:ea typeface="Times New Roman" panose="02020603050405020304" pitchFamily="18" charset="0"/>
              </a:rPr>
              <a:t>optical wireless communications in optically transparent media using light wavelengths from 10 000 nm to 190 nm. The standard is capable of delivering data rates sufficient to support audio and video multimedia services and also considers mobility of the optical link, compatibility with various light infrastructures, impairments due to noise and interference from sources like ambient light and a MAC 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p>
        </p:txBody>
      </p:sp>
      <p:sp>
        <p:nvSpPr>
          <p:cNvPr id="7" name="Rectangle 6">
            <a:extLst>
              <a:ext uri="{FF2B5EF4-FFF2-40B4-BE49-F238E27FC236}">
                <a16:creationId xmlns:a16="http://schemas.microsoft.com/office/drawing/2014/main" id="{620562EF-DB04-4541-9B23-D9220230BD26}"/>
              </a:ext>
            </a:extLst>
          </p:cNvPr>
          <p:cNvSpPr/>
          <p:nvPr/>
        </p:nvSpPr>
        <p:spPr>
          <a:xfrm>
            <a:off x="228600" y="1447800"/>
            <a:ext cx="2286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latin typeface="Times New Roman" panose="02020603050405020304" pitchFamily="18" charset="0"/>
                <a:cs typeface="Times New Roman" panose="02020603050405020304" pitchFamily="18" charset="0"/>
              </a:rPr>
              <a:t>IEEE 802.15.7-2018</a:t>
            </a:r>
          </a:p>
        </p:txBody>
      </p:sp>
      <p:sp>
        <p:nvSpPr>
          <p:cNvPr id="8" name="Rectangle 7">
            <a:extLst>
              <a:ext uri="{FF2B5EF4-FFF2-40B4-BE49-F238E27FC236}">
                <a16:creationId xmlns:a16="http://schemas.microsoft.com/office/drawing/2014/main" id="{38008039-2FD0-48EE-B5A3-CB31FF8433D0}"/>
              </a:ext>
            </a:extLst>
          </p:cNvPr>
          <p:cNvSpPr/>
          <p:nvPr/>
        </p:nvSpPr>
        <p:spPr>
          <a:xfrm>
            <a:off x="2438400" y="1333844"/>
            <a:ext cx="3048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latin typeface="Times New Roman" panose="02020603050405020304" pitchFamily="18" charset="0"/>
                <a:cs typeface="Times New Roman" panose="02020603050405020304" pitchFamily="18" charset="0"/>
              </a:rPr>
              <a:t>PAR document of IEEE 802.15.7a (IEEE website) </a:t>
            </a:r>
          </a:p>
        </p:txBody>
      </p:sp>
      <p:sp>
        <p:nvSpPr>
          <p:cNvPr id="10" name="TextBox 9">
            <a:extLst>
              <a:ext uri="{FF2B5EF4-FFF2-40B4-BE49-F238E27FC236}">
                <a16:creationId xmlns:a16="http://schemas.microsoft.com/office/drawing/2014/main" id="{E7BDD4E8-215F-41E5-8027-9E24ACE1ED6B}"/>
              </a:ext>
            </a:extLst>
          </p:cNvPr>
          <p:cNvSpPr txBox="1"/>
          <p:nvPr/>
        </p:nvSpPr>
        <p:spPr>
          <a:xfrm>
            <a:off x="2590800" y="5824382"/>
            <a:ext cx="3276600" cy="461665"/>
          </a:xfrm>
          <a:prstGeom prst="rect">
            <a:avLst/>
          </a:prstGeom>
          <a:noFill/>
        </p:spPr>
        <p:txBody>
          <a:bodyPr wrap="square">
            <a:spAutoFit/>
          </a:bodyPr>
          <a:lstStyle/>
          <a:p>
            <a:r>
              <a:rPr lang="en-US" sz="1200" i="1" dirty="0">
                <a:latin typeface="Times New Roman" panose="02020603050405020304" pitchFamily="18" charset="0"/>
                <a:cs typeface="Times New Roman" panose="02020603050405020304" pitchFamily="18" charset="0"/>
              </a:rPr>
              <a:t>https://development.standards.ieee.org/myproject-web/public/view.html#pardetail/7243</a:t>
            </a:r>
          </a:p>
        </p:txBody>
      </p:sp>
      <p:sp>
        <p:nvSpPr>
          <p:cNvPr id="11" name="Rectangle 10">
            <a:extLst>
              <a:ext uri="{FF2B5EF4-FFF2-40B4-BE49-F238E27FC236}">
                <a16:creationId xmlns:a16="http://schemas.microsoft.com/office/drawing/2014/main" id="{1C506D8A-511D-46AF-A5FD-DA0D8E8B01FA}"/>
              </a:ext>
            </a:extLst>
          </p:cNvPr>
          <p:cNvSpPr/>
          <p:nvPr/>
        </p:nvSpPr>
        <p:spPr>
          <a:xfrm>
            <a:off x="5257800" y="1375530"/>
            <a:ext cx="3810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latin typeface="Times New Roman" panose="02020603050405020304" pitchFamily="18" charset="0"/>
                <a:cs typeface="Times New Roman" panose="02020603050405020304" pitchFamily="18" charset="0"/>
              </a:rPr>
              <a:t>Proposed to change PAR document of IEEE 802.15.7a</a:t>
            </a:r>
          </a:p>
        </p:txBody>
      </p:sp>
      <p:sp>
        <p:nvSpPr>
          <p:cNvPr id="12" name="TextBox 11">
            <a:extLst>
              <a:ext uri="{FF2B5EF4-FFF2-40B4-BE49-F238E27FC236}">
                <a16:creationId xmlns:a16="http://schemas.microsoft.com/office/drawing/2014/main" id="{A6C34930-A538-4DE5-B428-ED466CDF5F1E}"/>
              </a:ext>
            </a:extLst>
          </p:cNvPr>
          <p:cNvSpPr txBox="1"/>
          <p:nvPr/>
        </p:nvSpPr>
        <p:spPr>
          <a:xfrm>
            <a:off x="6019800" y="1870486"/>
            <a:ext cx="2438400" cy="3985706"/>
          </a:xfrm>
          <a:prstGeom prst="rect">
            <a:avLst/>
          </a:prstGeom>
          <a:noFill/>
        </p:spPr>
        <p:txBody>
          <a:bodyPr wrap="square">
            <a:spAutoFit/>
          </a:bodyPr>
          <a:lstStyle/>
          <a:p>
            <a:pPr marL="0" marR="0" algn="just">
              <a:spcBef>
                <a:spcPts val="0"/>
              </a:spcBef>
              <a:spcAft>
                <a:spcPts val="1200"/>
              </a:spcAft>
            </a:pPr>
            <a:r>
              <a:rPr lang="en-US" sz="1100" dirty="0">
                <a:effectLst/>
                <a:latin typeface="Times New Roman" panose="02020603050405020304" pitchFamily="18" charset="0"/>
                <a:ea typeface="Times New Roman" panose="02020603050405020304" pitchFamily="18" charset="0"/>
              </a:rPr>
              <a:t>This standard defines a Physical (PHY) and Media Access Control (MAC) layer for </a:t>
            </a:r>
            <a:r>
              <a:rPr lang="en-US" sz="1100" strike="sngStrike" dirty="0">
                <a:solidFill>
                  <a:srgbClr val="FF0000"/>
                </a:solidFill>
                <a:effectLst/>
                <a:latin typeface="Times New Roman" panose="02020603050405020304" pitchFamily="18" charset="0"/>
                <a:ea typeface="Times New Roman" panose="02020603050405020304" pitchFamily="18" charset="0"/>
              </a:rPr>
              <a:t>short-range</a:t>
            </a:r>
            <a:r>
              <a:rPr lang="en-US" sz="1100" dirty="0">
                <a:solidFill>
                  <a:srgbClr val="FF0000"/>
                </a:solidFill>
                <a:effectLst/>
                <a:latin typeface="Times New Roman" panose="02020603050405020304" pitchFamily="18" charset="0"/>
                <a:ea typeface="Times New Roman" panose="02020603050405020304" pitchFamily="18" charset="0"/>
              </a:rPr>
              <a:t> </a:t>
            </a:r>
            <a:r>
              <a:rPr lang="en-US" sz="1100" dirty="0">
                <a:effectLst/>
                <a:latin typeface="Times New Roman" panose="02020603050405020304" pitchFamily="18" charset="0"/>
                <a:ea typeface="Times New Roman" panose="02020603050405020304" pitchFamily="18" charset="0"/>
              </a:rPr>
              <a:t>optical wireless communications in optically transparent media using light wavelengths from 10 000 nm to 190 nm. The standard is capable of delivering data rates sufficient to support audio and video multimedia services and also considers mobility of the optical link, compatibility with various light infrastructures, impairments due to noise and interference from sources like ambient light and a MAC 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p>
        </p:txBody>
      </p:sp>
    </p:spTree>
    <p:extLst>
      <p:ext uri="{BB962C8B-B14F-4D97-AF65-F5344CB8AC3E}">
        <p14:creationId xmlns:p14="http://schemas.microsoft.com/office/powerpoint/2010/main" val="3524487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1066800"/>
            <a:ext cx="8610600" cy="4908178"/>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Purpose in PAR document</a:t>
            </a:r>
          </a:p>
          <a:p>
            <a:pPr marL="0" indent="0" algn="just">
              <a:buClr>
                <a:srgbClr val="44546A"/>
              </a:buClr>
              <a:buNone/>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EC769D11-B5A5-4247-A470-866BF4314E3E}"/>
              </a:ext>
            </a:extLst>
          </p:cNvPr>
          <p:cNvSpPr txBox="1"/>
          <p:nvPr/>
        </p:nvSpPr>
        <p:spPr>
          <a:xfrm>
            <a:off x="469783" y="1731909"/>
            <a:ext cx="8077200" cy="938719"/>
          </a:xfrm>
          <a:prstGeom prst="rect">
            <a:avLst/>
          </a:prstGeom>
          <a:noFill/>
        </p:spPr>
        <p:txBody>
          <a:bodyPr wrap="square">
            <a:spAutoFit/>
          </a:bodyPr>
          <a:lstStyle/>
          <a:p>
            <a:pPr marL="0" marR="0" algn="just">
              <a:spcBef>
                <a:spcPts val="0"/>
              </a:spcBef>
              <a:spcAft>
                <a:spcPts val="0"/>
              </a:spcAft>
            </a:pPr>
            <a:r>
              <a:rPr lang="en-US" sz="1100" dirty="0">
                <a:effectLst/>
                <a:latin typeface="Times New Roman" panose="02020603050405020304" pitchFamily="18" charset="0"/>
                <a:ea typeface="Times New Roman" panose="02020603050405020304" pitchFamily="18" charset="0"/>
              </a:rPr>
              <a:t>This standard provides a global standard for</a:t>
            </a:r>
            <a:r>
              <a:rPr lang="en-US" sz="1100" dirty="0">
                <a:solidFill>
                  <a:srgbClr val="FF0000"/>
                </a:solidFill>
                <a:effectLst/>
                <a:latin typeface="Times New Roman" panose="02020603050405020304" pitchFamily="18" charset="0"/>
                <a:ea typeface="Times New Roman" panose="02020603050405020304" pitchFamily="18" charset="0"/>
              </a:rPr>
              <a:t> short-range </a:t>
            </a:r>
            <a:r>
              <a:rPr lang="en-US" sz="1100" dirty="0">
                <a:effectLst/>
                <a:latin typeface="Times New Roman" panose="02020603050405020304" pitchFamily="18" charset="0"/>
                <a:ea typeface="Times New Roman" panose="02020603050405020304" pitchFamily="18" charset="0"/>
              </a:rPr>
              <a:t>optical wireless communication. </a:t>
            </a:r>
          </a:p>
          <a:p>
            <a:pPr marL="0" marR="0" algn="just">
              <a:spcBef>
                <a:spcPts val="0"/>
              </a:spcBef>
              <a:spcAft>
                <a:spcPts val="0"/>
              </a:spcAft>
            </a:pPr>
            <a:r>
              <a:rPr lang="en-US" sz="1100" dirty="0">
                <a:solidFill>
                  <a:srgbClr val="000000"/>
                </a:solidFill>
                <a:effectLst/>
                <a:latin typeface="Times New Roman" panose="02020603050405020304" pitchFamily="18" charset="0"/>
                <a:ea typeface="Times New Roman" panose="02020603050405020304" pitchFamily="18" charset="0"/>
              </a:rPr>
              <a:t>The standard provides (</a:t>
            </a:r>
            <a:r>
              <a:rPr lang="en-US" sz="1100" dirty="0" err="1">
                <a:solidFill>
                  <a:srgbClr val="000000"/>
                </a:solidFill>
                <a:effectLst/>
                <a:latin typeface="Times New Roman" panose="02020603050405020304" pitchFamily="18" charset="0"/>
                <a:ea typeface="Times New Roman" panose="02020603050405020304" pitchFamily="18" charset="0"/>
              </a:rPr>
              <a:t>i</a:t>
            </a:r>
            <a:r>
              <a:rPr lang="en-US" sz="1100" dirty="0">
                <a:solidFill>
                  <a:srgbClr val="000000"/>
                </a:solidFill>
                <a:effectLst/>
                <a:latin typeface="Times New Roman" panose="02020603050405020304" pitchFamily="18" charset="0"/>
                <a:ea typeface="Times New Roman" panose="02020603050405020304" pitchFamily="18" charset="0"/>
              </a:rPr>
              <a:t>) access to several hundred THz of unlicensed spectrum; (ii) immunity to electromagnetic interference and noninterference with Radio Frequency (RF) systems; (iii) for visible light systems, additional security by allowing the user to see the communication channel; and (iv) communication augmenting and complementing existing services (such as illumination, display, indication, decoration, etc.)</a:t>
            </a:r>
            <a:endParaRPr lang="en-US" sz="11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620562EF-DB04-4541-9B23-D9220230BD26}"/>
              </a:ext>
            </a:extLst>
          </p:cNvPr>
          <p:cNvSpPr/>
          <p:nvPr/>
        </p:nvSpPr>
        <p:spPr>
          <a:xfrm>
            <a:off x="1429449" y="1329345"/>
            <a:ext cx="68580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IEEE 802.15.7-2018 (</a:t>
            </a:r>
            <a:r>
              <a:rPr lang="en-US" sz="1800" b="1" dirty="0">
                <a:solidFill>
                  <a:schemeClr val="tx1"/>
                </a:solidFill>
                <a:effectLst/>
                <a:latin typeface="Times New Roman" panose="02020603050405020304" pitchFamily="18" charset="0"/>
                <a:cs typeface="Times New Roman" panose="02020603050405020304" pitchFamily="18" charset="0"/>
              </a:rPr>
              <a:t>DCN 15-16-0504-00-007a</a:t>
            </a:r>
            <a:r>
              <a:rPr lang="en-US" b="1" dirty="0">
                <a:solidFill>
                  <a:schemeClr val="tx1"/>
                </a:solidFill>
                <a:latin typeface="Times New Roman" panose="02020603050405020304" pitchFamily="18" charset="0"/>
                <a:cs typeface="Times New Roman" panose="02020603050405020304" pitchFamily="18" charset="0"/>
              </a:rPr>
              <a:t>)</a:t>
            </a:r>
          </a:p>
        </p:txBody>
      </p:sp>
      <p:sp>
        <p:nvSpPr>
          <p:cNvPr id="13" name="TextBox 12">
            <a:extLst>
              <a:ext uri="{FF2B5EF4-FFF2-40B4-BE49-F238E27FC236}">
                <a16:creationId xmlns:a16="http://schemas.microsoft.com/office/drawing/2014/main" id="{3D22FB49-9096-4316-B621-B0C45205D6C2}"/>
              </a:ext>
            </a:extLst>
          </p:cNvPr>
          <p:cNvSpPr txBox="1"/>
          <p:nvPr/>
        </p:nvSpPr>
        <p:spPr>
          <a:xfrm>
            <a:off x="469783" y="2951700"/>
            <a:ext cx="8305800" cy="1107996"/>
          </a:xfrm>
          <a:prstGeom prst="rect">
            <a:avLst/>
          </a:prstGeom>
          <a:noFill/>
        </p:spPr>
        <p:txBody>
          <a:bodyPr wrap="square">
            <a:spAutoFit/>
          </a:bodyPr>
          <a:lstStyle/>
          <a:p>
            <a:pPr algn="just"/>
            <a:r>
              <a:rPr lang="en-US" sz="1100" b="1" i="0" dirty="0">
                <a:solidFill>
                  <a:srgbClr val="000000"/>
                </a:solidFill>
                <a:effectLst/>
                <a:latin typeface="Times New Roman" panose="02020603050405020304" pitchFamily="18" charset="0"/>
                <a:cs typeface="Times New Roman" panose="02020603050405020304" pitchFamily="18" charset="0"/>
              </a:rPr>
              <a:t>This document will not include a purpose clause.</a:t>
            </a:r>
          </a:p>
          <a:p>
            <a:pPr algn="just"/>
            <a:endParaRPr lang="en-US" sz="1100" b="0" i="0" dirty="0">
              <a:solidFill>
                <a:srgbClr val="000000"/>
              </a:solidFill>
              <a:effectLst/>
              <a:latin typeface="Times New Roman" panose="02020603050405020304" pitchFamily="18" charset="0"/>
              <a:cs typeface="Times New Roman" panose="02020603050405020304" pitchFamily="18" charset="0"/>
            </a:endParaRPr>
          </a:p>
          <a:p>
            <a:pPr algn="just"/>
            <a:r>
              <a:rPr lang="en-US" sz="1100" b="1" i="0" dirty="0">
                <a:solidFill>
                  <a:srgbClr val="000000"/>
                </a:solidFill>
                <a:effectLst/>
                <a:latin typeface="Times New Roman" panose="02020603050405020304" pitchFamily="18" charset="0"/>
                <a:cs typeface="Times New Roman" panose="02020603050405020304" pitchFamily="18" charset="0"/>
              </a:rPr>
              <a:t>Change to Purpose</a:t>
            </a:r>
            <a:r>
              <a:rPr lang="en-US" sz="1100" b="0" i="0" dirty="0">
                <a:solidFill>
                  <a:srgbClr val="000000"/>
                </a:solidFill>
                <a:effectLst/>
                <a:latin typeface="Times New Roman" panose="02020603050405020304" pitchFamily="18" charset="0"/>
                <a:cs typeface="Times New Roman" panose="02020603050405020304" pitchFamily="18" charset="0"/>
              </a:rPr>
              <a:t>: </a:t>
            </a:r>
            <a:r>
              <a:rPr lang="en-US" sz="1100" b="0" i="0" strike="sngStrike" dirty="0">
                <a:solidFill>
                  <a:srgbClr val="000000"/>
                </a:solidFill>
                <a:effectLst/>
                <a:latin typeface="Times New Roman" panose="02020603050405020304" pitchFamily="18" charset="0"/>
                <a:cs typeface="Times New Roman" panose="02020603050405020304" pitchFamily="18" charset="0"/>
              </a:rPr>
              <a:t>This standard provides a global standard for short-range OWC. The standard provides the following: Access to several hundred terahertz of unlicensed spectrum. Immunity to electromagnetic interference and noninterference with radio frequency systems. For visible light systems, additional security by allowing the user to see the communication channel, Communication augmenting and complementing existing services (e.g., illumination, display, indication, decoration).</a:t>
            </a:r>
            <a:endParaRPr lang="en-US" sz="1100" strike="sngStrike"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E961B792-C6A1-4F97-A03E-5388109432C7}"/>
              </a:ext>
            </a:extLst>
          </p:cNvPr>
          <p:cNvSpPr/>
          <p:nvPr/>
        </p:nvSpPr>
        <p:spPr>
          <a:xfrm>
            <a:off x="1333500" y="2535789"/>
            <a:ext cx="67818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IEEE 802.15.7a (IEEE website) September 2020</a:t>
            </a:r>
          </a:p>
        </p:txBody>
      </p:sp>
      <p:sp>
        <p:nvSpPr>
          <p:cNvPr id="15" name="TextBox 14">
            <a:extLst>
              <a:ext uri="{FF2B5EF4-FFF2-40B4-BE49-F238E27FC236}">
                <a16:creationId xmlns:a16="http://schemas.microsoft.com/office/drawing/2014/main" id="{8C49774B-D043-434C-8E00-9E5BF34F06B4}"/>
              </a:ext>
            </a:extLst>
          </p:cNvPr>
          <p:cNvSpPr txBox="1"/>
          <p:nvPr/>
        </p:nvSpPr>
        <p:spPr>
          <a:xfrm>
            <a:off x="1897485" y="3964122"/>
            <a:ext cx="5921928" cy="276999"/>
          </a:xfrm>
          <a:prstGeom prst="rect">
            <a:avLst/>
          </a:prstGeom>
          <a:noFill/>
        </p:spPr>
        <p:txBody>
          <a:bodyPr wrap="square">
            <a:spAutoFit/>
          </a:bodyPr>
          <a:lstStyle/>
          <a:p>
            <a:r>
              <a:rPr lang="en-US" sz="1200" i="1" dirty="0">
                <a:latin typeface="Times New Roman" panose="02020603050405020304" pitchFamily="18" charset="0"/>
                <a:cs typeface="Times New Roman" panose="02020603050405020304" pitchFamily="18" charset="0"/>
              </a:rPr>
              <a:t>https://development.standards.ieee.org/myproject-web/public/view.html#pardetail/7243</a:t>
            </a:r>
          </a:p>
        </p:txBody>
      </p:sp>
      <p:sp>
        <p:nvSpPr>
          <p:cNvPr id="18" name="Rectangle 17">
            <a:extLst>
              <a:ext uri="{FF2B5EF4-FFF2-40B4-BE49-F238E27FC236}">
                <a16:creationId xmlns:a16="http://schemas.microsoft.com/office/drawing/2014/main" id="{9CCDC61D-566A-46A0-9757-7B9C8ACEC108}"/>
              </a:ext>
            </a:extLst>
          </p:cNvPr>
          <p:cNvSpPr/>
          <p:nvPr/>
        </p:nvSpPr>
        <p:spPr>
          <a:xfrm>
            <a:off x="1578878" y="4343400"/>
            <a:ext cx="5986244"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 Proposed to update IEEE 802.15.7a  January 2024</a:t>
            </a:r>
          </a:p>
        </p:txBody>
      </p:sp>
      <p:sp>
        <p:nvSpPr>
          <p:cNvPr id="21" name="TextBox 20">
            <a:extLst>
              <a:ext uri="{FF2B5EF4-FFF2-40B4-BE49-F238E27FC236}">
                <a16:creationId xmlns:a16="http://schemas.microsoft.com/office/drawing/2014/main" id="{FE985AEA-B9F0-4293-B233-0447C58BF13D}"/>
              </a:ext>
            </a:extLst>
          </p:cNvPr>
          <p:cNvSpPr txBox="1"/>
          <p:nvPr/>
        </p:nvSpPr>
        <p:spPr>
          <a:xfrm>
            <a:off x="609601" y="4664464"/>
            <a:ext cx="8077200" cy="1323439"/>
          </a:xfrm>
          <a:prstGeom prst="rect">
            <a:avLst/>
          </a:prstGeom>
          <a:noFill/>
        </p:spPr>
        <p:txBody>
          <a:bodyPr wrap="square">
            <a:spAutoFit/>
          </a:bodyPr>
          <a:lstStyle/>
          <a:p>
            <a:pPr marL="0" marR="0" indent="0">
              <a:spcBef>
                <a:spcPts val="1800"/>
              </a:spcBef>
              <a:spcAft>
                <a:spcPts val="1200"/>
              </a:spcAft>
              <a:tabLst>
                <a:tab pos="228600" algn="l"/>
                <a:tab pos="457200" algn="l"/>
              </a:tabLst>
            </a:pPr>
            <a:r>
              <a:rPr lang="en-US"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 Purpose: </a:t>
            </a:r>
          </a:p>
          <a:p>
            <a:pPr marL="0" marR="0" indent="0">
              <a:spcBef>
                <a:spcPts val="1800"/>
              </a:spcBef>
              <a:spcAft>
                <a:spcPts val="1200"/>
              </a:spcAft>
              <a:tabLst>
                <a:tab pos="228600" algn="l"/>
                <a:tab pos="457200" algn="l"/>
              </a:tabLst>
            </a:pPr>
            <a:r>
              <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standard provides a global standard for </a:t>
            </a:r>
            <a:r>
              <a:rPr lang="en-US" sz="1100"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short-range</a:t>
            </a:r>
            <a:r>
              <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OWC. The standard provides the following: Access to several hundred terahertz of unlicensed spectrum. Immunity to electromagnetic interference and noninterference with radio frequency systems. For visible light systems, additional security by allowing the user to see the communication channel. Communication augmenting and complementing existing services (e.g., illumination, display, indication, decoration).</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43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883022"/>
            <a:ext cx="8610600" cy="509195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Scope in standard document</a:t>
            </a:r>
          </a:p>
          <a:p>
            <a:pPr marL="0" indent="0" algn="just">
              <a:buClr>
                <a:srgbClr val="44546A"/>
              </a:buClr>
              <a:buNone/>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EC769D11-B5A5-4247-A470-866BF4314E3E}"/>
              </a:ext>
            </a:extLst>
          </p:cNvPr>
          <p:cNvSpPr txBox="1"/>
          <p:nvPr/>
        </p:nvSpPr>
        <p:spPr>
          <a:xfrm>
            <a:off x="457200" y="1805616"/>
            <a:ext cx="8077200" cy="1938992"/>
          </a:xfrm>
          <a:prstGeom prst="rect">
            <a:avLst/>
          </a:prstGeom>
          <a:noFill/>
        </p:spPr>
        <p:txBody>
          <a:bodyPr wrap="square">
            <a:spAutoFit/>
          </a:bodyPr>
          <a:lstStyle/>
          <a:p>
            <a:pPr algn="just"/>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Scope: </a:t>
            </a:r>
          </a:p>
          <a:p>
            <a:pPr marL="0" marR="0" algn="just">
              <a:spcBef>
                <a:spcPts val="0"/>
              </a:spcBef>
              <a:spcAft>
                <a:spcPts val="0"/>
              </a:spcAft>
            </a:pPr>
            <a:endParaRPr lang="en-US" sz="12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rPr>
              <a:t>This standard defines a physical layer (PHY) and medium access control (MAC) sublayer for short-range optical wireless communications (OWC) in optically transparent media using light wavelengths from 10,000 nm to 190 nm. The standard is capable of delivering data rates sufficient to support audio and video multimedia services and also considers mobility of the optical link, compatibility with various light infrastructures, impairments due to noise and interference from sources like ambient light, and a MAC sublayer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endParaRPr lang="en-US" sz="12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59D364D2-5783-446E-A0B8-B3E60E01E867}"/>
              </a:ext>
            </a:extLst>
          </p:cNvPr>
          <p:cNvSpPr txBox="1"/>
          <p:nvPr/>
        </p:nvSpPr>
        <p:spPr>
          <a:xfrm>
            <a:off x="419100" y="4137083"/>
            <a:ext cx="8153400" cy="1938992"/>
          </a:xfrm>
          <a:prstGeom prst="rect">
            <a:avLst/>
          </a:prstGeom>
          <a:noFill/>
        </p:spPr>
        <p:txBody>
          <a:bodyPr wrap="square">
            <a:spAutoFit/>
          </a:bodyPr>
          <a:lstStyle/>
          <a:p>
            <a:pPr algn="just"/>
            <a:r>
              <a:rPr lang="en-US"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Scope: </a:t>
            </a:r>
          </a:p>
          <a:p>
            <a:pPr marL="0" marR="0" algn="just">
              <a:spcBef>
                <a:spcPts val="0"/>
              </a:spcBef>
              <a:spcAft>
                <a:spcPts val="0"/>
              </a:spcAft>
            </a:pPr>
            <a:r>
              <a:rPr lang="en-US" sz="1200" b="1" i="1" dirty="0">
                <a:solidFill>
                  <a:srgbClr val="000000"/>
                </a:solidFill>
                <a:effectLst/>
                <a:latin typeface="Times New Roman" panose="02020603050405020304" pitchFamily="18" charset="0"/>
                <a:ea typeface="Times New Roman" panose="02020603050405020304" pitchFamily="18" charset="0"/>
              </a:rPr>
              <a:t>Change the first paragraph of subclause 1.1 as indicated:</a:t>
            </a:r>
          </a:p>
          <a:p>
            <a:pPr marL="0" marR="0" algn="just">
              <a:spcBef>
                <a:spcPts val="0"/>
              </a:spcBef>
              <a:spcAft>
                <a:spcPts val="0"/>
              </a:spcAft>
            </a:pPr>
            <a:endParaRPr lang="en-US" sz="12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rPr>
              <a:t>This standard defines a physical layer (PHY) and medium access control (MAC) sublayer for </a:t>
            </a:r>
            <a:r>
              <a:rPr lang="en-US" sz="1200" strike="sngStrike" dirty="0">
                <a:solidFill>
                  <a:srgbClr val="FF0000"/>
                </a:solidFill>
                <a:effectLst/>
                <a:latin typeface="Times New Roman" panose="02020603050405020304" pitchFamily="18" charset="0"/>
                <a:ea typeface="Times New Roman" panose="02020603050405020304" pitchFamily="18" charset="0"/>
              </a:rPr>
              <a:t>short-range</a:t>
            </a:r>
            <a:r>
              <a:rPr lang="en-US" sz="1200" dirty="0">
                <a:solidFill>
                  <a:srgbClr val="000000"/>
                </a:solidFill>
                <a:effectLst/>
                <a:latin typeface="Times New Roman" panose="02020603050405020304" pitchFamily="18" charset="0"/>
                <a:ea typeface="Times New Roman" panose="02020603050405020304" pitchFamily="18" charset="0"/>
              </a:rPr>
              <a:t> optical wireless communications (OWC) in optically transparent media using light wavelengths from 10,000 nm to 190 nm. The standard is capable of delivering data rates sufficient to support audio and video multimedia services and also considers mobility of the optical link, compatibility with various light infrastructures, impairments due to noise and interference from sources like ambient light, and a MAC sublayer that accommodates the unique needs of visible links as well as the other targeted light wavelengths. It also accommodates optical communications for cameras where transmitting devices incorporate light emitting sources and receivers are digital cameras with a lens and image sensor. The standard adheres to applicable eye safety regulations.</a:t>
            </a:r>
            <a:endParaRPr lang="en-US" sz="12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620562EF-DB04-4541-9B23-D9220230BD26}"/>
              </a:ext>
            </a:extLst>
          </p:cNvPr>
          <p:cNvSpPr/>
          <p:nvPr/>
        </p:nvSpPr>
        <p:spPr>
          <a:xfrm>
            <a:off x="3200400" y="1352346"/>
            <a:ext cx="33528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latin typeface="Times New Roman" panose="02020603050405020304" pitchFamily="18" charset="0"/>
                <a:cs typeface="Times New Roman" panose="02020603050405020304" pitchFamily="18" charset="0"/>
              </a:rPr>
              <a:t>IEEE 802.15.7-2018 document</a:t>
            </a:r>
          </a:p>
        </p:txBody>
      </p:sp>
      <p:sp>
        <p:nvSpPr>
          <p:cNvPr id="8" name="Rectangle 7">
            <a:extLst>
              <a:ext uri="{FF2B5EF4-FFF2-40B4-BE49-F238E27FC236}">
                <a16:creationId xmlns:a16="http://schemas.microsoft.com/office/drawing/2014/main" id="{38008039-2FD0-48EE-B5A3-CB31FF8433D0}"/>
              </a:ext>
            </a:extLst>
          </p:cNvPr>
          <p:cNvSpPr/>
          <p:nvPr/>
        </p:nvSpPr>
        <p:spPr>
          <a:xfrm>
            <a:off x="3124200" y="3744608"/>
            <a:ext cx="32004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latin typeface="Times New Roman" panose="02020603050405020304" pitchFamily="18" charset="0"/>
                <a:cs typeface="Times New Roman" panose="02020603050405020304" pitchFamily="18" charset="0"/>
              </a:rPr>
              <a:t>IEEE 802.15.7a-D6 document</a:t>
            </a:r>
          </a:p>
        </p:txBody>
      </p:sp>
    </p:spTree>
    <p:extLst>
      <p:ext uri="{BB962C8B-B14F-4D97-AF65-F5344CB8AC3E}">
        <p14:creationId xmlns:p14="http://schemas.microsoft.com/office/powerpoint/2010/main" val="36995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883022"/>
            <a:ext cx="8610600" cy="509195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Purpose in standard document</a:t>
            </a:r>
          </a:p>
          <a:p>
            <a:pPr marL="0" indent="0" algn="just">
              <a:buClr>
                <a:srgbClr val="44546A"/>
              </a:buClr>
              <a:buNone/>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EC769D11-B5A5-4247-A470-866BF4314E3E}"/>
              </a:ext>
            </a:extLst>
          </p:cNvPr>
          <p:cNvSpPr txBox="1"/>
          <p:nvPr/>
        </p:nvSpPr>
        <p:spPr>
          <a:xfrm>
            <a:off x="457200" y="1805616"/>
            <a:ext cx="8077200" cy="1815882"/>
          </a:xfrm>
          <a:prstGeom prst="rect">
            <a:avLst/>
          </a:prstGeom>
          <a:noFill/>
        </p:spPr>
        <p:txBody>
          <a:bodyPr wrap="square">
            <a:spAutoFit/>
          </a:bodyPr>
          <a:lstStyle/>
          <a:p>
            <a:pPr algn="just"/>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Purpose: </a:t>
            </a:r>
          </a:p>
          <a:p>
            <a:pPr marL="0" marR="0" algn="just">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400" dirty="0">
                <a:solidFill>
                  <a:srgbClr val="000000"/>
                </a:solidFill>
                <a:effectLst/>
                <a:latin typeface="Times New Roman" panose="02020603050405020304" pitchFamily="18" charset="0"/>
                <a:ea typeface="Times New Roman" panose="02020603050405020304" pitchFamily="18" charset="0"/>
              </a:rPr>
              <a:t>This standard provides a global standard for </a:t>
            </a:r>
            <a:r>
              <a:rPr lang="en-US" sz="1400" dirty="0">
                <a:solidFill>
                  <a:srgbClr val="FF0000"/>
                </a:solidFill>
                <a:effectLst/>
                <a:latin typeface="Times New Roman" panose="02020603050405020304" pitchFamily="18" charset="0"/>
                <a:ea typeface="Times New Roman" panose="02020603050405020304" pitchFamily="18" charset="0"/>
              </a:rPr>
              <a:t>short-range </a:t>
            </a:r>
            <a:r>
              <a:rPr lang="en-US" sz="1400" dirty="0">
                <a:solidFill>
                  <a:srgbClr val="000000"/>
                </a:solidFill>
                <a:effectLst/>
                <a:latin typeface="Times New Roman" panose="02020603050405020304" pitchFamily="18" charset="0"/>
                <a:ea typeface="Times New Roman" panose="02020603050405020304" pitchFamily="18" charset="0"/>
              </a:rPr>
              <a:t>OWC. The standard provides the following:</a:t>
            </a:r>
            <a:endParaRPr lang="en-US" sz="1400" dirty="0">
              <a:effectLst/>
              <a:latin typeface="Times New Roman" panose="02020603050405020304" pitchFamily="18" charset="0"/>
              <a:ea typeface="Times New Roman" panose="02020603050405020304" pitchFamily="18" charset="0"/>
            </a:endParaRPr>
          </a:p>
          <a:p>
            <a:pPr marL="398463"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Access to several hundred terahertz of unlicensed spectrum.</a:t>
            </a:r>
            <a:endParaRPr lang="en-US" sz="1400" dirty="0">
              <a:effectLst/>
              <a:latin typeface="Times New Roman" panose="02020603050405020304" pitchFamily="18" charset="0"/>
              <a:ea typeface="Times New Roman" panose="02020603050405020304" pitchFamily="18" charset="0"/>
            </a:endParaRPr>
          </a:p>
          <a:p>
            <a:pPr marL="398463"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Immunity to electromagnetic interference and noninterference with radio frequency systems.</a:t>
            </a:r>
            <a:endParaRPr lang="en-US" sz="1400" dirty="0">
              <a:effectLst/>
              <a:latin typeface="Times New Roman" panose="02020603050405020304" pitchFamily="18" charset="0"/>
              <a:ea typeface="Times New Roman" panose="02020603050405020304" pitchFamily="18" charset="0"/>
            </a:endParaRPr>
          </a:p>
          <a:p>
            <a:pPr marL="398463"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For visible light systems, additional security by allowing the user to see the communication channel.</a:t>
            </a:r>
            <a:endParaRPr lang="en-US" sz="1400" dirty="0">
              <a:effectLst/>
              <a:latin typeface="Times New Roman" panose="02020603050405020304" pitchFamily="18" charset="0"/>
              <a:ea typeface="Times New Roman" panose="02020603050405020304" pitchFamily="18" charset="0"/>
            </a:endParaRPr>
          </a:p>
          <a:p>
            <a:pPr marL="398463"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Communication augmenting and complementing existing services (e.g., illumination, display, indication, decoration).</a:t>
            </a:r>
            <a:endParaRPr lang="en-US" sz="14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59D364D2-5783-446E-A0B8-B3E60E01E867}"/>
              </a:ext>
            </a:extLst>
          </p:cNvPr>
          <p:cNvSpPr txBox="1"/>
          <p:nvPr/>
        </p:nvSpPr>
        <p:spPr>
          <a:xfrm>
            <a:off x="360028" y="4090748"/>
            <a:ext cx="8153400" cy="2031325"/>
          </a:xfrm>
          <a:prstGeom prst="rect">
            <a:avLst/>
          </a:prstGeom>
          <a:noFill/>
        </p:spPr>
        <p:txBody>
          <a:bodyPr wrap="square">
            <a:spAutoFit/>
          </a:bodyPr>
          <a:lstStyle/>
          <a:p>
            <a:pPr algn="just"/>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Purpose: </a:t>
            </a:r>
          </a:p>
          <a:p>
            <a:pPr marL="0" marR="0" algn="just">
              <a:spcBef>
                <a:spcPts val="0"/>
              </a:spcBef>
              <a:spcAft>
                <a:spcPts val="0"/>
              </a:spcAft>
            </a:pPr>
            <a:r>
              <a:rPr lang="en-US" sz="1400" b="1" i="1" dirty="0">
                <a:solidFill>
                  <a:srgbClr val="000000"/>
                </a:solidFill>
                <a:effectLst/>
                <a:latin typeface="Times New Roman" panose="02020603050405020304" pitchFamily="18" charset="0"/>
                <a:ea typeface="Times New Roman" panose="02020603050405020304" pitchFamily="18" charset="0"/>
              </a:rPr>
              <a:t>Change the first sentence of subclause 1.2 as follows:</a:t>
            </a:r>
          </a:p>
          <a:p>
            <a:pPr marL="0" marR="0" algn="just">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400" dirty="0">
                <a:solidFill>
                  <a:srgbClr val="000000"/>
                </a:solidFill>
                <a:effectLst/>
                <a:latin typeface="Times New Roman" panose="02020603050405020304" pitchFamily="18" charset="0"/>
                <a:ea typeface="Times New Roman" panose="02020603050405020304" pitchFamily="18" charset="0"/>
              </a:rPr>
              <a:t>This standard provides a global standard for </a:t>
            </a:r>
            <a:r>
              <a:rPr lang="en-US" sz="1400" strike="sngStrike" dirty="0">
                <a:solidFill>
                  <a:srgbClr val="FF0000"/>
                </a:solidFill>
                <a:effectLst/>
                <a:latin typeface="Times New Roman" panose="02020603050405020304" pitchFamily="18" charset="0"/>
                <a:ea typeface="Times New Roman" panose="02020603050405020304" pitchFamily="18" charset="0"/>
              </a:rPr>
              <a:t>short-range</a:t>
            </a:r>
            <a:r>
              <a:rPr lang="en-US" sz="1400" dirty="0">
                <a:solidFill>
                  <a:srgbClr val="000000"/>
                </a:solidFill>
                <a:effectLst/>
                <a:latin typeface="Times New Roman" panose="02020603050405020304" pitchFamily="18" charset="0"/>
                <a:ea typeface="Times New Roman" panose="02020603050405020304" pitchFamily="18" charset="0"/>
              </a:rPr>
              <a:t> OWC. The standard provides the following:</a:t>
            </a:r>
            <a:endParaRPr lang="en-US" sz="1400" dirty="0">
              <a:effectLst/>
              <a:latin typeface="Times New Roman" panose="02020603050405020304" pitchFamily="18" charset="0"/>
              <a:ea typeface="Times New Roman" panose="02020603050405020304" pitchFamily="18" charset="0"/>
            </a:endParaRPr>
          </a:p>
          <a:p>
            <a:pPr marL="457200"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Access to several hundred terahertz of unlicensed spectrum.</a:t>
            </a:r>
            <a:endParaRPr lang="en-US" sz="1400" dirty="0">
              <a:effectLst/>
              <a:latin typeface="Times New Roman" panose="02020603050405020304" pitchFamily="18" charset="0"/>
              <a:ea typeface="Times New Roman" panose="02020603050405020304" pitchFamily="18" charset="0"/>
            </a:endParaRPr>
          </a:p>
          <a:p>
            <a:pPr marL="457200"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Immunity to electromagnetic interference and noninterference with radio frequency systems.</a:t>
            </a:r>
            <a:endParaRPr lang="en-US" sz="1400" dirty="0">
              <a:effectLst/>
              <a:latin typeface="Times New Roman" panose="02020603050405020304" pitchFamily="18" charset="0"/>
              <a:ea typeface="Times New Roman" panose="02020603050405020304" pitchFamily="18" charset="0"/>
            </a:endParaRPr>
          </a:p>
          <a:p>
            <a:pPr marL="457200"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For visible light systems, additional security by allowing the user to see the communication channel.</a:t>
            </a:r>
            <a:endParaRPr lang="en-US" sz="1400" dirty="0">
              <a:effectLst/>
              <a:latin typeface="Times New Roman" panose="02020603050405020304" pitchFamily="18" charset="0"/>
              <a:ea typeface="Times New Roman" panose="02020603050405020304" pitchFamily="18" charset="0"/>
            </a:endParaRPr>
          </a:p>
          <a:p>
            <a:pPr marL="457200" marR="0" lvl="0" indent="-227013" algn="just">
              <a:spcBef>
                <a:spcPts val="0"/>
              </a:spcBef>
              <a:spcAft>
                <a:spcPts val="0"/>
              </a:spcAft>
              <a:buFont typeface="Times New Roman" panose="02020603050405020304" pitchFamily="18" charset="0"/>
              <a:buChar char="—"/>
            </a:pPr>
            <a:r>
              <a:rPr lang="en-US" sz="1400" dirty="0">
                <a:solidFill>
                  <a:srgbClr val="000000"/>
                </a:solidFill>
                <a:effectLst/>
                <a:latin typeface="Times New Roman" panose="02020603050405020304" pitchFamily="18" charset="0"/>
                <a:ea typeface="Times New Roman" panose="02020603050405020304" pitchFamily="18" charset="0"/>
              </a:rPr>
              <a:t>Communication augmenting and complementing existing services (e.g., illumination, display, indication, decoration).</a:t>
            </a:r>
            <a:endParaRPr lang="en-US" sz="14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620562EF-DB04-4541-9B23-D9220230BD26}"/>
              </a:ext>
            </a:extLst>
          </p:cNvPr>
          <p:cNvSpPr/>
          <p:nvPr/>
        </p:nvSpPr>
        <p:spPr>
          <a:xfrm>
            <a:off x="3200400" y="1352346"/>
            <a:ext cx="33528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latin typeface="Times New Roman" panose="02020603050405020304" pitchFamily="18" charset="0"/>
                <a:cs typeface="Times New Roman" panose="02020603050405020304" pitchFamily="18" charset="0"/>
              </a:rPr>
              <a:t>IEEE 802.15.7-2018 document</a:t>
            </a:r>
          </a:p>
        </p:txBody>
      </p:sp>
      <p:sp>
        <p:nvSpPr>
          <p:cNvPr id="8" name="Rectangle 7">
            <a:extLst>
              <a:ext uri="{FF2B5EF4-FFF2-40B4-BE49-F238E27FC236}">
                <a16:creationId xmlns:a16="http://schemas.microsoft.com/office/drawing/2014/main" id="{38008039-2FD0-48EE-B5A3-CB31FF8433D0}"/>
              </a:ext>
            </a:extLst>
          </p:cNvPr>
          <p:cNvSpPr/>
          <p:nvPr/>
        </p:nvSpPr>
        <p:spPr>
          <a:xfrm>
            <a:off x="3124200" y="3629488"/>
            <a:ext cx="3200400" cy="453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ysClr val="windowText" lastClr="000000"/>
                </a:solidFill>
                <a:latin typeface="Times New Roman" panose="02020603050405020304" pitchFamily="18" charset="0"/>
                <a:cs typeface="Times New Roman" panose="02020603050405020304" pitchFamily="18" charset="0"/>
              </a:rPr>
              <a:t>IEEE 802.15.7a-D6 document</a:t>
            </a:r>
          </a:p>
        </p:txBody>
      </p:sp>
    </p:spTree>
    <p:extLst>
      <p:ext uri="{BB962C8B-B14F-4D97-AF65-F5344CB8AC3E}">
        <p14:creationId xmlns:p14="http://schemas.microsoft.com/office/powerpoint/2010/main" val="2484372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16896</TotalTime>
  <Words>1512</Words>
  <Application>Microsoft Office PowerPoint</Application>
  <PresentationFormat>화면 슬라이드 쇼(4:3)</PresentationFormat>
  <Paragraphs>66</Paragraphs>
  <Slides>6</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6</vt:i4>
      </vt:variant>
    </vt:vector>
  </HeadingPairs>
  <TitlesOfParts>
    <vt:vector size="11" baseType="lpstr">
      <vt:lpstr>Arial</vt:lpstr>
      <vt:lpstr>Calibri</vt:lpstr>
      <vt:lpstr>Times New Roman</vt:lpstr>
      <vt:lpstr>Wingdings</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835</cp:revision>
  <cp:lastPrinted>2017-05-07T15:48:38Z</cp:lastPrinted>
  <dcterms:created xsi:type="dcterms:W3CDTF">2010-05-15T17:50:32Z</dcterms:created>
  <dcterms:modified xsi:type="dcterms:W3CDTF">2024-01-18T09:43:13Z</dcterms:modified>
</cp:coreProperties>
</file>