
<file path=[Content_Types].xml><?xml version="1.0" encoding="utf-8"?>
<Types xmlns="http://schemas.openxmlformats.org/package/2006/content-types">
  <Default Extension="docx" ContentType="application/vnd.openxmlformats-officedocument.wordprocessingml.document"/>
  <Default Extension="emf" ContentType="image/x-emf"/>
  <Default Extension="rels" ContentType="application/vnd.openxmlformats-package.relationships+xml"/>
  <Default Extension="vml" ContentType="application/vnd.openxmlformats-officedocument.vmlDrawing"/>
  <Default Extension="vsdx" ContentType="application/vnd.ms-visio.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11"/>
  </p:notesMasterIdLst>
  <p:sldIdLst>
    <p:sldId id="272" r:id="rId2"/>
    <p:sldId id="326" r:id="rId3"/>
    <p:sldId id="318" r:id="rId4"/>
    <p:sldId id="325" r:id="rId5"/>
    <p:sldId id="328" r:id="rId6"/>
    <p:sldId id="329" r:id="rId7"/>
    <p:sldId id="330" r:id="rId8"/>
    <p:sldId id="331" r:id="rId9"/>
    <p:sldId id="327" r:id="rId10"/>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26" autoAdjust="0"/>
    <p:restoredTop sz="95268" autoAdjust="0"/>
  </p:normalViewPr>
  <p:slideViewPr>
    <p:cSldViewPr snapToGrid="0">
      <p:cViewPr varScale="1">
        <p:scale>
          <a:sx n="93" d="100"/>
          <a:sy n="93" d="100"/>
        </p:scale>
        <p:origin x="1592" y="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AA02A-616C-4E17-8A93-3825B53DED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3A5485-2567-4A3C-AED1-61D1D6FF72FC}"/>
              </a:ext>
            </a:extLst>
          </p:cNvPr>
          <p:cNvSpPr>
            <a:spLocks noGrp="1"/>
          </p:cNvSpPr>
          <p:nvPr>
            <p:ph type="dt" idx="10"/>
          </p:nvPr>
        </p:nvSpPr>
        <p:spPr/>
        <p:txBody>
          <a:bodyPr/>
          <a:lstStyle/>
          <a:p>
            <a:r>
              <a:rPr lang="en-US" altLang="ja-JP"/>
              <a:t>January 2024</a:t>
            </a:r>
            <a:endParaRPr lang="en-US" dirty="0"/>
          </a:p>
        </p:txBody>
      </p:sp>
      <p:sp>
        <p:nvSpPr>
          <p:cNvPr id="4" name="Footer Placeholder 3">
            <a:extLst>
              <a:ext uri="{FF2B5EF4-FFF2-40B4-BE49-F238E27FC236}">
                <a16:creationId xmlns:a16="http://schemas.microsoft.com/office/drawing/2014/main" id="{7AEEA305-65EE-473A-BF72-82E3EDA22B3A}"/>
              </a:ext>
            </a:extLst>
          </p:cNvPr>
          <p:cNvSpPr>
            <a:spLocks noGrp="1"/>
          </p:cNvSpPr>
          <p:nvPr>
            <p:ph type="ftr" idx="11"/>
          </p:nvPr>
        </p:nvSpPr>
        <p:spPr/>
        <p:txBody>
          <a:bodyPr/>
          <a:lstStyle/>
          <a:p>
            <a:r>
              <a:rPr lang="en-US"/>
              <a:t>Hernandez, Joo, Kohno, Kobayashi, Anzai, (YRP-IAI, NITec, KPST)</a:t>
            </a:r>
            <a:endParaRPr lang="en-US" dirty="0"/>
          </a:p>
        </p:txBody>
      </p:sp>
      <p:sp>
        <p:nvSpPr>
          <p:cNvPr id="5" name="Slide Number Placeholder 4">
            <a:extLst>
              <a:ext uri="{FF2B5EF4-FFF2-40B4-BE49-F238E27FC236}">
                <a16:creationId xmlns:a16="http://schemas.microsoft.com/office/drawing/2014/main" id="{76CD15C4-BF0C-464A-A7A9-4C5E6442477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
        <p:nvSpPr>
          <p:cNvPr id="7" name="Text Placeholder 6">
            <a:extLst>
              <a:ext uri="{FF2B5EF4-FFF2-40B4-BE49-F238E27FC236}">
                <a16:creationId xmlns:a16="http://schemas.microsoft.com/office/drawing/2014/main" id="{B71F6D75-D907-4825-A915-1687F92F5EB3}"/>
              </a:ext>
            </a:extLst>
          </p:cNvPr>
          <p:cNvSpPr>
            <a:spLocks noGrp="1"/>
          </p:cNvSpPr>
          <p:nvPr>
            <p:ph type="body" sz="quarter" idx="13"/>
          </p:nvPr>
        </p:nvSpPr>
        <p:spPr>
          <a:xfrm>
            <a:off x="685800" y="1844675"/>
            <a:ext cx="7772400" cy="4459872"/>
          </a:xfrm>
        </p:spPr>
        <p:txBody>
          <a:bodyPr/>
          <a:lstStyle>
            <a:lvl1pPr marL="457200" indent="-431800">
              <a:buSzPct val="100000"/>
              <a:buFont typeface="Arial" panose="020B0604020202020204" pitchFamily="34" charset="0"/>
              <a:buChar char="•"/>
              <a:defRPr sz="2400">
                <a:latin typeface="Times New Roman" panose="02020603050405020304" pitchFamily="18" charset="0"/>
                <a:cs typeface="Times New Roman" panose="02020603050405020304" pitchFamily="18" charset="0"/>
              </a:defRPr>
            </a:lvl1pPr>
            <a:lvl2pPr marL="914400" indent="-406400">
              <a:buSzPct val="100000"/>
              <a:buFont typeface="Arial" panose="020B0604020202020204" pitchFamily="34" charset="0"/>
              <a:buChar char="–"/>
              <a:defRPr sz="2000">
                <a:latin typeface="Times New Roman" panose="02020603050405020304" pitchFamily="18" charset="0"/>
                <a:cs typeface="Times New Roman" panose="02020603050405020304" pitchFamily="18" charset="0"/>
              </a:defRPr>
            </a:lvl2pPr>
            <a:lvl3pPr>
              <a:buSzPct val="100000"/>
              <a:defRPr sz="1800">
                <a:latin typeface="Times New Roman" panose="02020603050405020304" pitchFamily="18" charset="0"/>
                <a:cs typeface="Times New Roman" panose="02020603050405020304" pitchFamily="18" charset="0"/>
              </a:defRPr>
            </a:lvl3pPr>
            <a:lvl4pPr>
              <a:buSzPct val="100000"/>
              <a:defRPr sz="1600">
                <a:latin typeface="Times New Roman" panose="02020603050405020304" pitchFamily="18" charset="0"/>
                <a:cs typeface="Times New Roman" panose="02020603050405020304" pitchFamily="18" charset="0"/>
              </a:defRPr>
            </a:lvl4pPr>
            <a:lvl5pPr>
              <a:buSzPct val="100000"/>
              <a:defRPr sz="1600">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35187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 name="Date Placeholder 1">
            <a:extLst>
              <a:ext uri="{FF2B5EF4-FFF2-40B4-BE49-F238E27FC236}">
                <a16:creationId xmlns:a16="http://schemas.microsoft.com/office/drawing/2014/main" id="{0C19062F-3F87-4D1B-9BEE-E95BD1E31849}"/>
              </a:ext>
            </a:extLst>
          </p:cNvPr>
          <p:cNvSpPr>
            <a:spLocks noGrp="1"/>
          </p:cNvSpPr>
          <p:nvPr>
            <p:ph type="dt" idx="10"/>
          </p:nvPr>
        </p:nvSpPr>
        <p:spPr/>
        <p:txBody>
          <a:bodyPr/>
          <a:lstStyle/>
          <a:p>
            <a:r>
              <a:rPr lang="en-US" altLang="ja-JP"/>
              <a:t>January 2024</a:t>
            </a:r>
            <a:endParaRPr lang="en-US" dirty="0"/>
          </a:p>
        </p:txBody>
      </p:sp>
      <p:sp>
        <p:nvSpPr>
          <p:cNvPr id="3" name="Footer Placeholder 2">
            <a:extLst>
              <a:ext uri="{FF2B5EF4-FFF2-40B4-BE49-F238E27FC236}">
                <a16:creationId xmlns:a16="http://schemas.microsoft.com/office/drawing/2014/main" id="{AE8A25FF-3A67-43CD-94BE-B59BADC2FFB9}"/>
              </a:ext>
            </a:extLst>
          </p:cNvPr>
          <p:cNvSpPr>
            <a:spLocks noGrp="1"/>
          </p:cNvSpPr>
          <p:nvPr>
            <p:ph type="ftr" idx="11"/>
          </p:nvPr>
        </p:nvSpPr>
        <p:spPr/>
        <p:txBody>
          <a:bodyPr/>
          <a:lstStyle/>
          <a:p>
            <a:r>
              <a:rPr lang="en-US"/>
              <a:t>Hernandez, Joo, Kohno, Kobayashi, Anzai, (YRP-IAI, NITec, KPST)</a:t>
            </a:r>
            <a:endParaRPr lang="en-US" dirty="0"/>
          </a:p>
        </p:txBody>
      </p:sp>
      <p:sp>
        <p:nvSpPr>
          <p:cNvPr id="4" name="Slide Number Placeholder 3">
            <a:extLst>
              <a:ext uri="{FF2B5EF4-FFF2-40B4-BE49-F238E27FC236}">
                <a16:creationId xmlns:a16="http://schemas.microsoft.com/office/drawing/2014/main" id="{CA3FD602-C1A9-4819-A95C-543BE6BFB40D}"/>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January 2024</a:t>
            </a:r>
            <a:endParaRPr lang="en-US" dirty="0"/>
          </a:p>
        </p:txBody>
      </p:sp>
      <p:sp>
        <p:nvSpPr>
          <p:cNvPr id="16" name="Google Shape;16;p1"/>
          <p:cNvSpPr txBox="1">
            <a:spLocks noGrp="1"/>
          </p:cNvSpPr>
          <p:nvPr>
            <p:ph type="ftr" idx="11"/>
          </p:nvPr>
        </p:nvSpPr>
        <p:spPr>
          <a:xfrm>
            <a:off x="4996543" y="6475414"/>
            <a:ext cx="3973285" cy="28460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Joo, Kohno, Kobayashi, Anzai, (YRP-IAI, NITec, KPST)</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tx1"/>
                </a:solidFill>
                <a:latin typeface="Times New Roman"/>
                <a:ea typeface="Times New Roman"/>
                <a:cs typeface="Times New Roman"/>
                <a:sym typeface="Times New Roman"/>
              </a:rPr>
              <a:t>Doc: IEEE P802.15-24-0078-01-006a</a:t>
            </a:r>
            <a:endParaRPr sz="1400" b="1" i="0" u="none" strike="noStrike" cap="none" dirty="0">
              <a:solidFill>
                <a:schemeClr val="tx1"/>
              </a:solidFill>
              <a:latin typeface="Times New Roman"/>
              <a:ea typeface="Times New Roman"/>
              <a:cs typeface="Times New Roman"/>
              <a:sym typeface="Times New Roman"/>
            </a:endParaRPr>
          </a:p>
        </p:txBody>
      </p:sp>
      <p:cxnSp>
        <p:nvCxnSpPr>
          <p:cNvPr id="19" name="Google Shape;19;p1"/>
          <p:cNvCxnSpPr/>
          <p:nvPr/>
        </p:nvCxnSpPr>
        <p:spPr>
          <a:xfrm>
            <a:off x="694592"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72" r:id="rId1"/>
    <p:sldLayoutId id="2147483648" r:id="rId2"/>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400" b="0" i="0" u="none" strike="noStrike" cap="none">
          <a:solidFill>
            <a:srgbClr val="000000"/>
          </a:solidFill>
          <a:latin typeface="+mj-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Kohno@yrp-iai.j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package" Target="../embeddings/Microsoft_Visio_Drawing.vsd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Visio_Drawing1.vsdx"/><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Visio_Drawing2.vsdx"/><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Visio_Drawing3.vsdx"/><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6.emf"/></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Visio_Drawing4.vsdx"/><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87A863-C1D0-4D5E-8240-63451EDC6585}"/>
              </a:ext>
            </a:extLst>
          </p:cNvPr>
          <p:cNvSpPr>
            <a:spLocks noGrp="1"/>
          </p:cNvSpPr>
          <p:nvPr>
            <p:ph type="dt" idx="10"/>
          </p:nvPr>
        </p:nvSpPr>
        <p:spPr/>
        <p:txBody>
          <a:bodyPr/>
          <a:lstStyle/>
          <a:p>
            <a:r>
              <a:rPr lang="en-US" altLang="ja-JP"/>
              <a:t>January 2024</a:t>
            </a:r>
            <a:endParaRPr lang="en-US" dirty="0"/>
          </a:p>
        </p:txBody>
      </p:sp>
      <p:sp>
        <p:nvSpPr>
          <p:cNvPr id="3" name="Footer Placeholder 2">
            <a:extLst>
              <a:ext uri="{FF2B5EF4-FFF2-40B4-BE49-F238E27FC236}">
                <a16:creationId xmlns:a16="http://schemas.microsoft.com/office/drawing/2014/main" id="{BBD92B07-74CD-430E-8A24-D88DE7D0EC42}"/>
              </a:ext>
            </a:extLst>
          </p:cNvPr>
          <p:cNvSpPr>
            <a:spLocks noGrp="1"/>
          </p:cNvSpPr>
          <p:nvPr>
            <p:ph type="ftr" idx="11"/>
          </p:nvPr>
        </p:nvSpPr>
        <p:spPr/>
        <p:txBody>
          <a:bodyPr/>
          <a:lstStyle/>
          <a:p>
            <a:r>
              <a:rPr lang="en-US"/>
              <a:t>Hernandez, Joo, Kohno, Kobayashi, Anzai, (YRP-IAI, NITec, KPST)</a:t>
            </a:r>
            <a:endParaRPr lang="en-US" dirty="0"/>
          </a:p>
        </p:txBody>
      </p:sp>
      <p:sp>
        <p:nvSpPr>
          <p:cNvPr id="4" name="Slide Number Placeholder 3">
            <a:extLst>
              <a:ext uri="{FF2B5EF4-FFF2-40B4-BE49-F238E27FC236}">
                <a16:creationId xmlns:a16="http://schemas.microsoft.com/office/drawing/2014/main" id="{ECD30CDC-8047-4662-A3BB-5DE9C7AF14F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a:t>
            </a:fld>
            <a:endParaRPr dirty="0"/>
          </a:p>
        </p:txBody>
      </p:sp>
      <p:sp>
        <p:nvSpPr>
          <p:cNvPr id="5" name="Google Shape;177;p25">
            <a:extLst>
              <a:ext uri="{FF2B5EF4-FFF2-40B4-BE49-F238E27FC236}">
                <a16:creationId xmlns:a16="http://schemas.microsoft.com/office/drawing/2014/main" id="{08CF6D6E-6CB7-4572-B0F1-9A75DE8DED19}"/>
              </a:ext>
            </a:extLst>
          </p:cNvPr>
          <p:cNvSpPr/>
          <p:nvPr/>
        </p:nvSpPr>
        <p:spPr>
          <a:xfrm>
            <a:off x="152400" y="713064"/>
            <a:ext cx="8991600" cy="564579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r>
              <a:rPr lang="en-US" sz="1800" b="1" i="0" u="sng" strike="noStrike" cap="none" dirty="0">
                <a:solidFill>
                  <a:schemeClr val="dk2"/>
                </a:solidFill>
                <a:latin typeface="Times New Roman"/>
                <a:ea typeface="Times New Roman"/>
                <a:cs typeface="Times New Roman"/>
                <a:sym typeface="Times New Roman"/>
              </a:rPr>
              <a:t>Project: IEEE P802.15 Working Group for W</a:t>
            </a:r>
            <a:r>
              <a:rPr lang="en-US" sz="1800" b="1" u="sng" dirty="0">
                <a:solidFill>
                  <a:schemeClr val="dk2"/>
                </a:solidFill>
                <a:latin typeface="Times New Roman"/>
                <a:ea typeface="Times New Roman"/>
                <a:cs typeface="Times New Roman"/>
                <a:sym typeface="Times New Roman"/>
              </a:rPr>
              <a:t>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a:spcBef>
                <a:spcPts val="300"/>
              </a:spcBef>
              <a:buClr>
                <a:schemeClr val="dk2"/>
              </a:buClr>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Overview of 15.6ma MAC harmonization</a:t>
            </a:r>
            <a:endParaRPr dirty="0">
              <a:solidFill>
                <a:schemeClr val="dk2"/>
              </a:solidFill>
            </a:endParaRPr>
          </a:p>
          <a:p>
            <a:pPr>
              <a:spcBef>
                <a:spcPts val="300"/>
              </a:spcBef>
              <a:buClr>
                <a:schemeClr val="dk2"/>
              </a:buClr>
            </a:pPr>
            <a:r>
              <a:rPr lang="en-US" sz="1600" b="1" i="0" u="none" strike="noStrike" cap="none" dirty="0">
                <a:solidFill>
                  <a:schemeClr val="dk2"/>
                </a:solidFill>
                <a:latin typeface="Times New Roman"/>
                <a:ea typeface="Times New Roman"/>
                <a:cs typeface="Times New Roman"/>
                <a:sym typeface="Times New Roman"/>
              </a:rPr>
              <a:t>Date Submitted:</a:t>
            </a:r>
            <a:r>
              <a:rPr lang="en-US" sz="1600" b="1" dirty="0">
                <a:solidFill>
                  <a:schemeClr val="dk2"/>
                </a:solidFill>
                <a:latin typeface="Times New Roman"/>
                <a:ea typeface="Times New Roman"/>
                <a:cs typeface="Times New Roman"/>
                <a:sym typeface="Times New Roman"/>
              </a:rPr>
              <a:t> </a:t>
            </a:r>
            <a:r>
              <a:rPr lang="en-US" sz="160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January 18th</a:t>
            </a:r>
            <a:r>
              <a:rPr lang="en-US" sz="1600" b="0" i="0" u="none" strike="noStrike" cap="none" dirty="0">
                <a:solidFill>
                  <a:schemeClr val="dk2"/>
                </a:solidFill>
                <a:latin typeface="Times New Roman"/>
                <a:ea typeface="Times New Roman"/>
                <a:cs typeface="Times New Roman"/>
                <a:sym typeface="Times New Roman"/>
              </a:rPr>
              <a:t>, 2024</a:t>
            </a:r>
            <a:endParaRPr dirty="0">
              <a:solidFill>
                <a:schemeClr val="dk2"/>
              </a:solidFill>
            </a:endParaRPr>
          </a:p>
          <a:p>
            <a:pPr marL="0" marR="0" lvl="0" indent="0" algn="l" rtl="0">
              <a:spcBef>
                <a:spcPts val="3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Marco Hernandez</a:t>
            </a:r>
            <a:r>
              <a:rPr lang="en-US" sz="1600" b="0" i="0" u="none" strike="noStrike" cap="none" baseline="30000" dirty="0">
                <a:solidFill>
                  <a:schemeClr val="dk2"/>
                </a:solidFill>
                <a:latin typeface="Times New Roman"/>
                <a:ea typeface="Times New Roman"/>
                <a:cs typeface="Times New Roman"/>
                <a:sym typeface="Times New Roman"/>
              </a:rPr>
              <a:t>1,2</a:t>
            </a:r>
            <a:r>
              <a:rPr lang="en-US" sz="1600" b="0" i="0" u="none" strike="noStrike" cap="none" dirty="0">
                <a:solidFill>
                  <a:schemeClr val="dk2"/>
                </a:solidFill>
                <a:latin typeface="Times New Roman"/>
                <a:ea typeface="Times New Roman"/>
                <a:cs typeface="Times New Roman"/>
                <a:sym typeface="Times New Roman"/>
              </a:rPr>
              <a:t>, </a:t>
            </a:r>
            <a:r>
              <a:rPr kumimoji="0" lang="en-US" altLang="ko-KR" sz="1600" dirty="0" err="1">
                <a:latin typeface="+mn-lt"/>
                <a:ea typeface="굴림" charset="-127"/>
              </a:rPr>
              <a:t>Seong</a:t>
            </a:r>
            <a:r>
              <a:rPr kumimoji="0" lang="en-US" altLang="ko-KR" sz="1600" dirty="0">
                <a:latin typeface="+mn-lt"/>
                <a:ea typeface="굴림" charset="-127"/>
              </a:rPr>
              <a:t>-Soon Joo</a:t>
            </a:r>
            <a:r>
              <a:rPr kumimoji="0" lang="en-US" altLang="ko-KR" sz="1600" baseline="30000" dirty="0">
                <a:latin typeface="+mn-lt"/>
                <a:ea typeface="굴림" charset="-127"/>
              </a:rPr>
              <a:t>3</a:t>
            </a:r>
            <a:r>
              <a:rPr lang="en-US" sz="1600" b="0" i="0" u="none" strike="noStrike" cap="none" dirty="0">
                <a:solidFill>
                  <a:schemeClr val="dk2"/>
                </a:solidFill>
                <a:latin typeface="Times New Roman"/>
                <a:ea typeface="Times New Roman"/>
                <a:cs typeface="Times New Roman"/>
                <a:sym typeface="Times New Roman"/>
              </a:rPr>
              <a:t>, Ryuji Kohno</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b="0" i="0" u="none" strike="noStrike" cap="none" dirty="0">
                <a:solidFill>
                  <a:schemeClr val="dk2"/>
                </a:solidFill>
                <a:latin typeface="Times New Roman"/>
                <a:ea typeface="Times New Roman"/>
                <a:cs typeface="Times New Roman"/>
                <a:sym typeface="Times New Roman"/>
              </a:rPr>
              <a:t>, Takumi Kobayashi</a:t>
            </a:r>
            <a:r>
              <a:rPr lang="en-US" sz="1600" b="0" i="0" u="none" strike="noStrike" cap="none" baseline="30000" dirty="0">
                <a:solidFill>
                  <a:schemeClr val="dk2"/>
                </a:solidFill>
                <a:latin typeface="Times New Roman"/>
                <a:ea typeface="Times New Roman"/>
                <a:cs typeface="Times New Roman"/>
                <a:sym typeface="Times New Roman"/>
              </a:rPr>
              <a:t>4</a:t>
            </a:r>
            <a:r>
              <a:rPr lang="en-US" sz="1600" b="0" i="0" u="none" strike="noStrike" cap="none" dirty="0">
                <a:solidFill>
                  <a:schemeClr val="dk2"/>
                </a:solidFill>
                <a:latin typeface="Times New Roman"/>
                <a:ea typeface="Times New Roman"/>
                <a:cs typeface="Times New Roman"/>
                <a:sym typeface="Times New Roman"/>
              </a:rPr>
              <a:t>, Anzai Daisuke</a:t>
            </a:r>
            <a:r>
              <a:rPr lang="en-US" sz="1600" b="0" i="0" u="none" strike="noStrike" cap="none" baseline="30000" dirty="0">
                <a:solidFill>
                  <a:schemeClr val="dk2"/>
                </a:solidFill>
                <a:latin typeface="Times New Roman"/>
                <a:ea typeface="Times New Roman"/>
                <a:cs typeface="Times New Roman"/>
                <a:sym typeface="Times New Roman"/>
              </a:rPr>
              <a:t>4</a:t>
            </a:r>
            <a:r>
              <a:rPr lang="en-US" sz="1600" b="0" i="0" u="none" strike="noStrike" cap="none" dirty="0">
                <a:solidFill>
                  <a:schemeClr val="dk2"/>
                </a:solidFill>
                <a:latin typeface="Times New Roman"/>
                <a:ea typeface="Times New Roman"/>
                <a:cs typeface="Times New Roman"/>
                <a:sym typeface="Times New Roman"/>
              </a:rPr>
              <a:t> </a:t>
            </a:r>
            <a:endParaRPr dirty="0"/>
          </a:p>
          <a:p>
            <a:pPr marL="0" marR="0" lvl="0" indent="0" algn="l" rtl="0">
              <a:spcBef>
                <a:spcPts val="3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b="0" i="0" u="none" strike="noStrike" cap="none" dirty="0">
                <a:solidFill>
                  <a:schemeClr val="dk2"/>
                </a:solidFill>
                <a:latin typeface="Times New Roman"/>
                <a:ea typeface="Times New Roman"/>
                <a:cs typeface="Times New Roman"/>
                <a:sym typeface="Times New Roman"/>
              </a:rPr>
              <a:t>YRP-IAI, </a:t>
            </a:r>
            <a:r>
              <a:rPr lang="en-US" sz="1600" b="0" i="0" u="none" strike="noStrike" cap="none" baseline="30000" dirty="0">
                <a:solidFill>
                  <a:schemeClr val="dk2"/>
                </a:solidFill>
                <a:latin typeface="Times New Roman"/>
                <a:ea typeface="Times New Roman"/>
                <a:cs typeface="Times New Roman"/>
                <a:sym typeface="Times New Roman"/>
              </a:rPr>
              <a:t>2</a:t>
            </a:r>
            <a:r>
              <a:rPr lang="en-US" sz="1600" b="0" i="0" u="none" strike="noStrike" cap="none" dirty="0">
                <a:solidFill>
                  <a:schemeClr val="dk2"/>
                </a:solidFill>
                <a:latin typeface="Times New Roman"/>
                <a:ea typeface="Times New Roman"/>
                <a:cs typeface="Times New Roman"/>
                <a:sym typeface="Times New Roman"/>
              </a:rPr>
              <a:t>CWC Oulu Univ., </a:t>
            </a:r>
            <a:r>
              <a:rPr lang="en-US" sz="1600" b="0" i="0" u="none" strike="noStrike" cap="none" baseline="30000" dirty="0">
                <a:solidFill>
                  <a:schemeClr val="dk2"/>
                </a:solidFill>
                <a:latin typeface="Times New Roman"/>
                <a:ea typeface="Times New Roman"/>
                <a:cs typeface="Times New Roman"/>
                <a:sym typeface="Times New Roman"/>
              </a:rPr>
              <a:t>3</a:t>
            </a:r>
            <a:r>
              <a:rPr lang="en-US" sz="1600" b="0" i="0" u="none" strike="noStrike" cap="none" dirty="0">
                <a:solidFill>
                  <a:schemeClr val="dk2"/>
                </a:solidFill>
                <a:latin typeface="Times New Roman"/>
                <a:ea typeface="Times New Roman"/>
                <a:cs typeface="Times New Roman"/>
                <a:sym typeface="Times New Roman"/>
              </a:rPr>
              <a:t>KPST, </a:t>
            </a:r>
            <a:r>
              <a:rPr lang="en-US" sz="1600" b="0" i="0" u="none" strike="noStrike" cap="none" baseline="30000" dirty="0">
                <a:solidFill>
                  <a:schemeClr val="dk2"/>
                </a:solidFill>
                <a:latin typeface="Times New Roman"/>
                <a:ea typeface="Times New Roman"/>
                <a:cs typeface="Times New Roman"/>
                <a:sym typeface="Times New Roman"/>
              </a:rPr>
              <a:t>4</a:t>
            </a:r>
            <a:r>
              <a:rPr lang="en-US" sz="1600" b="0" i="0" u="none" strike="noStrike" cap="none" dirty="0">
                <a:solidFill>
                  <a:schemeClr val="dk2"/>
                </a:solidFill>
                <a:latin typeface="Times New Roman"/>
                <a:ea typeface="Times New Roman"/>
                <a:cs typeface="Times New Roman"/>
                <a:sym typeface="Times New Roman"/>
              </a:rPr>
              <a:t>Nagoya I. Tech.</a:t>
            </a:r>
            <a:endParaRPr lang="en-US" dirty="0"/>
          </a:p>
          <a:p>
            <a:pPr lvl="0">
              <a:spcBef>
                <a:spcPts val="300"/>
              </a:spcBef>
              <a:buClr>
                <a:schemeClr val="dk2"/>
              </a:buClr>
            </a:pPr>
            <a:r>
              <a:rPr lang="en-US" sz="1600" b="1" i="0" u="none" strike="noStrike" cap="none" dirty="0">
                <a:solidFill>
                  <a:schemeClr val="dk2"/>
                </a:solidFill>
                <a:latin typeface="Times New Roman"/>
                <a:ea typeface="Times New Roman"/>
                <a:cs typeface="Times New Roman"/>
                <a:sym typeface="Times New Roman"/>
              </a:rPr>
              <a:t>Address: </a:t>
            </a:r>
            <a:r>
              <a:rPr lang="en-US" sz="1600" dirty="0">
                <a:solidFill>
                  <a:schemeClr val="dk1"/>
                </a:solidFill>
                <a:latin typeface="Times New Roman"/>
                <a:ea typeface="Times New Roman"/>
                <a:cs typeface="Times New Roman"/>
                <a:sym typeface="Times New Roman"/>
              </a:rPr>
              <a:t>(1)79-5 Tokiwadai, Hodogaya-ku, Yokohama, 240-8501 Japan,</a:t>
            </a:r>
          </a:p>
          <a:p>
            <a:pPr lvl="0">
              <a:spcBef>
                <a:spcPts val="300"/>
              </a:spcBef>
              <a:buClr>
                <a:schemeClr val="dk2"/>
              </a:buClr>
            </a:pPr>
            <a:r>
              <a:rPr lang="en-US" sz="1600" dirty="0">
                <a:solidFill>
                  <a:schemeClr val="dk1"/>
                </a:solidFill>
                <a:latin typeface="Times New Roman"/>
                <a:cs typeface="Times New Roman"/>
                <a:sym typeface="Times New Roman"/>
              </a:rPr>
              <a:t>(2) </a:t>
            </a:r>
            <a:r>
              <a:rPr lang="pl-PL" sz="1600" dirty="0">
                <a:solidFill>
                  <a:schemeClr val="dk1"/>
                </a:solidFill>
                <a:latin typeface="Times New Roman"/>
                <a:cs typeface="Times New Roman"/>
                <a:sym typeface="Times New Roman"/>
              </a:rPr>
              <a:t>YRP1 Blg., 3-4 HikarinoOka, Yokosuka-City, Kanagawa, 239-0847</a:t>
            </a:r>
            <a:r>
              <a:rPr lang="en-US" sz="1600" dirty="0">
                <a:solidFill>
                  <a:schemeClr val="dk1"/>
                </a:solidFill>
                <a:latin typeface="Times New Roman"/>
                <a:cs typeface="Times New Roman"/>
                <a:sym typeface="Times New Roman"/>
              </a:rPr>
              <a:t> Japan</a:t>
            </a:r>
            <a:endParaRPr lang="en-US" dirty="0"/>
          </a:p>
          <a:p>
            <a:pPr lvl="0">
              <a:spcBef>
                <a:spcPts val="300"/>
              </a:spcBef>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a:t>
            </a:r>
            <a:r>
              <a:rPr lang="en-US" sz="1600" b="0" i="0" u="none" strike="noStrike" cap="none" dirty="0">
                <a:solidFill>
                  <a:schemeClr val="dk2"/>
                </a:solidFill>
                <a:latin typeface="Times New Roman"/>
                <a:ea typeface="Times New Roman"/>
                <a:cs typeface="Times New Roman"/>
                <a:sym typeface="Times New Roman"/>
              </a:rPr>
              <a:t>[Marco.Hernandez@ieee.org, ssjoo@etri.sci.kr, </a:t>
            </a:r>
            <a:r>
              <a:rPr lang="en-US" sz="1600" b="0" i="0" u="none" strike="noStrike" cap="none" dirty="0">
                <a:solidFill>
                  <a:schemeClr val="dk2"/>
                </a:solidFill>
                <a:latin typeface="Times New Roman"/>
                <a:ea typeface="Times New Roman"/>
                <a:cs typeface="Times New Roman"/>
                <a:sym typeface="Times New Roman"/>
                <a:hlinkClick r:id="rId2"/>
              </a:rPr>
              <a:t>Kohno@yrp-iai.jp</a:t>
            </a:r>
            <a:r>
              <a:rPr lang="en-US" sz="1600" b="0" i="0" u="none" strike="noStrike" cap="none" dirty="0">
                <a:solidFill>
                  <a:schemeClr val="dk2"/>
                </a:solidFill>
                <a:latin typeface="Times New Roman"/>
                <a:ea typeface="Times New Roman"/>
                <a:cs typeface="Times New Roman"/>
                <a:sym typeface="Times New Roman"/>
              </a:rPr>
              <a:t>, </a:t>
            </a:r>
            <a:r>
              <a:rPr lang="en-US" sz="1600" b="0" i="0" dirty="0">
                <a:solidFill>
                  <a:srgbClr val="1F1F1F"/>
                </a:solidFill>
                <a:effectLst/>
                <a:latin typeface="+mn-lt"/>
              </a:rPr>
              <a:t>kobayashi@nitech.ac.jp</a:t>
            </a:r>
            <a:r>
              <a:rPr lang="en-US" sz="1600" b="0" i="0" u="none" strike="noStrike" cap="none" dirty="0">
                <a:solidFill>
                  <a:schemeClr val="dk2"/>
                </a:solidFill>
                <a:latin typeface="Times New Roman"/>
                <a:ea typeface="Times New Roman"/>
                <a:cs typeface="Times New Roman"/>
                <a:sym typeface="Times New Roman"/>
              </a:rPr>
              <a:t>, anzai@nitech.ac.jp]</a:t>
            </a:r>
            <a:endParaRPr dirty="0"/>
          </a:p>
          <a:p>
            <a:pPr marL="0" marR="0" lvl="0" indent="0" algn="l" rtl="0">
              <a:spcBef>
                <a:spcPts val="3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In response to call for proposals</a:t>
            </a:r>
            <a:endParaRPr sz="1200" b="0" i="0" u="none" strike="noStrike" cap="none" dirty="0">
              <a:solidFill>
                <a:schemeClr val="dk2"/>
              </a:solidFill>
              <a:latin typeface="Times New Roman"/>
              <a:ea typeface="Times New Roman"/>
              <a:cs typeface="Times New Roman"/>
              <a:sym typeface="Times New Roman"/>
            </a:endParaRPr>
          </a:p>
          <a:p>
            <a:pPr>
              <a:spcBef>
                <a:spcPts val="300"/>
              </a:spcBef>
              <a:buClr>
                <a:schemeClr val="dk2"/>
              </a:buClr>
            </a:pPr>
            <a:r>
              <a:rPr lang="en-US" sz="1600" b="1" i="0" u="none" strike="noStrike" cap="none" dirty="0">
                <a:solidFill>
                  <a:schemeClr val="dk2"/>
                </a:solidFill>
                <a:latin typeface="Times New Roman"/>
                <a:ea typeface="Times New Roman"/>
                <a:cs typeface="Times New Roman"/>
                <a:sym typeface="Times New Roman"/>
              </a:rPr>
              <a:t> Purpose: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Material for discussion in P802.15.6ma </a:t>
            </a:r>
            <a:r>
              <a:rPr lang="en-US" sz="1600" dirty="0">
                <a:solidFill>
                  <a:schemeClr val="dk1"/>
                </a:solidFill>
                <a:latin typeface="Times New Roman"/>
                <a:ea typeface="Times New Roman"/>
                <a:cs typeface="Times New Roman"/>
                <a:sym typeface="Times New Roman"/>
              </a:rPr>
              <a:t>T</a:t>
            </a:r>
            <a:r>
              <a:rPr lang="en-US" sz="1600" b="0" i="0" u="none" strike="noStrike" cap="none" dirty="0">
                <a:solidFill>
                  <a:schemeClr val="dk1"/>
                </a:solidFill>
                <a:latin typeface="Times New Roman"/>
                <a:ea typeface="Times New Roman"/>
                <a:cs typeface="Times New Roman"/>
                <a:sym typeface="Times New Roman"/>
              </a:rPr>
              <a:t>G</a:t>
            </a:r>
            <a:endParaRPr lang="en-US" dirty="0"/>
          </a:p>
          <a:p>
            <a:pPr lvl="0">
              <a:spcBef>
                <a:spcPts val="3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the </a:t>
            </a:r>
            <a:r>
              <a:rPr lang="en-US" altLang="en-US" sz="1600" dirty="0">
                <a:latin typeface="Times New Roman" panose="02020603050405020304" pitchFamily="18" charset="0"/>
              </a:rPr>
              <a:t>IEEE P802.15</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spcBef>
                <a:spcPts val="300"/>
              </a:spcBef>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altLang="en-US" sz="1600" dirty="0">
                <a:latin typeface="Times New Roman" panose="02020603050405020304" pitchFamily="18" charset="0"/>
              </a:rPr>
              <a:t>P802.15</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extLst>
      <p:ext uri="{BB962C8B-B14F-4D97-AF65-F5344CB8AC3E}">
        <p14:creationId xmlns:p14="http://schemas.microsoft.com/office/powerpoint/2010/main" val="1132810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FE8E014-8925-44B3-B1B3-49740A54F372}"/>
              </a:ext>
            </a:extLst>
          </p:cNvPr>
          <p:cNvSpPr>
            <a:spLocks noGrp="1"/>
          </p:cNvSpPr>
          <p:nvPr>
            <p:ph type="dt" idx="10"/>
          </p:nvPr>
        </p:nvSpPr>
        <p:spPr/>
        <p:txBody>
          <a:bodyPr/>
          <a:lstStyle/>
          <a:p>
            <a:r>
              <a:rPr lang="en-US" altLang="ja-JP"/>
              <a:t>January 2024</a:t>
            </a:r>
            <a:endParaRPr lang="en-US" dirty="0"/>
          </a:p>
        </p:txBody>
      </p:sp>
      <p:sp>
        <p:nvSpPr>
          <p:cNvPr id="3" name="Footer Placeholder 2">
            <a:extLst>
              <a:ext uri="{FF2B5EF4-FFF2-40B4-BE49-F238E27FC236}">
                <a16:creationId xmlns:a16="http://schemas.microsoft.com/office/drawing/2014/main" id="{29EA0E1C-48DA-42BC-812A-2F903586B7DA}"/>
              </a:ext>
            </a:extLst>
          </p:cNvPr>
          <p:cNvSpPr>
            <a:spLocks noGrp="1"/>
          </p:cNvSpPr>
          <p:nvPr>
            <p:ph type="ftr" idx="11"/>
          </p:nvPr>
        </p:nvSpPr>
        <p:spPr/>
        <p:txBody>
          <a:bodyPr/>
          <a:lstStyle/>
          <a:p>
            <a:r>
              <a:rPr lang="en-US"/>
              <a:t>Hernandez, Joo, Kohno, Kobayashi, Anzai, (YRP-IAI, NITec, KPST)</a:t>
            </a:r>
            <a:endParaRPr lang="en-US" dirty="0"/>
          </a:p>
        </p:txBody>
      </p:sp>
      <p:sp>
        <p:nvSpPr>
          <p:cNvPr id="4" name="Slide Number Placeholder 3">
            <a:extLst>
              <a:ext uri="{FF2B5EF4-FFF2-40B4-BE49-F238E27FC236}">
                <a16:creationId xmlns:a16="http://schemas.microsoft.com/office/drawing/2014/main" id="{618D7EEE-5DE2-4E4E-BDB5-AC6E285A536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graphicFrame>
        <p:nvGraphicFramePr>
          <p:cNvPr id="5" name="Object 4">
            <a:extLst>
              <a:ext uri="{FF2B5EF4-FFF2-40B4-BE49-F238E27FC236}">
                <a16:creationId xmlns:a16="http://schemas.microsoft.com/office/drawing/2014/main" id="{03BBF8DB-4268-430B-9CC0-4EF55E0DE72C}"/>
              </a:ext>
            </a:extLst>
          </p:cNvPr>
          <p:cNvGraphicFramePr>
            <a:graphicFrameLocks noChangeAspect="1"/>
          </p:cNvGraphicFramePr>
          <p:nvPr>
            <p:extLst>
              <p:ext uri="{D42A27DB-BD31-4B8C-83A1-F6EECF244321}">
                <p14:modId xmlns:p14="http://schemas.microsoft.com/office/powerpoint/2010/main" val="32217381"/>
              </p:ext>
            </p:extLst>
          </p:nvPr>
        </p:nvGraphicFramePr>
        <p:xfrm>
          <a:off x="1656419" y="1742130"/>
          <a:ext cx="5907361" cy="2148748"/>
        </p:xfrm>
        <a:graphic>
          <a:graphicData uri="http://schemas.openxmlformats.org/presentationml/2006/ole">
            <mc:AlternateContent xmlns:mc="http://schemas.openxmlformats.org/markup-compatibility/2006">
              <mc:Choice xmlns:v="urn:schemas-microsoft-com:vml" Requires="v">
                <p:oleObj spid="_x0000_s6155" name="Visio" r:id="rId3" imgW="4141322" imgH="1506957" progId="Visio.Drawing.15">
                  <p:embed/>
                </p:oleObj>
              </mc:Choice>
              <mc:Fallback>
                <p:oleObj name="Visio" r:id="rId3" imgW="4141322" imgH="1506957" progId="Visio.Drawing.15">
                  <p:embed/>
                  <p:pic>
                    <p:nvPicPr>
                      <p:cNvPr id="0" name=""/>
                      <p:cNvPicPr/>
                      <p:nvPr/>
                    </p:nvPicPr>
                    <p:blipFill>
                      <a:blip r:embed="rId4"/>
                      <a:stretch>
                        <a:fillRect/>
                      </a:stretch>
                    </p:blipFill>
                    <p:spPr>
                      <a:xfrm>
                        <a:off x="1656419" y="1742130"/>
                        <a:ext cx="5907361" cy="2148748"/>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8A826F9D-F8AB-4BAA-BEA8-DC5AC5E83CB5}"/>
              </a:ext>
            </a:extLst>
          </p:cNvPr>
          <p:cNvSpPr txBox="1"/>
          <p:nvPr/>
        </p:nvSpPr>
        <p:spPr>
          <a:xfrm>
            <a:off x="2695074" y="969366"/>
            <a:ext cx="3288080" cy="400110"/>
          </a:xfrm>
          <a:prstGeom prst="rect">
            <a:avLst/>
          </a:prstGeom>
          <a:noFill/>
        </p:spPr>
        <p:txBody>
          <a:bodyPr wrap="none" rtlCol="0">
            <a:spAutoFit/>
          </a:bodyPr>
          <a:lstStyle/>
          <a:p>
            <a:r>
              <a:rPr lang="en-US" sz="2000" b="1" dirty="0">
                <a:latin typeface="+mn-lt"/>
              </a:rPr>
              <a:t>MAC superframe structure:</a:t>
            </a:r>
          </a:p>
        </p:txBody>
      </p:sp>
      <p:sp>
        <p:nvSpPr>
          <p:cNvPr id="8" name="TextBox 7">
            <a:extLst>
              <a:ext uri="{FF2B5EF4-FFF2-40B4-BE49-F238E27FC236}">
                <a16:creationId xmlns:a16="http://schemas.microsoft.com/office/drawing/2014/main" id="{11AB6DD4-63DB-4907-AF31-CA9C300904A9}"/>
              </a:ext>
            </a:extLst>
          </p:cNvPr>
          <p:cNvSpPr txBox="1"/>
          <p:nvPr/>
        </p:nvSpPr>
        <p:spPr>
          <a:xfrm>
            <a:off x="1255775" y="4540036"/>
            <a:ext cx="7481535" cy="1477328"/>
          </a:xfrm>
          <a:prstGeom prst="rect">
            <a:avLst/>
          </a:prstGeom>
          <a:noFill/>
        </p:spPr>
        <p:txBody>
          <a:bodyPr wrap="none" rtlCol="0">
            <a:spAutoFit/>
          </a:bodyPr>
          <a:lstStyle/>
          <a:p>
            <a:pPr marL="285750" indent="-285750">
              <a:buFont typeface="Arial" panose="020B0604020202020204" pitchFamily="34" charset="0"/>
              <a:buChar char="•"/>
            </a:pPr>
            <a:r>
              <a:rPr lang="en-US" sz="1800" dirty="0">
                <a:latin typeface="+mn-lt"/>
              </a:rPr>
              <a:t>Only one Beacon frame</a:t>
            </a:r>
          </a:p>
          <a:p>
            <a:pPr marL="285750" indent="-285750">
              <a:buFont typeface="Arial" panose="020B0604020202020204" pitchFamily="34" charset="0"/>
              <a:buChar char="•"/>
            </a:pPr>
            <a:r>
              <a:rPr lang="en-US" sz="1800" dirty="0">
                <a:latin typeface="+mn-lt"/>
              </a:rPr>
              <a:t>15.6ma innovation: dynamic CAP and CFP during group coordination</a:t>
            </a:r>
          </a:p>
          <a:p>
            <a:pPr marL="285750" indent="-285750">
              <a:buFont typeface="Arial" panose="020B0604020202020204" pitchFamily="34" charset="0"/>
              <a:buChar char="•"/>
            </a:pPr>
            <a:r>
              <a:rPr lang="en-US" sz="1800" dirty="0">
                <a:latin typeface="+mn-lt"/>
              </a:rPr>
              <a:t>15.6ma innovation: ranging option between coordinators</a:t>
            </a:r>
          </a:p>
          <a:p>
            <a:pPr marL="285750" indent="-285750">
              <a:buFont typeface="Arial" panose="020B0604020202020204" pitchFamily="34" charset="0"/>
              <a:buChar char="•"/>
            </a:pPr>
            <a:r>
              <a:rPr lang="en-US" sz="1800" dirty="0">
                <a:latin typeface="+mn-lt"/>
              </a:rPr>
              <a:t>Use of the same frequency band for all messages</a:t>
            </a:r>
          </a:p>
          <a:p>
            <a:pPr marL="285750" indent="-285750">
              <a:buFont typeface="Arial" panose="020B0604020202020204" pitchFamily="34" charset="0"/>
              <a:buChar char="•"/>
            </a:pPr>
            <a:r>
              <a:rPr lang="en-US" sz="1800" dirty="0">
                <a:latin typeface="+mn-lt"/>
              </a:rPr>
              <a:t>Optional use of a control channel for management and control MAC frames</a:t>
            </a:r>
          </a:p>
        </p:txBody>
      </p:sp>
    </p:spTree>
    <p:extLst>
      <p:ext uri="{BB962C8B-B14F-4D97-AF65-F5344CB8AC3E}">
        <p14:creationId xmlns:p14="http://schemas.microsoft.com/office/powerpoint/2010/main" val="3698911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1881E1C-B863-4C86-AA5B-67BCB0915812}"/>
              </a:ext>
            </a:extLst>
          </p:cNvPr>
          <p:cNvSpPr>
            <a:spLocks noGrp="1"/>
          </p:cNvSpPr>
          <p:nvPr>
            <p:ph type="title"/>
          </p:nvPr>
        </p:nvSpPr>
        <p:spPr/>
        <p:txBody>
          <a:bodyPr/>
          <a:lstStyle/>
          <a:p>
            <a:r>
              <a:rPr lang="en-US" dirty="0"/>
              <a:t>Status of MAC harmonization</a:t>
            </a:r>
          </a:p>
        </p:txBody>
      </p:sp>
      <p:sp>
        <p:nvSpPr>
          <p:cNvPr id="2" name="Date Placeholder 1">
            <a:extLst>
              <a:ext uri="{FF2B5EF4-FFF2-40B4-BE49-F238E27FC236}">
                <a16:creationId xmlns:a16="http://schemas.microsoft.com/office/drawing/2014/main" id="{AF9AEBC2-501A-46AB-85B5-72EB1424280A}"/>
              </a:ext>
            </a:extLst>
          </p:cNvPr>
          <p:cNvSpPr>
            <a:spLocks noGrp="1"/>
          </p:cNvSpPr>
          <p:nvPr>
            <p:ph type="dt" idx="10"/>
          </p:nvPr>
        </p:nvSpPr>
        <p:spPr/>
        <p:txBody>
          <a:bodyPr/>
          <a:lstStyle/>
          <a:p>
            <a:r>
              <a:rPr lang="en-US" altLang="ja-JP"/>
              <a:t>January 2024</a:t>
            </a:r>
            <a:endParaRPr lang="en-US" dirty="0"/>
          </a:p>
        </p:txBody>
      </p:sp>
      <p:sp>
        <p:nvSpPr>
          <p:cNvPr id="3" name="Footer Placeholder 2">
            <a:extLst>
              <a:ext uri="{FF2B5EF4-FFF2-40B4-BE49-F238E27FC236}">
                <a16:creationId xmlns:a16="http://schemas.microsoft.com/office/drawing/2014/main" id="{2C5E9C66-7301-43E3-A9D9-2D1F86309649}"/>
              </a:ext>
            </a:extLst>
          </p:cNvPr>
          <p:cNvSpPr>
            <a:spLocks noGrp="1"/>
          </p:cNvSpPr>
          <p:nvPr>
            <p:ph type="ftr" idx="11"/>
          </p:nvPr>
        </p:nvSpPr>
        <p:spPr/>
        <p:txBody>
          <a:bodyPr/>
          <a:lstStyle/>
          <a:p>
            <a:r>
              <a:rPr lang="en-US"/>
              <a:t>Hernandez, Joo, Kohno, Kobayashi, Anzai, (YRP-IAI, NITec, KPST)</a:t>
            </a:r>
            <a:endParaRPr lang="en-US" dirty="0"/>
          </a:p>
        </p:txBody>
      </p:sp>
      <p:sp>
        <p:nvSpPr>
          <p:cNvPr id="4" name="Slide Number Placeholder 3">
            <a:extLst>
              <a:ext uri="{FF2B5EF4-FFF2-40B4-BE49-F238E27FC236}">
                <a16:creationId xmlns:a16="http://schemas.microsoft.com/office/drawing/2014/main" id="{8285BF98-D8B1-42B4-8BCB-D49731595C81}"/>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
        <p:nvSpPr>
          <p:cNvPr id="6" name="Text Placeholder 5">
            <a:extLst>
              <a:ext uri="{FF2B5EF4-FFF2-40B4-BE49-F238E27FC236}">
                <a16:creationId xmlns:a16="http://schemas.microsoft.com/office/drawing/2014/main" id="{5440AE05-377B-45BF-ABB9-B13F191081AC}"/>
              </a:ext>
            </a:extLst>
          </p:cNvPr>
          <p:cNvSpPr>
            <a:spLocks noGrp="1"/>
          </p:cNvSpPr>
          <p:nvPr>
            <p:ph type="body" sz="quarter" idx="13"/>
          </p:nvPr>
        </p:nvSpPr>
        <p:spPr/>
        <p:txBody>
          <a:bodyPr/>
          <a:lstStyle/>
          <a:p>
            <a:r>
              <a:rPr lang="en-US" dirty="0"/>
              <a:t>General MAC frame format:</a:t>
            </a:r>
          </a:p>
          <a:p>
            <a:endParaRPr lang="en-US" dirty="0"/>
          </a:p>
          <a:p>
            <a:endParaRPr lang="en-US" dirty="0"/>
          </a:p>
        </p:txBody>
      </p:sp>
      <p:graphicFrame>
        <p:nvGraphicFramePr>
          <p:cNvPr id="8" name="Object 7">
            <a:extLst>
              <a:ext uri="{FF2B5EF4-FFF2-40B4-BE49-F238E27FC236}">
                <a16:creationId xmlns:a16="http://schemas.microsoft.com/office/drawing/2014/main" id="{B154A692-CBE2-4215-A6AD-A6003163D8B0}"/>
              </a:ext>
            </a:extLst>
          </p:cNvPr>
          <p:cNvGraphicFramePr>
            <a:graphicFrameLocks noChangeAspect="1"/>
          </p:cNvGraphicFramePr>
          <p:nvPr>
            <p:extLst>
              <p:ext uri="{D42A27DB-BD31-4B8C-83A1-F6EECF244321}">
                <p14:modId xmlns:p14="http://schemas.microsoft.com/office/powerpoint/2010/main" val="3219768848"/>
              </p:ext>
            </p:extLst>
          </p:nvPr>
        </p:nvGraphicFramePr>
        <p:xfrm>
          <a:off x="922977" y="3011332"/>
          <a:ext cx="6837672" cy="1961965"/>
        </p:xfrm>
        <a:graphic>
          <a:graphicData uri="http://schemas.openxmlformats.org/presentationml/2006/ole">
            <mc:AlternateContent xmlns:mc="http://schemas.openxmlformats.org/markup-compatibility/2006">
              <mc:Choice xmlns:v="urn:schemas-microsoft-com:vml" Requires="v">
                <p:oleObj spid="_x0000_s2065" name="Visio" r:id="rId3" imgW="5017516" imgH="1440262" progId="Visio.Drawing.15">
                  <p:embed/>
                </p:oleObj>
              </mc:Choice>
              <mc:Fallback>
                <p:oleObj name="Visio" r:id="rId3" imgW="5017516" imgH="1440262" progId="Visio.Drawing.15">
                  <p:embed/>
                  <p:pic>
                    <p:nvPicPr>
                      <p:cNvPr id="0" name=""/>
                      <p:cNvPicPr/>
                      <p:nvPr/>
                    </p:nvPicPr>
                    <p:blipFill>
                      <a:blip r:embed="rId4"/>
                      <a:stretch>
                        <a:fillRect/>
                      </a:stretch>
                    </p:blipFill>
                    <p:spPr>
                      <a:xfrm>
                        <a:off x="922977" y="3011332"/>
                        <a:ext cx="6837672" cy="1961965"/>
                      </a:xfrm>
                      <a:prstGeom prst="rect">
                        <a:avLst/>
                      </a:prstGeom>
                    </p:spPr>
                  </p:pic>
                </p:oleObj>
              </mc:Fallback>
            </mc:AlternateContent>
          </a:graphicData>
        </a:graphic>
      </p:graphicFrame>
    </p:spTree>
    <p:extLst>
      <p:ext uri="{BB962C8B-B14F-4D97-AF65-F5344CB8AC3E}">
        <p14:creationId xmlns:p14="http://schemas.microsoft.com/office/powerpoint/2010/main" val="2700399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1C230F-C3BD-4C1F-9441-41EAC9643328}"/>
              </a:ext>
            </a:extLst>
          </p:cNvPr>
          <p:cNvSpPr>
            <a:spLocks noGrp="1"/>
          </p:cNvSpPr>
          <p:nvPr>
            <p:ph type="dt" idx="10"/>
          </p:nvPr>
        </p:nvSpPr>
        <p:spPr/>
        <p:txBody>
          <a:bodyPr/>
          <a:lstStyle/>
          <a:p>
            <a:r>
              <a:rPr lang="en-US" altLang="ja-JP"/>
              <a:t>January 2024</a:t>
            </a:r>
            <a:endParaRPr lang="en-US" dirty="0"/>
          </a:p>
        </p:txBody>
      </p:sp>
      <p:sp>
        <p:nvSpPr>
          <p:cNvPr id="3" name="Footer Placeholder 2">
            <a:extLst>
              <a:ext uri="{FF2B5EF4-FFF2-40B4-BE49-F238E27FC236}">
                <a16:creationId xmlns:a16="http://schemas.microsoft.com/office/drawing/2014/main" id="{B5E114C8-C2DB-4A73-BA38-7522D79EDF38}"/>
              </a:ext>
            </a:extLst>
          </p:cNvPr>
          <p:cNvSpPr>
            <a:spLocks noGrp="1"/>
          </p:cNvSpPr>
          <p:nvPr>
            <p:ph type="ftr" idx="11"/>
          </p:nvPr>
        </p:nvSpPr>
        <p:spPr/>
        <p:txBody>
          <a:bodyPr/>
          <a:lstStyle/>
          <a:p>
            <a:r>
              <a:rPr lang="en-US"/>
              <a:t>Hernandez, Joo, Kohno, Kobayashi, Anzai, (YRP-IAI, NITec, KPST)</a:t>
            </a:r>
            <a:endParaRPr lang="en-US" dirty="0"/>
          </a:p>
        </p:txBody>
      </p:sp>
      <p:sp>
        <p:nvSpPr>
          <p:cNvPr id="4" name="Slide Number Placeholder 3">
            <a:extLst>
              <a:ext uri="{FF2B5EF4-FFF2-40B4-BE49-F238E27FC236}">
                <a16:creationId xmlns:a16="http://schemas.microsoft.com/office/drawing/2014/main" id="{8C1CDA9E-FCB8-4229-A809-E1B3D6D9779A}"/>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graphicFrame>
        <p:nvGraphicFramePr>
          <p:cNvPr id="6" name="Object 5">
            <a:extLst>
              <a:ext uri="{FF2B5EF4-FFF2-40B4-BE49-F238E27FC236}">
                <a16:creationId xmlns:a16="http://schemas.microsoft.com/office/drawing/2014/main" id="{F8E89CB6-B640-4F50-9FA4-8BB559CB77D3}"/>
              </a:ext>
            </a:extLst>
          </p:cNvPr>
          <p:cNvGraphicFramePr>
            <a:graphicFrameLocks noChangeAspect="1"/>
          </p:cNvGraphicFramePr>
          <p:nvPr>
            <p:extLst>
              <p:ext uri="{D42A27DB-BD31-4B8C-83A1-F6EECF244321}">
                <p14:modId xmlns:p14="http://schemas.microsoft.com/office/powerpoint/2010/main" val="2993377844"/>
              </p:ext>
            </p:extLst>
          </p:nvPr>
        </p:nvGraphicFramePr>
        <p:xfrm>
          <a:off x="3112572" y="831898"/>
          <a:ext cx="5362947" cy="5735590"/>
        </p:xfrm>
        <a:graphic>
          <a:graphicData uri="http://schemas.openxmlformats.org/presentationml/2006/ole">
            <mc:AlternateContent xmlns:mc="http://schemas.openxmlformats.org/markup-compatibility/2006">
              <mc:Choice xmlns:v="urn:schemas-microsoft-com:vml" Requires="v">
                <p:oleObj spid="_x0000_s7172" name="Document" r:id="rId3" imgW="5483860" imgH="5863434" progId="Word.Document.12">
                  <p:embed/>
                </p:oleObj>
              </mc:Choice>
              <mc:Fallback>
                <p:oleObj name="Document" r:id="rId3" imgW="5483860" imgH="5863434" progId="Word.Document.12">
                  <p:embed/>
                  <p:pic>
                    <p:nvPicPr>
                      <p:cNvPr id="0" name=""/>
                      <p:cNvPicPr/>
                      <p:nvPr/>
                    </p:nvPicPr>
                    <p:blipFill>
                      <a:blip r:embed="rId4"/>
                      <a:stretch>
                        <a:fillRect/>
                      </a:stretch>
                    </p:blipFill>
                    <p:spPr>
                      <a:xfrm>
                        <a:off x="3112572" y="831898"/>
                        <a:ext cx="5362947" cy="5735590"/>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EC39BD77-DA72-41E9-B5B5-3D1DC7351C4C}"/>
              </a:ext>
            </a:extLst>
          </p:cNvPr>
          <p:cNvSpPr txBox="1"/>
          <p:nvPr/>
        </p:nvSpPr>
        <p:spPr>
          <a:xfrm>
            <a:off x="467513" y="1443789"/>
            <a:ext cx="2428870" cy="369332"/>
          </a:xfrm>
          <a:prstGeom prst="rect">
            <a:avLst/>
          </a:prstGeom>
          <a:noFill/>
        </p:spPr>
        <p:txBody>
          <a:bodyPr wrap="none" rtlCol="0">
            <a:spAutoFit/>
          </a:bodyPr>
          <a:lstStyle/>
          <a:p>
            <a:r>
              <a:rPr lang="en-US" sz="1800" dirty="0">
                <a:latin typeface="+mn-lt"/>
              </a:rPr>
              <a:t>Frame Control subfields</a:t>
            </a:r>
          </a:p>
        </p:txBody>
      </p:sp>
    </p:spTree>
    <p:extLst>
      <p:ext uri="{BB962C8B-B14F-4D97-AF65-F5344CB8AC3E}">
        <p14:creationId xmlns:p14="http://schemas.microsoft.com/office/powerpoint/2010/main" val="2255947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1023E79-E731-42ED-A63E-598B7CB47EC6}"/>
              </a:ext>
            </a:extLst>
          </p:cNvPr>
          <p:cNvSpPr>
            <a:spLocks noGrp="1"/>
          </p:cNvSpPr>
          <p:nvPr>
            <p:ph type="dt" idx="10"/>
          </p:nvPr>
        </p:nvSpPr>
        <p:spPr/>
        <p:txBody>
          <a:bodyPr/>
          <a:lstStyle/>
          <a:p>
            <a:r>
              <a:rPr lang="en-US" altLang="ja-JP"/>
              <a:t>January 2024</a:t>
            </a:r>
            <a:endParaRPr lang="en-US" dirty="0"/>
          </a:p>
        </p:txBody>
      </p:sp>
      <p:sp>
        <p:nvSpPr>
          <p:cNvPr id="3" name="Footer Placeholder 2">
            <a:extLst>
              <a:ext uri="{FF2B5EF4-FFF2-40B4-BE49-F238E27FC236}">
                <a16:creationId xmlns:a16="http://schemas.microsoft.com/office/drawing/2014/main" id="{4D5D268A-1338-425A-AE99-2F4826CE92B1}"/>
              </a:ext>
            </a:extLst>
          </p:cNvPr>
          <p:cNvSpPr>
            <a:spLocks noGrp="1"/>
          </p:cNvSpPr>
          <p:nvPr>
            <p:ph type="ftr" idx="11"/>
          </p:nvPr>
        </p:nvSpPr>
        <p:spPr/>
        <p:txBody>
          <a:bodyPr/>
          <a:lstStyle/>
          <a:p>
            <a:r>
              <a:rPr lang="en-US"/>
              <a:t>Hernandez, Joo, Kohno, Kobayashi, Anzai, (YRP-IAI, NITec, KPST)</a:t>
            </a:r>
            <a:endParaRPr lang="en-US" dirty="0"/>
          </a:p>
        </p:txBody>
      </p:sp>
      <p:sp>
        <p:nvSpPr>
          <p:cNvPr id="4" name="Slide Number Placeholder 3">
            <a:extLst>
              <a:ext uri="{FF2B5EF4-FFF2-40B4-BE49-F238E27FC236}">
                <a16:creationId xmlns:a16="http://schemas.microsoft.com/office/drawing/2014/main" id="{6F0D45F9-CA07-4C8C-897E-D7791F94A52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pic>
        <p:nvPicPr>
          <p:cNvPr id="10" name="Picture 9">
            <a:extLst>
              <a:ext uri="{FF2B5EF4-FFF2-40B4-BE49-F238E27FC236}">
                <a16:creationId xmlns:a16="http://schemas.microsoft.com/office/drawing/2014/main" id="{B6E55001-2C08-469B-9680-FF43D44D5D06}"/>
              </a:ext>
            </a:extLst>
          </p:cNvPr>
          <p:cNvPicPr>
            <a:picLocks noChangeAspect="1"/>
          </p:cNvPicPr>
          <p:nvPr/>
        </p:nvPicPr>
        <p:blipFill>
          <a:blip r:embed="rId2"/>
          <a:stretch>
            <a:fillRect/>
          </a:stretch>
        </p:blipFill>
        <p:spPr>
          <a:xfrm>
            <a:off x="1932690" y="2342211"/>
            <a:ext cx="5484876" cy="2641092"/>
          </a:xfrm>
          <a:prstGeom prst="rect">
            <a:avLst/>
          </a:prstGeom>
        </p:spPr>
      </p:pic>
      <p:sp>
        <p:nvSpPr>
          <p:cNvPr id="11" name="TextBox 10">
            <a:extLst>
              <a:ext uri="{FF2B5EF4-FFF2-40B4-BE49-F238E27FC236}">
                <a16:creationId xmlns:a16="http://schemas.microsoft.com/office/drawing/2014/main" id="{AB639958-C46B-4688-9744-33B6F3F7CB23}"/>
              </a:ext>
            </a:extLst>
          </p:cNvPr>
          <p:cNvSpPr txBox="1"/>
          <p:nvPr/>
        </p:nvSpPr>
        <p:spPr>
          <a:xfrm>
            <a:off x="467513" y="1443789"/>
            <a:ext cx="4692310" cy="369332"/>
          </a:xfrm>
          <a:prstGeom prst="rect">
            <a:avLst/>
          </a:prstGeom>
          <a:noFill/>
        </p:spPr>
        <p:txBody>
          <a:bodyPr wrap="none" rtlCol="0">
            <a:spAutoFit/>
          </a:bodyPr>
          <a:lstStyle/>
          <a:p>
            <a:r>
              <a:rPr lang="en-US" sz="1800" dirty="0">
                <a:latin typeface="+mn-lt"/>
              </a:rPr>
              <a:t>Frame Control subfield: MAC Addressing Mode</a:t>
            </a:r>
          </a:p>
        </p:txBody>
      </p:sp>
    </p:spTree>
    <p:extLst>
      <p:ext uri="{BB962C8B-B14F-4D97-AF65-F5344CB8AC3E}">
        <p14:creationId xmlns:p14="http://schemas.microsoft.com/office/powerpoint/2010/main" val="1158110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4862193-CAAD-4E13-B566-F29199518E8F}"/>
              </a:ext>
            </a:extLst>
          </p:cNvPr>
          <p:cNvSpPr>
            <a:spLocks noGrp="1"/>
          </p:cNvSpPr>
          <p:nvPr>
            <p:ph type="title"/>
          </p:nvPr>
        </p:nvSpPr>
        <p:spPr/>
        <p:txBody>
          <a:bodyPr/>
          <a:lstStyle/>
          <a:p>
            <a:endParaRPr lang="en-US"/>
          </a:p>
        </p:txBody>
      </p:sp>
      <p:sp>
        <p:nvSpPr>
          <p:cNvPr id="2" name="Date Placeholder 1">
            <a:extLst>
              <a:ext uri="{FF2B5EF4-FFF2-40B4-BE49-F238E27FC236}">
                <a16:creationId xmlns:a16="http://schemas.microsoft.com/office/drawing/2014/main" id="{7C27FF2C-5155-499C-9DA9-684D2AF98129}"/>
              </a:ext>
            </a:extLst>
          </p:cNvPr>
          <p:cNvSpPr>
            <a:spLocks noGrp="1"/>
          </p:cNvSpPr>
          <p:nvPr>
            <p:ph type="dt" idx="10"/>
          </p:nvPr>
        </p:nvSpPr>
        <p:spPr/>
        <p:txBody>
          <a:bodyPr/>
          <a:lstStyle/>
          <a:p>
            <a:r>
              <a:rPr lang="en-US" altLang="ja-JP"/>
              <a:t>January 2024</a:t>
            </a:r>
            <a:endParaRPr lang="en-US" dirty="0"/>
          </a:p>
        </p:txBody>
      </p:sp>
      <p:sp>
        <p:nvSpPr>
          <p:cNvPr id="3" name="Footer Placeholder 2">
            <a:extLst>
              <a:ext uri="{FF2B5EF4-FFF2-40B4-BE49-F238E27FC236}">
                <a16:creationId xmlns:a16="http://schemas.microsoft.com/office/drawing/2014/main" id="{F176789D-6591-4FEE-871D-8283133DDA12}"/>
              </a:ext>
            </a:extLst>
          </p:cNvPr>
          <p:cNvSpPr>
            <a:spLocks noGrp="1"/>
          </p:cNvSpPr>
          <p:nvPr>
            <p:ph type="ftr" idx="11"/>
          </p:nvPr>
        </p:nvSpPr>
        <p:spPr/>
        <p:txBody>
          <a:bodyPr/>
          <a:lstStyle/>
          <a:p>
            <a:r>
              <a:rPr lang="en-US"/>
              <a:t>Hernandez, Joo, Kohno, Kobayashi, Anzai, (YRP-IAI, NITec, KPST)</a:t>
            </a:r>
            <a:endParaRPr lang="en-US" dirty="0"/>
          </a:p>
        </p:txBody>
      </p:sp>
      <p:sp>
        <p:nvSpPr>
          <p:cNvPr id="4" name="Slide Number Placeholder 3">
            <a:extLst>
              <a:ext uri="{FF2B5EF4-FFF2-40B4-BE49-F238E27FC236}">
                <a16:creationId xmlns:a16="http://schemas.microsoft.com/office/drawing/2014/main" id="{9DD79B9B-3BA4-4D5E-BD51-1427E684B2F5}"/>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
        <p:nvSpPr>
          <p:cNvPr id="6" name="Text Placeholder 5">
            <a:extLst>
              <a:ext uri="{FF2B5EF4-FFF2-40B4-BE49-F238E27FC236}">
                <a16:creationId xmlns:a16="http://schemas.microsoft.com/office/drawing/2014/main" id="{F48FE08D-0FD8-4617-BA44-182229DABC5B}"/>
              </a:ext>
            </a:extLst>
          </p:cNvPr>
          <p:cNvSpPr>
            <a:spLocks noGrp="1"/>
          </p:cNvSpPr>
          <p:nvPr>
            <p:ph type="body" sz="quarter" idx="13"/>
          </p:nvPr>
        </p:nvSpPr>
        <p:spPr/>
        <p:txBody>
          <a:bodyPr/>
          <a:lstStyle/>
          <a:p>
            <a:r>
              <a:rPr lang="en-US" dirty="0"/>
              <a:t>Other subfields can be refer to the draft 1.8</a:t>
            </a:r>
          </a:p>
          <a:p>
            <a:r>
              <a:rPr lang="en-US" dirty="0"/>
              <a:t>For control frame, we introduce a </a:t>
            </a:r>
            <a:r>
              <a:rPr lang="en-US" dirty="0" err="1"/>
              <a:t>block.ACK</a:t>
            </a:r>
            <a:r>
              <a:rPr lang="en-US" dirty="0"/>
              <a:t> frame</a:t>
            </a:r>
          </a:p>
          <a:p>
            <a:endParaRPr lang="en-US" dirty="0"/>
          </a:p>
        </p:txBody>
      </p:sp>
    </p:spTree>
    <p:extLst>
      <p:ext uri="{BB962C8B-B14F-4D97-AF65-F5344CB8AC3E}">
        <p14:creationId xmlns:p14="http://schemas.microsoft.com/office/powerpoint/2010/main" val="3516719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A89104-1A4D-42FD-82EC-7421B6C2EC5A}"/>
              </a:ext>
            </a:extLst>
          </p:cNvPr>
          <p:cNvSpPr>
            <a:spLocks noGrp="1"/>
          </p:cNvSpPr>
          <p:nvPr>
            <p:ph type="dt" idx="10"/>
          </p:nvPr>
        </p:nvSpPr>
        <p:spPr/>
        <p:txBody>
          <a:bodyPr/>
          <a:lstStyle/>
          <a:p>
            <a:r>
              <a:rPr lang="en-US" altLang="ja-JP"/>
              <a:t>January 2024</a:t>
            </a:r>
            <a:endParaRPr lang="en-US" dirty="0"/>
          </a:p>
        </p:txBody>
      </p:sp>
      <p:sp>
        <p:nvSpPr>
          <p:cNvPr id="3" name="Footer Placeholder 2">
            <a:extLst>
              <a:ext uri="{FF2B5EF4-FFF2-40B4-BE49-F238E27FC236}">
                <a16:creationId xmlns:a16="http://schemas.microsoft.com/office/drawing/2014/main" id="{3EE76753-4B4C-4714-8ECB-769A78128235}"/>
              </a:ext>
            </a:extLst>
          </p:cNvPr>
          <p:cNvSpPr>
            <a:spLocks noGrp="1"/>
          </p:cNvSpPr>
          <p:nvPr>
            <p:ph type="ftr" idx="11"/>
          </p:nvPr>
        </p:nvSpPr>
        <p:spPr/>
        <p:txBody>
          <a:bodyPr/>
          <a:lstStyle/>
          <a:p>
            <a:r>
              <a:rPr lang="en-US"/>
              <a:t>Hernandez, Joo, Kohno, Kobayashi, Anzai, (YRP-IAI, NITec, KPST)</a:t>
            </a:r>
            <a:endParaRPr lang="en-US" dirty="0"/>
          </a:p>
        </p:txBody>
      </p:sp>
      <p:sp>
        <p:nvSpPr>
          <p:cNvPr id="4" name="Slide Number Placeholder 3">
            <a:extLst>
              <a:ext uri="{FF2B5EF4-FFF2-40B4-BE49-F238E27FC236}">
                <a16:creationId xmlns:a16="http://schemas.microsoft.com/office/drawing/2014/main" id="{08737768-9061-43EA-8CB6-2D424A0A8F0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graphicFrame>
        <p:nvGraphicFramePr>
          <p:cNvPr id="5" name="Object 4">
            <a:extLst>
              <a:ext uri="{FF2B5EF4-FFF2-40B4-BE49-F238E27FC236}">
                <a16:creationId xmlns:a16="http://schemas.microsoft.com/office/drawing/2014/main" id="{7CBBF3A5-4DDA-45B9-A212-1A88C3A73280}"/>
              </a:ext>
            </a:extLst>
          </p:cNvPr>
          <p:cNvGraphicFramePr>
            <a:graphicFrameLocks noChangeAspect="1"/>
          </p:cNvGraphicFramePr>
          <p:nvPr>
            <p:extLst>
              <p:ext uri="{D42A27DB-BD31-4B8C-83A1-F6EECF244321}">
                <p14:modId xmlns:p14="http://schemas.microsoft.com/office/powerpoint/2010/main" val="2757883765"/>
              </p:ext>
            </p:extLst>
          </p:nvPr>
        </p:nvGraphicFramePr>
        <p:xfrm>
          <a:off x="1927121" y="1995090"/>
          <a:ext cx="6040037" cy="1733096"/>
        </p:xfrm>
        <a:graphic>
          <a:graphicData uri="http://schemas.openxmlformats.org/presentationml/2006/ole">
            <mc:AlternateContent xmlns:mc="http://schemas.openxmlformats.org/markup-compatibility/2006">
              <mc:Choice xmlns:v="urn:schemas-microsoft-com:vml" Requires="v">
                <p:oleObj spid="_x0000_s9220" name="Visio" r:id="rId3" imgW="5017516" imgH="1440262" progId="Visio.Drawing.15">
                  <p:embed/>
                </p:oleObj>
              </mc:Choice>
              <mc:Fallback>
                <p:oleObj name="Visio" r:id="rId3" imgW="5017516" imgH="1440262" progId="Visio.Drawing.15">
                  <p:embed/>
                  <p:pic>
                    <p:nvPicPr>
                      <p:cNvPr id="0" name=""/>
                      <p:cNvPicPr/>
                      <p:nvPr/>
                    </p:nvPicPr>
                    <p:blipFill>
                      <a:blip r:embed="rId4"/>
                      <a:stretch>
                        <a:fillRect/>
                      </a:stretch>
                    </p:blipFill>
                    <p:spPr>
                      <a:xfrm>
                        <a:off x="1927121" y="1995090"/>
                        <a:ext cx="6040037" cy="1733096"/>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9C6D659D-41AB-4413-9225-7F40AD10066E}"/>
              </a:ext>
            </a:extLst>
          </p:cNvPr>
          <p:cNvSpPr txBox="1"/>
          <p:nvPr/>
        </p:nvSpPr>
        <p:spPr>
          <a:xfrm>
            <a:off x="182192" y="957328"/>
            <a:ext cx="4572000" cy="338554"/>
          </a:xfrm>
          <a:prstGeom prst="rect">
            <a:avLst/>
          </a:prstGeom>
          <a:noFill/>
        </p:spPr>
        <p:txBody>
          <a:bodyPr wrap="square">
            <a:spAutoFit/>
          </a:bodyPr>
          <a:lstStyle/>
          <a:p>
            <a:pPr marL="914400" lvl="2" fontAlgn="base">
              <a:spcBef>
                <a:spcPts val="1200"/>
              </a:spcBef>
              <a:spcAft>
                <a:spcPts val="1200"/>
              </a:spcAft>
              <a:buSzPts val="1000"/>
            </a:pPr>
            <a:r>
              <a:rPr lang="en-US" sz="1600" b="1" u="none" strike="noStrike" dirty="0">
                <a:effectLst/>
                <a:latin typeface="Arial" panose="020B0604020202020204" pitchFamily="34" charset="0"/>
                <a:ea typeface="Times New Roman" panose="02020603050405020304" pitchFamily="18" charset="0"/>
                <a:cs typeface="Times New Roman" panose="02020603050405020304" pitchFamily="18" charset="0"/>
              </a:rPr>
              <a:t>Data frame format </a:t>
            </a:r>
          </a:p>
        </p:txBody>
      </p:sp>
      <p:sp>
        <p:nvSpPr>
          <p:cNvPr id="8" name="TextBox 7">
            <a:extLst>
              <a:ext uri="{FF2B5EF4-FFF2-40B4-BE49-F238E27FC236}">
                <a16:creationId xmlns:a16="http://schemas.microsoft.com/office/drawing/2014/main" id="{173C7D6D-2569-4FFA-B701-1F2BC2ABF8B2}"/>
              </a:ext>
            </a:extLst>
          </p:cNvPr>
          <p:cNvSpPr txBox="1"/>
          <p:nvPr/>
        </p:nvSpPr>
        <p:spPr>
          <a:xfrm>
            <a:off x="1148156" y="4599501"/>
            <a:ext cx="4350871" cy="400110"/>
          </a:xfrm>
          <a:prstGeom prst="rect">
            <a:avLst/>
          </a:prstGeom>
          <a:noFill/>
        </p:spPr>
        <p:txBody>
          <a:bodyPr wrap="none" rtlCol="0">
            <a:spAutoFit/>
          </a:bodyPr>
          <a:lstStyle/>
          <a:p>
            <a:r>
              <a:rPr lang="en-US" sz="2000" dirty="0">
                <a:latin typeface="+mn-lt"/>
              </a:rPr>
              <a:t>The subfields are defined in the draft 1.8</a:t>
            </a:r>
          </a:p>
        </p:txBody>
      </p:sp>
    </p:spTree>
    <p:extLst>
      <p:ext uri="{BB962C8B-B14F-4D97-AF65-F5344CB8AC3E}">
        <p14:creationId xmlns:p14="http://schemas.microsoft.com/office/powerpoint/2010/main" val="1672632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A35941F-5864-4068-A8B2-94DE95E4FCC5}"/>
              </a:ext>
            </a:extLst>
          </p:cNvPr>
          <p:cNvSpPr>
            <a:spLocks noGrp="1"/>
          </p:cNvSpPr>
          <p:nvPr>
            <p:ph type="dt" idx="10"/>
          </p:nvPr>
        </p:nvSpPr>
        <p:spPr/>
        <p:txBody>
          <a:bodyPr/>
          <a:lstStyle/>
          <a:p>
            <a:r>
              <a:rPr lang="en-US" altLang="ja-JP"/>
              <a:t>January 2024</a:t>
            </a:r>
            <a:endParaRPr lang="en-US" dirty="0"/>
          </a:p>
        </p:txBody>
      </p:sp>
      <p:sp>
        <p:nvSpPr>
          <p:cNvPr id="3" name="Footer Placeholder 2">
            <a:extLst>
              <a:ext uri="{FF2B5EF4-FFF2-40B4-BE49-F238E27FC236}">
                <a16:creationId xmlns:a16="http://schemas.microsoft.com/office/drawing/2014/main" id="{7E6C0CD4-926C-4804-8FDA-61BC518256C4}"/>
              </a:ext>
            </a:extLst>
          </p:cNvPr>
          <p:cNvSpPr>
            <a:spLocks noGrp="1"/>
          </p:cNvSpPr>
          <p:nvPr>
            <p:ph type="ftr" idx="11"/>
          </p:nvPr>
        </p:nvSpPr>
        <p:spPr/>
        <p:txBody>
          <a:bodyPr/>
          <a:lstStyle/>
          <a:p>
            <a:r>
              <a:rPr lang="en-US"/>
              <a:t>Hernandez, Joo, Kohno, Kobayashi, Anzai, (YRP-IAI, NITec, KPST)</a:t>
            </a:r>
            <a:endParaRPr lang="en-US" dirty="0"/>
          </a:p>
        </p:txBody>
      </p:sp>
      <p:sp>
        <p:nvSpPr>
          <p:cNvPr id="4" name="Slide Number Placeholder 3">
            <a:extLst>
              <a:ext uri="{FF2B5EF4-FFF2-40B4-BE49-F238E27FC236}">
                <a16:creationId xmlns:a16="http://schemas.microsoft.com/office/drawing/2014/main" id="{DC528CA8-C921-4A45-AF8F-A21F6D70EEA5}"/>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8</a:t>
            </a:fld>
            <a:endParaRPr dirty="0"/>
          </a:p>
        </p:txBody>
      </p:sp>
      <p:sp>
        <p:nvSpPr>
          <p:cNvPr id="6" name="Rectangle 2">
            <a:extLst>
              <a:ext uri="{FF2B5EF4-FFF2-40B4-BE49-F238E27FC236}">
                <a16:creationId xmlns:a16="http://schemas.microsoft.com/office/drawing/2014/main" id="{6E3CB65E-39EB-4A14-AD9A-68344EA6DB9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Rectangle 4">
            <a:extLst>
              <a:ext uri="{FF2B5EF4-FFF2-40B4-BE49-F238E27FC236}">
                <a16:creationId xmlns:a16="http://schemas.microsoft.com/office/drawing/2014/main" id="{40B6BF82-E76E-4D95-B9C0-96E34F9A20CF}"/>
              </a:ext>
            </a:extLst>
          </p:cNvPr>
          <p:cNvSpPr>
            <a:spLocks noChangeArrowheads="1"/>
          </p:cNvSpPr>
          <p:nvPr/>
        </p:nvSpPr>
        <p:spPr bwMode="auto">
          <a:xfrm>
            <a:off x="1581150" y="156868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Object 8">
            <a:extLst>
              <a:ext uri="{FF2B5EF4-FFF2-40B4-BE49-F238E27FC236}">
                <a16:creationId xmlns:a16="http://schemas.microsoft.com/office/drawing/2014/main" id="{731E88E2-52E1-4473-ADCA-F14B8E5CD94D}"/>
              </a:ext>
            </a:extLst>
          </p:cNvPr>
          <p:cNvGraphicFramePr>
            <a:graphicFrameLocks noChangeAspect="1"/>
          </p:cNvGraphicFramePr>
          <p:nvPr>
            <p:extLst>
              <p:ext uri="{D42A27DB-BD31-4B8C-83A1-F6EECF244321}">
                <p14:modId xmlns:p14="http://schemas.microsoft.com/office/powerpoint/2010/main" val="2432301554"/>
              </p:ext>
            </p:extLst>
          </p:nvPr>
        </p:nvGraphicFramePr>
        <p:xfrm>
          <a:off x="68607" y="1996849"/>
          <a:ext cx="8289957" cy="765633"/>
        </p:xfrm>
        <a:graphic>
          <a:graphicData uri="http://schemas.openxmlformats.org/presentationml/2006/ole">
            <mc:AlternateContent xmlns:mc="http://schemas.openxmlformats.org/markup-compatibility/2006">
              <mc:Choice xmlns:v="urn:schemas-microsoft-com:vml" Requires="v">
                <p:oleObj spid="_x0000_s10246" name="Visio" r:id="rId3" imgW="6095771" imgH="565099" progId="Visio.Drawing.15">
                  <p:embed/>
                </p:oleObj>
              </mc:Choice>
              <mc:Fallback>
                <p:oleObj name="Visio" r:id="rId3" imgW="6095771" imgH="565099" progId="Visio.Drawing.15">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607" y="1996849"/>
                        <a:ext cx="8289957" cy="765633"/>
                      </a:xfrm>
                      <a:prstGeom prst="rect">
                        <a:avLst/>
                      </a:prstGeom>
                      <a:noFill/>
                    </p:spPr>
                  </p:pic>
                </p:oleObj>
              </mc:Fallback>
            </mc:AlternateContent>
          </a:graphicData>
        </a:graphic>
      </p:graphicFrame>
      <p:sp>
        <p:nvSpPr>
          <p:cNvPr id="10" name="TextBox 9">
            <a:extLst>
              <a:ext uri="{FF2B5EF4-FFF2-40B4-BE49-F238E27FC236}">
                <a16:creationId xmlns:a16="http://schemas.microsoft.com/office/drawing/2014/main" id="{BF6B2AA6-C514-4287-A81B-33C909F1F0A3}"/>
              </a:ext>
            </a:extLst>
          </p:cNvPr>
          <p:cNvSpPr txBox="1"/>
          <p:nvPr/>
        </p:nvSpPr>
        <p:spPr>
          <a:xfrm>
            <a:off x="859398" y="1237534"/>
            <a:ext cx="2281394" cy="400110"/>
          </a:xfrm>
          <a:prstGeom prst="rect">
            <a:avLst/>
          </a:prstGeom>
          <a:noFill/>
        </p:spPr>
        <p:txBody>
          <a:bodyPr wrap="none" rtlCol="0">
            <a:spAutoFit/>
          </a:bodyPr>
          <a:lstStyle/>
          <a:p>
            <a:r>
              <a:rPr lang="en-US" sz="2000" dirty="0">
                <a:latin typeface="+mn-lt"/>
              </a:rPr>
              <a:t>Management frames</a:t>
            </a:r>
          </a:p>
        </p:txBody>
      </p:sp>
      <p:sp>
        <p:nvSpPr>
          <p:cNvPr id="11" name="TextBox 10">
            <a:extLst>
              <a:ext uri="{FF2B5EF4-FFF2-40B4-BE49-F238E27FC236}">
                <a16:creationId xmlns:a16="http://schemas.microsoft.com/office/drawing/2014/main" id="{3BA8C89F-C985-4424-A9DC-08F20A0F9C31}"/>
              </a:ext>
            </a:extLst>
          </p:cNvPr>
          <p:cNvSpPr txBox="1"/>
          <p:nvPr/>
        </p:nvSpPr>
        <p:spPr>
          <a:xfrm>
            <a:off x="1182532" y="3746977"/>
            <a:ext cx="4968027" cy="369332"/>
          </a:xfrm>
          <a:prstGeom prst="rect">
            <a:avLst/>
          </a:prstGeom>
          <a:noFill/>
        </p:spPr>
        <p:txBody>
          <a:bodyPr wrap="none" rtlCol="0">
            <a:spAutoFit/>
          </a:bodyPr>
          <a:lstStyle/>
          <a:p>
            <a:r>
              <a:rPr lang="en-US" sz="1800" dirty="0">
                <a:latin typeface="+mn-lt"/>
              </a:rPr>
              <a:t>The beacon frame was presented in the last meeting</a:t>
            </a:r>
          </a:p>
        </p:txBody>
      </p:sp>
    </p:spTree>
    <p:extLst>
      <p:ext uri="{BB962C8B-B14F-4D97-AF65-F5344CB8AC3E}">
        <p14:creationId xmlns:p14="http://schemas.microsoft.com/office/powerpoint/2010/main" val="2821145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B812EB0-E487-43C8-820E-BB3A1E0F40B4}"/>
              </a:ext>
            </a:extLst>
          </p:cNvPr>
          <p:cNvSpPr>
            <a:spLocks noGrp="1"/>
          </p:cNvSpPr>
          <p:nvPr>
            <p:ph type="dt" idx="10"/>
          </p:nvPr>
        </p:nvSpPr>
        <p:spPr/>
        <p:txBody>
          <a:bodyPr/>
          <a:lstStyle/>
          <a:p>
            <a:r>
              <a:rPr lang="en-US" altLang="ja-JP"/>
              <a:t>January 2024</a:t>
            </a:r>
            <a:endParaRPr lang="en-US" dirty="0"/>
          </a:p>
        </p:txBody>
      </p:sp>
      <p:sp>
        <p:nvSpPr>
          <p:cNvPr id="3" name="Footer Placeholder 2">
            <a:extLst>
              <a:ext uri="{FF2B5EF4-FFF2-40B4-BE49-F238E27FC236}">
                <a16:creationId xmlns:a16="http://schemas.microsoft.com/office/drawing/2014/main" id="{06B1DC44-4ECD-40AE-B9E1-B3761A8A34A2}"/>
              </a:ext>
            </a:extLst>
          </p:cNvPr>
          <p:cNvSpPr>
            <a:spLocks noGrp="1"/>
          </p:cNvSpPr>
          <p:nvPr>
            <p:ph type="ftr" idx="11"/>
          </p:nvPr>
        </p:nvSpPr>
        <p:spPr/>
        <p:txBody>
          <a:bodyPr/>
          <a:lstStyle/>
          <a:p>
            <a:r>
              <a:rPr lang="en-US"/>
              <a:t>Hernandez, Joo, Kohno, Kobayashi, Anzai, (YRP-IAI, NITec, KPST)</a:t>
            </a:r>
            <a:endParaRPr lang="en-US" dirty="0"/>
          </a:p>
        </p:txBody>
      </p:sp>
      <p:sp>
        <p:nvSpPr>
          <p:cNvPr id="4" name="Slide Number Placeholder 3">
            <a:extLst>
              <a:ext uri="{FF2B5EF4-FFF2-40B4-BE49-F238E27FC236}">
                <a16:creationId xmlns:a16="http://schemas.microsoft.com/office/drawing/2014/main" id="{4063788B-0F6E-4D42-8294-3965B57125A1}"/>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9</a:t>
            </a:fld>
            <a:endParaRPr dirty="0"/>
          </a:p>
        </p:txBody>
      </p:sp>
      <p:graphicFrame>
        <p:nvGraphicFramePr>
          <p:cNvPr id="5" name="Object 4">
            <a:extLst>
              <a:ext uri="{FF2B5EF4-FFF2-40B4-BE49-F238E27FC236}">
                <a16:creationId xmlns:a16="http://schemas.microsoft.com/office/drawing/2014/main" id="{0FB46860-CB07-4350-BBDD-D4FA1AA58809}"/>
              </a:ext>
            </a:extLst>
          </p:cNvPr>
          <p:cNvGraphicFramePr>
            <a:graphicFrameLocks noChangeAspect="1"/>
          </p:cNvGraphicFramePr>
          <p:nvPr>
            <p:extLst>
              <p:ext uri="{D42A27DB-BD31-4B8C-83A1-F6EECF244321}">
                <p14:modId xmlns:p14="http://schemas.microsoft.com/office/powerpoint/2010/main" val="1896444632"/>
              </p:ext>
            </p:extLst>
          </p:nvPr>
        </p:nvGraphicFramePr>
        <p:xfrm>
          <a:off x="1224569" y="1347812"/>
          <a:ext cx="6694862" cy="2674173"/>
        </p:xfrm>
        <a:graphic>
          <a:graphicData uri="http://schemas.openxmlformats.org/presentationml/2006/ole">
            <mc:AlternateContent xmlns:mc="http://schemas.openxmlformats.org/markup-compatibility/2006">
              <mc:Choice xmlns:v="urn:schemas-microsoft-com:vml" Requires="v">
                <p:oleObj spid="_x0000_s11267" name="Visio" r:id="rId3" imgW="5636069" imgH="2251063" progId="Visio.Drawing.15">
                  <p:embed/>
                </p:oleObj>
              </mc:Choice>
              <mc:Fallback>
                <p:oleObj name="Visio" r:id="rId3" imgW="5636069" imgH="2251063" progId="Visio.Drawing.15">
                  <p:embed/>
                  <p:pic>
                    <p:nvPicPr>
                      <p:cNvPr id="0" name=""/>
                      <p:cNvPicPr/>
                      <p:nvPr/>
                    </p:nvPicPr>
                    <p:blipFill>
                      <a:blip r:embed="rId4"/>
                      <a:stretch>
                        <a:fillRect/>
                      </a:stretch>
                    </p:blipFill>
                    <p:spPr>
                      <a:xfrm>
                        <a:off x="1224569" y="1347812"/>
                        <a:ext cx="6694862" cy="2674173"/>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26CAD2B8-CA4C-4BEE-988A-A84C6CF3A3AC}"/>
              </a:ext>
            </a:extLst>
          </p:cNvPr>
          <p:cNvSpPr txBox="1"/>
          <p:nvPr/>
        </p:nvSpPr>
        <p:spPr>
          <a:xfrm>
            <a:off x="1134406" y="4764505"/>
            <a:ext cx="6696064" cy="400110"/>
          </a:xfrm>
          <a:prstGeom prst="rect">
            <a:avLst/>
          </a:prstGeom>
          <a:noFill/>
        </p:spPr>
        <p:txBody>
          <a:bodyPr wrap="none" rtlCol="0">
            <a:spAutoFit/>
          </a:bodyPr>
          <a:lstStyle/>
          <a:p>
            <a:r>
              <a:rPr lang="en-US" sz="2000" dirty="0">
                <a:latin typeface="+mn-lt"/>
              </a:rPr>
              <a:t>The description of multi-band group coordination is in draft 1.8</a:t>
            </a:r>
          </a:p>
        </p:txBody>
      </p:sp>
    </p:spTree>
    <p:extLst>
      <p:ext uri="{BB962C8B-B14F-4D97-AF65-F5344CB8AC3E}">
        <p14:creationId xmlns:p14="http://schemas.microsoft.com/office/powerpoint/2010/main" val="2846154067"/>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6556</TotalTime>
  <Words>552</Words>
  <Application>Microsoft Office PowerPoint</Application>
  <PresentationFormat>On-screen Show (4:3)</PresentationFormat>
  <Paragraphs>57</Paragraphs>
  <Slides>9</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3</vt:i4>
      </vt:variant>
      <vt:variant>
        <vt:lpstr>Slide Titles</vt:lpstr>
      </vt:variant>
      <vt:variant>
        <vt:i4>9</vt:i4>
      </vt:variant>
    </vt:vector>
  </HeadingPairs>
  <TitlesOfParts>
    <vt:vector size="15" baseType="lpstr">
      <vt:lpstr>Arial</vt:lpstr>
      <vt:lpstr>Times New Roman</vt:lpstr>
      <vt:lpstr>Default Design</vt:lpstr>
      <vt:lpstr>Visio</vt:lpstr>
      <vt:lpstr>Microsoft Visio Drawing</vt:lpstr>
      <vt:lpstr>Microsoft Word Document</vt:lpstr>
      <vt:lpstr>PowerPoint Presentation</vt:lpstr>
      <vt:lpstr>PowerPoint Presentation</vt:lpstr>
      <vt:lpstr>Status of MAC harmonization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cp:lastModifiedBy>
  <cp:revision>240</cp:revision>
  <dcterms:modified xsi:type="dcterms:W3CDTF">2024-05-15T06:28:29Z</dcterms:modified>
</cp:coreProperties>
</file>