
<file path=[Content_Types].xml><?xml version="1.0" encoding="utf-8"?>
<Types xmlns="http://schemas.openxmlformats.org/package/2006/content-types">
  <Default Extension="emf" ContentType="image/x-emf"/>
  <Default Extension="rels" ContentType="application/vnd.openxmlformats-package.relationships+xml"/>
  <Default Extension="vml" ContentType="application/vnd.openxmlformats-officedocument.vmlDrawing"/>
  <Default Extension="vsdx" ContentType="application/vnd.ms-visio.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8"/>
  </p:notesMasterIdLst>
  <p:sldIdLst>
    <p:sldId id="272" r:id="rId2"/>
    <p:sldId id="318" r:id="rId3"/>
    <p:sldId id="325" r:id="rId4"/>
    <p:sldId id="326" r:id="rId5"/>
    <p:sldId id="327" r:id="rId6"/>
    <p:sldId id="324" r:id="rId7"/>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26" autoAdjust="0"/>
    <p:restoredTop sz="95268" autoAdjust="0"/>
  </p:normalViewPr>
  <p:slideViewPr>
    <p:cSldViewPr snapToGrid="0">
      <p:cViewPr varScale="1">
        <p:scale>
          <a:sx n="93" d="100"/>
          <a:sy n="93" d="100"/>
        </p:scale>
        <p:origin x="1592"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AA02A-616C-4E17-8A93-3825B53DED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3A5485-2567-4A3C-AED1-61D1D6FF72FC}"/>
              </a:ext>
            </a:extLst>
          </p:cNvPr>
          <p:cNvSpPr>
            <a:spLocks noGrp="1"/>
          </p:cNvSpPr>
          <p:nvPr>
            <p:ph type="dt" idx="10"/>
          </p:nvPr>
        </p:nvSpPr>
        <p:spPr/>
        <p:txBody>
          <a:bodyPr/>
          <a:lstStyle/>
          <a:p>
            <a:r>
              <a:rPr lang="en-US" altLang="ja-JP"/>
              <a:t>January 2024</a:t>
            </a:r>
            <a:endParaRPr lang="en-US" dirty="0"/>
          </a:p>
        </p:txBody>
      </p:sp>
      <p:sp>
        <p:nvSpPr>
          <p:cNvPr id="4" name="Footer Placeholder 3">
            <a:extLst>
              <a:ext uri="{FF2B5EF4-FFF2-40B4-BE49-F238E27FC236}">
                <a16:creationId xmlns:a16="http://schemas.microsoft.com/office/drawing/2014/main" id="{7AEEA305-65EE-473A-BF72-82E3EDA22B3A}"/>
              </a:ext>
            </a:extLst>
          </p:cNvPr>
          <p:cNvSpPr>
            <a:spLocks noGrp="1"/>
          </p:cNvSpPr>
          <p:nvPr>
            <p:ph type="ftr" idx="11"/>
          </p:nvPr>
        </p:nvSpPr>
        <p:spPr/>
        <p:txBody>
          <a:bodyPr/>
          <a:lstStyle/>
          <a:p>
            <a:r>
              <a:rPr lang="en-US"/>
              <a:t>Hernandez, Joo, Kohno, Kobayashi, Anzai, (YRP-IAI, NITec, KPST)</a:t>
            </a:r>
            <a:endParaRPr lang="en-US" dirty="0"/>
          </a:p>
        </p:txBody>
      </p:sp>
      <p:sp>
        <p:nvSpPr>
          <p:cNvPr id="5" name="Slide Number Placeholder 4">
            <a:extLst>
              <a:ext uri="{FF2B5EF4-FFF2-40B4-BE49-F238E27FC236}">
                <a16:creationId xmlns:a16="http://schemas.microsoft.com/office/drawing/2014/main" id="{76CD15C4-BF0C-464A-A7A9-4C5E6442477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
        <p:nvSpPr>
          <p:cNvPr id="7" name="Text Placeholder 6">
            <a:extLst>
              <a:ext uri="{FF2B5EF4-FFF2-40B4-BE49-F238E27FC236}">
                <a16:creationId xmlns:a16="http://schemas.microsoft.com/office/drawing/2014/main" id="{B71F6D75-D907-4825-A915-1687F92F5EB3}"/>
              </a:ext>
            </a:extLst>
          </p:cNvPr>
          <p:cNvSpPr>
            <a:spLocks noGrp="1"/>
          </p:cNvSpPr>
          <p:nvPr>
            <p:ph type="body" sz="quarter" idx="13"/>
          </p:nvPr>
        </p:nvSpPr>
        <p:spPr>
          <a:xfrm>
            <a:off x="685800" y="1844675"/>
            <a:ext cx="7772400" cy="4459872"/>
          </a:xfrm>
        </p:spPr>
        <p:txBody>
          <a:bodyPr/>
          <a:lstStyle>
            <a:lvl1pPr marL="457200" indent="-431800">
              <a:buSzPct val="100000"/>
              <a:buFont typeface="Arial" panose="020B0604020202020204" pitchFamily="34" charset="0"/>
              <a:buChar char="•"/>
              <a:defRPr sz="2400">
                <a:latin typeface="Times New Roman" panose="02020603050405020304" pitchFamily="18" charset="0"/>
                <a:cs typeface="Times New Roman" panose="02020603050405020304" pitchFamily="18" charset="0"/>
              </a:defRPr>
            </a:lvl1pPr>
            <a:lvl2pPr marL="914400" indent="-406400">
              <a:buSzPct val="100000"/>
              <a:buFont typeface="Arial" panose="020B0604020202020204" pitchFamily="34" charset="0"/>
              <a:buChar char="–"/>
              <a:defRPr sz="2000">
                <a:latin typeface="Times New Roman" panose="02020603050405020304" pitchFamily="18" charset="0"/>
                <a:cs typeface="Times New Roman" panose="02020603050405020304" pitchFamily="18" charset="0"/>
              </a:defRPr>
            </a:lvl2pPr>
            <a:lvl3pPr>
              <a:buSzPct val="100000"/>
              <a:defRPr sz="1800">
                <a:latin typeface="Times New Roman" panose="02020603050405020304" pitchFamily="18" charset="0"/>
                <a:cs typeface="Times New Roman" panose="02020603050405020304" pitchFamily="18" charset="0"/>
              </a:defRPr>
            </a:lvl3pPr>
            <a:lvl4pPr>
              <a:buSzPct val="100000"/>
              <a:defRPr sz="1600">
                <a:latin typeface="Times New Roman" panose="02020603050405020304" pitchFamily="18" charset="0"/>
                <a:cs typeface="Times New Roman" panose="02020603050405020304" pitchFamily="18" charset="0"/>
              </a:defRPr>
            </a:lvl4pPr>
            <a:lvl5pPr>
              <a:buSzPct val="100000"/>
              <a:defRPr sz="1600">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35187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 name="Date Placeholder 1">
            <a:extLst>
              <a:ext uri="{FF2B5EF4-FFF2-40B4-BE49-F238E27FC236}">
                <a16:creationId xmlns:a16="http://schemas.microsoft.com/office/drawing/2014/main" id="{0C19062F-3F87-4D1B-9BEE-E95BD1E31849}"/>
              </a:ext>
            </a:extLst>
          </p:cNvPr>
          <p:cNvSpPr>
            <a:spLocks noGrp="1"/>
          </p:cNvSpPr>
          <p:nvPr>
            <p:ph type="dt" idx="10"/>
          </p:nvPr>
        </p:nvSpPr>
        <p:spPr/>
        <p:txBody>
          <a:bodyPr/>
          <a:lstStyle/>
          <a:p>
            <a:r>
              <a:rPr lang="en-US" altLang="ja-JP"/>
              <a:t>January 2024</a:t>
            </a:r>
            <a:endParaRPr lang="en-US" dirty="0"/>
          </a:p>
        </p:txBody>
      </p:sp>
      <p:sp>
        <p:nvSpPr>
          <p:cNvPr id="3" name="Footer Placeholder 2">
            <a:extLst>
              <a:ext uri="{FF2B5EF4-FFF2-40B4-BE49-F238E27FC236}">
                <a16:creationId xmlns:a16="http://schemas.microsoft.com/office/drawing/2014/main" id="{AE8A25FF-3A67-43CD-94BE-B59BADC2FFB9}"/>
              </a:ext>
            </a:extLst>
          </p:cNvPr>
          <p:cNvSpPr>
            <a:spLocks noGrp="1"/>
          </p:cNvSpPr>
          <p:nvPr>
            <p:ph type="ftr" idx="11"/>
          </p:nvPr>
        </p:nvSpPr>
        <p:spPr/>
        <p:txBody>
          <a:bodyPr/>
          <a:lstStyle/>
          <a:p>
            <a:r>
              <a:rPr lang="en-US"/>
              <a:t>Hernandez, Joo, Kohno, Kobayashi, Anzai, (YRP-IAI, NITec, KPST)</a:t>
            </a:r>
            <a:endParaRPr lang="en-US" dirty="0"/>
          </a:p>
        </p:txBody>
      </p:sp>
      <p:sp>
        <p:nvSpPr>
          <p:cNvPr id="4" name="Slide Number Placeholder 3">
            <a:extLst>
              <a:ext uri="{FF2B5EF4-FFF2-40B4-BE49-F238E27FC236}">
                <a16:creationId xmlns:a16="http://schemas.microsoft.com/office/drawing/2014/main" id="{CA3FD602-C1A9-4819-A95C-543BE6BFB40D}"/>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5" name="Google Shape;15;p1"/>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January 2024</a:t>
            </a:r>
            <a:endParaRPr lang="en-US" dirty="0"/>
          </a:p>
        </p:txBody>
      </p:sp>
      <p:sp>
        <p:nvSpPr>
          <p:cNvPr id="16" name="Google Shape;16;p1"/>
          <p:cNvSpPr txBox="1">
            <a:spLocks noGrp="1"/>
          </p:cNvSpPr>
          <p:nvPr>
            <p:ph type="ftr" idx="11"/>
          </p:nvPr>
        </p:nvSpPr>
        <p:spPr>
          <a:xfrm>
            <a:off x="4996543" y="6475414"/>
            <a:ext cx="3973285" cy="28460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Joo, Kohno, Kobayashi, Anzai, (YRP-IAI, NITec, KPST)</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tx1"/>
                </a:solidFill>
                <a:latin typeface="Times New Roman"/>
                <a:ea typeface="Times New Roman"/>
                <a:cs typeface="Times New Roman"/>
                <a:sym typeface="Times New Roman"/>
              </a:rPr>
              <a:t>Doc: IEEE P802.15-24-0078-01-006a</a:t>
            </a:r>
            <a:endParaRPr sz="1400" b="1" i="0" u="none" strike="noStrike" cap="none" dirty="0">
              <a:solidFill>
                <a:schemeClr val="tx1"/>
              </a:solidFill>
              <a:latin typeface="Times New Roman"/>
              <a:ea typeface="Times New Roman"/>
              <a:cs typeface="Times New Roman"/>
              <a:sym typeface="Times New Roman"/>
            </a:endParaRPr>
          </a:p>
        </p:txBody>
      </p:sp>
      <p:cxnSp>
        <p:nvCxnSpPr>
          <p:cNvPr id="19" name="Google Shape;19;p1"/>
          <p:cNvCxnSpPr/>
          <p:nvPr/>
        </p:nvCxnSpPr>
        <p:spPr>
          <a:xfrm>
            <a:off x="694592"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72" r:id="rId1"/>
    <p:sldLayoutId id="2147483648" r:id="rId2"/>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400" b="0" i="0" u="none" strike="noStrike" cap="none">
          <a:solidFill>
            <a:srgbClr val="000000"/>
          </a:solidFill>
          <a:latin typeface="+mj-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ohno@yrp-iai.j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Visio_Drawing.vsdx"/><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Visio_Drawing1.vsd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87A863-C1D0-4D5E-8240-63451EDC6585}"/>
              </a:ext>
            </a:extLst>
          </p:cNvPr>
          <p:cNvSpPr>
            <a:spLocks noGrp="1"/>
          </p:cNvSpPr>
          <p:nvPr>
            <p:ph type="dt" idx="10"/>
          </p:nvPr>
        </p:nvSpPr>
        <p:spPr/>
        <p:txBody>
          <a:bodyPr/>
          <a:lstStyle/>
          <a:p>
            <a:r>
              <a:rPr lang="en-US" altLang="ja-JP"/>
              <a:t>January 2024</a:t>
            </a:r>
            <a:endParaRPr lang="en-US" dirty="0"/>
          </a:p>
        </p:txBody>
      </p:sp>
      <p:sp>
        <p:nvSpPr>
          <p:cNvPr id="3" name="Footer Placeholder 2">
            <a:extLst>
              <a:ext uri="{FF2B5EF4-FFF2-40B4-BE49-F238E27FC236}">
                <a16:creationId xmlns:a16="http://schemas.microsoft.com/office/drawing/2014/main" id="{BBD92B07-74CD-430E-8A24-D88DE7D0EC42}"/>
              </a:ext>
            </a:extLst>
          </p:cNvPr>
          <p:cNvSpPr>
            <a:spLocks noGrp="1"/>
          </p:cNvSpPr>
          <p:nvPr>
            <p:ph type="ftr" idx="11"/>
          </p:nvPr>
        </p:nvSpPr>
        <p:spPr/>
        <p:txBody>
          <a:bodyPr/>
          <a:lstStyle/>
          <a:p>
            <a:r>
              <a:rPr lang="en-US"/>
              <a:t>Hernandez, Joo, Kohno, Kobayashi, Anzai, (YRP-IAI, NITec, KPST)</a:t>
            </a:r>
            <a:endParaRPr lang="en-US" dirty="0"/>
          </a:p>
        </p:txBody>
      </p:sp>
      <p:sp>
        <p:nvSpPr>
          <p:cNvPr id="4" name="Slide Number Placeholder 3">
            <a:extLst>
              <a:ext uri="{FF2B5EF4-FFF2-40B4-BE49-F238E27FC236}">
                <a16:creationId xmlns:a16="http://schemas.microsoft.com/office/drawing/2014/main" id="{ECD30CDC-8047-4662-A3BB-5DE9C7AF14F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a:t>
            </a:fld>
            <a:endParaRPr dirty="0"/>
          </a:p>
        </p:txBody>
      </p:sp>
      <p:sp>
        <p:nvSpPr>
          <p:cNvPr id="5" name="Google Shape;177;p25">
            <a:extLst>
              <a:ext uri="{FF2B5EF4-FFF2-40B4-BE49-F238E27FC236}">
                <a16:creationId xmlns:a16="http://schemas.microsoft.com/office/drawing/2014/main" id="{08CF6D6E-6CB7-4572-B0F1-9A75DE8DED19}"/>
              </a:ext>
            </a:extLst>
          </p:cNvPr>
          <p:cNvSpPr/>
          <p:nvPr/>
        </p:nvSpPr>
        <p:spPr>
          <a:xfrm>
            <a:off x="152400" y="713064"/>
            <a:ext cx="8991600" cy="564579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r>
              <a:rPr lang="en-US" sz="1800" b="1" i="0" u="sng" strike="noStrike" cap="none" dirty="0">
                <a:solidFill>
                  <a:schemeClr val="dk2"/>
                </a:solidFill>
                <a:latin typeface="Times New Roman"/>
                <a:ea typeface="Times New Roman"/>
                <a:cs typeface="Times New Roman"/>
                <a:sym typeface="Times New Roman"/>
              </a:rPr>
              <a:t>Project: IEEE P802.15 Working Group for W</a:t>
            </a:r>
            <a:r>
              <a:rPr lang="en-US" sz="1800" b="1" u="sng" dirty="0">
                <a:solidFill>
                  <a:schemeClr val="dk2"/>
                </a:solidFill>
                <a:latin typeface="Times New Roman"/>
                <a:ea typeface="Times New Roman"/>
                <a:cs typeface="Times New Roman"/>
                <a:sym typeface="Times New Roman"/>
              </a:rPr>
              <a:t>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a:spcBef>
                <a:spcPts val="300"/>
              </a:spcBef>
              <a:buClr>
                <a:schemeClr val="dk2"/>
              </a:buClr>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Overview of 15.6ma MAC harmonization</a:t>
            </a:r>
            <a:endParaRPr dirty="0">
              <a:solidFill>
                <a:schemeClr val="dk2"/>
              </a:solidFill>
            </a:endParaRPr>
          </a:p>
          <a:p>
            <a:pPr>
              <a:spcBef>
                <a:spcPts val="300"/>
              </a:spcBef>
              <a:buClr>
                <a:schemeClr val="dk2"/>
              </a:buClr>
            </a:pPr>
            <a:r>
              <a:rPr lang="en-US" sz="1600" b="1" i="0" u="none" strike="noStrike" cap="none" dirty="0">
                <a:solidFill>
                  <a:schemeClr val="dk2"/>
                </a:solidFill>
                <a:latin typeface="Times New Roman"/>
                <a:ea typeface="Times New Roman"/>
                <a:cs typeface="Times New Roman"/>
                <a:sym typeface="Times New Roman"/>
              </a:rPr>
              <a:t>Date Submitted:</a:t>
            </a:r>
            <a:r>
              <a:rPr lang="en-US" sz="1600" b="1" dirty="0">
                <a:solidFill>
                  <a:schemeClr val="dk2"/>
                </a:solidFill>
                <a:latin typeface="Times New Roman"/>
                <a:ea typeface="Times New Roman"/>
                <a:cs typeface="Times New Roman"/>
                <a:sym typeface="Times New Roman"/>
              </a:rPr>
              <a:t> </a:t>
            </a:r>
            <a:r>
              <a:rPr lang="en-US" sz="160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January 18th</a:t>
            </a:r>
            <a:r>
              <a:rPr lang="en-US" sz="1600" b="0" i="0" u="none" strike="noStrike" cap="none" dirty="0">
                <a:solidFill>
                  <a:schemeClr val="dk2"/>
                </a:solidFill>
                <a:latin typeface="Times New Roman"/>
                <a:ea typeface="Times New Roman"/>
                <a:cs typeface="Times New Roman"/>
                <a:sym typeface="Times New Roman"/>
              </a:rPr>
              <a:t>, 2024</a:t>
            </a:r>
            <a:endParaRPr dirty="0">
              <a:solidFill>
                <a:schemeClr val="dk2"/>
              </a:solidFill>
            </a:endParaRPr>
          </a:p>
          <a:p>
            <a:pPr marL="0" marR="0" lvl="0" indent="0" algn="l" rtl="0">
              <a:spcBef>
                <a:spcPts val="3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Marco Hernandez</a:t>
            </a:r>
            <a:r>
              <a:rPr lang="en-US" sz="1600" b="0" i="0" u="none" strike="noStrike" cap="none" baseline="30000" dirty="0">
                <a:solidFill>
                  <a:schemeClr val="dk2"/>
                </a:solidFill>
                <a:latin typeface="Times New Roman"/>
                <a:ea typeface="Times New Roman"/>
                <a:cs typeface="Times New Roman"/>
                <a:sym typeface="Times New Roman"/>
              </a:rPr>
              <a:t>1,2</a:t>
            </a:r>
            <a:r>
              <a:rPr lang="en-US" sz="1600" b="0" i="0" u="none" strike="noStrike" cap="none" dirty="0">
                <a:solidFill>
                  <a:schemeClr val="dk2"/>
                </a:solidFill>
                <a:latin typeface="Times New Roman"/>
                <a:ea typeface="Times New Roman"/>
                <a:cs typeface="Times New Roman"/>
                <a:sym typeface="Times New Roman"/>
              </a:rPr>
              <a:t>, </a:t>
            </a:r>
            <a:r>
              <a:rPr kumimoji="0" lang="en-US" altLang="ko-KR" sz="1600" dirty="0" err="1">
                <a:latin typeface="+mn-lt"/>
                <a:ea typeface="굴림" charset="-127"/>
              </a:rPr>
              <a:t>Seong</a:t>
            </a:r>
            <a:r>
              <a:rPr kumimoji="0" lang="en-US" altLang="ko-KR" sz="1600" dirty="0">
                <a:latin typeface="+mn-lt"/>
                <a:ea typeface="굴림" charset="-127"/>
              </a:rPr>
              <a:t>-Soon Joo</a:t>
            </a:r>
            <a:r>
              <a:rPr kumimoji="0" lang="en-US" altLang="ko-KR" sz="1600" baseline="30000" dirty="0">
                <a:latin typeface="+mn-lt"/>
                <a:ea typeface="굴림" charset="-127"/>
              </a:rPr>
              <a:t>3</a:t>
            </a:r>
            <a:r>
              <a:rPr lang="en-US" sz="1600" b="0" i="0" u="none" strike="noStrike" cap="none" dirty="0">
                <a:solidFill>
                  <a:schemeClr val="dk2"/>
                </a:solidFill>
                <a:latin typeface="Times New Roman"/>
                <a:ea typeface="Times New Roman"/>
                <a:cs typeface="Times New Roman"/>
                <a:sym typeface="Times New Roman"/>
              </a:rPr>
              <a:t>, Ryuji Kohno</a:t>
            </a:r>
            <a:r>
              <a:rPr lang="en-US" sz="1600" b="0" i="0" u="none" strike="noStrike" cap="none" baseline="30000" dirty="0">
                <a:solidFill>
                  <a:schemeClr val="dk2"/>
                </a:solidFill>
                <a:latin typeface="Times New Roman"/>
                <a:ea typeface="Times New Roman"/>
                <a:cs typeface="Times New Roman"/>
                <a:sym typeface="Times New Roman"/>
              </a:rPr>
              <a:t>1</a:t>
            </a:r>
            <a:r>
              <a:rPr lang="en-US" sz="1600" b="0" i="0" u="none" strike="noStrike" cap="none" dirty="0">
                <a:solidFill>
                  <a:schemeClr val="dk2"/>
                </a:solidFill>
                <a:latin typeface="Times New Roman"/>
                <a:ea typeface="Times New Roman"/>
                <a:cs typeface="Times New Roman"/>
                <a:sym typeface="Times New Roman"/>
              </a:rPr>
              <a:t>, Takumi Kobayashi</a:t>
            </a:r>
            <a:r>
              <a:rPr lang="en-US" sz="1600" b="0" i="0" u="none" strike="noStrike" cap="none" baseline="30000" dirty="0">
                <a:solidFill>
                  <a:schemeClr val="dk2"/>
                </a:solidFill>
                <a:latin typeface="Times New Roman"/>
                <a:ea typeface="Times New Roman"/>
                <a:cs typeface="Times New Roman"/>
                <a:sym typeface="Times New Roman"/>
              </a:rPr>
              <a:t>4</a:t>
            </a:r>
            <a:r>
              <a:rPr lang="en-US" sz="1600" b="0" i="0" u="none" strike="noStrike" cap="none" dirty="0">
                <a:solidFill>
                  <a:schemeClr val="dk2"/>
                </a:solidFill>
                <a:latin typeface="Times New Roman"/>
                <a:ea typeface="Times New Roman"/>
                <a:cs typeface="Times New Roman"/>
                <a:sym typeface="Times New Roman"/>
              </a:rPr>
              <a:t>, Anzai Daisuke</a:t>
            </a:r>
            <a:r>
              <a:rPr lang="en-US" sz="1600" b="0" i="0" u="none" strike="noStrike" cap="none" baseline="30000" dirty="0">
                <a:solidFill>
                  <a:schemeClr val="dk2"/>
                </a:solidFill>
                <a:latin typeface="Times New Roman"/>
                <a:ea typeface="Times New Roman"/>
                <a:cs typeface="Times New Roman"/>
                <a:sym typeface="Times New Roman"/>
              </a:rPr>
              <a:t>4</a:t>
            </a:r>
            <a:r>
              <a:rPr lang="en-US" sz="1600" b="0" i="0" u="none" strike="noStrike" cap="none" dirty="0">
                <a:solidFill>
                  <a:schemeClr val="dk2"/>
                </a:solidFill>
                <a:latin typeface="Times New Roman"/>
                <a:ea typeface="Times New Roman"/>
                <a:cs typeface="Times New Roman"/>
                <a:sym typeface="Times New Roman"/>
              </a:rPr>
              <a:t> </a:t>
            </a:r>
            <a:endParaRPr dirty="0"/>
          </a:p>
          <a:p>
            <a:pPr marL="0" marR="0" lvl="0" indent="0" algn="l" rtl="0">
              <a:spcBef>
                <a:spcPts val="3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baseline="30000" dirty="0">
                <a:solidFill>
                  <a:schemeClr val="dk2"/>
                </a:solidFill>
                <a:latin typeface="Times New Roman"/>
                <a:ea typeface="Times New Roman"/>
                <a:cs typeface="Times New Roman"/>
                <a:sym typeface="Times New Roman"/>
              </a:rPr>
              <a:t>1</a:t>
            </a:r>
            <a:r>
              <a:rPr lang="en-US" sz="1600" b="0" i="0" u="none" strike="noStrike" cap="none" dirty="0">
                <a:solidFill>
                  <a:schemeClr val="dk2"/>
                </a:solidFill>
                <a:latin typeface="Times New Roman"/>
                <a:ea typeface="Times New Roman"/>
                <a:cs typeface="Times New Roman"/>
                <a:sym typeface="Times New Roman"/>
              </a:rPr>
              <a:t>YRP-IAI, </a:t>
            </a:r>
            <a:r>
              <a:rPr lang="en-US" sz="1600" b="0" i="0" u="none" strike="noStrike" cap="none" baseline="30000" dirty="0">
                <a:solidFill>
                  <a:schemeClr val="dk2"/>
                </a:solidFill>
                <a:latin typeface="Times New Roman"/>
                <a:ea typeface="Times New Roman"/>
                <a:cs typeface="Times New Roman"/>
                <a:sym typeface="Times New Roman"/>
              </a:rPr>
              <a:t>2</a:t>
            </a:r>
            <a:r>
              <a:rPr lang="en-US" sz="1600" b="0" i="0" u="none" strike="noStrike" cap="none" dirty="0">
                <a:solidFill>
                  <a:schemeClr val="dk2"/>
                </a:solidFill>
                <a:latin typeface="Times New Roman"/>
                <a:ea typeface="Times New Roman"/>
                <a:cs typeface="Times New Roman"/>
                <a:sym typeface="Times New Roman"/>
              </a:rPr>
              <a:t>CWC Oulu Univ., </a:t>
            </a:r>
            <a:r>
              <a:rPr lang="en-US" sz="1600" b="0" i="0" u="none" strike="noStrike" cap="none" baseline="30000" dirty="0">
                <a:solidFill>
                  <a:schemeClr val="dk2"/>
                </a:solidFill>
                <a:latin typeface="Times New Roman"/>
                <a:ea typeface="Times New Roman"/>
                <a:cs typeface="Times New Roman"/>
                <a:sym typeface="Times New Roman"/>
              </a:rPr>
              <a:t>3</a:t>
            </a:r>
            <a:r>
              <a:rPr lang="en-US" sz="1600" b="0" i="0" u="none" strike="noStrike" cap="none" dirty="0">
                <a:solidFill>
                  <a:schemeClr val="dk2"/>
                </a:solidFill>
                <a:latin typeface="Times New Roman"/>
                <a:ea typeface="Times New Roman"/>
                <a:cs typeface="Times New Roman"/>
                <a:sym typeface="Times New Roman"/>
              </a:rPr>
              <a:t>KPST, </a:t>
            </a:r>
            <a:r>
              <a:rPr lang="en-US" sz="1600" b="0" i="0" u="none" strike="noStrike" cap="none" baseline="30000" dirty="0">
                <a:solidFill>
                  <a:schemeClr val="dk2"/>
                </a:solidFill>
                <a:latin typeface="Times New Roman"/>
                <a:ea typeface="Times New Roman"/>
                <a:cs typeface="Times New Roman"/>
                <a:sym typeface="Times New Roman"/>
              </a:rPr>
              <a:t>4</a:t>
            </a:r>
            <a:r>
              <a:rPr lang="en-US" sz="1600" b="0" i="0" u="none" strike="noStrike" cap="none" dirty="0">
                <a:solidFill>
                  <a:schemeClr val="dk2"/>
                </a:solidFill>
                <a:latin typeface="Times New Roman"/>
                <a:ea typeface="Times New Roman"/>
                <a:cs typeface="Times New Roman"/>
                <a:sym typeface="Times New Roman"/>
              </a:rPr>
              <a:t>Nagoya I. Tech.</a:t>
            </a:r>
            <a:endParaRPr lang="en-US" dirty="0"/>
          </a:p>
          <a:p>
            <a:pPr lvl="0">
              <a:spcBef>
                <a:spcPts val="300"/>
              </a:spcBef>
              <a:buClr>
                <a:schemeClr val="dk2"/>
              </a:buClr>
            </a:pPr>
            <a:r>
              <a:rPr lang="en-US" sz="1600" b="1" i="0" u="none" strike="noStrike" cap="none" dirty="0">
                <a:solidFill>
                  <a:schemeClr val="dk2"/>
                </a:solidFill>
                <a:latin typeface="Times New Roman"/>
                <a:ea typeface="Times New Roman"/>
                <a:cs typeface="Times New Roman"/>
                <a:sym typeface="Times New Roman"/>
              </a:rPr>
              <a:t>Address: </a:t>
            </a:r>
            <a:r>
              <a:rPr lang="en-US" sz="1600" dirty="0">
                <a:solidFill>
                  <a:schemeClr val="dk1"/>
                </a:solidFill>
                <a:latin typeface="Times New Roman"/>
                <a:ea typeface="Times New Roman"/>
                <a:cs typeface="Times New Roman"/>
                <a:sym typeface="Times New Roman"/>
              </a:rPr>
              <a:t>(1)79-5 Tokiwadai, Hodogaya-ku, Yokohama, 240-8501 Japan,</a:t>
            </a:r>
          </a:p>
          <a:p>
            <a:pPr lvl="0">
              <a:spcBef>
                <a:spcPts val="300"/>
              </a:spcBef>
              <a:buClr>
                <a:schemeClr val="dk2"/>
              </a:buClr>
            </a:pPr>
            <a:r>
              <a:rPr lang="en-US" sz="1600" dirty="0">
                <a:solidFill>
                  <a:schemeClr val="dk1"/>
                </a:solidFill>
                <a:latin typeface="Times New Roman"/>
                <a:cs typeface="Times New Roman"/>
                <a:sym typeface="Times New Roman"/>
              </a:rPr>
              <a:t>(2) </a:t>
            </a:r>
            <a:r>
              <a:rPr lang="pl-PL" sz="1600" dirty="0">
                <a:solidFill>
                  <a:schemeClr val="dk1"/>
                </a:solidFill>
                <a:latin typeface="Times New Roman"/>
                <a:cs typeface="Times New Roman"/>
                <a:sym typeface="Times New Roman"/>
              </a:rPr>
              <a:t>YRP1 Blg., 3-4 HikarinoOka, Yokosuka-City, Kanagawa, 239-0847</a:t>
            </a:r>
            <a:r>
              <a:rPr lang="en-US" sz="1600" dirty="0">
                <a:solidFill>
                  <a:schemeClr val="dk1"/>
                </a:solidFill>
                <a:latin typeface="Times New Roman"/>
                <a:cs typeface="Times New Roman"/>
                <a:sym typeface="Times New Roman"/>
              </a:rPr>
              <a:t> Japan</a:t>
            </a:r>
            <a:endParaRPr lang="en-US" dirty="0"/>
          </a:p>
          <a:p>
            <a:pPr lvl="0">
              <a:spcBef>
                <a:spcPts val="300"/>
              </a:spcBef>
              <a:buClr>
                <a:schemeClr val="dk2"/>
              </a:buClr>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E-Mail:</a:t>
            </a:r>
            <a:r>
              <a:rPr lang="en-US" sz="1600" b="0" i="0" u="none" strike="noStrike" cap="none" dirty="0">
                <a:solidFill>
                  <a:schemeClr val="dk2"/>
                </a:solidFill>
                <a:latin typeface="Times New Roman"/>
                <a:ea typeface="Times New Roman"/>
                <a:cs typeface="Times New Roman"/>
                <a:sym typeface="Times New Roman"/>
              </a:rPr>
              <a:t>[Marco.Hernandez@ieee.org, ssjoo@etri.sci.kr, </a:t>
            </a:r>
            <a:r>
              <a:rPr lang="en-US" sz="1600" b="0" i="0" u="none" strike="noStrike" cap="none" dirty="0">
                <a:solidFill>
                  <a:schemeClr val="dk2"/>
                </a:solidFill>
                <a:latin typeface="Times New Roman"/>
                <a:ea typeface="Times New Roman"/>
                <a:cs typeface="Times New Roman"/>
                <a:sym typeface="Times New Roman"/>
                <a:hlinkClick r:id="rId2"/>
              </a:rPr>
              <a:t>Kohno@yrp-iai.jp</a:t>
            </a:r>
            <a:r>
              <a:rPr lang="en-US" sz="1600" b="0" i="0" u="none" strike="noStrike" cap="none" dirty="0">
                <a:solidFill>
                  <a:schemeClr val="dk2"/>
                </a:solidFill>
                <a:latin typeface="Times New Roman"/>
                <a:ea typeface="Times New Roman"/>
                <a:cs typeface="Times New Roman"/>
                <a:sym typeface="Times New Roman"/>
              </a:rPr>
              <a:t>, </a:t>
            </a:r>
            <a:r>
              <a:rPr lang="en-US" sz="1600" b="0" i="0" dirty="0">
                <a:solidFill>
                  <a:srgbClr val="1F1F1F"/>
                </a:solidFill>
                <a:effectLst/>
                <a:latin typeface="+mn-lt"/>
              </a:rPr>
              <a:t>kobayashi@nitech.ac.jp</a:t>
            </a:r>
            <a:r>
              <a:rPr lang="en-US" sz="1600" b="0" i="0" u="none" strike="noStrike" cap="none" dirty="0">
                <a:solidFill>
                  <a:schemeClr val="dk2"/>
                </a:solidFill>
                <a:latin typeface="Times New Roman"/>
                <a:ea typeface="Times New Roman"/>
                <a:cs typeface="Times New Roman"/>
                <a:sym typeface="Times New Roman"/>
              </a:rPr>
              <a:t>, anzai@nitech.ac.jp]</a:t>
            </a:r>
            <a:endParaRPr dirty="0"/>
          </a:p>
          <a:p>
            <a:pPr marL="0" marR="0" lvl="0" indent="0" algn="l" rtl="0">
              <a:spcBef>
                <a:spcPts val="3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Re:</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In response to call for proposals</a:t>
            </a:r>
            <a:endParaRPr sz="1200" b="0" i="0" u="none" strike="noStrike" cap="none" dirty="0">
              <a:solidFill>
                <a:schemeClr val="dk2"/>
              </a:solidFill>
              <a:latin typeface="Times New Roman"/>
              <a:ea typeface="Times New Roman"/>
              <a:cs typeface="Times New Roman"/>
              <a:sym typeface="Times New Roman"/>
            </a:endParaRPr>
          </a:p>
          <a:p>
            <a:pPr>
              <a:spcBef>
                <a:spcPts val="300"/>
              </a:spcBef>
              <a:buClr>
                <a:schemeClr val="dk2"/>
              </a:buClr>
            </a:pPr>
            <a:r>
              <a:rPr lang="en-US" sz="1600" b="1" i="0" u="none" strike="noStrike" cap="none" dirty="0">
                <a:solidFill>
                  <a:schemeClr val="dk2"/>
                </a:solidFill>
                <a:latin typeface="Times New Roman"/>
                <a:ea typeface="Times New Roman"/>
                <a:cs typeface="Times New Roman"/>
                <a:sym typeface="Times New Roman"/>
              </a:rPr>
              <a:t> Purpose:</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Material for discussion in P802.15.6ma </a:t>
            </a:r>
            <a:r>
              <a:rPr lang="en-US" sz="1600" dirty="0">
                <a:solidFill>
                  <a:schemeClr val="dk1"/>
                </a:solidFill>
                <a:latin typeface="Times New Roman"/>
                <a:ea typeface="Times New Roman"/>
                <a:cs typeface="Times New Roman"/>
                <a:sym typeface="Times New Roman"/>
              </a:rPr>
              <a:t>T</a:t>
            </a:r>
            <a:r>
              <a:rPr lang="en-US" sz="1600" b="0" i="0" u="none" strike="noStrike" cap="none" dirty="0">
                <a:solidFill>
                  <a:schemeClr val="dk1"/>
                </a:solidFill>
                <a:latin typeface="Times New Roman"/>
                <a:ea typeface="Times New Roman"/>
                <a:cs typeface="Times New Roman"/>
                <a:sym typeface="Times New Roman"/>
              </a:rPr>
              <a:t>G</a:t>
            </a:r>
            <a:endParaRPr lang="en-US" dirty="0"/>
          </a:p>
          <a:p>
            <a:pPr lvl="0">
              <a:spcBef>
                <a:spcPts val="3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the </a:t>
            </a:r>
            <a:r>
              <a:rPr lang="en-US" altLang="en-US" sz="1600" dirty="0">
                <a:latin typeface="Times New Roman" panose="02020603050405020304" pitchFamily="18" charset="0"/>
              </a:rPr>
              <a:t>IEEE P802.15</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spcBef>
                <a:spcPts val="300"/>
              </a:spcBef>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altLang="en-US" sz="1600" dirty="0">
                <a:latin typeface="Times New Roman" panose="02020603050405020304" pitchFamily="18" charset="0"/>
              </a:rPr>
              <a:t>P802.15</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extLst>
      <p:ext uri="{BB962C8B-B14F-4D97-AF65-F5344CB8AC3E}">
        <p14:creationId xmlns:p14="http://schemas.microsoft.com/office/powerpoint/2010/main" val="1132810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1881E1C-B863-4C86-AA5B-67BCB0915812}"/>
              </a:ext>
            </a:extLst>
          </p:cNvPr>
          <p:cNvSpPr>
            <a:spLocks noGrp="1"/>
          </p:cNvSpPr>
          <p:nvPr>
            <p:ph type="title"/>
          </p:nvPr>
        </p:nvSpPr>
        <p:spPr/>
        <p:txBody>
          <a:bodyPr/>
          <a:lstStyle/>
          <a:p>
            <a:r>
              <a:rPr lang="en-US" dirty="0"/>
              <a:t>Status of MAC harmonization</a:t>
            </a:r>
          </a:p>
        </p:txBody>
      </p:sp>
      <p:sp>
        <p:nvSpPr>
          <p:cNvPr id="2" name="Date Placeholder 1">
            <a:extLst>
              <a:ext uri="{FF2B5EF4-FFF2-40B4-BE49-F238E27FC236}">
                <a16:creationId xmlns:a16="http://schemas.microsoft.com/office/drawing/2014/main" id="{AF9AEBC2-501A-46AB-85B5-72EB1424280A}"/>
              </a:ext>
            </a:extLst>
          </p:cNvPr>
          <p:cNvSpPr>
            <a:spLocks noGrp="1"/>
          </p:cNvSpPr>
          <p:nvPr>
            <p:ph type="dt" idx="10"/>
          </p:nvPr>
        </p:nvSpPr>
        <p:spPr/>
        <p:txBody>
          <a:bodyPr/>
          <a:lstStyle/>
          <a:p>
            <a:r>
              <a:rPr lang="en-US" altLang="ja-JP"/>
              <a:t>January 2024</a:t>
            </a:r>
            <a:endParaRPr lang="en-US" dirty="0"/>
          </a:p>
        </p:txBody>
      </p:sp>
      <p:sp>
        <p:nvSpPr>
          <p:cNvPr id="3" name="Footer Placeholder 2">
            <a:extLst>
              <a:ext uri="{FF2B5EF4-FFF2-40B4-BE49-F238E27FC236}">
                <a16:creationId xmlns:a16="http://schemas.microsoft.com/office/drawing/2014/main" id="{2C5E9C66-7301-43E3-A9D9-2D1F86309649}"/>
              </a:ext>
            </a:extLst>
          </p:cNvPr>
          <p:cNvSpPr>
            <a:spLocks noGrp="1"/>
          </p:cNvSpPr>
          <p:nvPr>
            <p:ph type="ftr" idx="11"/>
          </p:nvPr>
        </p:nvSpPr>
        <p:spPr/>
        <p:txBody>
          <a:bodyPr/>
          <a:lstStyle/>
          <a:p>
            <a:r>
              <a:rPr lang="en-US"/>
              <a:t>Hernandez, Joo, Kohno, Kobayashi, Anzai, (YRP-IAI, NITec, KPST)</a:t>
            </a:r>
            <a:endParaRPr lang="en-US" dirty="0"/>
          </a:p>
        </p:txBody>
      </p:sp>
      <p:sp>
        <p:nvSpPr>
          <p:cNvPr id="4" name="Slide Number Placeholder 3">
            <a:extLst>
              <a:ext uri="{FF2B5EF4-FFF2-40B4-BE49-F238E27FC236}">
                <a16:creationId xmlns:a16="http://schemas.microsoft.com/office/drawing/2014/main" id="{8285BF98-D8B1-42B4-8BCB-D49731595C81}"/>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sp>
        <p:nvSpPr>
          <p:cNvPr id="6" name="Text Placeholder 5">
            <a:extLst>
              <a:ext uri="{FF2B5EF4-FFF2-40B4-BE49-F238E27FC236}">
                <a16:creationId xmlns:a16="http://schemas.microsoft.com/office/drawing/2014/main" id="{5440AE05-377B-45BF-ABB9-B13F191081AC}"/>
              </a:ext>
            </a:extLst>
          </p:cNvPr>
          <p:cNvSpPr>
            <a:spLocks noGrp="1"/>
          </p:cNvSpPr>
          <p:nvPr>
            <p:ph type="body" sz="quarter" idx="13"/>
          </p:nvPr>
        </p:nvSpPr>
        <p:spPr/>
        <p:txBody>
          <a:bodyPr/>
          <a:lstStyle/>
          <a:p>
            <a:r>
              <a:rPr lang="en-US" dirty="0"/>
              <a:t>General MAC frame format:</a:t>
            </a:r>
          </a:p>
          <a:p>
            <a:endParaRPr lang="en-US" dirty="0"/>
          </a:p>
          <a:p>
            <a:endParaRPr lang="en-US" dirty="0"/>
          </a:p>
        </p:txBody>
      </p:sp>
      <p:graphicFrame>
        <p:nvGraphicFramePr>
          <p:cNvPr id="7" name="Object 6">
            <a:extLst>
              <a:ext uri="{FF2B5EF4-FFF2-40B4-BE49-F238E27FC236}">
                <a16:creationId xmlns:a16="http://schemas.microsoft.com/office/drawing/2014/main" id="{84E5BD85-7002-4291-A2A5-5ED1AEC54C2A}"/>
              </a:ext>
            </a:extLst>
          </p:cNvPr>
          <p:cNvGraphicFramePr>
            <a:graphicFrameLocks noChangeAspect="1"/>
          </p:cNvGraphicFramePr>
          <p:nvPr>
            <p:extLst>
              <p:ext uri="{D42A27DB-BD31-4B8C-83A1-F6EECF244321}">
                <p14:modId xmlns:p14="http://schemas.microsoft.com/office/powerpoint/2010/main" val="2841335005"/>
              </p:ext>
            </p:extLst>
          </p:nvPr>
        </p:nvGraphicFramePr>
        <p:xfrm>
          <a:off x="1477767" y="2758550"/>
          <a:ext cx="5728092" cy="1524692"/>
        </p:xfrm>
        <a:graphic>
          <a:graphicData uri="http://schemas.openxmlformats.org/presentationml/2006/ole">
            <mc:AlternateContent xmlns:mc="http://schemas.openxmlformats.org/markup-compatibility/2006">
              <mc:Choice xmlns:v="urn:schemas-microsoft-com:vml" Requires="v">
                <p:oleObj spid="_x0000_s2061" name="Visio" r:id="rId3" imgW="4979374" imgH="1325978" progId="Visio.Drawing.15">
                  <p:embed/>
                </p:oleObj>
              </mc:Choice>
              <mc:Fallback>
                <p:oleObj name="Visio" r:id="rId3" imgW="4979374" imgH="1325978" progId="Visio.Drawing.15">
                  <p:embed/>
                  <p:pic>
                    <p:nvPicPr>
                      <p:cNvPr id="0" name=""/>
                      <p:cNvPicPr/>
                      <p:nvPr/>
                    </p:nvPicPr>
                    <p:blipFill>
                      <a:blip r:embed="rId4"/>
                      <a:stretch>
                        <a:fillRect/>
                      </a:stretch>
                    </p:blipFill>
                    <p:spPr>
                      <a:xfrm>
                        <a:off x="1477767" y="2758550"/>
                        <a:ext cx="5728092" cy="1524692"/>
                      </a:xfrm>
                      <a:prstGeom prst="rect">
                        <a:avLst/>
                      </a:prstGeom>
                    </p:spPr>
                  </p:pic>
                </p:oleObj>
              </mc:Fallback>
            </mc:AlternateContent>
          </a:graphicData>
        </a:graphic>
      </p:graphicFrame>
    </p:spTree>
    <p:extLst>
      <p:ext uri="{BB962C8B-B14F-4D97-AF65-F5344CB8AC3E}">
        <p14:creationId xmlns:p14="http://schemas.microsoft.com/office/powerpoint/2010/main" val="2700399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1C230F-C3BD-4C1F-9441-41EAC9643328}"/>
              </a:ext>
            </a:extLst>
          </p:cNvPr>
          <p:cNvSpPr>
            <a:spLocks noGrp="1"/>
          </p:cNvSpPr>
          <p:nvPr>
            <p:ph type="dt" idx="10"/>
          </p:nvPr>
        </p:nvSpPr>
        <p:spPr/>
        <p:txBody>
          <a:bodyPr/>
          <a:lstStyle/>
          <a:p>
            <a:r>
              <a:rPr lang="en-US" altLang="ja-JP"/>
              <a:t>January 2024</a:t>
            </a:r>
            <a:endParaRPr lang="en-US" dirty="0"/>
          </a:p>
        </p:txBody>
      </p:sp>
      <p:sp>
        <p:nvSpPr>
          <p:cNvPr id="3" name="Footer Placeholder 2">
            <a:extLst>
              <a:ext uri="{FF2B5EF4-FFF2-40B4-BE49-F238E27FC236}">
                <a16:creationId xmlns:a16="http://schemas.microsoft.com/office/drawing/2014/main" id="{B5E114C8-C2DB-4A73-BA38-7522D79EDF38}"/>
              </a:ext>
            </a:extLst>
          </p:cNvPr>
          <p:cNvSpPr>
            <a:spLocks noGrp="1"/>
          </p:cNvSpPr>
          <p:nvPr>
            <p:ph type="ftr" idx="11"/>
          </p:nvPr>
        </p:nvSpPr>
        <p:spPr/>
        <p:txBody>
          <a:bodyPr/>
          <a:lstStyle/>
          <a:p>
            <a:r>
              <a:rPr lang="en-US"/>
              <a:t>Hernandez, Joo, Kohno, Kobayashi, Anzai, (YRP-IAI, NITec, KPST)</a:t>
            </a:r>
            <a:endParaRPr lang="en-US" dirty="0"/>
          </a:p>
        </p:txBody>
      </p:sp>
      <p:sp>
        <p:nvSpPr>
          <p:cNvPr id="4" name="Slide Number Placeholder 3">
            <a:extLst>
              <a:ext uri="{FF2B5EF4-FFF2-40B4-BE49-F238E27FC236}">
                <a16:creationId xmlns:a16="http://schemas.microsoft.com/office/drawing/2014/main" id="{8C1CDA9E-FCB8-4229-A809-E1B3D6D9779A}"/>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pic>
        <p:nvPicPr>
          <p:cNvPr id="9" name="Picture 8">
            <a:extLst>
              <a:ext uri="{FF2B5EF4-FFF2-40B4-BE49-F238E27FC236}">
                <a16:creationId xmlns:a16="http://schemas.microsoft.com/office/drawing/2014/main" id="{A8761263-5888-46E7-B751-396541D00F72}"/>
              </a:ext>
            </a:extLst>
          </p:cNvPr>
          <p:cNvPicPr>
            <a:picLocks noChangeAspect="1"/>
          </p:cNvPicPr>
          <p:nvPr/>
        </p:nvPicPr>
        <p:blipFill>
          <a:blip r:embed="rId2"/>
          <a:stretch>
            <a:fillRect/>
          </a:stretch>
        </p:blipFill>
        <p:spPr>
          <a:xfrm>
            <a:off x="1829562" y="920357"/>
            <a:ext cx="5484876" cy="5667756"/>
          </a:xfrm>
          <a:prstGeom prst="rect">
            <a:avLst/>
          </a:prstGeom>
        </p:spPr>
      </p:pic>
      <p:sp>
        <p:nvSpPr>
          <p:cNvPr id="10" name="TextBox 9">
            <a:extLst>
              <a:ext uri="{FF2B5EF4-FFF2-40B4-BE49-F238E27FC236}">
                <a16:creationId xmlns:a16="http://schemas.microsoft.com/office/drawing/2014/main" id="{3297189F-65A8-4609-971E-BEC6AC97B553}"/>
              </a:ext>
            </a:extLst>
          </p:cNvPr>
          <p:cNvSpPr txBox="1"/>
          <p:nvPr/>
        </p:nvSpPr>
        <p:spPr>
          <a:xfrm>
            <a:off x="763146" y="745843"/>
            <a:ext cx="979755" cy="369332"/>
          </a:xfrm>
          <a:prstGeom prst="rect">
            <a:avLst/>
          </a:prstGeom>
          <a:noFill/>
        </p:spPr>
        <p:txBody>
          <a:bodyPr wrap="none" rtlCol="0">
            <a:spAutoFit/>
          </a:bodyPr>
          <a:lstStyle/>
          <a:p>
            <a:r>
              <a:rPr lang="en-US" sz="1800" b="1" dirty="0">
                <a:latin typeface="+mn-lt"/>
              </a:rPr>
              <a:t>Beacon:</a:t>
            </a:r>
          </a:p>
        </p:txBody>
      </p:sp>
    </p:spTree>
    <p:extLst>
      <p:ext uri="{BB962C8B-B14F-4D97-AF65-F5344CB8AC3E}">
        <p14:creationId xmlns:p14="http://schemas.microsoft.com/office/powerpoint/2010/main" val="2255947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E8E014-8925-44B3-B1B3-49740A54F372}"/>
              </a:ext>
            </a:extLst>
          </p:cNvPr>
          <p:cNvSpPr>
            <a:spLocks noGrp="1"/>
          </p:cNvSpPr>
          <p:nvPr>
            <p:ph type="dt" idx="10"/>
          </p:nvPr>
        </p:nvSpPr>
        <p:spPr/>
        <p:txBody>
          <a:bodyPr/>
          <a:lstStyle/>
          <a:p>
            <a:r>
              <a:rPr lang="en-US" altLang="ja-JP"/>
              <a:t>January 2024</a:t>
            </a:r>
            <a:endParaRPr lang="en-US" dirty="0"/>
          </a:p>
        </p:txBody>
      </p:sp>
      <p:sp>
        <p:nvSpPr>
          <p:cNvPr id="3" name="Footer Placeholder 2">
            <a:extLst>
              <a:ext uri="{FF2B5EF4-FFF2-40B4-BE49-F238E27FC236}">
                <a16:creationId xmlns:a16="http://schemas.microsoft.com/office/drawing/2014/main" id="{29EA0E1C-48DA-42BC-812A-2F903586B7DA}"/>
              </a:ext>
            </a:extLst>
          </p:cNvPr>
          <p:cNvSpPr>
            <a:spLocks noGrp="1"/>
          </p:cNvSpPr>
          <p:nvPr>
            <p:ph type="ftr" idx="11"/>
          </p:nvPr>
        </p:nvSpPr>
        <p:spPr/>
        <p:txBody>
          <a:bodyPr/>
          <a:lstStyle/>
          <a:p>
            <a:r>
              <a:rPr lang="en-US"/>
              <a:t>Hernandez, Joo, Kohno, Kobayashi, Anzai, (YRP-IAI, NITec, KPST)</a:t>
            </a:r>
            <a:endParaRPr lang="en-US" dirty="0"/>
          </a:p>
        </p:txBody>
      </p:sp>
      <p:sp>
        <p:nvSpPr>
          <p:cNvPr id="4" name="Slide Number Placeholder 3">
            <a:extLst>
              <a:ext uri="{FF2B5EF4-FFF2-40B4-BE49-F238E27FC236}">
                <a16:creationId xmlns:a16="http://schemas.microsoft.com/office/drawing/2014/main" id="{618D7EEE-5DE2-4E4E-BDB5-AC6E285A536F}"/>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graphicFrame>
        <p:nvGraphicFramePr>
          <p:cNvPr id="5" name="Object 4">
            <a:extLst>
              <a:ext uri="{FF2B5EF4-FFF2-40B4-BE49-F238E27FC236}">
                <a16:creationId xmlns:a16="http://schemas.microsoft.com/office/drawing/2014/main" id="{03BBF8DB-4268-430B-9CC0-4EF55E0DE72C}"/>
              </a:ext>
            </a:extLst>
          </p:cNvPr>
          <p:cNvGraphicFramePr>
            <a:graphicFrameLocks noChangeAspect="1"/>
          </p:cNvGraphicFramePr>
          <p:nvPr>
            <p:extLst>
              <p:ext uri="{D42A27DB-BD31-4B8C-83A1-F6EECF244321}">
                <p14:modId xmlns:p14="http://schemas.microsoft.com/office/powerpoint/2010/main" val="32217381"/>
              </p:ext>
            </p:extLst>
          </p:nvPr>
        </p:nvGraphicFramePr>
        <p:xfrm>
          <a:off x="1656419" y="1742130"/>
          <a:ext cx="5907361" cy="2148748"/>
        </p:xfrm>
        <a:graphic>
          <a:graphicData uri="http://schemas.openxmlformats.org/presentationml/2006/ole">
            <mc:AlternateContent xmlns:mc="http://schemas.openxmlformats.org/markup-compatibility/2006">
              <mc:Choice xmlns:v="urn:schemas-microsoft-com:vml" Requires="v">
                <p:oleObj spid="_x0000_s6150" name="Visio" r:id="rId3" imgW="4141322" imgH="1506957" progId="Visio.Drawing.15">
                  <p:embed/>
                </p:oleObj>
              </mc:Choice>
              <mc:Fallback>
                <p:oleObj name="Visio" r:id="rId3" imgW="4141322" imgH="1506957" progId="Visio.Drawing.15">
                  <p:embed/>
                  <p:pic>
                    <p:nvPicPr>
                      <p:cNvPr id="0" name=""/>
                      <p:cNvPicPr/>
                      <p:nvPr/>
                    </p:nvPicPr>
                    <p:blipFill>
                      <a:blip r:embed="rId4"/>
                      <a:stretch>
                        <a:fillRect/>
                      </a:stretch>
                    </p:blipFill>
                    <p:spPr>
                      <a:xfrm>
                        <a:off x="1656419" y="1742130"/>
                        <a:ext cx="5907361" cy="2148748"/>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8A826F9D-F8AB-4BAA-BEA8-DC5AC5E83CB5}"/>
              </a:ext>
            </a:extLst>
          </p:cNvPr>
          <p:cNvSpPr txBox="1"/>
          <p:nvPr/>
        </p:nvSpPr>
        <p:spPr>
          <a:xfrm>
            <a:off x="2695074" y="969366"/>
            <a:ext cx="3288080" cy="400110"/>
          </a:xfrm>
          <a:prstGeom prst="rect">
            <a:avLst/>
          </a:prstGeom>
          <a:noFill/>
        </p:spPr>
        <p:txBody>
          <a:bodyPr wrap="none" rtlCol="0">
            <a:spAutoFit/>
          </a:bodyPr>
          <a:lstStyle/>
          <a:p>
            <a:r>
              <a:rPr lang="en-US" sz="2000" b="1" dirty="0">
                <a:latin typeface="+mn-lt"/>
              </a:rPr>
              <a:t>MAC superframe structure:</a:t>
            </a:r>
          </a:p>
        </p:txBody>
      </p:sp>
      <p:sp>
        <p:nvSpPr>
          <p:cNvPr id="8" name="TextBox 7">
            <a:extLst>
              <a:ext uri="{FF2B5EF4-FFF2-40B4-BE49-F238E27FC236}">
                <a16:creationId xmlns:a16="http://schemas.microsoft.com/office/drawing/2014/main" id="{11AB6DD4-63DB-4907-AF31-CA9C300904A9}"/>
              </a:ext>
            </a:extLst>
          </p:cNvPr>
          <p:cNvSpPr txBox="1"/>
          <p:nvPr/>
        </p:nvSpPr>
        <p:spPr>
          <a:xfrm>
            <a:off x="1255775" y="4540036"/>
            <a:ext cx="7481535" cy="1477328"/>
          </a:xfrm>
          <a:prstGeom prst="rect">
            <a:avLst/>
          </a:prstGeom>
          <a:noFill/>
        </p:spPr>
        <p:txBody>
          <a:bodyPr wrap="none" rtlCol="0">
            <a:spAutoFit/>
          </a:bodyPr>
          <a:lstStyle/>
          <a:p>
            <a:pPr marL="285750" indent="-285750">
              <a:buFont typeface="Arial" panose="020B0604020202020204" pitchFamily="34" charset="0"/>
              <a:buChar char="•"/>
            </a:pPr>
            <a:r>
              <a:rPr lang="en-US" sz="1800" dirty="0">
                <a:latin typeface="+mn-lt"/>
              </a:rPr>
              <a:t>Only one Beacon frame</a:t>
            </a:r>
          </a:p>
          <a:p>
            <a:pPr marL="285750" indent="-285750">
              <a:buFont typeface="Arial" panose="020B0604020202020204" pitchFamily="34" charset="0"/>
              <a:buChar char="•"/>
            </a:pPr>
            <a:r>
              <a:rPr lang="en-US" sz="1800" dirty="0">
                <a:latin typeface="+mn-lt"/>
              </a:rPr>
              <a:t>15.6ma innovation: dynamic CAP and CFP during group coordination</a:t>
            </a:r>
          </a:p>
          <a:p>
            <a:pPr marL="285750" indent="-285750">
              <a:buFont typeface="Arial" panose="020B0604020202020204" pitchFamily="34" charset="0"/>
              <a:buChar char="•"/>
            </a:pPr>
            <a:r>
              <a:rPr lang="en-US" sz="1800" dirty="0">
                <a:latin typeface="+mn-lt"/>
              </a:rPr>
              <a:t>15.6ma innovation: ranging option between coordinators</a:t>
            </a:r>
          </a:p>
          <a:p>
            <a:pPr marL="285750" indent="-285750">
              <a:buFont typeface="Arial" panose="020B0604020202020204" pitchFamily="34" charset="0"/>
              <a:buChar char="•"/>
            </a:pPr>
            <a:r>
              <a:rPr lang="en-US" sz="1800" dirty="0">
                <a:latin typeface="+mn-lt"/>
              </a:rPr>
              <a:t>Use of the same frequency band for all messages</a:t>
            </a:r>
          </a:p>
          <a:p>
            <a:pPr marL="285750" indent="-285750">
              <a:buFont typeface="Arial" panose="020B0604020202020204" pitchFamily="34" charset="0"/>
              <a:buChar char="•"/>
            </a:pPr>
            <a:r>
              <a:rPr lang="en-US" sz="1800" dirty="0">
                <a:latin typeface="+mn-lt"/>
              </a:rPr>
              <a:t>Optional use of a control channel for management and control MAC frames</a:t>
            </a:r>
          </a:p>
        </p:txBody>
      </p:sp>
    </p:spTree>
    <p:extLst>
      <p:ext uri="{BB962C8B-B14F-4D97-AF65-F5344CB8AC3E}">
        <p14:creationId xmlns:p14="http://schemas.microsoft.com/office/powerpoint/2010/main" val="3698911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812EB0-E487-43C8-820E-BB3A1E0F40B4}"/>
              </a:ext>
            </a:extLst>
          </p:cNvPr>
          <p:cNvSpPr>
            <a:spLocks noGrp="1"/>
          </p:cNvSpPr>
          <p:nvPr>
            <p:ph type="dt" idx="10"/>
          </p:nvPr>
        </p:nvSpPr>
        <p:spPr/>
        <p:txBody>
          <a:bodyPr/>
          <a:lstStyle/>
          <a:p>
            <a:r>
              <a:rPr lang="en-US" altLang="ja-JP"/>
              <a:t>January 2024</a:t>
            </a:r>
            <a:endParaRPr lang="en-US" dirty="0"/>
          </a:p>
        </p:txBody>
      </p:sp>
      <p:sp>
        <p:nvSpPr>
          <p:cNvPr id="3" name="Footer Placeholder 2">
            <a:extLst>
              <a:ext uri="{FF2B5EF4-FFF2-40B4-BE49-F238E27FC236}">
                <a16:creationId xmlns:a16="http://schemas.microsoft.com/office/drawing/2014/main" id="{06B1DC44-4ECD-40AE-B9E1-B3761A8A34A2}"/>
              </a:ext>
            </a:extLst>
          </p:cNvPr>
          <p:cNvSpPr>
            <a:spLocks noGrp="1"/>
          </p:cNvSpPr>
          <p:nvPr>
            <p:ph type="ftr" idx="11"/>
          </p:nvPr>
        </p:nvSpPr>
        <p:spPr/>
        <p:txBody>
          <a:bodyPr/>
          <a:lstStyle/>
          <a:p>
            <a:r>
              <a:rPr lang="en-US"/>
              <a:t>Hernandez, Joo, Kohno, Kobayashi, Anzai, (YRP-IAI, NITec, KPST)</a:t>
            </a:r>
            <a:endParaRPr lang="en-US" dirty="0"/>
          </a:p>
        </p:txBody>
      </p:sp>
      <p:sp>
        <p:nvSpPr>
          <p:cNvPr id="4" name="Slide Number Placeholder 3">
            <a:extLst>
              <a:ext uri="{FF2B5EF4-FFF2-40B4-BE49-F238E27FC236}">
                <a16:creationId xmlns:a16="http://schemas.microsoft.com/office/drawing/2014/main" id="{4063788B-0F6E-4D42-8294-3965B57125A1}"/>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a:t>
            </a:fld>
            <a:endParaRPr dirty="0"/>
          </a:p>
        </p:txBody>
      </p:sp>
      <p:pic>
        <p:nvPicPr>
          <p:cNvPr id="9" name="Picture 8">
            <a:extLst>
              <a:ext uri="{FF2B5EF4-FFF2-40B4-BE49-F238E27FC236}">
                <a16:creationId xmlns:a16="http://schemas.microsoft.com/office/drawing/2014/main" id="{55B21435-9A50-4B6B-A0FB-EBE94DFE3DAC}"/>
              </a:ext>
            </a:extLst>
          </p:cNvPr>
          <p:cNvPicPr>
            <a:picLocks noChangeAspect="1"/>
          </p:cNvPicPr>
          <p:nvPr/>
        </p:nvPicPr>
        <p:blipFill>
          <a:blip r:embed="rId2"/>
          <a:stretch>
            <a:fillRect/>
          </a:stretch>
        </p:blipFill>
        <p:spPr>
          <a:xfrm>
            <a:off x="131734" y="1410869"/>
            <a:ext cx="8880532" cy="4151158"/>
          </a:xfrm>
          <a:prstGeom prst="rect">
            <a:avLst/>
          </a:prstGeom>
        </p:spPr>
      </p:pic>
    </p:spTree>
    <p:extLst>
      <p:ext uri="{BB962C8B-B14F-4D97-AF65-F5344CB8AC3E}">
        <p14:creationId xmlns:p14="http://schemas.microsoft.com/office/powerpoint/2010/main" val="2846154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CED77C-B7AD-4997-87FC-41C104E1A889}"/>
              </a:ext>
            </a:extLst>
          </p:cNvPr>
          <p:cNvSpPr>
            <a:spLocks noGrp="1"/>
          </p:cNvSpPr>
          <p:nvPr>
            <p:ph type="title"/>
          </p:nvPr>
        </p:nvSpPr>
        <p:spPr/>
        <p:txBody>
          <a:bodyPr/>
          <a:lstStyle/>
          <a:p>
            <a:r>
              <a:rPr lang="en-US" dirty="0"/>
              <a:t>Still missing</a:t>
            </a:r>
          </a:p>
        </p:txBody>
      </p:sp>
      <p:sp>
        <p:nvSpPr>
          <p:cNvPr id="2" name="Date Placeholder 1">
            <a:extLst>
              <a:ext uri="{FF2B5EF4-FFF2-40B4-BE49-F238E27FC236}">
                <a16:creationId xmlns:a16="http://schemas.microsoft.com/office/drawing/2014/main" id="{BF31CBB8-2694-4A7E-9DEB-E654593B95A5}"/>
              </a:ext>
            </a:extLst>
          </p:cNvPr>
          <p:cNvSpPr>
            <a:spLocks noGrp="1"/>
          </p:cNvSpPr>
          <p:nvPr>
            <p:ph type="dt" idx="10"/>
          </p:nvPr>
        </p:nvSpPr>
        <p:spPr/>
        <p:txBody>
          <a:bodyPr/>
          <a:lstStyle/>
          <a:p>
            <a:r>
              <a:rPr lang="en-US" altLang="ja-JP"/>
              <a:t>January 2024</a:t>
            </a:r>
            <a:endParaRPr lang="en-US" dirty="0"/>
          </a:p>
        </p:txBody>
      </p:sp>
      <p:sp>
        <p:nvSpPr>
          <p:cNvPr id="3" name="Footer Placeholder 2">
            <a:extLst>
              <a:ext uri="{FF2B5EF4-FFF2-40B4-BE49-F238E27FC236}">
                <a16:creationId xmlns:a16="http://schemas.microsoft.com/office/drawing/2014/main" id="{C6EE822F-30F1-4D05-B6F4-1D24404F21F6}"/>
              </a:ext>
            </a:extLst>
          </p:cNvPr>
          <p:cNvSpPr>
            <a:spLocks noGrp="1"/>
          </p:cNvSpPr>
          <p:nvPr>
            <p:ph type="ftr" idx="11"/>
          </p:nvPr>
        </p:nvSpPr>
        <p:spPr/>
        <p:txBody>
          <a:bodyPr/>
          <a:lstStyle/>
          <a:p>
            <a:r>
              <a:rPr lang="en-US"/>
              <a:t>Hernandez, Joo, Kohno, Kobayashi, Anzai, (YRP-IAI, NITec, KPST)</a:t>
            </a:r>
            <a:endParaRPr lang="en-US" dirty="0"/>
          </a:p>
        </p:txBody>
      </p:sp>
      <p:sp>
        <p:nvSpPr>
          <p:cNvPr id="4" name="Slide Number Placeholder 3">
            <a:extLst>
              <a:ext uri="{FF2B5EF4-FFF2-40B4-BE49-F238E27FC236}">
                <a16:creationId xmlns:a16="http://schemas.microsoft.com/office/drawing/2014/main" id="{9423DA69-E99E-45CD-8623-956EB5262C8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a:t>
            </a:fld>
            <a:endParaRPr dirty="0"/>
          </a:p>
        </p:txBody>
      </p:sp>
      <p:sp>
        <p:nvSpPr>
          <p:cNvPr id="6" name="Text Placeholder 5">
            <a:extLst>
              <a:ext uri="{FF2B5EF4-FFF2-40B4-BE49-F238E27FC236}">
                <a16:creationId xmlns:a16="http://schemas.microsoft.com/office/drawing/2014/main" id="{0F3F417C-5098-4D56-B6C8-7404905CF667}"/>
              </a:ext>
            </a:extLst>
          </p:cNvPr>
          <p:cNvSpPr>
            <a:spLocks noGrp="1"/>
          </p:cNvSpPr>
          <p:nvPr>
            <p:ph type="body" sz="quarter" idx="13"/>
          </p:nvPr>
        </p:nvSpPr>
        <p:spPr/>
        <p:txBody>
          <a:bodyPr/>
          <a:lstStyle/>
          <a:p>
            <a:pPr marL="25400" indent="0">
              <a:buNone/>
            </a:pPr>
            <a:endParaRPr lang="en-US" dirty="0"/>
          </a:p>
          <a:p>
            <a:r>
              <a:rPr lang="en-US" dirty="0"/>
              <a:t>Define Control frames and Data frame format</a:t>
            </a:r>
          </a:p>
          <a:p>
            <a:r>
              <a:rPr lang="en-US" dirty="0"/>
              <a:t>MAC functional description </a:t>
            </a:r>
          </a:p>
          <a:p>
            <a:r>
              <a:rPr lang="en-US" dirty="0"/>
              <a:t>Simulation </a:t>
            </a:r>
            <a:r>
              <a:rPr lang="en-US"/>
              <a:t>of BANs (at </a:t>
            </a:r>
            <a:r>
              <a:rPr lang="en-US" dirty="0"/>
              <a:t>the </a:t>
            </a:r>
            <a:r>
              <a:rPr lang="en-US"/>
              <a:t>MAC level) </a:t>
            </a:r>
            <a:r>
              <a:rPr lang="en-US" dirty="0"/>
              <a:t>in a coexistence scenario, requires a more sophisticated simulation.</a:t>
            </a:r>
          </a:p>
          <a:p>
            <a:endParaRPr lang="en-US" dirty="0"/>
          </a:p>
          <a:p>
            <a:endParaRPr lang="en-US" dirty="0"/>
          </a:p>
        </p:txBody>
      </p:sp>
    </p:spTree>
    <p:extLst>
      <p:ext uri="{BB962C8B-B14F-4D97-AF65-F5344CB8AC3E}">
        <p14:creationId xmlns:p14="http://schemas.microsoft.com/office/powerpoint/2010/main" val="379368512"/>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6477</TotalTime>
  <Words>461</Words>
  <Application>Microsoft Office PowerPoint</Application>
  <PresentationFormat>On-screen Show (4:3)</PresentationFormat>
  <Paragraphs>45</Paragraphs>
  <Slides>6</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Times New Roman</vt:lpstr>
      <vt:lpstr>Default Design</vt:lpstr>
      <vt:lpstr>Visio</vt:lpstr>
      <vt:lpstr>PowerPoint Presentation</vt:lpstr>
      <vt:lpstr>Status of MAC harmonization</vt:lpstr>
      <vt:lpstr>PowerPoint Presentation</vt:lpstr>
      <vt:lpstr>PowerPoint Presentation</vt:lpstr>
      <vt:lpstr>PowerPoint Presentation</vt:lpstr>
      <vt:lpstr>Still missing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cp:lastModifiedBy>
  <cp:revision>235</cp:revision>
  <dcterms:modified xsi:type="dcterms:W3CDTF">2024-03-13T19:49:46Z</dcterms:modified>
</cp:coreProperties>
</file>