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264" r:id="rId2"/>
    <p:sldId id="256" r:id="rId3"/>
    <p:sldId id="1016" r:id="rId4"/>
    <p:sldId id="1019" r:id="rId5"/>
    <p:sldId id="270" r:id="rId6"/>
    <p:sldId id="1007" r:id="rId7"/>
    <p:sldId id="1015" r:id="rId8"/>
    <p:sldId id="1021" r:id="rId9"/>
    <p:sldId id="1022" r:id="rId10"/>
    <p:sldId id="1020" r:id="rId11"/>
    <p:sldId id="1010" r:id="rId12"/>
    <p:sldId id="1024" r:id="rId13"/>
    <p:sldId id="258" r:id="rId14"/>
    <p:sldId id="259" r:id="rId15"/>
    <p:sldId id="284" r:id="rId16"/>
    <p:sldId id="286" r:id="rId17"/>
    <p:sldId id="274" r:id="rId18"/>
    <p:sldId id="1008" r:id="rId19"/>
    <p:sldId id="1009" r:id="rId20"/>
    <p:sldId id="1011" r:id="rId21"/>
    <p:sldId id="257" r:id="rId22"/>
    <p:sldId id="1012" r:id="rId23"/>
    <p:sldId id="1013" r:id="rId24"/>
    <p:sldId id="1026" r:id="rId25"/>
    <p:sldId id="1027" r:id="rId26"/>
    <p:sldId id="1025" r:id="rId27"/>
    <p:sldId id="1014" r:id="rId28"/>
    <p:sldId id="300" r:id="rId29"/>
    <p:sldId id="670" r:id="rId30"/>
    <p:sldId id="610" r:id="rId31"/>
    <p:sldId id="990" r:id="rId32"/>
    <p:sldId id="583" r:id="rId33"/>
    <p:sldId id="550" r:id="rId34"/>
    <p:sldId id="551" r:id="rId35"/>
    <p:sldId id="992" r:id="rId36"/>
    <p:sldId id="1004" r:id="rId37"/>
    <p:sldId id="1006" r:id="rId38"/>
    <p:sldId id="585" r:id="rId39"/>
    <p:sldId id="989" r:id="rId40"/>
    <p:sldId id="994" r:id="rId41"/>
    <p:sldId id="996" r:id="rId4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CF948-D2D0-4B38-8AFD-DC4A0E844542}" v="30" dt="2025-01-15T02:57:02.2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7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95FCC1FE-A233-4EA1-90F6-557AFC47111A}"/>
    <pc:docChg chg="custSel modSld modMainMaster">
      <pc:chgData name="Takumi Kobayashi" userId="6ec8770888b2809e" providerId="LiveId" clId="{95FCC1FE-A233-4EA1-90F6-557AFC47111A}" dt="2025-01-15T05:21:34.283" v="60" actId="6549"/>
      <pc:docMkLst>
        <pc:docMk/>
      </pc:docMkLst>
      <pc:sldChg chg="addSp delSp modSp mod">
        <pc:chgData name="Takumi Kobayashi" userId="6ec8770888b2809e" providerId="LiveId" clId="{95FCC1FE-A233-4EA1-90F6-557AFC47111A}" dt="2025-01-15T05:20:53.358" v="7" actId="1076"/>
        <pc:sldMkLst>
          <pc:docMk/>
          <pc:sldMk cId="3768183248" sldId="1015"/>
        </pc:sldMkLst>
        <pc:spChg chg="mod">
          <ac:chgData name="Takumi Kobayashi" userId="6ec8770888b2809e" providerId="LiveId" clId="{95FCC1FE-A233-4EA1-90F6-557AFC47111A}" dt="2025-01-15T05:20:53.358" v="7" actId="1076"/>
          <ac:spMkLst>
            <pc:docMk/>
            <pc:sldMk cId="3768183248" sldId="1015"/>
            <ac:spMk id="10" creationId="{C6778D03-2E41-AC04-D73A-028F593064F6}"/>
          </ac:spMkLst>
        </pc:spChg>
        <pc:picChg chg="del">
          <ac:chgData name="Takumi Kobayashi" userId="6ec8770888b2809e" providerId="LiveId" clId="{95FCC1FE-A233-4EA1-90F6-557AFC47111A}" dt="2025-01-15T05:20:36.717" v="2" actId="478"/>
          <ac:picMkLst>
            <pc:docMk/>
            <pc:sldMk cId="3768183248" sldId="1015"/>
            <ac:picMk id="3" creationId="{4C54B7FB-3C6F-898C-5451-D3565A034EBA}"/>
          </ac:picMkLst>
        </pc:picChg>
        <pc:picChg chg="add mod ord">
          <ac:chgData name="Takumi Kobayashi" userId="6ec8770888b2809e" providerId="LiveId" clId="{95FCC1FE-A233-4EA1-90F6-557AFC47111A}" dt="2025-01-15T05:20:47.984" v="6" actId="1076"/>
          <ac:picMkLst>
            <pc:docMk/>
            <pc:sldMk cId="3768183248" sldId="1015"/>
            <ac:picMk id="7" creationId="{75077CF3-FBAA-37AD-EE7A-08DD42EA2C7D}"/>
          </ac:picMkLst>
        </pc:picChg>
      </pc:sldChg>
      <pc:sldChg chg="modSp mod">
        <pc:chgData name="Takumi Kobayashi" userId="6ec8770888b2809e" providerId="LiveId" clId="{95FCC1FE-A233-4EA1-90F6-557AFC47111A}" dt="2025-01-15T05:21:34.283" v="60" actId="6549"/>
        <pc:sldMkLst>
          <pc:docMk/>
          <pc:sldMk cId="1661538928" sldId="1021"/>
        </pc:sldMkLst>
        <pc:spChg chg="mod">
          <ac:chgData name="Takumi Kobayashi" userId="6ec8770888b2809e" providerId="LiveId" clId="{95FCC1FE-A233-4EA1-90F6-557AFC47111A}" dt="2025-01-15T05:21:34.283" v="60" actId="6549"/>
          <ac:spMkLst>
            <pc:docMk/>
            <pc:sldMk cId="1661538928" sldId="1021"/>
            <ac:spMk id="5" creationId="{EC35ADC6-497D-AD8F-583A-D7592CD983C6}"/>
          </ac:spMkLst>
        </pc:spChg>
      </pc:sldChg>
      <pc:sldMasterChg chg="modSp mod">
        <pc:chgData name="Takumi Kobayashi" userId="6ec8770888b2809e" providerId="LiveId" clId="{95FCC1FE-A233-4EA1-90F6-557AFC47111A}" dt="2025-01-15T05:21:07.517" v="9" actId="20577"/>
        <pc:sldMasterMkLst>
          <pc:docMk/>
          <pc:sldMasterMk cId="3930973884" sldId="2147483693"/>
        </pc:sldMasterMkLst>
        <pc:spChg chg="mod">
          <ac:chgData name="Takumi Kobayashi" userId="6ec8770888b2809e" providerId="LiveId" clId="{95FCC1FE-A233-4EA1-90F6-557AFC47111A}" dt="2025-01-15T05:21:07.517" v="9" actId="20577"/>
          <ac:spMkLst>
            <pc:docMk/>
            <pc:sldMasterMk cId="3930973884" sldId="2147483693"/>
            <ac:spMk id="1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2025/1/15</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42" name="Google Shape;42;p5"/>
          <p:cNvSpPr txBox="1">
            <a:spLocks noGrp="1"/>
          </p:cNvSpPr>
          <p:nvPr>
            <p:ph type="ftr" idx="11"/>
          </p:nvPr>
        </p:nvSpPr>
        <p:spPr>
          <a:xfrm>
            <a:off x="5493957"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58" name="Google Shape;58;p7"/>
          <p:cNvSpPr txBox="1">
            <a:spLocks noGrp="1"/>
          </p:cNvSpPr>
          <p:nvPr>
            <p:ph type="ftr" idx="11"/>
          </p:nvPr>
        </p:nvSpPr>
        <p:spPr>
          <a:xfrm>
            <a:off x="5493957" y="639347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2025</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15-24-0073-07-006a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January</a:t>
            </a:r>
            <a:r>
              <a:rPr kumimoji="0" lang="en-US" sz="1600" b="0" kern="0" dirty="0">
                <a:latin typeface="Times New Roman"/>
                <a:ea typeface="Times New Roman"/>
                <a:cs typeface="Times New Roman"/>
                <a:sym typeface="Times New Roman"/>
              </a:rPr>
              <a:t> 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2025</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dirty="0"/>
              <a:t>Takumi Kobayashi, Minsoo Kim, Marco Hernandez, Ryuji Kohno (</a:t>
            </a:r>
            <a:r>
              <a:rPr lang="en-US" dirty="0" err="1"/>
              <a:t>Nitech</a:t>
            </a:r>
            <a:r>
              <a:rPr lang="en-US" dirty="0"/>
              <a:t>/YRP-IAI/</a:t>
            </a:r>
            <a:r>
              <a:rPr lang="en-US" dirty="0" err="1"/>
              <a:t>U.Oulu</a:t>
            </a:r>
            <a:r>
              <a:rPr lang="en-US" dirty="0"/>
              <a:t>/YNU)</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1B7B-8BEB-7648-FAAE-716DF25403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D68023-E7F2-7AAA-EC64-7B07FC5314C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
        <p:nvSpPr>
          <p:cNvPr id="3" name="フッター プレースホルダー 2">
            <a:extLst>
              <a:ext uri="{FF2B5EF4-FFF2-40B4-BE49-F238E27FC236}">
                <a16:creationId xmlns:a16="http://schemas.microsoft.com/office/drawing/2014/main" id="{25199A8B-B781-E38B-1386-FC31B661CD8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5B4FC42E-ACC2-4DBD-8D3F-01779C2A6009}"/>
              </a:ext>
            </a:extLst>
          </p:cNvPr>
          <p:cNvSpPr>
            <a:spLocks noGrp="1"/>
          </p:cNvSpPr>
          <p:nvPr>
            <p:ph type="dt" sz="half" idx="2"/>
          </p:nvPr>
        </p:nvSpPr>
        <p:spPr/>
        <p:txBody>
          <a:bodyPr/>
          <a:lstStyle/>
          <a:p>
            <a:r>
              <a:rPr lang="en-US" altLang="ja-JP"/>
              <a:t>January 2025</a:t>
            </a:r>
            <a:endParaRPr lang="en-US" altLang="ja-JP" dirty="0"/>
          </a:p>
        </p:txBody>
      </p:sp>
      <p:grpSp>
        <p:nvGrpSpPr>
          <p:cNvPr id="15" name="グループ化 14">
            <a:extLst>
              <a:ext uri="{FF2B5EF4-FFF2-40B4-BE49-F238E27FC236}">
                <a16:creationId xmlns:a16="http://schemas.microsoft.com/office/drawing/2014/main" id="{AB9A3074-7095-7480-359E-D8CCD66FB1E6}"/>
              </a:ext>
            </a:extLst>
          </p:cNvPr>
          <p:cNvGrpSpPr/>
          <p:nvPr/>
        </p:nvGrpSpPr>
        <p:grpSpPr>
          <a:xfrm>
            <a:off x="504513" y="1505636"/>
            <a:ext cx="3969234" cy="4179106"/>
            <a:chOff x="68155" y="1471821"/>
            <a:chExt cx="3969234" cy="4179106"/>
          </a:xfrm>
        </p:grpSpPr>
        <p:sp>
          <p:nvSpPr>
            <p:cNvPr id="6" name="フローチャート: 結合子 5">
              <a:extLst>
                <a:ext uri="{FF2B5EF4-FFF2-40B4-BE49-F238E27FC236}">
                  <a16:creationId xmlns:a16="http://schemas.microsoft.com/office/drawing/2014/main" id="{A51AF60B-0726-A222-6CB7-776036FD54F1}"/>
                </a:ext>
              </a:extLst>
            </p:cNvPr>
            <p:cNvSpPr/>
            <p:nvPr/>
          </p:nvSpPr>
          <p:spPr>
            <a:xfrm>
              <a:off x="886948" y="2197309"/>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64D98DAB-1B71-9A18-E2E8-12C801EED877}"/>
                </a:ext>
              </a:extLst>
            </p:cNvPr>
            <p:cNvSpPr/>
            <p:nvPr/>
          </p:nvSpPr>
          <p:spPr>
            <a:xfrm>
              <a:off x="772648" y="2069602"/>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799B359-B973-963B-21DC-B726EC67A3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4" y="2641210"/>
              <a:ext cx="780356" cy="780356"/>
            </a:xfrm>
            <a:prstGeom prst="rect">
              <a:avLst/>
            </a:prstGeom>
          </p:spPr>
        </p:pic>
        <p:pic>
          <p:nvPicPr>
            <p:cNvPr id="9" name="図 8">
              <a:extLst>
                <a:ext uri="{FF2B5EF4-FFF2-40B4-BE49-F238E27FC236}">
                  <a16:creationId xmlns:a16="http://schemas.microsoft.com/office/drawing/2014/main" id="{EE5BCEEA-39F1-B310-2952-D6DE05BC6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670" y="1679424"/>
              <a:ext cx="780356" cy="780356"/>
            </a:xfrm>
            <a:prstGeom prst="rect">
              <a:avLst/>
            </a:prstGeom>
          </p:spPr>
        </p:pic>
        <p:pic>
          <p:nvPicPr>
            <p:cNvPr id="10" name="図 9">
              <a:extLst>
                <a:ext uri="{FF2B5EF4-FFF2-40B4-BE49-F238E27FC236}">
                  <a16:creationId xmlns:a16="http://schemas.microsoft.com/office/drawing/2014/main" id="{941D59A8-795E-6F39-661B-1B06877860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873" y="2511193"/>
              <a:ext cx="780356" cy="780356"/>
            </a:xfrm>
            <a:prstGeom prst="rect">
              <a:avLst/>
            </a:prstGeom>
          </p:spPr>
        </p:pic>
        <p:pic>
          <p:nvPicPr>
            <p:cNvPr id="11" name="図 10">
              <a:extLst>
                <a:ext uri="{FF2B5EF4-FFF2-40B4-BE49-F238E27FC236}">
                  <a16:creationId xmlns:a16="http://schemas.microsoft.com/office/drawing/2014/main" id="{D8398EB3-A13F-D875-04CC-3995890DD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3156" y="4063375"/>
              <a:ext cx="780356" cy="780356"/>
            </a:xfrm>
            <a:prstGeom prst="rect">
              <a:avLst/>
            </a:prstGeom>
          </p:spPr>
        </p:pic>
        <p:pic>
          <p:nvPicPr>
            <p:cNvPr id="12" name="図 11">
              <a:extLst>
                <a:ext uri="{FF2B5EF4-FFF2-40B4-BE49-F238E27FC236}">
                  <a16:creationId xmlns:a16="http://schemas.microsoft.com/office/drawing/2014/main" id="{7FC8BD47-6292-4F7B-AD63-FC8492085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885" y="3875318"/>
              <a:ext cx="780356" cy="780356"/>
            </a:xfrm>
            <a:prstGeom prst="rect">
              <a:avLst/>
            </a:prstGeom>
          </p:spPr>
        </p:pic>
        <p:pic>
          <p:nvPicPr>
            <p:cNvPr id="13" name="図 12">
              <a:extLst>
                <a:ext uri="{FF2B5EF4-FFF2-40B4-BE49-F238E27FC236}">
                  <a16:creationId xmlns:a16="http://schemas.microsoft.com/office/drawing/2014/main" id="{4D168FA9-6E43-DED8-4CD8-FE0D80271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2670" y="3279624"/>
              <a:ext cx="780356" cy="780356"/>
            </a:xfrm>
            <a:prstGeom prst="rect">
              <a:avLst/>
            </a:prstGeom>
          </p:spPr>
        </p:pic>
        <p:sp>
          <p:nvSpPr>
            <p:cNvPr id="17" name="正方形/長方形 16">
              <a:extLst>
                <a:ext uri="{FF2B5EF4-FFF2-40B4-BE49-F238E27FC236}">
                  <a16:creationId xmlns:a16="http://schemas.microsoft.com/office/drawing/2014/main" id="{2E8C55FF-953D-3181-E8AE-C0AF75258BCD}"/>
                </a:ext>
              </a:extLst>
            </p:cNvPr>
            <p:cNvSpPr/>
            <p:nvPr/>
          </p:nvSpPr>
          <p:spPr>
            <a:xfrm>
              <a:off x="2565511" y="1471821"/>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B280BAC8-3A60-6D12-2D05-D9AAF16596F8}"/>
                </a:ext>
              </a:extLst>
            </p:cNvPr>
            <p:cNvSpPr/>
            <p:nvPr/>
          </p:nvSpPr>
          <p:spPr>
            <a:xfrm>
              <a:off x="68155" y="3484898"/>
              <a:ext cx="1665841" cy="369332"/>
            </a:xfrm>
            <a:prstGeom prst="rect">
              <a:avLst/>
            </a:prstGeom>
          </p:spPr>
          <p:txBody>
            <a:bodyPr wrap="none">
              <a:spAutoFit/>
            </a:bodyPr>
            <a:lstStyle/>
            <a:p>
              <a:r>
                <a:rPr lang="en-US" altLang="ja-JP" sz="1800" dirty="0"/>
                <a:t>Undesired users</a:t>
              </a:r>
              <a:endParaRPr lang="ja-JP" altLang="en-US" sz="1800" dirty="0"/>
            </a:p>
          </p:txBody>
        </p:sp>
        <p:cxnSp>
          <p:nvCxnSpPr>
            <p:cNvPr id="20" name="直線コネクタ 19">
              <a:extLst>
                <a:ext uri="{FF2B5EF4-FFF2-40B4-BE49-F238E27FC236}">
                  <a16:creationId xmlns:a16="http://schemas.microsoft.com/office/drawing/2014/main" id="{78038C91-C7E1-3D18-356E-9E52B57C6B26}"/>
                </a:ext>
              </a:extLst>
            </p:cNvPr>
            <p:cNvCxnSpPr/>
            <p:nvPr/>
          </p:nvCxnSpPr>
          <p:spPr>
            <a:xfrm flipV="1">
              <a:off x="2372848" y="2042791"/>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8C372F4-7CE9-1F58-5CD3-C43FD903B6D3}"/>
                </a:ext>
              </a:extLst>
            </p:cNvPr>
            <p:cNvCxnSpPr/>
            <p:nvPr/>
          </p:nvCxnSpPr>
          <p:spPr>
            <a:xfrm flipH="1" flipV="1">
              <a:off x="1079374" y="2714978"/>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1C8405C-27E8-E8E8-7B02-9F22508B9654}"/>
                </a:ext>
              </a:extLst>
            </p:cNvPr>
            <p:cNvCxnSpPr/>
            <p:nvPr/>
          </p:nvCxnSpPr>
          <p:spPr>
            <a:xfrm flipV="1">
              <a:off x="1094171" y="2677978"/>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9148D74E-7299-A137-E431-5BA2D9716EFA}"/>
                </a:ext>
              </a:extLst>
            </p:cNvPr>
            <p:cNvSpPr/>
            <p:nvPr/>
          </p:nvSpPr>
          <p:spPr>
            <a:xfrm rot="16200000">
              <a:off x="1918685" y="3212365"/>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2D5637B0-D165-4129-0DD5-07F453A219EC}"/>
                </a:ext>
              </a:extLst>
            </p:cNvPr>
            <p:cNvGrpSpPr/>
            <p:nvPr/>
          </p:nvGrpSpPr>
          <p:grpSpPr>
            <a:xfrm>
              <a:off x="2708361" y="3649900"/>
              <a:ext cx="239759" cy="28793"/>
              <a:chOff x="4269873" y="3000104"/>
              <a:chExt cx="239759" cy="28793"/>
            </a:xfrm>
          </p:grpSpPr>
          <p:cxnSp>
            <p:nvCxnSpPr>
              <p:cNvPr id="42" name="直線コネクタ 41">
                <a:extLst>
                  <a:ext uri="{FF2B5EF4-FFF2-40B4-BE49-F238E27FC236}">
                    <a16:creationId xmlns:a16="http://schemas.microsoft.com/office/drawing/2014/main" id="{EC9784FB-4358-2BC4-6B58-DB79A2E162F0}"/>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B06AEB4-F889-C854-E333-80B43D775F09}"/>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976993A1-CED4-7BF3-1229-7895631599CC}"/>
                </a:ext>
              </a:extLst>
            </p:cNvPr>
            <p:cNvGrpSpPr/>
            <p:nvPr/>
          </p:nvGrpSpPr>
          <p:grpSpPr>
            <a:xfrm>
              <a:off x="1792731" y="3635503"/>
              <a:ext cx="239759" cy="28793"/>
              <a:chOff x="4269873" y="3000104"/>
              <a:chExt cx="239759" cy="28793"/>
            </a:xfrm>
          </p:grpSpPr>
          <p:cxnSp>
            <p:nvCxnSpPr>
              <p:cNvPr id="40" name="直線コネクタ 39">
                <a:extLst>
                  <a:ext uri="{FF2B5EF4-FFF2-40B4-BE49-F238E27FC236}">
                    <a16:creationId xmlns:a16="http://schemas.microsoft.com/office/drawing/2014/main" id="{6F2492CC-D065-0236-DEE2-539DAAD7784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C2825C-19F1-C9B3-A8A3-1C5E398AAC4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BA31D0EE-59F6-1467-C554-79D490F80A96}"/>
                </a:ext>
              </a:extLst>
            </p:cNvPr>
            <p:cNvGrpSpPr/>
            <p:nvPr/>
          </p:nvGrpSpPr>
          <p:grpSpPr>
            <a:xfrm rot="17963895">
              <a:off x="2468488" y="3213475"/>
              <a:ext cx="239759" cy="28793"/>
              <a:chOff x="4269873" y="3000104"/>
              <a:chExt cx="239759" cy="28793"/>
            </a:xfrm>
          </p:grpSpPr>
          <p:cxnSp>
            <p:nvCxnSpPr>
              <p:cNvPr id="38" name="直線コネクタ 37">
                <a:extLst>
                  <a:ext uri="{FF2B5EF4-FFF2-40B4-BE49-F238E27FC236}">
                    <a16:creationId xmlns:a16="http://schemas.microsoft.com/office/drawing/2014/main" id="{CDAD3839-36E6-29F9-E014-16F4C771F43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9AD429-87ED-7244-07A6-C4965D4B954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7DA5A226-F003-1CCA-3028-778C366B2FB6}"/>
                </a:ext>
              </a:extLst>
            </p:cNvPr>
            <p:cNvGrpSpPr/>
            <p:nvPr/>
          </p:nvGrpSpPr>
          <p:grpSpPr>
            <a:xfrm rot="17881779">
              <a:off x="2022897" y="4099823"/>
              <a:ext cx="239759" cy="28793"/>
              <a:chOff x="4269873" y="3000104"/>
              <a:chExt cx="239759" cy="28793"/>
            </a:xfrm>
          </p:grpSpPr>
          <p:cxnSp>
            <p:nvCxnSpPr>
              <p:cNvPr id="36" name="直線コネクタ 35">
                <a:extLst>
                  <a:ext uri="{FF2B5EF4-FFF2-40B4-BE49-F238E27FC236}">
                    <a16:creationId xmlns:a16="http://schemas.microsoft.com/office/drawing/2014/main" id="{19274854-CFBF-9C69-9184-60F283B111ED}"/>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FA0043-4D1D-14BC-6A84-8C0112106C9B}"/>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C1DE90-32E5-5049-9EA3-CA380736BA48}"/>
                </a:ext>
              </a:extLst>
            </p:cNvPr>
            <p:cNvGrpSpPr/>
            <p:nvPr/>
          </p:nvGrpSpPr>
          <p:grpSpPr>
            <a:xfrm rot="14505826">
              <a:off x="2037118" y="3233706"/>
              <a:ext cx="239759" cy="28793"/>
              <a:chOff x="4269873" y="3000104"/>
              <a:chExt cx="239759" cy="28793"/>
            </a:xfrm>
          </p:grpSpPr>
          <p:cxnSp>
            <p:nvCxnSpPr>
              <p:cNvPr id="34" name="直線コネクタ 33">
                <a:extLst>
                  <a:ext uri="{FF2B5EF4-FFF2-40B4-BE49-F238E27FC236}">
                    <a16:creationId xmlns:a16="http://schemas.microsoft.com/office/drawing/2014/main" id="{00FF7470-41D8-BDF3-7A0C-CEE5AA2FED0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97D25-3513-CF52-9237-8AE313D25D6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CD599F87-2C07-A50C-A1B6-7031F25C23D2}"/>
                </a:ext>
              </a:extLst>
            </p:cNvPr>
            <p:cNvGrpSpPr/>
            <p:nvPr/>
          </p:nvGrpSpPr>
          <p:grpSpPr>
            <a:xfrm rot="3493195">
              <a:off x="2494982" y="4086310"/>
              <a:ext cx="239759" cy="28793"/>
              <a:chOff x="4269873" y="3000104"/>
              <a:chExt cx="239759" cy="28793"/>
            </a:xfrm>
          </p:grpSpPr>
          <p:cxnSp>
            <p:nvCxnSpPr>
              <p:cNvPr id="32" name="直線コネクタ 31">
                <a:extLst>
                  <a:ext uri="{FF2B5EF4-FFF2-40B4-BE49-F238E27FC236}">
                    <a16:creationId xmlns:a16="http://schemas.microsoft.com/office/drawing/2014/main" id="{C47E7389-95EA-FA57-59E3-65ACD3306AB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1BA9677-B530-2178-BF56-1440F1F1B424}"/>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8E9C283A-5699-2FE6-6E6F-EFCB2B112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670" y="4870571"/>
              <a:ext cx="780356" cy="780356"/>
            </a:xfrm>
            <a:prstGeom prst="rect">
              <a:avLst/>
            </a:prstGeom>
          </p:spPr>
        </p:pic>
      </p:grpSp>
      <p:sp>
        <p:nvSpPr>
          <p:cNvPr id="60" name="テキスト ボックス 59">
            <a:extLst>
              <a:ext uri="{FF2B5EF4-FFF2-40B4-BE49-F238E27FC236}">
                <a16:creationId xmlns:a16="http://schemas.microsoft.com/office/drawing/2014/main" id="{CC6FCFE1-69C8-A76E-CFC9-D51F26D524F6}"/>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grpSp>
        <p:nvGrpSpPr>
          <p:cNvPr id="16" name="グループ化 15">
            <a:extLst>
              <a:ext uri="{FF2B5EF4-FFF2-40B4-BE49-F238E27FC236}">
                <a16:creationId xmlns:a16="http://schemas.microsoft.com/office/drawing/2014/main" id="{075F0AF7-870B-7511-D024-B5F48DD50E81}"/>
              </a:ext>
            </a:extLst>
          </p:cNvPr>
          <p:cNvGrpSpPr/>
          <p:nvPr/>
        </p:nvGrpSpPr>
        <p:grpSpPr>
          <a:xfrm>
            <a:off x="6299758" y="1067764"/>
            <a:ext cx="1653125" cy="3860311"/>
            <a:chOff x="5631386" y="1866904"/>
            <a:chExt cx="1653125" cy="3860311"/>
          </a:xfrm>
        </p:grpSpPr>
        <p:grpSp>
          <p:nvGrpSpPr>
            <p:cNvPr id="59" name="グループ化 58">
              <a:extLst>
                <a:ext uri="{FF2B5EF4-FFF2-40B4-BE49-F238E27FC236}">
                  <a16:creationId xmlns:a16="http://schemas.microsoft.com/office/drawing/2014/main" id="{2ADA69A9-ED33-0F6B-0CA7-F2FACA95AB7D}"/>
                </a:ext>
              </a:extLst>
            </p:cNvPr>
            <p:cNvGrpSpPr/>
            <p:nvPr/>
          </p:nvGrpSpPr>
          <p:grpSpPr>
            <a:xfrm rot="5400000">
              <a:off x="4527793" y="2970497"/>
              <a:ext cx="3860311" cy="1653125"/>
              <a:chOff x="1659724" y="3254655"/>
              <a:chExt cx="5466424" cy="1991802"/>
            </a:xfrm>
          </p:grpSpPr>
          <p:sp>
            <p:nvSpPr>
              <p:cNvPr id="72" name="正方形/長方形 71">
                <a:extLst>
                  <a:ext uri="{FF2B5EF4-FFF2-40B4-BE49-F238E27FC236}">
                    <a16:creationId xmlns:a16="http://schemas.microsoft.com/office/drawing/2014/main" id="{2165BAF2-5D59-89C9-8D9C-DFBA691CDFE0}"/>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06CC0970-9B51-46B1-8DE5-0D1A84E39FB6}"/>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E255467-CAB9-E992-31E7-E141D06F13D7}"/>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9E871FF-0055-4030-DFB5-4BED62B2C1DF}"/>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F4DE9A6-41A4-6472-5902-4FC218BDA35B}"/>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図 60">
              <a:extLst>
                <a:ext uri="{FF2B5EF4-FFF2-40B4-BE49-F238E27FC236}">
                  <a16:creationId xmlns:a16="http://schemas.microsoft.com/office/drawing/2014/main" id="{8F204EA2-18FE-C30A-35A0-8E7D3A822CF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62" name="図 61">
              <a:extLst>
                <a:ext uri="{FF2B5EF4-FFF2-40B4-BE49-F238E27FC236}">
                  <a16:creationId xmlns:a16="http://schemas.microsoft.com/office/drawing/2014/main" id="{ED066BC8-5C19-5265-5DB0-EEEFAD5CEDF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63" name="図 62">
              <a:extLst>
                <a:ext uri="{FF2B5EF4-FFF2-40B4-BE49-F238E27FC236}">
                  <a16:creationId xmlns:a16="http://schemas.microsoft.com/office/drawing/2014/main" id="{A36B9012-4E1F-ACFE-426E-FBD79E2A633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64" name="図 63">
              <a:extLst>
                <a:ext uri="{FF2B5EF4-FFF2-40B4-BE49-F238E27FC236}">
                  <a16:creationId xmlns:a16="http://schemas.microsoft.com/office/drawing/2014/main" id="{43752137-281B-A6A5-9483-CCED6CAED1D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65" name="図 64">
              <a:extLst>
                <a:ext uri="{FF2B5EF4-FFF2-40B4-BE49-F238E27FC236}">
                  <a16:creationId xmlns:a16="http://schemas.microsoft.com/office/drawing/2014/main" id="{C50EB962-E325-5405-657F-F1D89C76B8AE}"/>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66" name="図 65">
              <a:extLst>
                <a:ext uri="{FF2B5EF4-FFF2-40B4-BE49-F238E27FC236}">
                  <a16:creationId xmlns:a16="http://schemas.microsoft.com/office/drawing/2014/main" id="{A4E391AE-1260-A9E9-4B66-32E2567B45C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67" name="図 66">
              <a:extLst>
                <a:ext uri="{FF2B5EF4-FFF2-40B4-BE49-F238E27FC236}">
                  <a16:creationId xmlns:a16="http://schemas.microsoft.com/office/drawing/2014/main" id="{61644F86-1A0C-AC66-6CC1-5E963E49147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68" name="図 67">
              <a:extLst>
                <a:ext uri="{FF2B5EF4-FFF2-40B4-BE49-F238E27FC236}">
                  <a16:creationId xmlns:a16="http://schemas.microsoft.com/office/drawing/2014/main" id="{B05806F2-5DEA-5B5F-B0AB-FC9F1EAF152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69" name="図 68">
              <a:extLst>
                <a:ext uri="{FF2B5EF4-FFF2-40B4-BE49-F238E27FC236}">
                  <a16:creationId xmlns:a16="http://schemas.microsoft.com/office/drawing/2014/main" id="{CB58FA21-D18C-90F9-61D4-2EA18DA7CDB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70" name="図 69">
              <a:extLst>
                <a:ext uri="{FF2B5EF4-FFF2-40B4-BE49-F238E27FC236}">
                  <a16:creationId xmlns:a16="http://schemas.microsoft.com/office/drawing/2014/main" id="{71DAEFE4-6D43-28EB-51D3-2CB11F2F8D2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71" name="図 70">
              <a:extLst>
                <a:ext uri="{FF2B5EF4-FFF2-40B4-BE49-F238E27FC236}">
                  <a16:creationId xmlns:a16="http://schemas.microsoft.com/office/drawing/2014/main" id="{2D6D0F47-6D3F-3C3A-6AFC-59C0A16BC60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77" name="図 76">
            <a:extLst>
              <a:ext uri="{FF2B5EF4-FFF2-40B4-BE49-F238E27FC236}">
                <a16:creationId xmlns:a16="http://schemas.microsoft.com/office/drawing/2014/main" id="{10577920-D3C6-107C-E9B1-A742941FF77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78" name="図 77">
            <a:extLst>
              <a:ext uri="{FF2B5EF4-FFF2-40B4-BE49-F238E27FC236}">
                <a16:creationId xmlns:a16="http://schemas.microsoft.com/office/drawing/2014/main" id="{25B0DC92-0989-3F21-33CC-B5481151E7E5}"/>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79" name="図 78">
            <a:extLst>
              <a:ext uri="{FF2B5EF4-FFF2-40B4-BE49-F238E27FC236}">
                <a16:creationId xmlns:a16="http://schemas.microsoft.com/office/drawing/2014/main" id="{DF9338A9-D851-1D95-C204-6F5B644F2D19}"/>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80" name="テキスト ボックス 79">
            <a:extLst>
              <a:ext uri="{FF2B5EF4-FFF2-40B4-BE49-F238E27FC236}">
                <a16:creationId xmlns:a16="http://schemas.microsoft.com/office/drawing/2014/main" id="{DE3C2707-4890-5E9D-2ABA-0C3770AF7D99}"/>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D6425C8E-F474-1F5D-1964-3CEB624446C9}"/>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740DD33-0F4A-C276-6DE8-7C4EEB6C3CDC}"/>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34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January 2025</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2025</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January 2025</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January 2025</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2025</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2025</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21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January 2025</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6" name="テキスト ボックス 5">
            <a:extLst>
              <a:ext uri="{FF2B5EF4-FFF2-40B4-BE49-F238E27FC236}">
                <a16:creationId xmlns:a16="http://schemas.microsoft.com/office/drawing/2014/main" id="{CFFBCEBE-F18A-96B3-3C7D-1DAAA21C6417}"/>
              </a:ext>
            </a:extLst>
          </p:cNvPr>
          <p:cNvSpPr txBox="1"/>
          <p:nvPr/>
        </p:nvSpPr>
        <p:spPr>
          <a:xfrm>
            <a:off x="258348" y="1396357"/>
            <a:ext cx="3856452" cy="461665"/>
          </a:xfrm>
          <a:prstGeom prst="rect">
            <a:avLst/>
          </a:prstGeom>
          <a:noFill/>
        </p:spPr>
        <p:txBody>
          <a:bodyPr wrap="square">
            <a:spAutoFit/>
          </a:bodyPr>
          <a:lstStyle/>
          <a:p>
            <a:r>
              <a:rPr kumimoji="0" lang="en-US" altLang="ja-JP" sz="2400" b="0" kern="0" dirty="0">
                <a:latin typeface="+mj-lt"/>
              </a:rPr>
              <a:t>PHY Layer Technologies</a:t>
            </a:r>
            <a:endParaRPr lang="ja-JP" altLang="en-US" sz="3200" b="0" dirty="0">
              <a:latin typeface="+mj-lt"/>
            </a:endParaRPr>
          </a:p>
        </p:txBody>
      </p:sp>
      <p:sp>
        <p:nvSpPr>
          <p:cNvPr id="7" name="テキスト ボックス 6">
            <a:extLst>
              <a:ext uri="{FF2B5EF4-FFF2-40B4-BE49-F238E27FC236}">
                <a16:creationId xmlns:a16="http://schemas.microsoft.com/office/drawing/2014/main" id="{BCDDE01A-D7F9-497F-5C76-AB2ADA391531}"/>
              </a:ext>
            </a:extLst>
          </p:cNvPr>
          <p:cNvSpPr txBox="1"/>
          <p:nvPr/>
        </p:nvSpPr>
        <p:spPr>
          <a:xfrm>
            <a:off x="319415" y="1764285"/>
            <a:ext cx="2455103" cy="400110"/>
          </a:xfrm>
          <a:prstGeom prst="rect">
            <a:avLst/>
          </a:prstGeom>
          <a:noFill/>
        </p:spPr>
        <p:txBody>
          <a:bodyPr wrap="square">
            <a:spAutoFit/>
          </a:bodyPr>
          <a:lstStyle/>
          <a:p>
            <a:r>
              <a:rPr kumimoji="0" lang="en-US" altLang="ja-JP" sz="2000" kern="0" dirty="0">
                <a:latin typeface="+mj-lt"/>
              </a:rPr>
              <a:t>FEC, channel coding</a:t>
            </a:r>
            <a:endParaRPr lang="ja-JP" altLang="en-US" sz="2800" dirty="0">
              <a:latin typeface="+mj-lt"/>
            </a:endParaRPr>
          </a:p>
        </p:txBody>
      </p:sp>
      <p:sp>
        <p:nvSpPr>
          <p:cNvPr id="9" name="テキスト ボックス 8">
            <a:extLst>
              <a:ext uri="{FF2B5EF4-FFF2-40B4-BE49-F238E27FC236}">
                <a16:creationId xmlns:a16="http://schemas.microsoft.com/office/drawing/2014/main" id="{35415B02-DF85-A24F-F307-96667CEC6992}"/>
              </a:ext>
            </a:extLst>
          </p:cNvPr>
          <p:cNvSpPr txBox="1"/>
          <p:nvPr/>
        </p:nvSpPr>
        <p:spPr>
          <a:xfrm>
            <a:off x="870058" y="4417678"/>
            <a:ext cx="8016657" cy="646331"/>
          </a:xfrm>
          <a:prstGeom prst="rect">
            <a:avLst/>
          </a:prstGeom>
          <a:noFill/>
          <a:ln>
            <a:solidFill>
              <a:schemeClr val="tx1"/>
            </a:solidFill>
          </a:ln>
        </p:spPr>
        <p:txBody>
          <a:bodyPr wrap="square">
            <a:spAutoFit/>
          </a:bodyPr>
          <a:lstStyle/>
          <a:p>
            <a:r>
              <a:rPr lang="en-US" altLang="ja-JP" sz="1800" b="0" dirty="0">
                <a:latin typeface="+mj-lt"/>
              </a:rPr>
              <a:t>Kento Takabayashi, “Hybrid ARQ Scheme for High QoS Packets in High Class of Coexistence of IEEE 802.15.6ma, IEEE P802.15-23-576-07-006a</a:t>
            </a:r>
            <a:endParaRPr lang="ja-JP" altLang="en-US" sz="1200" b="0" dirty="0">
              <a:latin typeface="+mj-lt"/>
            </a:endParaRPr>
          </a:p>
        </p:txBody>
      </p:sp>
      <p:sp>
        <p:nvSpPr>
          <p:cNvPr id="10" name="テキスト ボックス 9">
            <a:extLst>
              <a:ext uri="{FF2B5EF4-FFF2-40B4-BE49-F238E27FC236}">
                <a16:creationId xmlns:a16="http://schemas.microsoft.com/office/drawing/2014/main" id="{74CB27B0-F34C-3D28-0FBF-8974CF2BF113}"/>
              </a:ext>
            </a:extLst>
          </p:cNvPr>
          <p:cNvSpPr txBox="1"/>
          <p:nvPr/>
        </p:nvSpPr>
        <p:spPr>
          <a:xfrm>
            <a:off x="870058" y="2179054"/>
            <a:ext cx="8016657" cy="646331"/>
          </a:xfrm>
          <a:prstGeom prst="rect">
            <a:avLst/>
          </a:prstGeom>
          <a:noFill/>
          <a:ln>
            <a:solidFill>
              <a:schemeClr val="tx1"/>
            </a:solidFill>
          </a:ln>
        </p:spPr>
        <p:txBody>
          <a:bodyPr wrap="square">
            <a:spAutoFit/>
          </a:bodyPr>
          <a:lstStyle/>
          <a:p>
            <a:r>
              <a:rPr lang="en-US" altLang="ja-JP" sz="1800" b="0" dirty="0">
                <a:latin typeface="+mj-lt"/>
              </a:rPr>
              <a:t>Kento Takabayashi, “Evaluation of IEEE 802.15.6ma Ultra-wideband Physical Layer Utilizing Super Orthogonal Convolutional Code, IEEE P802.15-22-562-13-006a</a:t>
            </a:r>
            <a:endParaRPr lang="ja-JP" altLang="en-US" sz="1200" b="0" dirty="0">
              <a:latin typeface="+mj-lt"/>
            </a:endParaRPr>
          </a:p>
        </p:txBody>
      </p:sp>
      <p:sp>
        <p:nvSpPr>
          <p:cNvPr id="11" name="テキスト ボックス 10">
            <a:extLst>
              <a:ext uri="{FF2B5EF4-FFF2-40B4-BE49-F238E27FC236}">
                <a16:creationId xmlns:a16="http://schemas.microsoft.com/office/drawing/2014/main" id="{E0B5FD17-5DEC-ABBB-5F7A-F918B20BB2F1}"/>
              </a:ext>
            </a:extLst>
          </p:cNvPr>
          <p:cNvSpPr txBox="1"/>
          <p:nvPr/>
        </p:nvSpPr>
        <p:spPr>
          <a:xfrm>
            <a:off x="319415" y="4032616"/>
            <a:ext cx="2455103" cy="400110"/>
          </a:xfrm>
          <a:prstGeom prst="rect">
            <a:avLst/>
          </a:prstGeom>
          <a:noFill/>
        </p:spPr>
        <p:txBody>
          <a:bodyPr wrap="square">
            <a:spAutoFit/>
          </a:bodyPr>
          <a:lstStyle/>
          <a:p>
            <a:r>
              <a:rPr kumimoji="0" lang="en-US" altLang="ja-JP" sz="2000" kern="0" dirty="0">
                <a:latin typeface="+mj-lt"/>
              </a:rPr>
              <a:t>ARQ, HARQ</a:t>
            </a:r>
            <a:endParaRPr lang="ja-JP" altLang="en-US" sz="2800" dirty="0">
              <a:latin typeface="+mj-lt"/>
            </a:endParaRPr>
          </a:p>
        </p:txBody>
      </p:sp>
      <p:sp>
        <p:nvSpPr>
          <p:cNvPr id="12" name="テキスト ボックス 11">
            <a:extLst>
              <a:ext uri="{FF2B5EF4-FFF2-40B4-BE49-F238E27FC236}">
                <a16:creationId xmlns:a16="http://schemas.microsoft.com/office/drawing/2014/main" id="{D2539140-126E-5950-565C-19A930A39DB8}"/>
              </a:ext>
            </a:extLst>
          </p:cNvPr>
          <p:cNvSpPr txBox="1"/>
          <p:nvPr/>
        </p:nvSpPr>
        <p:spPr>
          <a:xfrm>
            <a:off x="870058" y="2925333"/>
            <a:ext cx="8016657" cy="923330"/>
          </a:xfrm>
          <a:prstGeom prst="rect">
            <a:avLst/>
          </a:prstGeom>
          <a:noFill/>
          <a:ln>
            <a:solidFill>
              <a:schemeClr val="tx1"/>
            </a:solidFill>
          </a:ln>
        </p:spPr>
        <p:txBody>
          <a:bodyPr wrap="square">
            <a:spAutoFit/>
          </a:bodyPr>
          <a:lstStyle/>
          <a:p>
            <a:r>
              <a:rPr lang="en-US" altLang="ja-JP" sz="1800" b="0" dirty="0">
                <a:latin typeface="+mj-lt"/>
              </a:rPr>
              <a:t>Daisuke </a:t>
            </a:r>
            <a:r>
              <a:rPr lang="en-US" altLang="ja-JP" sz="1800" b="0" dirty="0" err="1">
                <a:latin typeface="+mj-lt"/>
              </a:rPr>
              <a:t>Anzai</a:t>
            </a:r>
            <a:r>
              <a:rPr lang="en-US" altLang="ja-JP" sz="1800" b="0" dirty="0">
                <a:latin typeface="+mj-lt"/>
              </a:rPr>
              <a:t> et al, “Performance Evaluation of Channel Coding with </a:t>
            </a:r>
            <a:r>
              <a:rPr lang="en-US" altLang="ja-JP" sz="1800" b="0" dirty="0" err="1">
                <a:latin typeface="+mj-lt"/>
              </a:rPr>
              <a:t>Interleaver</a:t>
            </a:r>
            <a:r>
              <a:rPr lang="en-US" altLang="ja-JP" sz="1800" b="0" dirty="0">
                <a:latin typeface="+mj-lt"/>
              </a:rPr>
              <a:t> Based on TG6ma Channel Model for Some Classes of Coexistence, IEEE P802.15-2</a:t>
            </a:r>
            <a:r>
              <a:rPr lang="en-US" altLang="ja-JP" b="0" dirty="0">
                <a:latin typeface="+mj-lt"/>
              </a:rPr>
              <a:t>4</a:t>
            </a:r>
            <a:r>
              <a:rPr lang="en-US" altLang="ja-JP" sz="1800" b="0" dirty="0">
                <a:latin typeface="+mj-lt"/>
              </a:rPr>
              <a:t>-247-</a:t>
            </a:r>
            <a:r>
              <a:rPr lang="en-US" altLang="ja-JP" b="0" dirty="0">
                <a:latin typeface="+mj-lt"/>
              </a:rPr>
              <a:t>0</a:t>
            </a:r>
            <a:r>
              <a:rPr lang="en-US" altLang="ja-JP" sz="1800" b="0" dirty="0">
                <a:latin typeface="+mj-lt"/>
              </a:rPr>
              <a:t>3-006a</a:t>
            </a:r>
            <a:endParaRPr lang="ja-JP" altLang="en-US" sz="1200" b="0" dirty="0">
              <a:latin typeface="+mj-lt"/>
            </a:endParaRPr>
          </a:p>
        </p:txBody>
      </p:sp>
      <p:sp>
        <p:nvSpPr>
          <p:cNvPr id="17" name="テキスト ボックス 16">
            <a:extLst>
              <a:ext uri="{FF2B5EF4-FFF2-40B4-BE49-F238E27FC236}">
                <a16:creationId xmlns:a16="http://schemas.microsoft.com/office/drawing/2014/main" id="{D09D8B9E-4665-1B2B-D95F-8F5EE8212FDC}"/>
              </a:ext>
            </a:extLst>
          </p:cNvPr>
          <p:cNvSpPr txBox="1"/>
          <p:nvPr/>
        </p:nvSpPr>
        <p:spPr>
          <a:xfrm>
            <a:off x="870057" y="5136700"/>
            <a:ext cx="8016657" cy="923330"/>
          </a:xfrm>
          <a:prstGeom prst="rect">
            <a:avLst/>
          </a:prstGeom>
          <a:noFill/>
          <a:ln>
            <a:solidFill>
              <a:schemeClr val="tx1"/>
            </a:solidFill>
          </a:ln>
        </p:spPr>
        <p:txBody>
          <a:bodyPr wrap="square">
            <a:spAutoFit/>
          </a:bodyPr>
          <a:lstStyle/>
          <a:p>
            <a:r>
              <a:rPr lang="en-US" altLang="ja-JP" sz="1800" b="0" dirty="0">
                <a:latin typeface="+mj-lt"/>
              </a:rPr>
              <a:t>Kento Takabayashi, “QoS-aware Hybrid ARQ Scheme Utilizing Decomposable Error Correcting Codes for Wireless Body Area Networks, IEEE P802.15-2</a:t>
            </a:r>
            <a:r>
              <a:rPr lang="en-US" altLang="ja-JP" b="0" dirty="0">
                <a:latin typeface="+mj-lt"/>
              </a:rPr>
              <a:t>2</a:t>
            </a:r>
            <a:r>
              <a:rPr lang="en-US" altLang="ja-JP" sz="1800" b="0" dirty="0">
                <a:latin typeface="+mj-lt"/>
              </a:rPr>
              <a:t>-561-02-006a</a:t>
            </a:r>
            <a:endParaRPr lang="ja-JP" altLang="en-US" sz="1200" b="0" dirty="0">
              <a:latin typeface="+mj-lt"/>
            </a:endParaRPr>
          </a:p>
        </p:txBody>
      </p:sp>
    </p:spTree>
    <p:extLst>
      <p:ext uri="{BB962C8B-B14F-4D97-AF65-F5344CB8AC3E}">
        <p14:creationId xmlns:p14="http://schemas.microsoft.com/office/powerpoint/2010/main" val="52409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D89E75-CBD1-ADED-1665-7912586EF19C}"/>
              </a:ext>
            </a:extLst>
          </p:cNvPr>
          <p:cNvPicPr>
            <a:picLocks noChangeAspect="1"/>
          </p:cNvPicPr>
          <p:nvPr/>
        </p:nvPicPr>
        <p:blipFill>
          <a:blip r:embed="rId2"/>
          <a:srcRect l="36483" t="15572"/>
          <a:stretch/>
        </p:blipFill>
        <p:spPr>
          <a:xfrm>
            <a:off x="743032" y="2480715"/>
            <a:ext cx="3819149" cy="1641792"/>
          </a:xfrm>
          <a:prstGeom prst="rect">
            <a:avLst/>
          </a:prstGeom>
        </p:spPr>
      </p:pic>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40278"/>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478764"/>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endParaRPr lang="ja-JP" altLang="en-US" sz="2400" b="0" dirty="0">
              <a:latin typeface="+mj-lt"/>
            </a:endParaRPr>
          </a:p>
        </p:txBody>
      </p:sp>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p>
        </p:txBody>
      </p:sp>
      <p:pic>
        <p:nvPicPr>
          <p:cNvPr id="9" name="図 8">
            <a:extLst>
              <a:ext uri="{FF2B5EF4-FFF2-40B4-BE49-F238E27FC236}">
                <a16:creationId xmlns:a16="http://schemas.microsoft.com/office/drawing/2014/main" id="{6C013523-5925-C0FA-565D-299334D95E48}"/>
              </a:ext>
            </a:extLst>
          </p:cNvPr>
          <p:cNvPicPr>
            <a:picLocks noChangeAspect="1"/>
          </p:cNvPicPr>
          <p:nvPr/>
        </p:nvPicPr>
        <p:blipFill>
          <a:blip r:embed="rId3"/>
          <a:stretch>
            <a:fillRect/>
          </a:stretch>
        </p:blipFill>
        <p:spPr>
          <a:xfrm>
            <a:off x="187892" y="4090083"/>
            <a:ext cx="3819149" cy="2071142"/>
          </a:xfrm>
          <a:prstGeom prst="rect">
            <a:avLst/>
          </a:prstGeom>
        </p:spPr>
      </p:pic>
      <p:pic>
        <p:nvPicPr>
          <p:cNvPr id="11" name="図 10">
            <a:extLst>
              <a:ext uri="{FF2B5EF4-FFF2-40B4-BE49-F238E27FC236}">
                <a16:creationId xmlns:a16="http://schemas.microsoft.com/office/drawing/2014/main" id="{98AC3754-13F1-93ED-6C15-C857AABE3FDE}"/>
              </a:ext>
            </a:extLst>
          </p:cNvPr>
          <p:cNvPicPr>
            <a:picLocks noChangeAspect="1"/>
          </p:cNvPicPr>
          <p:nvPr/>
        </p:nvPicPr>
        <p:blipFill>
          <a:blip r:embed="rId4"/>
          <a:stretch>
            <a:fillRect/>
          </a:stretch>
        </p:blipFill>
        <p:spPr>
          <a:xfrm>
            <a:off x="4738963" y="4068237"/>
            <a:ext cx="3754677" cy="2090716"/>
          </a:xfrm>
          <a:prstGeom prst="rect">
            <a:avLst/>
          </a:prstGeom>
        </p:spPr>
      </p:pic>
      <p:pic>
        <p:nvPicPr>
          <p:cNvPr id="13" name="図 12">
            <a:extLst>
              <a:ext uri="{FF2B5EF4-FFF2-40B4-BE49-F238E27FC236}">
                <a16:creationId xmlns:a16="http://schemas.microsoft.com/office/drawing/2014/main" id="{1CC3F0A3-3246-4461-F789-0050DD1D08D3}"/>
              </a:ext>
            </a:extLst>
          </p:cNvPr>
          <p:cNvPicPr>
            <a:picLocks noChangeAspect="1"/>
          </p:cNvPicPr>
          <p:nvPr/>
        </p:nvPicPr>
        <p:blipFill>
          <a:blip r:embed="rId5"/>
          <a:stretch>
            <a:fillRect/>
          </a:stretch>
        </p:blipFill>
        <p:spPr>
          <a:xfrm>
            <a:off x="4691519" y="2500742"/>
            <a:ext cx="2454579" cy="1541003"/>
          </a:xfrm>
          <a:prstGeom prst="rect">
            <a:avLst/>
          </a:prstGeom>
        </p:spPr>
      </p:pic>
    </p:spTree>
    <p:extLst>
      <p:ext uri="{BB962C8B-B14F-4D97-AF65-F5344CB8AC3E}">
        <p14:creationId xmlns:p14="http://schemas.microsoft.com/office/powerpoint/2010/main" val="275016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pic>
        <p:nvPicPr>
          <p:cNvPr id="31" name="図 30">
            <a:extLst>
              <a:ext uri="{FF2B5EF4-FFF2-40B4-BE49-F238E27FC236}">
                <a16:creationId xmlns:a16="http://schemas.microsoft.com/office/drawing/2014/main" id="{022E1AA9-04E4-B1CE-51B6-F3C0E349CD65}"/>
              </a:ext>
            </a:extLst>
          </p:cNvPr>
          <p:cNvPicPr>
            <a:picLocks noChangeAspect="1"/>
          </p:cNvPicPr>
          <p:nvPr/>
        </p:nvPicPr>
        <p:blipFill>
          <a:blip r:embed="rId2"/>
          <a:stretch>
            <a:fillRect/>
          </a:stretch>
        </p:blipFill>
        <p:spPr>
          <a:xfrm>
            <a:off x="4332721" y="2671064"/>
            <a:ext cx="4605520" cy="341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97032"/>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553843"/>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2400" b="0" dirty="0">
              <a:latin typeface="+mj-lt"/>
            </a:endParaRPr>
          </a:p>
        </p:txBody>
      </p:sp>
      <p:pic>
        <p:nvPicPr>
          <p:cNvPr id="37" name="図 36">
            <a:extLst>
              <a:ext uri="{FF2B5EF4-FFF2-40B4-BE49-F238E27FC236}">
                <a16:creationId xmlns:a16="http://schemas.microsoft.com/office/drawing/2014/main" id="{FA8426E1-BFFF-0755-1EC8-82A6A65A74AB}"/>
              </a:ext>
            </a:extLst>
          </p:cNvPr>
          <p:cNvPicPr>
            <a:picLocks noChangeAspect="1"/>
          </p:cNvPicPr>
          <p:nvPr/>
        </p:nvPicPr>
        <p:blipFill>
          <a:blip r:embed="rId3"/>
          <a:stretch>
            <a:fillRect/>
          </a:stretch>
        </p:blipFill>
        <p:spPr>
          <a:xfrm>
            <a:off x="187892" y="4165825"/>
            <a:ext cx="4056661" cy="1920153"/>
          </a:xfrm>
          <a:prstGeom prst="rect">
            <a:avLst/>
          </a:prstGeom>
        </p:spPr>
      </p:pic>
      <p:pic>
        <p:nvPicPr>
          <p:cNvPr id="39" name="図 38">
            <a:extLst>
              <a:ext uri="{FF2B5EF4-FFF2-40B4-BE49-F238E27FC236}">
                <a16:creationId xmlns:a16="http://schemas.microsoft.com/office/drawing/2014/main" id="{CE14CD23-80B4-2AC6-769A-56BE1E27ED4C}"/>
              </a:ext>
            </a:extLst>
          </p:cNvPr>
          <p:cNvPicPr>
            <a:picLocks noChangeAspect="1"/>
          </p:cNvPicPr>
          <p:nvPr/>
        </p:nvPicPr>
        <p:blipFill>
          <a:blip r:embed="rId4"/>
          <a:stretch>
            <a:fillRect/>
          </a:stretch>
        </p:blipFill>
        <p:spPr>
          <a:xfrm>
            <a:off x="529711" y="2586398"/>
            <a:ext cx="3456340" cy="1545644"/>
          </a:xfrm>
          <a:prstGeom prst="rect">
            <a:avLst/>
          </a:prstGeom>
        </p:spPr>
      </p:pic>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1600" b="0" i="1" dirty="0">
              <a:latin typeface="+mj-lt"/>
            </a:endParaRPr>
          </a:p>
        </p:txBody>
      </p:sp>
    </p:spTree>
    <p:extLst>
      <p:ext uri="{BB962C8B-B14F-4D97-AF65-F5344CB8AC3E}">
        <p14:creationId xmlns:p14="http://schemas.microsoft.com/office/powerpoint/2010/main" val="279486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Unknown interference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January 2025</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January 2025</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January 2025</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January 2025</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January 2025</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January 2025</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January 2025</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January 2025</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January 2025</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January 2025</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January 2025</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January 2025</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542764" y="1371600"/>
            <a:ext cx="8134672" cy="4114800"/>
          </a:xfrm>
        </p:spPr>
        <p:txBody>
          <a:bodyPr/>
          <a:lstStyle/>
          <a:p>
            <a:r>
              <a:rPr kumimoji="0" lang="en-US" altLang="ja-JP" sz="1800" b="0" kern="0" dirty="0">
                <a:latin typeface="+mj-lt"/>
                <a:ea typeface="ＭＳ Ｐゴシック" panose="020B0600070205080204" pitchFamily="50" charset="-128"/>
              </a:rPr>
              <a:t>H. </a:t>
            </a:r>
            <a:r>
              <a:rPr kumimoji="0" lang="en-US" altLang="ja-JP" sz="1800" b="0" kern="0" dirty="0" err="1">
                <a:latin typeface="+mj-lt"/>
                <a:ea typeface="ＭＳ Ｐゴシック" panose="020B0600070205080204" pitchFamily="50" charset="-128"/>
              </a:rPr>
              <a:t>Yoshitake</a:t>
            </a:r>
            <a:r>
              <a:rPr kumimoji="0" lang="en-US" altLang="ja-JP" sz="1800" b="0" kern="0" dirty="0">
                <a:latin typeface="+mj-lt"/>
                <a:ea typeface="ＭＳ Ｐゴシック" panose="020B0600070205080204" pitchFamily="50" charset="-128"/>
              </a:rPr>
              <a:t>, T. Nomura, M. </a:t>
            </a:r>
            <a:r>
              <a:rPr kumimoji="0" lang="en-US" altLang="ja-JP" sz="1800" b="0" kern="0" dirty="0" err="1">
                <a:latin typeface="+mj-lt"/>
                <a:ea typeface="ＭＳ Ｐゴシック" panose="020B0600070205080204" pitchFamily="50" charset="-128"/>
              </a:rPr>
              <a:t>Okuhara</a:t>
            </a:r>
            <a:r>
              <a:rPr kumimoji="0" lang="en-US" altLang="ja-JP" sz="1800"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p>
          <a:p>
            <a:r>
              <a:rPr lang="en-US" altLang="ja-JP" sz="1800" b="0" dirty="0">
                <a:latin typeface="+mj-lt"/>
              </a:rPr>
              <a:t>Kento Takabayashi, “Hybrid ARQ Scheme for High QoS Packets in High Class of Coexistence of IEEE 802.15.6ma, IEEE P802.15-24-576-07-006a</a:t>
            </a:r>
            <a:endParaRPr lang="ja-JP" altLang="en-US" sz="1200" b="0" dirty="0">
              <a:latin typeface="+mj-lt"/>
            </a:endParaRPr>
          </a:p>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January 2025</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8" name="図 7">
            <a:extLst>
              <a:ext uri="{FF2B5EF4-FFF2-40B4-BE49-F238E27FC236}">
                <a16:creationId xmlns:a16="http://schemas.microsoft.com/office/drawing/2014/main" id="{0CCE6E9B-0393-73EF-045A-65692EA9A297}"/>
              </a:ext>
            </a:extLst>
          </p:cNvPr>
          <p:cNvPicPr>
            <a:picLocks noChangeAspect="1"/>
          </p:cNvPicPr>
          <p:nvPr/>
        </p:nvPicPr>
        <p:blipFill>
          <a:blip r:embed="rId2"/>
          <a:stretch>
            <a:fillRect/>
          </a:stretch>
        </p:blipFill>
        <p:spPr>
          <a:xfrm>
            <a:off x="0" y="1932322"/>
            <a:ext cx="9144000" cy="4111685"/>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03063" y="1609595"/>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January 2025</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077CF3-FBAA-37AD-EE7A-08DD42EA2C7D}"/>
              </a:ext>
            </a:extLst>
          </p:cNvPr>
          <p:cNvPicPr>
            <a:picLocks noChangeAspect="1"/>
          </p:cNvPicPr>
          <p:nvPr/>
        </p:nvPicPr>
        <p:blipFill>
          <a:blip r:embed="rId2"/>
          <a:stretch>
            <a:fillRect/>
          </a:stretch>
        </p:blipFill>
        <p:spPr>
          <a:xfrm>
            <a:off x="451720" y="1408821"/>
            <a:ext cx="8316760" cy="4929350"/>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January 2025</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375765" y="4077221"/>
            <a:ext cx="3266699" cy="2204582"/>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January 2025</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Example of </a:t>
            </a:r>
            <a:r>
              <a:rPr kumimoji="1" lang="en-US" altLang="ja-JP"/>
              <a:t>coexistence class 1</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C52AB-FE2F-92F7-6FFF-4D9EC1D814C7}"/>
              </a:ext>
            </a:extLst>
          </p:cNvPr>
          <p:cNvSpPr>
            <a:spLocks noGrp="1"/>
          </p:cNvSpPr>
          <p:nvPr>
            <p:ph type="title"/>
          </p:nvPr>
        </p:nvSpPr>
        <p:spPr/>
        <p:txBody>
          <a:bodyPr/>
          <a:lstStyle/>
          <a:p>
            <a:r>
              <a:rPr kumimoji="1" lang="en-US" altLang="ja-JP" dirty="0"/>
              <a:t>Coexistence with…</a:t>
            </a:r>
            <a:endParaRPr kumimoji="1" lang="ja-JP" altLang="en-US" dirty="0"/>
          </a:p>
        </p:txBody>
      </p:sp>
      <p:sp>
        <p:nvSpPr>
          <p:cNvPr id="3" name="スライド番号プレースホルダー 2">
            <a:extLst>
              <a:ext uri="{FF2B5EF4-FFF2-40B4-BE49-F238E27FC236}">
                <a16:creationId xmlns:a16="http://schemas.microsoft.com/office/drawing/2014/main" id="{BB83A5A3-3E60-689B-BA5A-41558C3F73C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フッター プレースホルダー 3">
            <a:extLst>
              <a:ext uri="{FF2B5EF4-FFF2-40B4-BE49-F238E27FC236}">
                <a16:creationId xmlns:a16="http://schemas.microsoft.com/office/drawing/2014/main" id="{1DBCB7F3-2AA0-0F91-390C-6FBB17C9AE33}"/>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日付プレースホルダー 4">
            <a:extLst>
              <a:ext uri="{FF2B5EF4-FFF2-40B4-BE49-F238E27FC236}">
                <a16:creationId xmlns:a16="http://schemas.microsoft.com/office/drawing/2014/main" id="{D2EA6FD5-5A5A-4E7E-7577-EE10DA38B53B}"/>
              </a:ext>
            </a:extLst>
          </p:cNvPr>
          <p:cNvSpPr>
            <a:spLocks noGrp="1"/>
          </p:cNvSpPr>
          <p:nvPr>
            <p:ph type="dt" sz="half" idx="2"/>
          </p:nvPr>
        </p:nvSpPr>
        <p:spPr/>
        <p:txBody>
          <a:bodyPr/>
          <a:lstStyle/>
          <a:p>
            <a:r>
              <a:rPr lang="en-US" altLang="ja-JP"/>
              <a:t>January 2025</a:t>
            </a:r>
            <a:endParaRPr lang="en-US" altLang="ja-JP" dirty="0"/>
          </a:p>
        </p:txBody>
      </p:sp>
      <p:sp>
        <p:nvSpPr>
          <p:cNvPr id="6" name="テキスト ボックス 5">
            <a:extLst>
              <a:ext uri="{FF2B5EF4-FFF2-40B4-BE49-F238E27FC236}">
                <a16:creationId xmlns:a16="http://schemas.microsoft.com/office/drawing/2014/main" id="{B4368F05-9FCC-C855-82F4-C1E798B94137}"/>
              </a:ext>
            </a:extLst>
          </p:cNvPr>
          <p:cNvSpPr txBox="1"/>
          <p:nvPr/>
        </p:nvSpPr>
        <p:spPr>
          <a:xfrm>
            <a:off x="368379" y="1854537"/>
            <a:ext cx="8645236"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BANs --- </a:t>
            </a:r>
            <a:r>
              <a:rPr lang="en-US" altLang="ja-JP" sz="2000" b="0" dirty="0">
                <a:latin typeface="+mj-lt"/>
              </a:rPr>
              <a:t>Can be achieved by MAC interference mitigation.</a:t>
            </a:r>
            <a:endParaRPr lang="ja-JP" altLang="en-US" sz="2000" b="0" dirty="0">
              <a:latin typeface="+mj-lt"/>
            </a:endParaRPr>
          </a:p>
        </p:txBody>
      </p:sp>
      <p:sp>
        <p:nvSpPr>
          <p:cNvPr id="7" name="テキスト ボックス 6">
            <a:extLst>
              <a:ext uri="{FF2B5EF4-FFF2-40B4-BE49-F238E27FC236}">
                <a16:creationId xmlns:a16="http://schemas.microsoft.com/office/drawing/2014/main" id="{403ABB20-696F-ED25-8E6B-D0FBAA73E2C9}"/>
              </a:ext>
            </a:extLst>
          </p:cNvPr>
          <p:cNvSpPr txBox="1"/>
          <p:nvPr/>
        </p:nvSpPr>
        <p:spPr>
          <a:xfrm>
            <a:off x="368379" y="4237063"/>
            <a:ext cx="8645236" cy="163121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UWB systems (not BAN systems) --- </a:t>
            </a:r>
          </a:p>
          <a:p>
            <a:pPr marL="342900" indent="-342900">
              <a:buFont typeface="Arial" panose="020B0604020202020204" pitchFamily="34" charset="0"/>
              <a:buChar char="•"/>
            </a:pPr>
            <a:r>
              <a:rPr lang="en-US" altLang="ja-JP" sz="2000" dirty="0">
                <a:latin typeface="+mj-lt"/>
              </a:rPr>
              <a:t>Multiple non-UWB systems</a:t>
            </a:r>
          </a:p>
          <a:p>
            <a:pPr marL="800100" lvl="1" indent="-342900">
              <a:buFont typeface="Arial" panose="020B0604020202020204" pitchFamily="34" charset="0"/>
              <a:buChar char="•"/>
            </a:pPr>
            <a:r>
              <a:rPr lang="en-US" altLang="ja-JP" sz="2000" b="0" dirty="0">
                <a:latin typeface="+mj-lt"/>
              </a:rPr>
              <a:t>The systems may share the same or overlapping frequency band.</a:t>
            </a:r>
          </a:p>
          <a:p>
            <a:pPr marL="800100" lvl="1" indent="-342900">
              <a:buFont typeface="Arial" panose="020B0604020202020204" pitchFamily="34" charset="0"/>
              <a:buChar char="•"/>
            </a:pPr>
            <a:r>
              <a:rPr lang="en-US" altLang="ja-JP" sz="2000" b="0" dirty="0">
                <a:latin typeface="+mj-lt"/>
              </a:rPr>
              <a:t>Cannot use MAC interference mitigation due to limited compatibility.</a:t>
            </a:r>
          </a:p>
          <a:p>
            <a:pPr marL="800100" lvl="1" indent="-342900">
              <a:buFont typeface="Arial" panose="020B0604020202020204" pitchFamily="34" charset="0"/>
              <a:buChar char="•"/>
            </a:pPr>
            <a:endParaRPr lang="en-US" altLang="ja-JP" sz="2000" b="0" dirty="0">
              <a:latin typeface="+mj-lt"/>
            </a:endParaRPr>
          </a:p>
        </p:txBody>
      </p:sp>
      <p:pic>
        <p:nvPicPr>
          <p:cNvPr id="9" name="図 8">
            <a:extLst>
              <a:ext uri="{FF2B5EF4-FFF2-40B4-BE49-F238E27FC236}">
                <a16:creationId xmlns:a16="http://schemas.microsoft.com/office/drawing/2014/main" id="{1E6DB991-8625-1105-B83F-23F8ADA94C00}"/>
              </a:ext>
            </a:extLst>
          </p:cNvPr>
          <p:cNvPicPr>
            <a:picLocks noChangeAspect="1"/>
          </p:cNvPicPr>
          <p:nvPr/>
        </p:nvPicPr>
        <p:blipFill>
          <a:blip r:embed="rId2"/>
          <a:stretch>
            <a:fillRect/>
          </a:stretch>
        </p:blipFill>
        <p:spPr>
          <a:xfrm>
            <a:off x="375780" y="2451403"/>
            <a:ext cx="8392439" cy="1231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直線コネクタ 9">
            <a:extLst>
              <a:ext uri="{FF2B5EF4-FFF2-40B4-BE49-F238E27FC236}">
                <a16:creationId xmlns:a16="http://schemas.microsoft.com/office/drawing/2014/main" id="{4407CA44-121C-C5DF-93C7-2A13504E47CE}"/>
              </a:ext>
            </a:extLst>
          </p:cNvPr>
          <p:cNvCxnSpPr>
            <a:cxnSpLocks/>
          </p:cNvCxnSpPr>
          <p:nvPr/>
        </p:nvCxnSpPr>
        <p:spPr>
          <a:xfrm>
            <a:off x="6984268" y="3429000"/>
            <a:ext cx="1473932"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3A6EDE09-805A-67BD-7E12-2348459BEBB4}"/>
              </a:ext>
            </a:extLst>
          </p:cNvPr>
          <p:cNvSpPr/>
          <p:nvPr/>
        </p:nvSpPr>
        <p:spPr>
          <a:xfrm>
            <a:off x="269310" y="4237063"/>
            <a:ext cx="8323545" cy="142787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A9EEBACD-9848-4940-EE9F-F3F5A63C70D1}"/>
              </a:ext>
            </a:extLst>
          </p:cNvPr>
          <p:cNvSpPr/>
          <p:nvPr/>
        </p:nvSpPr>
        <p:spPr>
          <a:xfrm>
            <a:off x="684483" y="5881975"/>
            <a:ext cx="983293" cy="54488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36E4BC6-5A3C-E687-DD3A-52FD1AC47F88}"/>
              </a:ext>
            </a:extLst>
          </p:cNvPr>
          <p:cNvSpPr txBox="1"/>
          <p:nvPr/>
        </p:nvSpPr>
        <p:spPr>
          <a:xfrm>
            <a:off x="1737678" y="5664934"/>
            <a:ext cx="6535456" cy="830997"/>
          </a:xfrm>
          <a:prstGeom prst="rect">
            <a:avLst/>
          </a:prstGeom>
          <a:noFill/>
        </p:spPr>
        <p:txBody>
          <a:bodyPr wrap="square">
            <a:spAutoFit/>
          </a:bodyPr>
          <a:lstStyle/>
          <a:p>
            <a:r>
              <a:rPr lang="en-US" altLang="ja-JP" sz="2400" dirty="0">
                <a:latin typeface="+mj-lt"/>
              </a:rPr>
              <a:t>Needed to be applied interference mitigation on PHY technologies.</a:t>
            </a:r>
            <a:endParaRPr lang="ja-JP" altLang="en-US" sz="2400" dirty="0"/>
          </a:p>
        </p:txBody>
      </p:sp>
    </p:spTree>
    <p:extLst>
      <p:ext uri="{BB962C8B-B14F-4D97-AF65-F5344CB8AC3E}">
        <p14:creationId xmlns:p14="http://schemas.microsoft.com/office/powerpoint/2010/main" val="299340378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5360</TotalTime>
  <Words>4223</Words>
  <Application>Microsoft Office PowerPoint</Application>
  <PresentationFormat>画面に合わせる (4:3)</PresentationFormat>
  <Paragraphs>619</Paragraphs>
  <Slides>41</Slides>
  <Notes>8</Notes>
  <HiddenSlides>7</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Various Interference in Coexistence</vt:lpstr>
      <vt:lpstr>EMC (Electro-Magnetic Compatibility)</vt:lpstr>
      <vt:lpstr>Coexistence environments in TG6ma</vt:lpstr>
      <vt:lpstr>Example of coexistence class 1</vt:lpstr>
      <vt:lpstr>Coexistence with…</vt:lpstr>
      <vt:lpstr>PowerPoint プレゼンテーション</vt:lpstr>
      <vt:lpstr>Medical room radio environment</vt:lpstr>
      <vt:lpstr>PowerPoint プレゼンテーション</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Contributions in TG6ma from  attendees</vt:lpstr>
      <vt:lpstr>Contributions in TG6ma from  attendees</vt:lpstr>
      <vt:lpstr>Contributions in TG6ma from  attendees</vt:lpstr>
      <vt:lpstr>Unknown interference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241</cp:revision>
  <dcterms:created xsi:type="dcterms:W3CDTF">2021-04-23T05:27:11Z</dcterms:created>
  <dcterms:modified xsi:type="dcterms:W3CDTF">2025-01-15T05:21:34Z</dcterms:modified>
</cp:coreProperties>
</file>