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3" r:id="rId1"/>
  </p:sldMasterIdLst>
  <p:notesMasterIdLst>
    <p:notesMasterId r:id="rId37"/>
  </p:notesMasterIdLst>
  <p:handoutMasterIdLst>
    <p:handoutMasterId r:id="rId38"/>
  </p:handoutMasterIdLst>
  <p:sldIdLst>
    <p:sldId id="264" r:id="rId2"/>
    <p:sldId id="256" r:id="rId3"/>
    <p:sldId id="1015" r:id="rId4"/>
    <p:sldId id="1016" r:id="rId5"/>
    <p:sldId id="1017" r:id="rId6"/>
    <p:sldId id="270" r:id="rId7"/>
    <p:sldId id="1007" r:id="rId8"/>
    <p:sldId id="1010" r:id="rId9"/>
    <p:sldId id="258" r:id="rId10"/>
    <p:sldId id="259" r:id="rId11"/>
    <p:sldId id="284" r:id="rId12"/>
    <p:sldId id="286" r:id="rId13"/>
    <p:sldId id="274" r:id="rId14"/>
    <p:sldId id="1008" r:id="rId15"/>
    <p:sldId id="1009" r:id="rId16"/>
    <p:sldId id="1011" r:id="rId17"/>
    <p:sldId id="257" r:id="rId18"/>
    <p:sldId id="1012" r:id="rId19"/>
    <p:sldId id="1013" r:id="rId20"/>
    <p:sldId id="1014" r:id="rId21"/>
    <p:sldId id="300" r:id="rId22"/>
    <p:sldId id="670" r:id="rId23"/>
    <p:sldId id="610" r:id="rId24"/>
    <p:sldId id="990" r:id="rId25"/>
    <p:sldId id="583" r:id="rId26"/>
    <p:sldId id="550" r:id="rId27"/>
    <p:sldId id="551" r:id="rId28"/>
    <p:sldId id="992" r:id="rId29"/>
    <p:sldId id="1004" r:id="rId30"/>
    <p:sldId id="1006" r:id="rId31"/>
    <p:sldId id="1018" r:id="rId32"/>
    <p:sldId id="585" r:id="rId33"/>
    <p:sldId id="989" r:id="rId34"/>
    <p:sldId id="994" r:id="rId35"/>
    <p:sldId id="996" r:id="rId36"/>
  </p:sldIdLst>
  <p:sldSz cx="9144000" cy="6858000" type="screen4x3"/>
  <p:notesSz cx="6858000" cy="9144000"/>
  <p:defaultTextStyle>
    <a:defPPr>
      <a:defRPr lang="ja-JP"/>
    </a:defPPr>
    <a:lvl1pPr algn="l" rtl="0" eaLnBrk="0" fontAlgn="base" hangingPunct="0">
      <a:spcBef>
        <a:spcPct val="0"/>
      </a:spcBef>
      <a:spcAft>
        <a:spcPct val="0"/>
      </a:spcAft>
      <a:defRPr kumimoji="1" b="1" kern="1200">
        <a:solidFill>
          <a:schemeClr val="tx1"/>
        </a:solidFill>
        <a:latin typeface="Arial" panose="020B060402020202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b="1" kern="1200">
        <a:solidFill>
          <a:schemeClr val="tx1"/>
        </a:solidFill>
        <a:latin typeface="Arial" panose="020B060402020202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b="1" kern="1200">
        <a:solidFill>
          <a:schemeClr val="tx1"/>
        </a:solidFill>
        <a:latin typeface="Arial" panose="020B060402020202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b="1" kern="1200">
        <a:solidFill>
          <a:schemeClr val="tx1"/>
        </a:solidFill>
        <a:latin typeface="Arial" panose="020B060402020202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b="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b="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b="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b="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b="1" kern="1200">
        <a:solidFill>
          <a:schemeClr val="tx1"/>
        </a:solidFill>
        <a:latin typeface="Arial" panose="020B0604020202020204" pitchFamily="34" charset="0"/>
        <a:ea typeface="ＭＳ Ｐゴシック" panose="020B0600070205080204" pitchFamily="50" charset="-128"/>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obayashi Takumi" initials="KT" lastIdx="1" clrIdx="0">
    <p:extLst>
      <p:ext uri="{19B8F6BF-5375-455C-9EA6-DF929625EA0E}">
        <p15:presenceInfo xmlns:p15="http://schemas.microsoft.com/office/powerpoint/2012/main" userId="6ec8770888b2809e"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CCFF"/>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6482D63-5ED1-4AD5-B9A9-7B71990432D2}" v="13" dt="2024-03-14T09:44:50.282"/>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MasterView">
  <p:normalViewPr>
    <p:restoredLeft sz="15620"/>
    <p:restoredTop sz="94660"/>
  </p:normalViewPr>
  <p:slideViewPr>
    <p:cSldViewPr snapToGrid="0">
      <p:cViewPr varScale="1">
        <p:scale>
          <a:sx n="99" d="100"/>
          <a:sy n="99" d="100"/>
        </p:scale>
        <p:origin x="726" y="7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50" d="100"/>
        <a:sy n="150" d="100"/>
      </p:scale>
      <p:origin x="0" y="0"/>
    </p:cViewPr>
  </p:sorterViewPr>
  <p:notesViewPr>
    <p:cSldViewPr snapToGrid="0">
      <p:cViewPr varScale="1">
        <p:scale>
          <a:sx n="65" d="100"/>
          <a:sy n="65" d="100"/>
        </p:scale>
        <p:origin x="1788"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ommentAuthors" Target="commentAuthor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akumi Kobayashi" userId="6ec8770888b2809e" providerId="LiveId" clId="{05BA4CBB-E746-4B2F-AAC2-B1F8BDA1A0C6}"/>
    <pc:docChg chg="undo custSel addSld modSld modMainMaster">
      <pc:chgData name="Takumi Kobayashi" userId="6ec8770888b2809e" providerId="LiveId" clId="{05BA4CBB-E746-4B2F-AAC2-B1F8BDA1A0C6}" dt="2023-11-16T02:33:13.157" v="87" actId="20577"/>
      <pc:docMkLst>
        <pc:docMk/>
      </pc:docMkLst>
      <pc:sldChg chg="modSp mod">
        <pc:chgData name="Takumi Kobayashi" userId="6ec8770888b2809e" providerId="LiveId" clId="{05BA4CBB-E746-4B2F-AAC2-B1F8BDA1A0C6}" dt="2023-11-16T01:58:29.614" v="9" actId="20577"/>
        <pc:sldMkLst>
          <pc:docMk/>
          <pc:sldMk cId="0" sldId="264"/>
        </pc:sldMkLst>
        <pc:spChg chg="mod">
          <ac:chgData name="Takumi Kobayashi" userId="6ec8770888b2809e" providerId="LiveId" clId="{05BA4CBB-E746-4B2F-AAC2-B1F8BDA1A0C6}" dt="2023-11-16T01:58:29.614" v="9" actId="20577"/>
          <ac:spMkLst>
            <pc:docMk/>
            <pc:sldMk cId="0" sldId="264"/>
            <ac:spMk id="177" creationId="{00000000-0000-0000-0000-000000000000}"/>
          </ac:spMkLst>
        </pc:spChg>
      </pc:sldChg>
      <pc:sldChg chg="addSp delSp modSp new mod modClrScheme chgLayout">
        <pc:chgData name="Takumi Kobayashi" userId="6ec8770888b2809e" providerId="LiveId" clId="{05BA4CBB-E746-4B2F-AAC2-B1F8BDA1A0C6}" dt="2023-11-16T02:02:53.524" v="55" actId="20577"/>
        <pc:sldMkLst>
          <pc:docMk/>
          <pc:sldMk cId="3768183248" sldId="1015"/>
        </pc:sldMkLst>
        <pc:spChg chg="del">
          <ac:chgData name="Takumi Kobayashi" userId="6ec8770888b2809e" providerId="LiveId" clId="{05BA4CBB-E746-4B2F-AAC2-B1F8BDA1A0C6}" dt="2023-11-16T01:57:39.911" v="1" actId="700"/>
          <ac:spMkLst>
            <pc:docMk/>
            <pc:sldMk cId="3768183248" sldId="1015"/>
            <ac:spMk id="2" creationId="{4B64CA61-AEF1-E6D4-8958-FE8A8FBA2A57}"/>
          </ac:spMkLst>
        </pc:spChg>
        <pc:spChg chg="del">
          <ac:chgData name="Takumi Kobayashi" userId="6ec8770888b2809e" providerId="LiveId" clId="{05BA4CBB-E746-4B2F-AAC2-B1F8BDA1A0C6}" dt="2023-11-16T01:57:39.911" v="1" actId="700"/>
          <ac:spMkLst>
            <pc:docMk/>
            <pc:sldMk cId="3768183248" sldId="1015"/>
            <ac:spMk id="3" creationId="{7439E58D-A603-DA22-4A44-90F6851EF7F8}"/>
          </ac:spMkLst>
        </pc:spChg>
        <pc:spChg chg="mod ord">
          <ac:chgData name="Takumi Kobayashi" userId="6ec8770888b2809e" providerId="LiveId" clId="{05BA4CBB-E746-4B2F-AAC2-B1F8BDA1A0C6}" dt="2023-11-16T02:00:51.396" v="12" actId="700"/>
          <ac:spMkLst>
            <pc:docMk/>
            <pc:sldMk cId="3768183248" sldId="1015"/>
            <ac:spMk id="4" creationId="{AC54BD73-EFDC-90CA-E176-77ACD35AD40C}"/>
          </ac:spMkLst>
        </pc:spChg>
        <pc:spChg chg="mod ord">
          <ac:chgData name="Takumi Kobayashi" userId="6ec8770888b2809e" providerId="LiveId" clId="{05BA4CBB-E746-4B2F-AAC2-B1F8BDA1A0C6}" dt="2023-11-16T02:00:51.396" v="12" actId="700"/>
          <ac:spMkLst>
            <pc:docMk/>
            <pc:sldMk cId="3768183248" sldId="1015"/>
            <ac:spMk id="5" creationId="{4531939F-140B-EFB8-64C9-DD3236EB25EC}"/>
          </ac:spMkLst>
        </pc:spChg>
        <pc:spChg chg="mod ord">
          <ac:chgData name="Takumi Kobayashi" userId="6ec8770888b2809e" providerId="LiveId" clId="{05BA4CBB-E746-4B2F-AAC2-B1F8BDA1A0C6}" dt="2023-11-16T02:00:51.396" v="12" actId="700"/>
          <ac:spMkLst>
            <pc:docMk/>
            <pc:sldMk cId="3768183248" sldId="1015"/>
            <ac:spMk id="6" creationId="{847E1723-72D1-F16A-83E4-B29ACA73567E}"/>
          </ac:spMkLst>
        </pc:spChg>
        <pc:spChg chg="add mod ord">
          <ac:chgData name="Takumi Kobayashi" userId="6ec8770888b2809e" providerId="LiveId" clId="{05BA4CBB-E746-4B2F-AAC2-B1F8BDA1A0C6}" dt="2023-11-16T02:02:53.524" v="55" actId="20577"/>
          <ac:spMkLst>
            <pc:docMk/>
            <pc:sldMk cId="3768183248" sldId="1015"/>
            <ac:spMk id="9" creationId="{6509A39D-979F-A5B5-7FC6-9989C131691F}"/>
          </ac:spMkLst>
        </pc:spChg>
        <pc:spChg chg="add mod">
          <ac:chgData name="Takumi Kobayashi" userId="6ec8770888b2809e" providerId="LiveId" clId="{05BA4CBB-E746-4B2F-AAC2-B1F8BDA1A0C6}" dt="2023-11-16T02:02:09.816" v="44" actId="14100"/>
          <ac:spMkLst>
            <pc:docMk/>
            <pc:sldMk cId="3768183248" sldId="1015"/>
            <ac:spMk id="10" creationId="{C6778D03-2E41-AC04-D73A-028F593064F6}"/>
          </ac:spMkLst>
        </pc:spChg>
        <pc:picChg chg="add mod">
          <ac:chgData name="Takumi Kobayashi" userId="6ec8770888b2809e" providerId="LiveId" clId="{05BA4CBB-E746-4B2F-AAC2-B1F8BDA1A0C6}" dt="2023-11-16T02:01:05.165" v="37" actId="1076"/>
          <ac:picMkLst>
            <pc:docMk/>
            <pc:sldMk cId="3768183248" sldId="1015"/>
            <ac:picMk id="8" creationId="{F24BFFAE-A139-A774-C6AD-A640B6AA7E17}"/>
          </ac:picMkLst>
        </pc:picChg>
      </pc:sldChg>
      <pc:sldChg chg="addSp delSp modSp new mod modClrScheme chgLayout">
        <pc:chgData name="Takumi Kobayashi" userId="6ec8770888b2809e" providerId="LiveId" clId="{05BA4CBB-E746-4B2F-AAC2-B1F8BDA1A0C6}" dt="2023-11-16T02:03:55.703" v="63"/>
        <pc:sldMkLst>
          <pc:docMk/>
          <pc:sldMk cId="1801563108" sldId="1016"/>
        </pc:sldMkLst>
        <pc:spChg chg="del">
          <ac:chgData name="Takumi Kobayashi" userId="6ec8770888b2809e" providerId="LiveId" clId="{05BA4CBB-E746-4B2F-AAC2-B1F8BDA1A0C6}" dt="2023-11-16T02:01:13.118" v="39" actId="700"/>
          <ac:spMkLst>
            <pc:docMk/>
            <pc:sldMk cId="1801563108" sldId="1016"/>
            <ac:spMk id="2" creationId="{765EDCC4-F687-BB92-0A6C-FDE3C7F3A593}"/>
          </ac:spMkLst>
        </pc:spChg>
        <pc:spChg chg="mod ord">
          <ac:chgData name="Takumi Kobayashi" userId="6ec8770888b2809e" providerId="LiveId" clId="{05BA4CBB-E746-4B2F-AAC2-B1F8BDA1A0C6}" dt="2023-11-16T02:01:13.118" v="39" actId="700"/>
          <ac:spMkLst>
            <pc:docMk/>
            <pc:sldMk cId="1801563108" sldId="1016"/>
            <ac:spMk id="3" creationId="{C1D82A25-0E39-04A8-9BE5-B1D8C835D862}"/>
          </ac:spMkLst>
        </pc:spChg>
        <pc:spChg chg="mod ord">
          <ac:chgData name="Takumi Kobayashi" userId="6ec8770888b2809e" providerId="LiveId" clId="{05BA4CBB-E746-4B2F-AAC2-B1F8BDA1A0C6}" dt="2023-11-16T02:01:13.118" v="39" actId="700"/>
          <ac:spMkLst>
            <pc:docMk/>
            <pc:sldMk cId="1801563108" sldId="1016"/>
            <ac:spMk id="4" creationId="{B1366F77-0E06-20B1-1832-E91327CC4710}"/>
          </ac:spMkLst>
        </pc:spChg>
        <pc:spChg chg="mod ord">
          <ac:chgData name="Takumi Kobayashi" userId="6ec8770888b2809e" providerId="LiveId" clId="{05BA4CBB-E746-4B2F-AAC2-B1F8BDA1A0C6}" dt="2023-11-16T02:01:13.118" v="39" actId="700"/>
          <ac:spMkLst>
            <pc:docMk/>
            <pc:sldMk cId="1801563108" sldId="1016"/>
            <ac:spMk id="5" creationId="{BB3C5DE9-CBFA-15ED-8EB1-49C94371F24C}"/>
          </ac:spMkLst>
        </pc:spChg>
        <pc:spChg chg="add del">
          <ac:chgData name="Takumi Kobayashi" userId="6ec8770888b2809e" providerId="LiveId" clId="{05BA4CBB-E746-4B2F-AAC2-B1F8BDA1A0C6}" dt="2023-11-16T02:03:16.352" v="57" actId="22"/>
          <ac:spMkLst>
            <pc:docMk/>
            <pc:sldMk cId="1801563108" sldId="1016"/>
            <ac:spMk id="7" creationId="{2EE0C116-7B6D-96E0-DE03-16D1C4E238AE}"/>
          </ac:spMkLst>
        </pc:spChg>
        <pc:spChg chg="add mod">
          <ac:chgData name="Takumi Kobayashi" userId="6ec8770888b2809e" providerId="LiveId" clId="{05BA4CBB-E746-4B2F-AAC2-B1F8BDA1A0C6}" dt="2023-11-16T02:03:55.703" v="63"/>
          <ac:spMkLst>
            <pc:docMk/>
            <pc:sldMk cId="1801563108" sldId="1016"/>
            <ac:spMk id="9" creationId="{50737363-9163-2820-27EA-C4A30E7CC3FE}"/>
          </ac:spMkLst>
        </pc:spChg>
      </pc:sldChg>
      <pc:sldMasterChg chg="modSp mod">
        <pc:chgData name="Takumi Kobayashi" userId="6ec8770888b2809e" providerId="LiveId" clId="{05BA4CBB-E746-4B2F-AAC2-B1F8BDA1A0C6}" dt="2023-11-16T02:33:13.157" v="87" actId="20577"/>
        <pc:sldMasterMkLst>
          <pc:docMk/>
          <pc:sldMasterMk cId="3930973884" sldId="2147483693"/>
        </pc:sldMasterMkLst>
        <pc:spChg chg="mod">
          <ac:chgData name="Takumi Kobayashi" userId="6ec8770888b2809e" providerId="LiveId" clId="{05BA4CBB-E746-4B2F-AAC2-B1F8BDA1A0C6}" dt="2023-11-16T02:33:13.157" v="87" actId="20577"/>
          <ac:spMkLst>
            <pc:docMk/>
            <pc:sldMasterMk cId="3930973884" sldId="2147483693"/>
            <ac:spMk id="18" creationId="{00000000-0000-0000-0000-000000000000}"/>
          </ac:spMkLst>
        </pc:spChg>
      </pc:sldMasterChg>
    </pc:docChg>
  </pc:docChgLst>
  <pc:docChgLst>
    <pc:chgData name="Takumi Kobayashi" userId="6ec8770888b2809e" providerId="LiveId" clId="{43072B3C-0AB5-45AA-B1EA-336DDEDA239D}"/>
    <pc:docChg chg="custSel modSld modMainMaster">
      <pc:chgData name="Takumi Kobayashi" userId="6ec8770888b2809e" providerId="LiveId" clId="{43072B3C-0AB5-45AA-B1EA-336DDEDA239D}" dt="2024-03-14T10:54:56.327" v="18" actId="20577"/>
      <pc:docMkLst>
        <pc:docMk/>
      </pc:docMkLst>
      <pc:sldChg chg="modSp mod">
        <pc:chgData name="Takumi Kobayashi" userId="6ec8770888b2809e" providerId="LiveId" clId="{43072B3C-0AB5-45AA-B1EA-336DDEDA239D}" dt="2024-03-14T10:53:29.521" v="5" actId="20577"/>
        <pc:sldMkLst>
          <pc:docMk/>
          <pc:sldMk cId="3656800069" sldId="256"/>
        </pc:sldMkLst>
        <pc:spChg chg="mod">
          <ac:chgData name="Takumi Kobayashi" userId="6ec8770888b2809e" providerId="LiveId" clId="{43072B3C-0AB5-45AA-B1EA-336DDEDA239D}" dt="2024-03-14T10:53:29.521" v="5" actId="20577"/>
          <ac:spMkLst>
            <pc:docMk/>
            <pc:sldMk cId="3656800069" sldId="256"/>
            <ac:spMk id="2" creationId="{EAB059CA-4E28-46EC-8C4B-BF7DC347BBEA}"/>
          </ac:spMkLst>
        </pc:spChg>
      </pc:sldChg>
      <pc:sldChg chg="modSp mod">
        <pc:chgData name="Takumi Kobayashi" userId="6ec8770888b2809e" providerId="LiveId" clId="{43072B3C-0AB5-45AA-B1EA-336DDEDA239D}" dt="2024-03-14T10:53:35.670" v="7" actId="6549"/>
        <pc:sldMkLst>
          <pc:docMk/>
          <pc:sldMk cId="0" sldId="264"/>
        </pc:sldMkLst>
        <pc:spChg chg="mod">
          <ac:chgData name="Takumi Kobayashi" userId="6ec8770888b2809e" providerId="LiveId" clId="{43072B3C-0AB5-45AA-B1EA-336DDEDA239D}" dt="2024-03-14T10:53:35.670" v="7" actId="6549"/>
          <ac:spMkLst>
            <pc:docMk/>
            <pc:sldMk cId="0" sldId="264"/>
            <ac:spMk id="177" creationId="{00000000-0000-0000-0000-000000000000}"/>
          </ac:spMkLst>
        </pc:spChg>
      </pc:sldChg>
      <pc:sldMasterChg chg="modSp mod">
        <pc:chgData name="Takumi Kobayashi" userId="6ec8770888b2809e" providerId="LiveId" clId="{43072B3C-0AB5-45AA-B1EA-336DDEDA239D}" dt="2024-03-14T10:54:56.327" v="18" actId="20577"/>
        <pc:sldMasterMkLst>
          <pc:docMk/>
          <pc:sldMasterMk cId="3930973884" sldId="2147483693"/>
        </pc:sldMasterMkLst>
        <pc:spChg chg="mod">
          <ac:chgData name="Takumi Kobayashi" userId="6ec8770888b2809e" providerId="LiveId" clId="{43072B3C-0AB5-45AA-B1EA-336DDEDA239D}" dt="2024-03-14T10:53:48.716" v="12" actId="20577"/>
          <ac:spMkLst>
            <pc:docMk/>
            <pc:sldMasterMk cId="3930973884" sldId="2147483693"/>
            <ac:spMk id="15" creationId="{00000000-0000-0000-0000-000000000000}"/>
          </ac:spMkLst>
        </pc:spChg>
        <pc:spChg chg="mod">
          <ac:chgData name="Takumi Kobayashi" userId="6ec8770888b2809e" providerId="LiveId" clId="{43072B3C-0AB5-45AA-B1EA-336DDEDA239D}" dt="2024-03-14T10:54:56.327" v="18" actId="20577"/>
          <ac:spMkLst>
            <pc:docMk/>
            <pc:sldMasterMk cId="3930973884" sldId="2147483693"/>
            <ac:spMk id="18" creationId="{00000000-0000-0000-0000-000000000000}"/>
          </ac:spMkLst>
        </pc:spChg>
      </pc:sldMasterChg>
    </pc:docChg>
  </pc:docChgLst>
  <pc:docChgLst>
    <pc:chgData name="Takumi Kobayashi" userId="6ec8770888b2809e" providerId="LiveId" clId="{5260821B-CFDB-452C-AEE3-1F27EBE9BBE1}"/>
    <pc:docChg chg="undo redo custSel modSld modMainMaster">
      <pc:chgData name="Takumi Kobayashi" userId="6ec8770888b2809e" providerId="LiveId" clId="{5260821B-CFDB-452C-AEE3-1F27EBE9BBE1}" dt="2024-01-17T15:39:46.312" v="561" actId="6549"/>
      <pc:docMkLst>
        <pc:docMk/>
      </pc:docMkLst>
      <pc:sldChg chg="addSp modSp mod modNotesTx">
        <pc:chgData name="Takumi Kobayashi" userId="6ec8770888b2809e" providerId="LiveId" clId="{5260821B-CFDB-452C-AEE3-1F27EBE9BBE1}" dt="2024-01-17T15:37:20.208" v="555" actId="6549"/>
        <pc:sldMkLst>
          <pc:docMk/>
          <pc:sldMk cId="3656800069" sldId="256"/>
        </pc:sldMkLst>
        <pc:spChg chg="mod">
          <ac:chgData name="Takumi Kobayashi" userId="6ec8770888b2809e" providerId="LiveId" clId="{5260821B-CFDB-452C-AEE3-1F27EBE9BBE1}" dt="2024-01-17T15:37:20.208" v="555" actId="6549"/>
          <ac:spMkLst>
            <pc:docMk/>
            <pc:sldMk cId="3656800069" sldId="256"/>
            <ac:spMk id="2" creationId="{EAB059CA-4E28-46EC-8C4B-BF7DC347BBEA}"/>
          </ac:spMkLst>
        </pc:spChg>
        <pc:spChg chg="mod">
          <ac:chgData name="Takumi Kobayashi" userId="6ec8770888b2809e" providerId="LiveId" clId="{5260821B-CFDB-452C-AEE3-1F27EBE9BBE1}" dt="2024-01-17T15:25:12.615" v="356" actId="947"/>
          <ac:spMkLst>
            <pc:docMk/>
            <pc:sldMk cId="3656800069" sldId="256"/>
            <ac:spMk id="3" creationId="{169AC742-DB54-4E5D-B13D-65186EC1240E}"/>
          </ac:spMkLst>
        </pc:spChg>
        <pc:spChg chg="add mod">
          <ac:chgData name="Takumi Kobayashi" userId="6ec8770888b2809e" providerId="LiveId" clId="{5260821B-CFDB-452C-AEE3-1F27EBE9BBE1}" dt="2024-01-17T15:21:37.205" v="258" actId="1076"/>
          <ac:spMkLst>
            <pc:docMk/>
            <pc:sldMk cId="3656800069" sldId="256"/>
            <ac:spMk id="7" creationId="{7055BBC3-2DC1-D944-DF52-A97F596F37EA}"/>
          </ac:spMkLst>
        </pc:spChg>
      </pc:sldChg>
      <pc:sldChg chg="addSp modSp mod">
        <pc:chgData name="Takumi Kobayashi" userId="6ec8770888b2809e" providerId="LiveId" clId="{5260821B-CFDB-452C-AEE3-1F27EBE9BBE1}" dt="2024-01-17T15:36:33.720" v="548" actId="404"/>
        <pc:sldMkLst>
          <pc:docMk/>
          <pc:sldMk cId="0" sldId="264"/>
        </pc:sldMkLst>
        <pc:spChg chg="mod">
          <ac:chgData name="Takumi Kobayashi" userId="6ec8770888b2809e" providerId="LiveId" clId="{5260821B-CFDB-452C-AEE3-1F27EBE9BBE1}" dt="2024-01-17T15:36:33.720" v="548" actId="404"/>
          <ac:spMkLst>
            <pc:docMk/>
            <pc:sldMk cId="0" sldId="264"/>
            <ac:spMk id="177" creationId="{00000000-0000-0000-0000-000000000000}"/>
          </ac:spMkLst>
        </pc:spChg>
        <pc:graphicFrameChg chg="add mod">
          <ac:chgData name="Takumi Kobayashi" userId="6ec8770888b2809e" providerId="LiveId" clId="{5260821B-CFDB-452C-AEE3-1F27EBE9BBE1}" dt="2024-01-17T15:33:04.756" v="474"/>
          <ac:graphicFrameMkLst>
            <pc:docMk/>
            <pc:sldMk cId="0" sldId="264"/>
            <ac:graphicFrameMk id="5" creationId="{38BC56B2-B779-F5D4-72A6-2A237CDC26AF}"/>
          </ac:graphicFrameMkLst>
        </pc:graphicFrameChg>
        <pc:graphicFrameChg chg="add mod">
          <ac:chgData name="Takumi Kobayashi" userId="6ec8770888b2809e" providerId="LiveId" clId="{5260821B-CFDB-452C-AEE3-1F27EBE9BBE1}" dt="2024-01-17T15:33:07.464" v="475"/>
          <ac:graphicFrameMkLst>
            <pc:docMk/>
            <pc:sldMk cId="0" sldId="264"/>
            <ac:graphicFrameMk id="6" creationId="{A0FE9B5F-8F91-E3B2-1842-4403E003ED1B}"/>
          </ac:graphicFrameMkLst>
        </pc:graphicFrameChg>
      </pc:sldChg>
      <pc:sldChg chg="modSp mod">
        <pc:chgData name="Takumi Kobayashi" userId="6ec8770888b2809e" providerId="LiveId" clId="{5260821B-CFDB-452C-AEE3-1F27EBE9BBE1}" dt="2024-01-17T15:36:56.028" v="550" actId="403"/>
        <pc:sldMkLst>
          <pc:docMk/>
          <pc:sldMk cId="1801563108" sldId="1016"/>
        </pc:sldMkLst>
        <pc:spChg chg="mod">
          <ac:chgData name="Takumi Kobayashi" userId="6ec8770888b2809e" providerId="LiveId" clId="{5260821B-CFDB-452C-AEE3-1F27EBE9BBE1}" dt="2024-01-17T15:36:56.028" v="550" actId="403"/>
          <ac:spMkLst>
            <pc:docMk/>
            <pc:sldMk cId="1801563108" sldId="1016"/>
            <ac:spMk id="9" creationId="{50737363-9163-2820-27EA-C4A30E7CC3FE}"/>
          </ac:spMkLst>
        </pc:spChg>
      </pc:sldChg>
      <pc:sldMasterChg chg="modSp mod modSldLayout">
        <pc:chgData name="Takumi Kobayashi" userId="6ec8770888b2809e" providerId="LiveId" clId="{5260821B-CFDB-452C-AEE3-1F27EBE9BBE1}" dt="2024-01-17T15:39:46.312" v="561" actId="6549"/>
        <pc:sldMasterMkLst>
          <pc:docMk/>
          <pc:sldMasterMk cId="3930973884" sldId="2147483693"/>
        </pc:sldMasterMkLst>
        <pc:spChg chg="mod">
          <ac:chgData name="Takumi Kobayashi" userId="6ec8770888b2809e" providerId="LiveId" clId="{5260821B-CFDB-452C-AEE3-1F27EBE9BBE1}" dt="2024-01-17T15:22:17.136" v="288" actId="20577"/>
          <ac:spMkLst>
            <pc:docMk/>
            <pc:sldMasterMk cId="3930973884" sldId="2147483693"/>
            <ac:spMk id="15" creationId="{00000000-0000-0000-0000-000000000000}"/>
          </ac:spMkLst>
        </pc:spChg>
        <pc:spChg chg="mod">
          <ac:chgData name="Takumi Kobayashi" userId="6ec8770888b2809e" providerId="LiveId" clId="{5260821B-CFDB-452C-AEE3-1F27EBE9BBE1}" dt="2024-01-17T15:39:46.312" v="561" actId="6549"/>
          <ac:spMkLst>
            <pc:docMk/>
            <pc:sldMasterMk cId="3930973884" sldId="2147483693"/>
            <ac:spMk id="18" creationId="{00000000-0000-0000-0000-000000000000}"/>
          </ac:spMkLst>
        </pc:spChg>
        <pc:sldLayoutChg chg="modSp mod">
          <pc:chgData name="Takumi Kobayashi" userId="6ec8770888b2809e" providerId="LiveId" clId="{5260821B-CFDB-452C-AEE3-1F27EBE9BBE1}" dt="2024-01-17T15:22:08.205" v="273" actId="20577"/>
          <pc:sldLayoutMkLst>
            <pc:docMk/>
            <pc:sldMasterMk cId="3930973884" sldId="2147483693"/>
            <pc:sldLayoutMk cId="3054415964" sldId="2147483694"/>
          </pc:sldLayoutMkLst>
          <pc:spChg chg="mod">
            <ac:chgData name="Takumi Kobayashi" userId="6ec8770888b2809e" providerId="LiveId" clId="{5260821B-CFDB-452C-AEE3-1F27EBE9BBE1}" dt="2024-01-17T15:22:08.205" v="273" actId="20577"/>
            <ac:spMkLst>
              <pc:docMk/>
              <pc:sldMasterMk cId="3930973884" sldId="2147483693"/>
              <pc:sldLayoutMk cId="3054415964" sldId="2147483694"/>
              <ac:spMk id="23" creationId="{00000000-0000-0000-0000-000000000000}"/>
            </ac:spMkLst>
          </pc:spChg>
        </pc:sldLayoutChg>
      </pc:sldMasterChg>
    </pc:docChg>
  </pc:docChgLst>
  <pc:docChgLst>
    <pc:chgData name="Takumi Kobayashi" userId="6ec8770888b2809e" providerId="LiveId" clId="{E6482D63-5ED1-4AD5-B9A9-7B71990432D2}"/>
    <pc:docChg chg="undo custSel addSld modSld sldOrd">
      <pc:chgData name="Takumi Kobayashi" userId="6ec8770888b2809e" providerId="LiveId" clId="{E6482D63-5ED1-4AD5-B9A9-7B71990432D2}" dt="2024-03-14T09:45:39.111" v="1849" actId="20577"/>
      <pc:docMkLst>
        <pc:docMk/>
      </pc:docMkLst>
      <pc:sldChg chg="addSp delSp modSp mod">
        <pc:chgData name="Takumi Kobayashi" userId="6ec8770888b2809e" providerId="LiveId" clId="{E6482D63-5ED1-4AD5-B9A9-7B71990432D2}" dt="2024-03-14T09:32:20.152" v="1724" actId="1076"/>
        <pc:sldMkLst>
          <pc:docMk/>
          <pc:sldMk cId="3768183248" sldId="1015"/>
        </pc:sldMkLst>
        <pc:spChg chg="mod">
          <ac:chgData name="Takumi Kobayashi" userId="6ec8770888b2809e" providerId="LiveId" clId="{E6482D63-5ED1-4AD5-B9A9-7B71990432D2}" dt="2024-03-14T09:32:20.152" v="1724" actId="1076"/>
          <ac:spMkLst>
            <pc:docMk/>
            <pc:sldMk cId="3768183248" sldId="1015"/>
            <ac:spMk id="10" creationId="{C6778D03-2E41-AC04-D73A-028F593064F6}"/>
          </ac:spMkLst>
        </pc:spChg>
        <pc:picChg chg="add mod ord">
          <ac:chgData name="Takumi Kobayashi" userId="6ec8770888b2809e" providerId="LiveId" clId="{E6482D63-5ED1-4AD5-B9A9-7B71990432D2}" dt="2024-03-14T09:32:20.152" v="1724" actId="1076"/>
          <ac:picMkLst>
            <pc:docMk/>
            <pc:sldMk cId="3768183248" sldId="1015"/>
            <ac:picMk id="3" creationId="{7EE86064-1D3B-7060-8A09-4E35B22C67C5}"/>
          </ac:picMkLst>
        </pc:picChg>
        <pc:picChg chg="del">
          <ac:chgData name="Takumi Kobayashi" userId="6ec8770888b2809e" providerId="LiveId" clId="{E6482D63-5ED1-4AD5-B9A9-7B71990432D2}" dt="2024-03-14T09:32:04.381" v="1720" actId="478"/>
          <ac:picMkLst>
            <pc:docMk/>
            <pc:sldMk cId="3768183248" sldId="1015"/>
            <ac:picMk id="8" creationId="{F24BFFAE-A139-A774-C6AD-A640B6AA7E17}"/>
          </ac:picMkLst>
        </pc:picChg>
      </pc:sldChg>
      <pc:sldChg chg="addSp delSp modSp new mod modClrScheme chgLayout">
        <pc:chgData name="Takumi Kobayashi" userId="6ec8770888b2809e" providerId="LiveId" clId="{E6482D63-5ED1-4AD5-B9A9-7B71990432D2}" dt="2024-03-14T09:45:39.111" v="1849" actId="20577"/>
        <pc:sldMkLst>
          <pc:docMk/>
          <pc:sldMk cId="1806862691" sldId="1017"/>
        </pc:sldMkLst>
        <pc:spChg chg="del">
          <ac:chgData name="Takumi Kobayashi" userId="6ec8770888b2809e" providerId="LiveId" clId="{E6482D63-5ED1-4AD5-B9A9-7B71990432D2}" dt="2024-03-14T08:49:03.103" v="1" actId="700"/>
          <ac:spMkLst>
            <pc:docMk/>
            <pc:sldMk cId="1806862691" sldId="1017"/>
            <ac:spMk id="2" creationId="{6E910C27-1CCC-D92F-C69F-7FD8A119574C}"/>
          </ac:spMkLst>
        </pc:spChg>
        <pc:spChg chg="del">
          <ac:chgData name="Takumi Kobayashi" userId="6ec8770888b2809e" providerId="LiveId" clId="{E6482D63-5ED1-4AD5-B9A9-7B71990432D2}" dt="2024-03-14T08:49:03.103" v="1" actId="700"/>
          <ac:spMkLst>
            <pc:docMk/>
            <pc:sldMk cId="1806862691" sldId="1017"/>
            <ac:spMk id="3" creationId="{0E9F8E24-2DE5-101D-A3A0-CF57D11DB9A4}"/>
          </ac:spMkLst>
        </pc:spChg>
        <pc:spChg chg="mod ord">
          <ac:chgData name="Takumi Kobayashi" userId="6ec8770888b2809e" providerId="LiveId" clId="{E6482D63-5ED1-4AD5-B9A9-7B71990432D2}" dt="2024-03-14T08:49:03.103" v="1" actId="700"/>
          <ac:spMkLst>
            <pc:docMk/>
            <pc:sldMk cId="1806862691" sldId="1017"/>
            <ac:spMk id="4" creationId="{BFF0C99F-8788-041F-3887-C60F0EBB1EA6}"/>
          </ac:spMkLst>
        </pc:spChg>
        <pc:spChg chg="mod ord">
          <ac:chgData name="Takumi Kobayashi" userId="6ec8770888b2809e" providerId="LiveId" clId="{E6482D63-5ED1-4AD5-B9A9-7B71990432D2}" dt="2024-03-14T08:49:03.103" v="1" actId="700"/>
          <ac:spMkLst>
            <pc:docMk/>
            <pc:sldMk cId="1806862691" sldId="1017"/>
            <ac:spMk id="5" creationId="{4C2740EA-7E3A-8348-6AED-D3C78C680CB9}"/>
          </ac:spMkLst>
        </pc:spChg>
        <pc:spChg chg="mod ord">
          <ac:chgData name="Takumi Kobayashi" userId="6ec8770888b2809e" providerId="LiveId" clId="{E6482D63-5ED1-4AD5-B9A9-7B71990432D2}" dt="2024-03-14T08:49:03.103" v="1" actId="700"/>
          <ac:spMkLst>
            <pc:docMk/>
            <pc:sldMk cId="1806862691" sldId="1017"/>
            <ac:spMk id="6" creationId="{AABFDD4D-5DBA-5A16-E16C-9162C43DF872}"/>
          </ac:spMkLst>
        </pc:spChg>
        <pc:graphicFrameChg chg="add mod modGraphic">
          <ac:chgData name="Takumi Kobayashi" userId="6ec8770888b2809e" providerId="LiveId" clId="{E6482D63-5ED1-4AD5-B9A9-7B71990432D2}" dt="2024-03-14T09:45:39.111" v="1849" actId="20577"/>
          <ac:graphicFrameMkLst>
            <pc:docMk/>
            <pc:sldMk cId="1806862691" sldId="1017"/>
            <ac:graphicFrameMk id="8" creationId="{FCF9B507-4106-87BA-31F7-58E5A557E761}"/>
          </ac:graphicFrameMkLst>
        </pc:graphicFrameChg>
        <pc:picChg chg="add del mod">
          <ac:chgData name="Takumi Kobayashi" userId="6ec8770888b2809e" providerId="LiveId" clId="{E6482D63-5ED1-4AD5-B9A9-7B71990432D2}" dt="2024-03-14T09:12:25.362" v="1047" actId="478"/>
          <ac:picMkLst>
            <pc:docMk/>
            <pc:sldMk cId="1806862691" sldId="1017"/>
            <ac:picMk id="7" creationId="{88AD193C-2619-F773-3BBB-B3F9C37BA693}"/>
          </ac:picMkLst>
        </pc:picChg>
      </pc:sldChg>
      <pc:sldChg chg="add ord">
        <pc:chgData name="Takumi Kobayashi" userId="6ec8770888b2809e" providerId="LiveId" clId="{E6482D63-5ED1-4AD5-B9A9-7B71990432D2}" dt="2024-03-14T09:44:57.793" v="1830"/>
        <pc:sldMkLst>
          <pc:docMk/>
          <pc:sldMk cId="147793475" sldId="1018"/>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96D6A280-D85A-4443-82B8-DC2A9612765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4D8283DC-AC33-4099-A311-2841B099B2F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D979F38-8684-49EF-A12D-0B43229B0F16}" type="datetimeFigureOut">
              <a:rPr kumimoji="1" lang="ja-JP" altLang="en-US" smtClean="0"/>
              <a:t>2024/3/14</a:t>
            </a:fld>
            <a:endParaRPr kumimoji="1" lang="ja-JP" altLang="en-US"/>
          </a:p>
        </p:txBody>
      </p:sp>
      <p:sp>
        <p:nvSpPr>
          <p:cNvPr id="4" name="フッター プレースホルダー 3">
            <a:extLst>
              <a:ext uri="{FF2B5EF4-FFF2-40B4-BE49-F238E27FC236}">
                <a16:creationId xmlns:a16="http://schemas.microsoft.com/office/drawing/2014/main" id="{337B2473-DF52-43CA-B064-1CCCFFE4C18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E3C4112E-2FDC-4B08-BEE3-B9E8B6AC773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27777EA-B5F3-4C39-88D8-DFA934B31389}" type="slidenum">
              <a:rPr kumimoji="1" lang="ja-JP" altLang="en-US" smtClean="0"/>
              <a:t>‹#›</a:t>
            </a:fld>
            <a:endParaRPr kumimoji="1" lang="ja-JP" altLang="en-US"/>
          </a:p>
        </p:txBody>
      </p:sp>
    </p:spTree>
    <p:extLst>
      <p:ext uri="{BB962C8B-B14F-4D97-AF65-F5344CB8AC3E}">
        <p14:creationId xmlns:p14="http://schemas.microsoft.com/office/powerpoint/2010/main" val="10678385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BCAD07-D34E-4A2A-8D9C-AAA6248C4DCB}" type="datetimeFigureOut">
              <a:rPr kumimoji="1" lang="ja-JP" altLang="en-US" smtClean="0"/>
              <a:t>2024/3/14</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8419F9-3BB3-47DF-B069-6489BD728F98}" type="slidenum">
              <a:rPr kumimoji="1" lang="ja-JP" altLang="en-US" smtClean="0"/>
              <a:t>‹#›</a:t>
            </a:fld>
            <a:endParaRPr kumimoji="1" lang="ja-JP" altLang="en-US"/>
          </a:p>
        </p:txBody>
      </p:sp>
    </p:spTree>
    <p:extLst>
      <p:ext uri="{BB962C8B-B14F-4D97-AF65-F5344CB8AC3E}">
        <p14:creationId xmlns:p14="http://schemas.microsoft.com/office/powerpoint/2010/main" val="72010896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4:notes"/>
          <p:cNvSpPr>
            <a:spLocks noGrp="1" noRot="1" noChangeAspect="1"/>
          </p:cNvSpPr>
          <p:nvPr>
            <p:ph type="sldImg" idx="2"/>
          </p:nvPr>
        </p:nvSpPr>
        <p:spPr>
          <a:xfrm>
            <a:off x="2911475" y="523875"/>
            <a:ext cx="3457575" cy="25923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68" name="Google Shape;168;p4:notes"/>
          <p:cNvSpPr txBox="1">
            <a:spLocks noGrp="1"/>
          </p:cNvSpPr>
          <p:nvPr>
            <p:ph type="body" idx="1"/>
          </p:nvPr>
        </p:nvSpPr>
        <p:spPr>
          <a:xfrm>
            <a:off x="1236663" y="3294063"/>
            <a:ext cx="6807200" cy="3121025"/>
          </a:xfrm>
          <a:prstGeom prst="rect">
            <a:avLst/>
          </a:prstGeom>
          <a:noFill/>
          <a:ln>
            <a:noFill/>
          </a:ln>
        </p:spPr>
        <p:txBody>
          <a:bodyPr spcFirstLastPara="1" wrap="square" lIns="93650" tIns="46025" rIns="93650" bIns="46025" anchor="t" anchorCtr="0">
            <a:noAutofit/>
          </a:bodyPr>
          <a:lstStyle/>
          <a:p>
            <a:pPr marL="0" marR="0" lvl="0" indent="0" algn="l" rtl="0">
              <a:spcBef>
                <a:spcPts val="0"/>
              </a:spcBef>
              <a:spcAft>
                <a:spcPts val="0"/>
              </a:spcAft>
              <a:buNone/>
            </a:pPr>
            <a:endParaRPr sz="1200" b="0" i="0" u="none" strike="noStrike" cap="none" dirty="0">
              <a:solidFill>
                <a:schemeClr val="dk1"/>
              </a:solidFill>
              <a:latin typeface="Times New Roman"/>
              <a:ea typeface="Times New Roman"/>
              <a:cs typeface="Times New Roman"/>
              <a:sym typeface="Times New Roman"/>
            </a:endParaRPr>
          </a:p>
        </p:txBody>
      </p:sp>
      <p:sp>
        <p:nvSpPr>
          <p:cNvPr id="169" name="Google Shape;169;p4:notes"/>
          <p:cNvSpPr txBox="1">
            <a:spLocks noGrp="1"/>
          </p:cNvSpPr>
          <p:nvPr>
            <p:ph type="dt" idx="10"/>
          </p:nvPr>
        </p:nvSpPr>
        <p:spPr>
          <a:xfrm>
            <a:off x="874713" y="17463"/>
            <a:ext cx="3663950" cy="214312"/>
          </a:xfrm>
          <a:prstGeom prst="rect">
            <a:avLst/>
          </a:prstGeom>
          <a:noFill/>
          <a:ln>
            <a:noFill/>
          </a:ln>
        </p:spPr>
        <p:txBody>
          <a:bodyPr spcFirstLastPara="1" wrap="square" lIns="0" tIns="0" rIns="0" bIns="0" anchor="b"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4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&lt;month year&gt;</a:t>
            </a:r>
            <a:endParaRPr kumimoji="0" sz="1400" b="1"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170" name="Google Shape;170;p4:notes"/>
          <p:cNvSpPr txBox="1">
            <a:spLocks noGrp="1"/>
          </p:cNvSpPr>
          <p:nvPr>
            <p:ph type="ftr" idx="11"/>
          </p:nvPr>
        </p:nvSpPr>
        <p:spPr>
          <a:xfrm>
            <a:off x="5048250" y="6713538"/>
            <a:ext cx="3359150" cy="184150"/>
          </a:xfrm>
          <a:prstGeom prst="rect">
            <a:avLst/>
          </a:prstGeom>
          <a:noFill/>
          <a:ln>
            <a:noFill/>
          </a:ln>
        </p:spPr>
        <p:txBody>
          <a:bodyPr spcFirstLastPara="1" wrap="square" lIns="0" tIns="0" rIns="0" bIns="0" anchor="t" anchorCtr="0">
            <a:noAutofit/>
          </a:bodyPr>
          <a:lstStyle/>
          <a:p>
            <a:pPr marL="457200" marR="0" lvl="4" indent="0" algn="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&lt;author&gt;, &lt;company&gt;</a:t>
            </a:r>
            <a:endParaRPr kumimoji="0"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171" name="Google Shape;171;p4:notes"/>
          <p:cNvSpPr txBox="1">
            <a:spLocks noGrp="1"/>
          </p:cNvSpPr>
          <p:nvPr>
            <p:ph type="sldNum" idx="12"/>
          </p:nvPr>
        </p:nvSpPr>
        <p:spPr>
          <a:xfrm>
            <a:off x="3925888" y="6713538"/>
            <a:ext cx="1073150" cy="184150"/>
          </a:xfrm>
          <a:prstGeom prst="rect">
            <a:avLst/>
          </a:prstGeom>
          <a:noFill/>
          <a:ln>
            <a:noFill/>
          </a:ln>
        </p:spPr>
        <p:txBody>
          <a:bodyPr spcFirstLastPara="1" wrap="square" lIns="0" tIns="0" rIns="0" bIns="0" anchor="t"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Page </a:t>
            </a:r>
            <a:fld id="{00000000-1234-1234-1234-123412341234}" type="slidenum">
              <a:rPr kumimoji="0" lang="en-US" sz="12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a:t>
            </a:fld>
            <a:endParaRPr kumimoji="0" sz="12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endParaRPr>
          </a:p>
        </p:txBody>
      </p:sp>
      <p:sp>
        <p:nvSpPr>
          <p:cNvPr id="172" name="Google Shape;172;p4:notes"/>
          <p:cNvSpPr txBox="1">
            <a:spLocks noGrp="1"/>
          </p:cNvSpPr>
          <p:nvPr>
            <p:ph type="hdr" idx="3"/>
          </p:nvPr>
        </p:nvSpPr>
        <p:spPr>
          <a:xfrm>
            <a:off x="4640263" y="17463"/>
            <a:ext cx="3767137" cy="214312"/>
          </a:xfrm>
          <a:prstGeom prst="rect">
            <a:avLst/>
          </a:prstGeom>
          <a:noFill/>
          <a:ln>
            <a:noFill/>
          </a:ln>
        </p:spPr>
        <p:txBody>
          <a:bodyPr spcFirstLastPara="1" wrap="square" lIns="0" tIns="0" rIns="0" bIns="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4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&lt;doc.: IEEE 802.15-doc&gt;</a:t>
            </a:r>
            <a:endParaRPr kumimoji="0" sz="1400" b="1"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　</a:t>
            </a:r>
          </a:p>
        </p:txBody>
      </p:sp>
      <p:sp>
        <p:nvSpPr>
          <p:cNvPr id="4" name="スライド番号プレースホルダー 3"/>
          <p:cNvSpPr>
            <a:spLocks noGrp="1"/>
          </p:cNvSpPr>
          <p:nvPr>
            <p:ph type="sldNum" sz="quarter" idx="5"/>
          </p:nvPr>
        </p:nvSpPr>
        <p:spPr/>
        <p:txBody>
          <a:bodyPr/>
          <a:lstStyle/>
          <a:p>
            <a:fld id="{068419F9-3BB3-47DF-B069-6489BD728F98}" type="slidenum">
              <a:rPr kumimoji="1" lang="ja-JP" altLang="en-US" smtClean="0"/>
              <a:t>2</a:t>
            </a:fld>
            <a:endParaRPr kumimoji="1" lang="ja-JP" altLang="en-US"/>
          </a:p>
        </p:txBody>
      </p:sp>
    </p:spTree>
    <p:extLst>
      <p:ext uri="{BB962C8B-B14F-4D97-AF65-F5344CB8AC3E}">
        <p14:creationId xmlns:p14="http://schemas.microsoft.com/office/powerpoint/2010/main" val="3015328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a:extLst>
              <a:ext uri="{FF2B5EF4-FFF2-40B4-BE49-F238E27FC236}">
                <a16:creationId xmlns:a16="http://schemas.microsoft.com/office/drawing/2014/main" id="{FE2C3AB9-3304-4C7C-9A25-0632E29EC72F}"/>
              </a:ext>
            </a:extLst>
          </p:cNvPr>
          <p:cNvSpPr txBox="1">
            <a:spLocks noGrp="1" noChangeArrowheads="1"/>
          </p:cNvSpPr>
          <p:nvPr/>
        </p:nvSpPr>
        <p:spPr bwMode="auto">
          <a:xfrm>
            <a:off x="3816350" y="9374188"/>
            <a:ext cx="29178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9" tIns="45690" rIns="91379" bIns="45690" anchor="b"/>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lgn="r" eaLnBrk="1" hangingPunct="1">
              <a:spcBef>
                <a:spcPct val="0"/>
              </a:spcBef>
            </a:pPr>
            <a:fld id="{E5D70285-177E-491A-9057-92FFEA398B2C}" type="slidenum">
              <a:rPr lang="en-US" altLang="ja-JP" b="0">
                <a:ea typeface="ＭＳ Ｐゴシック" panose="020B0600070205080204" pitchFamily="50" charset="-128"/>
              </a:rPr>
              <a:pPr algn="r" eaLnBrk="1" hangingPunct="1">
                <a:spcBef>
                  <a:spcPct val="0"/>
                </a:spcBef>
              </a:pPr>
              <a:t>22</a:t>
            </a:fld>
            <a:endParaRPr lang="en-US" altLang="ja-JP" b="0">
              <a:ea typeface="ＭＳ Ｐゴシック" panose="020B0600070205080204" pitchFamily="50" charset="-128"/>
            </a:endParaRPr>
          </a:p>
        </p:txBody>
      </p:sp>
      <p:sp>
        <p:nvSpPr>
          <p:cNvPr id="29699" name="Rectangle 2">
            <a:extLst>
              <a:ext uri="{FF2B5EF4-FFF2-40B4-BE49-F238E27FC236}">
                <a16:creationId xmlns:a16="http://schemas.microsoft.com/office/drawing/2014/main" id="{0C106F1A-F612-40D0-AFA9-B117BC2718BC}"/>
              </a:ext>
            </a:extLst>
          </p:cNvPr>
          <p:cNvSpPr>
            <a:spLocks noGrp="1" noRot="1" noChangeAspect="1" noChangeArrowheads="1" noTextEdit="1"/>
          </p:cNvSpPr>
          <p:nvPr>
            <p:ph type="sldImg"/>
          </p:nvPr>
        </p:nvSpPr>
        <p:spPr>
          <a:ln/>
        </p:spPr>
      </p:sp>
      <p:sp>
        <p:nvSpPr>
          <p:cNvPr id="29700" name="Rectangle 3">
            <a:extLst>
              <a:ext uri="{FF2B5EF4-FFF2-40B4-BE49-F238E27FC236}">
                <a16:creationId xmlns:a16="http://schemas.microsoft.com/office/drawing/2014/main" id="{EDF157EE-A150-44A8-9CBF-CC94577C6512}"/>
              </a:ext>
            </a:extLst>
          </p:cNvPr>
          <p:cNvSpPr>
            <a:spLocks noGrp="1" noChangeArrowheads="1"/>
          </p:cNvSpPr>
          <p:nvPr>
            <p:ph type="body" idx="1"/>
          </p:nvPr>
        </p:nvSpPr>
        <p:spPr>
          <a:noFill/>
        </p:spPr>
        <p:txBody>
          <a:bodyPr/>
          <a:lstStyle/>
          <a:p>
            <a:pPr eaLnBrk="1" hangingPunct="1"/>
            <a:endParaRPr lang="ja-JP" altLang="ja-JP">
              <a:latin typeface="Arial" panose="020B0604020202020204" pitchFamily="34" charset="0"/>
            </a:endParaRPr>
          </a:p>
        </p:txBody>
      </p:sp>
    </p:spTree>
    <p:extLst>
      <p:ext uri="{BB962C8B-B14F-4D97-AF65-F5344CB8AC3E}">
        <p14:creationId xmlns:p14="http://schemas.microsoft.com/office/powerpoint/2010/main" val="22221687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a:extLst>
              <a:ext uri="{FF2B5EF4-FFF2-40B4-BE49-F238E27FC236}">
                <a16:creationId xmlns:a16="http://schemas.microsoft.com/office/drawing/2014/main" id="{968C6F98-864A-4B6A-A9EA-FD349E224844}"/>
              </a:ext>
            </a:extLst>
          </p:cNvPr>
          <p:cNvSpPr txBox="1">
            <a:spLocks noGrp="1" noChangeArrowheads="1"/>
          </p:cNvSpPr>
          <p:nvPr/>
        </p:nvSpPr>
        <p:spPr bwMode="auto">
          <a:xfrm>
            <a:off x="3816350" y="9374188"/>
            <a:ext cx="29178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9" tIns="45690" rIns="91379" bIns="45690" anchor="b"/>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lgn="r" eaLnBrk="1" hangingPunct="1">
              <a:spcBef>
                <a:spcPct val="0"/>
              </a:spcBef>
            </a:pPr>
            <a:fld id="{7D03458C-9C4F-4DFC-A5DE-5B0018B698AD}" type="slidenum">
              <a:rPr lang="en-US" altLang="ja-JP" b="0">
                <a:ea typeface="ＭＳ Ｐゴシック" panose="020B0600070205080204" pitchFamily="50" charset="-128"/>
              </a:rPr>
              <a:pPr algn="r" eaLnBrk="1" hangingPunct="1">
                <a:spcBef>
                  <a:spcPct val="0"/>
                </a:spcBef>
              </a:pPr>
              <a:t>23</a:t>
            </a:fld>
            <a:endParaRPr lang="en-US" altLang="ja-JP" b="0">
              <a:ea typeface="ＭＳ Ｐゴシック" panose="020B0600070205080204" pitchFamily="50" charset="-128"/>
            </a:endParaRPr>
          </a:p>
        </p:txBody>
      </p:sp>
      <p:sp>
        <p:nvSpPr>
          <p:cNvPr id="33795" name="Rectangle 2">
            <a:extLst>
              <a:ext uri="{FF2B5EF4-FFF2-40B4-BE49-F238E27FC236}">
                <a16:creationId xmlns:a16="http://schemas.microsoft.com/office/drawing/2014/main" id="{7EBF766C-D1F1-487A-BEB2-6AEFFEAC9955}"/>
              </a:ext>
            </a:extLst>
          </p:cNvPr>
          <p:cNvSpPr>
            <a:spLocks noGrp="1" noRot="1" noChangeAspect="1" noChangeArrowheads="1" noTextEdit="1"/>
          </p:cNvSpPr>
          <p:nvPr>
            <p:ph type="sldImg"/>
          </p:nvPr>
        </p:nvSpPr>
        <p:spPr>
          <a:ln/>
        </p:spPr>
      </p:sp>
      <p:sp>
        <p:nvSpPr>
          <p:cNvPr id="33796" name="Rectangle 3">
            <a:extLst>
              <a:ext uri="{FF2B5EF4-FFF2-40B4-BE49-F238E27FC236}">
                <a16:creationId xmlns:a16="http://schemas.microsoft.com/office/drawing/2014/main" id="{AC7BE83B-B1E1-46D8-AC51-31A3107D63AE}"/>
              </a:ext>
            </a:extLst>
          </p:cNvPr>
          <p:cNvSpPr>
            <a:spLocks noGrp="1" noChangeArrowheads="1"/>
          </p:cNvSpPr>
          <p:nvPr>
            <p:ph type="body" idx="1"/>
          </p:nvPr>
        </p:nvSpPr>
        <p:spPr>
          <a:noFill/>
        </p:spPr>
        <p:txBody>
          <a:bodyPr/>
          <a:lstStyle/>
          <a:p>
            <a:pPr eaLnBrk="1" hangingPunct="1"/>
            <a:endParaRPr lang="ja-JP" altLang="ja-JP">
              <a:latin typeface="Arial" panose="020B0604020202020204" pitchFamily="34" charset="0"/>
            </a:endParaRPr>
          </a:p>
        </p:txBody>
      </p:sp>
    </p:spTree>
    <p:extLst>
      <p:ext uri="{BB962C8B-B14F-4D97-AF65-F5344CB8AC3E}">
        <p14:creationId xmlns:p14="http://schemas.microsoft.com/office/powerpoint/2010/main" val="2088323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a:extLst>
              <a:ext uri="{FF2B5EF4-FFF2-40B4-BE49-F238E27FC236}">
                <a16:creationId xmlns:a16="http://schemas.microsoft.com/office/drawing/2014/main" id="{BC9D276A-6AA7-4CCD-86C4-E75C16B0F9B7}"/>
              </a:ext>
            </a:extLst>
          </p:cNvPr>
          <p:cNvSpPr txBox="1">
            <a:spLocks noGrp="1" noChangeArrowheads="1"/>
          </p:cNvSpPr>
          <p:nvPr/>
        </p:nvSpPr>
        <p:spPr bwMode="auto">
          <a:xfrm>
            <a:off x="3816350" y="9374188"/>
            <a:ext cx="29178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9" tIns="45690" rIns="91379" bIns="45690" anchor="b"/>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lgn="r" eaLnBrk="1" hangingPunct="1">
              <a:spcBef>
                <a:spcPct val="0"/>
              </a:spcBef>
            </a:pPr>
            <a:fld id="{A97779F9-0EB7-4CBD-BBEC-C62FFF5CED94}" type="slidenum">
              <a:rPr lang="en-US" altLang="ja-JP" b="0">
                <a:ea typeface="ＭＳ Ｐゴシック" panose="020B0600070205080204" pitchFamily="50" charset="-128"/>
              </a:rPr>
              <a:pPr algn="r" eaLnBrk="1" hangingPunct="1">
                <a:spcBef>
                  <a:spcPct val="0"/>
                </a:spcBef>
              </a:pPr>
              <a:t>25</a:t>
            </a:fld>
            <a:endParaRPr lang="en-US" altLang="ja-JP" b="0">
              <a:ea typeface="ＭＳ Ｐゴシック" panose="020B0600070205080204" pitchFamily="50" charset="-128"/>
            </a:endParaRPr>
          </a:p>
        </p:txBody>
      </p:sp>
      <p:sp>
        <p:nvSpPr>
          <p:cNvPr id="105475" name="Rectangle 2">
            <a:extLst>
              <a:ext uri="{FF2B5EF4-FFF2-40B4-BE49-F238E27FC236}">
                <a16:creationId xmlns:a16="http://schemas.microsoft.com/office/drawing/2014/main" id="{37EBE178-72C8-4D86-97A5-2236B3B1306C}"/>
              </a:ext>
            </a:extLst>
          </p:cNvPr>
          <p:cNvSpPr>
            <a:spLocks noGrp="1" noRot="1" noChangeAspect="1" noChangeArrowheads="1" noTextEdit="1"/>
          </p:cNvSpPr>
          <p:nvPr>
            <p:ph type="sldImg"/>
          </p:nvPr>
        </p:nvSpPr>
        <p:spPr>
          <a:ln/>
        </p:spPr>
      </p:sp>
      <p:sp>
        <p:nvSpPr>
          <p:cNvPr id="105476" name="Rectangle 3">
            <a:extLst>
              <a:ext uri="{FF2B5EF4-FFF2-40B4-BE49-F238E27FC236}">
                <a16:creationId xmlns:a16="http://schemas.microsoft.com/office/drawing/2014/main" id="{89E67E02-FFDD-4418-B0C8-496F23C020E9}"/>
              </a:ext>
            </a:extLst>
          </p:cNvPr>
          <p:cNvSpPr>
            <a:spLocks noGrp="1" noChangeArrowheads="1"/>
          </p:cNvSpPr>
          <p:nvPr>
            <p:ph type="body" idx="1"/>
          </p:nvPr>
        </p:nvSpPr>
        <p:spPr>
          <a:noFill/>
        </p:spPr>
        <p:txBody>
          <a:bodyPr/>
          <a:lstStyle/>
          <a:p>
            <a:pPr eaLnBrk="1" hangingPunct="1"/>
            <a:r>
              <a:rPr lang="ja-JP" altLang="en-US">
                <a:latin typeface="Arial" panose="020B0604020202020204" pitchFamily="34" charset="0"/>
              </a:rPr>
              <a:t>t</a:t>
            </a:r>
            <a:r>
              <a:rPr lang="en-US" altLang="ja-JP">
                <a:latin typeface="Arial" panose="020B0604020202020204" pitchFamily="34" charset="0"/>
              </a:rPr>
              <a:t>herefore</a:t>
            </a:r>
            <a:endParaRPr lang="ja-JP" altLang="ja-JP">
              <a:latin typeface="Arial" panose="020B0604020202020204" pitchFamily="34" charset="0"/>
            </a:endParaRPr>
          </a:p>
        </p:txBody>
      </p:sp>
    </p:spTree>
    <p:extLst>
      <p:ext uri="{BB962C8B-B14F-4D97-AF65-F5344CB8AC3E}">
        <p14:creationId xmlns:p14="http://schemas.microsoft.com/office/powerpoint/2010/main" val="38780360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a:extLst>
              <a:ext uri="{FF2B5EF4-FFF2-40B4-BE49-F238E27FC236}">
                <a16:creationId xmlns:a16="http://schemas.microsoft.com/office/drawing/2014/main" id="{69FA0021-BFE2-40CF-972A-030B2EB11F94}"/>
              </a:ext>
            </a:extLst>
          </p:cNvPr>
          <p:cNvSpPr txBox="1">
            <a:spLocks noGrp="1" noChangeArrowheads="1"/>
          </p:cNvSpPr>
          <p:nvPr/>
        </p:nvSpPr>
        <p:spPr bwMode="auto">
          <a:xfrm>
            <a:off x="3816350" y="9374188"/>
            <a:ext cx="29178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9" tIns="45690" rIns="91379" bIns="45690" anchor="b"/>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lgn="r" eaLnBrk="1" hangingPunct="1">
              <a:spcBef>
                <a:spcPct val="0"/>
              </a:spcBef>
            </a:pPr>
            <a:fld id="{8A528D3C-BB37-4885-BA80-16385B79B653}" type="slidenum">
              <a:rPr lang="en-US" altLang="ja-JP" b="0">
                <a:ea typeface="ＭＳ Ｐゴシック" panose="020B0600070205080204" pitchFamily="50" charset="-128"/>
              </a:rPr>
              <a:pPr algn="r" eaLnBrk="1" hangingPunct="1">
                <a:spcBef>
                  <a:spcPct val="0"/>
                </a:spcBef>
              </a:pPr>
              <a:t>26</a:t>
            </a:fld>
            <a:endParaRPr lang="en-US" altLang="ja-JP" b="0">
              <a:ea typeface="ＭＳ Ｐゴシック" panose="020B0600070205080204" pitchFamily="50" charset="-128"/>
            </a:endParaRPr>
          </a:p>
        </p:txBody>
      </p:sp>
      <p:sp>
        <p:nvSpPr>
          <p:cNvPr id="113667" name="Rectangle 2">
            <a:extLst>
              <a:ext uri="{FF2B5EF4-FFF2-40B4-BE49-F238E27FC236}">
                <a16:creationId xmlns:a16="http://schemas.microsoft.com/office/drawing/2014/main" id="{3C02A5F9-6B65-4C92-8069-330EFBFF8EA0}"/>
              </a:ext>
            </a:extLst>
          </p:cNvPr>
          <p:cNvSpPr>
            <a:spLocks noGrp="1" noRot="1" noChangeAspect="1" noChangeArrowheads="1" noTextEdit="1"/>
          </p:cNvSpPr>
          <p:nvPr>
            <p:ph type="sldImg"/>
          </p:nvPr>
        </p:nvSpPr>
        <p:spPr>
          <a:ln/>
        </p:spPr>
      </p:sp>
      <p:sp>
        <p:nvSpPr>
          <p:cNvPr id="113668" name="Rectangle 3">
            <a:extLst>
              <a:ext uri="{FF2B5EF4-FFF2-40B4-BE49-F238E27FC236}">
                <a16:creationId xmlns:a16="http://schemas.microsoft.com/office/drawing/2014/main" id="{2D571B30-95D3-4288-84B4-BC1900024976}"/>
              </a:ext>
            </a:extLst>
          </p:cNvPr>
          <p:cNvSpPr>
            <a:spLocks noGrp="1" noChangeArrowheads="1"/>
          </p:cNvSpPr>
          <p:nvPr>
            <p:ph type="body" idx="1"/>
          </p:nvPr>
        </p:nvSpPr>
        <p:spPr>
          <a:noFill/>
        </p:spPr>
        <p:txBody>
          <a:bodyPr/>
          <a:lstStyle/>
          <a:p>
            <a:pPr eaLnBrk="1" hangingPunct="1"/>
            <a:endParaRPr lang="ja-JP" altLang="ja-JP">
              <a:latin typeface="Arial" panose="020B0604020202020204" pitchFamily="34" charset="0"/>
            </a:endParaRPr>
          </a:p>
        </p:txBody>
      </p:sp>
    </p:spTree>
    <p:extLst>
      <p:ext uri="{BB962C8B-B14F-4D97-AF65-F5344CB8AC3E}">
        <p14:creationId xmlns:p14="http://schemas.microsoft.com/office/powerpoint/2010/main" val="25136807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a:extLst>
              <a:ext uri="{FF2B5EF4-FFF2-40B4-BE49-F238E27FC236}">
                <a16:creationId xmlns:a16="http://schemas.microsoft.com/office/drawing/2014/main" id="{A94EE83D-C438-4D35-BD7A-A0E3D250112A}"/>
              </a:ext>
            </a:extLst>
          </p:cNvPr>
          <p:cNvSpPr txBox="1">
            <a:spLocks noGrp="1" noChangeArrowheads="1"/>
          </p:cNvSpPr>
          <p:nvPr/>
        </p:nvSpPr>
        <p:spPr bwMode="auto">
          <a:xfrm>
            <a:off x="3816350" y="9374188"/>
            <a:ext cx="29178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9" tIns="45690" rIns="91379" bIns="45690" anchor="b"/>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lgn="r" eaLnBrk="1" hangingPunct="1">
              <a:spcBef>
                <a:spcPct val="0"/>
              </a:spcBef>
            </a:pPr>
            <a:fld id="{5E6661B6-4B79-410A-A6A7-481FDA1762E3}" type="slidenum">
              <a:rPr lang="en-US" altLang="ja-JP" b="0">
                <a:ea typeface="ＭＳ Ｐゴシック" panose="020B0600070205080204" pitchFamily="50" charset="-128"/>
              </a:rPr>
              <a:pPr algn="r" eaLnBrk="1" hangingPunct="1">
                <a:spcBef>
                  <a:spcPct val="0"/>
                </a:spcBef>
              </a:pPr>
              <a:t>27</a:t>
            </a:fld>
            <a:endParaRPr lang="en-US" altLang="ja-JP" b="0">
              <a:ea typeface="ＭＳ Ｐゴシック" panose="020B0600070205080204" pitchFamily="50" charset="-128"/>
            </a:endParaRPr>
          </a:p>
        </p:txBody>
      </p:sp>
      <p:sp>
        <p:nvSpPr>
          <p:cNvPr id="115715" name="Rectangle 2">
            <a:extLst>
              <a:ext uri="{FF2B5EF4-FFF2-40B4-BE49-F238E27FC236}">
                <a16:creationId xmlns:a16="http://schemas.microsoft.com/office/drawing/2014/main" id="{9B841C8D-99B5-47CE-A070-F65C5FC1D535}"/>
              </a:ext>
            </a:extLst>
          </p:cNvPr>
          <p:cNvSpPr>
            <a:spLocks noGrp="1" noRot="1" noChangeAspect="1" noChangeArrowheads="1" noTextEdit="1"/>
          </p:cNvSpPr>
          <p:nvPr>
            <p:ph type="sldImg"/>
          </p:nvPr>
        </p:nvSpPr>
        <p:spPr>
          <a:ln/>
        </p:spPr>
      </p:sp>
      <p:sp>
        <p:nvSpPr>
          <p:cNvPr id="115716" name="Rectangle 3">
            <a:extLst>
              <a:ext uri="{FF2B5EF4-FFF2-40B4-BE49-F238E27FC236}">
                <a16:creationId xmlns:a16="http://schemas.microsoft.com/office/drawing/2014/main" id="{1FB42854-C117-4437-9563-77E8E36DB617}"/>
              </a:ext>
            </a:extLst>
          </p:cNvPr>
          <p:cNvSpPr>
            <a:spLocks noGrp="1" noChangeArrowheads="1"/>
          </p:cNvSpPr>
          <p:nvPr>
            <p:ph type="body" idx="1"/>
          </p:nvPr>
        </p:nvSpPr>
        <p:spPr>
          <a:noFill/>
        </p:spPr>
        <p:txBody>
          <a:bodyPr/>
          <a:lstStyle/>
          <a:p>
            <a:pPr eaLnBrk="1" hangingPunct="1"/>
            <a:endParaRPr lang="ja-JP" altLang="ja-JP">
              <a:latin typeface="Arial" panose="020B0604020202020204" pitchFamily="34" charset="0"/>
            </a:endParaRPr>
          </a:p>
        </p:txBody>
      </p:sp>
    </p:spTree>
    <p:extLst>
      <p:ext uri="{BB962C8B-B14F-4D97-AF65-F5344CB8AC3E}">
        <p14:creationId xmlns:p14="http://schemas.microsoft.com/office/powerpoint/2010/main" val="14490942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a:extLst>
              <a:ext uri="{FF2B5EF4-FFF2-40B4-BE49-F238E27FC236}">
                <a16:creationId xmlns:a16="http://schemas.microsoft.com/office/drawing/2014/main" id="{CED96005-956B-4B9C-99A1-CF66D0006BFC}"/>
              </a:ext>
            </a:extLst>
          </p:cNvPr>
          <p:cNvSpPr txBox="1">
            <a:spLocks noGrp="1" noChangeArrowheads="1"/>
          </p:cNvSpPr>
          <p:nvPr/>
        </p:nvSpPr>
        <p:spPr bwMode="auto">
          <a:xfrm>
            <a:off x="3816350" y="9374188"/>
            <a:ext cx="29178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9" tIns="45690" rIns="91379" bIns="45690" anchor="b"/>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lgn="r" eaLnBrk="1" hangingPunct="1">
              <a:spcBef>
                <a:spcPct val="0"/>
              </a:spcBef>
            </a:pPr>
            <a:fld id="{B88CC6EE-EED0-4C87-B685-AB7CB6FC8376}" type="slidenum">
              <a:rPr lang="en-US" altLang="ja-JP" b="0">
                <a:ea typeface="ＭＳ Ｐゴシック" panose="020B0600070205080204" pitchFamily="50" charset="-128"/>
              </a:rPr>
              <a:pPr algn="r" eaLnBrk="1" hangingPunct="1">
                <a:spcBef>
                  <a:spcPct val="0"/>
                </a:spcBef>
              </a:pPr>
              <a:t>32</a:t>
            </a:fld>
            <a:endParaRPr lang="en-US" altLang="ja-JP" b="0">
              <a:ea typeface="ＭＳ Ｐゴシック" panose="020B0600070205080204" pitchFamily="50" charset="-128"/>
            </a:endParaRPr>
          </a:p>
        </p:txBody>
      </p:sp>
      <p:sp>
        <p:nvSpPr>
          <p:cNvPr id="123907" name="Rectangle 2">
            <a:extLst>
              <a:ext uri="{FF2B5EF4-FFF2-40B4-BE49-F238E27FC236}">
                <a16:creationId xmlns:a16="http://schemas.microsoft.com/office/drawing/2014/main" id="{C998D7B3-30FC-40E4-B058-C50E589303A8}"/>
              </a:ext>
            </a:extLst>
          </p:cNvPr>
          <p:cNvSpPr>
            <a:spLocks noGrp="1" noRot="1" noChangeAspect="1" noChangeArrowheads="1" noTextEdit="1"/>
          </p:cNvSpPr>
          <p:nvPr>
            <p:ph type="sldImg"/>
          </p:nvPr>
        </p:nvSpPr>
        <p:spPr>
          <a:ln/>
        </p:spPr>
      </p:sp>
      <p:sp>
        <p:nvSpPr>
          <p:cNvPr id="123908" name="Rectangle 3">
            <a:extLst>
              <a:ext uri="{FF2B5EF4-FFF2-40B4-BE49-F238E27FC236}">
                <a16:creationId xmlns:a16="http://schemas.microsoft.com/office/drawing/2014/main" id="{4D87B6A8-0304-4BB9-9D68-523DD979F3E9}"/>
              </a:ext>
            </a:extLst>
          </p:cNvPr>
          <p:cNvSpPr>
            <a:spLocks noGrp="1" noChangeArrowheads="1"/>
          </p:cNvSpPr>
          <p:nvPr>
            <p:ph type="body" idx="1"/>
          </p:nvPr>
        </p:nvSpPr>
        <p:spPr>
          <a:noFill/>
        </p:spPr>
        <p:txBody>
          <a:bodyPr/>
          <a:lstStyle/>
          <a:p>
            <a:pPr eaLnBrk="1" hangingPunct="1"/>
            <a:endParaRPr lang="ja-JP" altLang="ja-JP">
              <a:latin typeface="Arial" panose="020B0604020202020204" pitchFamily="34" charset="0"/>
            </a:endParaRPr>
          </a:p>
        </p:txBody>
      </p:sp>
    </p:spTree>
    <p:extLst>
      <p:ext uri="{BB962C8B-B14F-4D97-AF65-F5344CB8AC3E}">
        <p14:creationId xmlns:p14="http://schemas.microsoft.com/office/powerpoint/2010/main" val="30084441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userDrawn="1">
  <p:cSld name="Blank">
    <p:spTree>
      <p:nvGrpSpPr>
        <p:cNvPr id="1" name="Shape 22"/>
        <p:cNvGrpSpPr/>
        <p:nvPr/>
      </p:nvGrpSpPr>
      <p:grpSpPr>
        <a:xfrm>
          <a:off x="0" y="0"/>
          <a:ext cx="0" cy="0"/>
          <a:chOff x="0" y="0"/>
          <a:chExt cx="0" cy="0"/>
        </a:xfrm>
      </p:grpSpPr>
      <p:sp>
        <p:nvSpPr>
          <p:cNvPr id="23" name="Google Shape;23;p2"/>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January 2024</a:t>
            </a:r>
            <a:endParaRPr dirty="0"/>
          </a:p>
        </p:txBody>
      </p:sp>
      <p:sp>
        <p:nvSpPr>
          <p:cNvPr id="24" name="Google Shape;24;p2"/>
          <p:cNvSpPr txBox="1">
            <a:spLocks noGrp="1"/>
          </p:cNvSpPr>
          <p:nvPr>
            <p:ph type="ftr" idx="11"/>
          </p:nvPr>
        </p:nvSpPr>
        <p:spPr>
          <a:xfrm>
            <a:off x="4746567" y="6391189"/>
            <a:ext cx="4322618"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Takumi Kobayashi, Minsoo Kim, Marco Hernandez, Ryuji Kohno (Nitech/YRP-IAI/U.Oulu/YNU)</a:t>
            </a:r>
            <a:endParaRPr dirty="0"/>
          </a:p>
        </p:txBody>
      </p:sp>
      <p:sp>
        <p:nvSpPr>
          <p:cNvPr id="25" name="Google Shape;25;p2"/>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Tree>
    <p:extLst>
      <p:ext uri="{BB962C8B-B14F-4D97-AF65-F5344CB8AC3E}">
        <p14:creationId xmlns:p14="http://schemas.microsoft.com/office/powerpoint/2010/main" val="30544159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lvl1pPr>
              <a:defRPr/>
            </a:lvl1pPr>
          </a:lstStyle>
          <a:p>
            <a:r>
              <a:rPr lang="en-US" altLang="ja-JP" dirty="0"/>
              <a:t>Slide </a:t>
            </a:r>
            <a:fld id="{266A080E-4E30-4968-B029-7CF782D6220C}" type="slidenum">
              <a:rPr lang="en-US" altLang="ja-JP"/>
              <a:pPr/>
              <a:t>‹#›</a:t>
            </a:fld>
            <a:endParaRPr lang="en-US" altLang="ja-JP" dirty="0"/>
          </a:p>
        </p:txBody>
      </p:sp>
      <p:sp>
        <p:nvSpPr>
          <p:cNvPr id="6" name="Footer Placeholder 5">
            <a:extLst>
              <a:ext uri="{FF2B5EF4-FFF2-40B4-BE49-F238E27FC236}">
                <a16:creationId xmlns:a16="http://schemas.microsoft.com/office/drawing/2014/main" id="{4733A917-AB10-413C-905B-BCEDBC732A62}"/>
              </a:ext>
            </a:extLst>
          </p:cNvPr>
          <p:cNvSpPr>
            <a:spLocks noGrp="1" noChangeArrowheads="1"/>
          </p:cNvSpPr>
          <p:nvPr>
            <p:ph type="ftr" sz="quarter" idx="3"/>
          </p:nvPr>
        </p:nvSpPr>
        <p:spPr bwMode="auto">
          <a:xfrm>
            <a:off x="5076056" y="6475412"/>
            <a:ext cx="3816424"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a:defRPr>
                <a:ea typeface="ＭＳ Ｐゴシック" charset="-128"/>
              </a:defRPr>
            </a:lvl1pPr>
          </a:lstStyle>
          <a:p>
            <a:r>
              <a:rPr lang="en-US" altLang="ja-JP"/>
              <a:t>Takumi Kobayashi, Minsoo Kim, Marco Hernandez, Ryuji Kohno (Nitech/YRP-IAI/U.Oulu/YNU)</a:t>
            </a:r>
            <a:endParaRPr lang="en-US" altLang="ja-JP" dirty="0"/>
          </a:p>
        </p:txBody>
      </p:sp>
      <p:sp>
        <p:nvSpPr>
          <p:cNvPr id="7" name="Rectangle 4">
            <a:extLst>
              <a:ext uri="{FF2B5EF4-FFF2-40B4-BE49-F238E27FC236}">
                <a16:creationId xmlns:a16="http://schemas.microsoft.com/office/drawing/2014/main" id="{0756CC2A-6C3C-4AD3-B30B-D918765CB095}"/>
              </a:ext>
            </a:extLst>
          </p:cNvPr>
          <p:cNvSpPr>
            <a:spLocks noGrp="1" noChangeArrowheads="1"/>
          </p:cNvSpPr>
          <p:nvPr>
            <p:ph type="dt" sz="half" idx="2"/>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January 2024</a:t>
            </a:r>
            <a:endParaRPr lang="en-US" altLang="ja-JP" dirty="0"/>
          </a:p>
        </p:txBody>
      </p:sp>
    </p:spTree>
    <p:extLst>
      <p:ext uri="{BB962C8B-B14F-4D97-AF65-F5344CB8AC3E}">
        <p14:creationId xmlns:p14="http://schemas.microsoft.com/office/powerpoint/2010/main" val="37980762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5" name="スライド番号プレースホルダー 4"/>
          <p:cNvSpPr>
            <a:spLocks noGrp="1"/>
          </p:cNvSpPr>
          <p:nvPr>
            <p:ph type="sldNum" sz="quarter" idx="12"/>
          </p:nvPr>
        </p:nvSpPr>
        <p:spPr/>
        <p:txBody>
          <a:bodyPr/>
          <a:lstStyle>
            <a:lvl1pPr>
              <a:defRPr/>
            </a:lvl1pPr>
          </a:lstStyle>
          <a:p>
            <a:r>
              <a:rPr lang="en-US" altLang="ja-JP" dirty="0"/>
              <a:t>Slide </a:t>
            </a:r>
            <a:fld id="{F80C6039-A5FA-4F5B-9853-58798A63706D}" type="slidenum">
              <a:rPr lang="en-US" altLang="ja-JP"/>
              <a:pPr/>
              <a:t>‹#›</a:t>
            </a:fld>
            <a:endParaRPr lang="en-US" altLang="ja-JP" dirty="0"/>
          </a:p>
        </p:txBody>
      </p:sp>
      <p:sp>
        <p:nvSpPr>
          <p:cNvPr id="6" name="Footer Placeholder 5">
            <a:extLst>
              <a:ext uri="{FF2B5EF4-FFF2-40B4-BE49-F238E27FC236}">
                <a16:creationId xmlns:a16="http://schemas.microsoft.com/office/drawing/2014/main" id="{EB3A8EF3-0E6D-4A1A-950A-5D9E18B76CC9}"/>
              </a:ext>
            </a:extLst>
          </p:cNvPr>
          <p:cNvSpPr>
            <a:spLocks noGrp="1" noChangeArrowheads="1"/>
          </p:cNvSpPr>
          <p:nvPr>
            <p:ph type="ftr" sz="quarter" idx="3"/>
          </p:nvPr>
        </p:nvSpPr>
        <p:spPr bwMode="auto">
          <a:xfrm>
            <a:off x="5076056" y="6475412"/>
            <a:ext cx="3816424"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a:defRPr>
                <a:ea typeface="ＭＳ Ｐゴシック" charset="-128"/>
              </a:defRPr>
            </a:lvl1pPr>
          </a:lstStyle>
          <a:p>
            <a:r>
              <a:rPr lang="en-US" altLang="ja-JP"/>
              <a:t>Takumi Kobayashi, Minsoo Kim, Marco Hernandez, Ryuji Kohno (Nitech/YRP-IAI/U.Oulu/YNU)</a:t>
            </a:r>
            <a:endParaRPr lang="en-US" altLang="ja-JP" dirty="0"/>
          </a:p>
        </p:txBody>
      </p:sp>
      <p:sp>
        <p:nvSpPr>
          <p:cNvPr id="8" name="Rectangle 4">
            <a:extLst>
              <a:ext uri="{FF2B5EF4-FFF2-40B4-BE49-F238E27FC236}">
                <a16:creationId xmlns:a16="http://schemas.microsoft.com/office/drawing/2014/main" id="{CEF252AD-9861-4529-8BF1-D424A9D77656}"/>
              </a:ext>
            </a:extLst>
          </p:cNvPr>
          <p:cNvSpPr>
            <a:spLocks noGrp="1" noChangeArrowheads="1"/>
          </p:cNvSpPr>
          <p:nvPr>
            <p:ph type="dt" sz="half" idx="2"/>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January 2024</a:t>
            </a:r>
            <a:endParaRPr lang="en-US" altLang="ja-JP" dirty="0"/>
          </a:p>
        </p:txBody>
      </p:sp>
    </p:spTree>
    <p:extLst>
      <p:ext uri="{BB962C8B-B14F-4D97-AF65-F5344CB8AC3E}">
        <p14:creationId xmlns:p14="http://schemas.microsoft.com/office/powerpoint/2010/main" val="17733522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44"/>
        <p:cNvGrpSpPr/>
        <p:nvPr/>
      </p:nvGrpSpPr>
      <p:grpSpPr>
        <a:xfrm>
          <a:off x="0" y="0"/>
          <a:ext cx="0" cy="0"/>
          <a:chOff x="0" y="0"/>
          <a:chExt cx="0" cy="0"/>
        </a:xfrm>
      </p:grpSpPr>
      <p:sp>
        <p:nvSpPr>
          <p:cNvPr id="45" name="Google Shape;45;p6"/>
          <p:cNvSpPr txBox="1">
            <a:spLocks noGrp="1"/>
          </p:cNvSpPr>
          <p:nvPr>
            <p:ph type="title"/>
          </p:nvPr>
        </p:nvSpPr>
        <p:spPr>
          <a:xfrm>
            <a:off x="685800" y="685800"/>
            <a:ext cx="7772400" cy="10668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
        <p:nvSpPr>
          <p:cNvPr id="46" name="Google Shape;46;p6"/>
          <p:cNvSpPr txBox="1">
            <a:spLocks noGrp="1"/>
          </p:cNvSpPr>
          <p:nvPr>
            <p:ph type="body" idx="1"/>
          </p:nvPr>
        </p:nvSpPr>
        <p:spPr>
          <a:xfrm>
            <a:off x="685800" y="1981200"/>
            <a:ext cx="3810000" cy="4114800"/>
          </a:xfrm>
          <a:prstGeom prst="rect">
            <a:avLst/>
          </a:prstGeom>
          <a:noFill/>
          <a:ln>
            <a:noFill/>
          </a:ln>
        </p:spPr>
        <p:txBody>
          <a:bodyPr spcFirstLastPara="1" wrap="square" lIns="91425" tIns="91425" rIns="91425" bIns="91425" anchor="t" anchorCtr="0">
            <a:noAutofit/>
          </a:bodyPr>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47" name="Google Shape;47;p6"/>
          <p:cNvSpPr txBox="1">
            <a:spLocks noGrp="1"/>
          </p:cNvSpPr>
          <p:nvPr>
            <p:ph type="body" idx="2"/>
          </p:nvPr>
        </p:nvSpPr>
        <p:spPr>
          <a:xfrm>
            <a:off x="4648200" y="1981200"/>
            <a:ext cx="3810000" cy="4114800"/>
          </a:xfrm>
          <a:prstGeom prst="rect">
            <a:avLst/>
          </a:prstGeom>
          <a:noFill/>
          <a:ln>
            <a:noFill/>
          </a:ln>
        </p:spPr>
        <p:txBody>
          <a:bodyPr spcFirstLastPara="1" wrap="square" lIns="91425" tIns="91425" rIns="91425" bIns="91425" anchor="t" anchorCtr="0">
            <a:noAutofit/>
          </a:bodyPr>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48" name="Google Shape;48;p6"/>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January 2024</a:t>
            </a:r>
            <a:endParaRPr dirty="0"/>
          </a:p>
        </p:txBody>
      </p:sp>
      <p:sp>
        <p:nvSpPr>
          <p:cNvPr id="49" name="Google Shape;49;p6"/>
          <p:cNvSpPr txBox="1">
            <a:spLocks noGrp="1"/>
          </p:cNvSpPr>
          <p:nvPr>
            <p:ph type="ftr" idx="11"/>
          </p:nvPr>
        </p:nvSpPr>
        <p:spPr>
          <a:xfrm>
            <a:off x="5486400" y="6475413"/>
            <a:ext cx="3124200"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Takumi Kobayashi, Minsoo Kim, Marco Hernandez, Ryuji Kohno (Nitech/YRP-IAI/U.Oulu/YNU)</a:t>
            </a:r>
            <a:endParaRPr dirty="0"/>
          </a:p>
        </p:txBody>
      </p:sp>
      <p:sp>
        <p:nvSpPr>
          <p:cNvPr id="50" name="Google Shape;50;p6"/>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Tree>
    <p:extLst>
      <p:ext uri="{BB962C8B-B14F-4D97-AF65-F5344CB8AC3E}">
        <p14:creationId xmlns:p14="http://schemas.microsoft.com/office/powerpoint/2010/main" val="13355053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32"/>
        <p:cNvGrpSpPr/>
        <p:nvPr/>
      </p:nvGrpSpPr>
      <p:grpSpPr>
        <a:xfrm>
          <a:off x="0" y="0"/>
          <a:ext cx="0" cy="0"/>
          <a:chOff x="0" y="0"/>
          <a:chExt cx="0" cy="0"/>
        </a:xfrm>
      </p:grpSpPr>
      <p:sp>
        <p:nvSpPr>
          <p:cNvPr id="33" name="Google Shape;33;p4"/>
          <p:cNvSpPr txBox="1">
            <a:spLocks noGrp="1"/>
          </p:cNvSpPr>
          <p:nvPr>
            <p:ph type="ctrTitle"/>
          </p:nvPr>
        </p:nvSpPr>
        <p:spPr>
          <a:xfrm>
            <a:off x="685800" y="2130426"/>
            <a:ext cx="7772400" cy="1470025"/>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
        <p:nvSpPr>
          <p:cNvPr id="34" name="Google Shape;34;p4"/>
          <p:cNvSpPr txBox="1">
            <a:spLocks noGrp="1"/>
          </p:cNvSpPr>
          <p:nvPr>
            <p:ph type="subTitle" idx="1"/>
          </p:nvPr>
        </p:nvSpPr>
        <p:spPr>
          <a:xfrm>
            <a:off x="1371600" y="3886200"/>
            <a:ext cx="6400800" cy="1752600"/>
          </a:xfrm>
          <a:prstGeom prst="rect">
            <a:avLst/>
          </a:prstGeom>
          <a:noFill/>
          <a:ln>
            <a:noFill/>
          </a:ln>
        </p:spPr>
        <p:txBody>
          <a:bodyPr spcFirstLastPara="1" wrap="square" lIns="91425" tIns="91425" rIns="91425" bIns="91425" anchor="t" anchorCtr="0">
            <a:noAutofit/>
          </a:bodyPr>
          <a:lstStyle>
            <a:lvl1pPr marL="0" marR="0" lvl="0" indent="0" algn="ctr" rtl="0">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L="457200" marR="0" lvl="1" indent="0" algn="ctr" rtl="0">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L="914400" marR="0" lvl="2" indent="0" algn="ctr"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371600" marR="0" lvl="3" indent="0"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L="1828800" marR="0" lvl="4" indent="0"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L="2286000" marR="0" lvl="5" indent="0"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L="2743200" marR="0" lvl="6" indent="0"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L="3200400" marR="0" lvl="7" indent="0"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L="3657600" marR="0" lvl="8" indent="0"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35" name="Google Shape;35;p4"/>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January 2024</a:t>
            </a:r>
            <a:endParaRPr dirty="0"/>
          </a:p>
        </p:txBody>
      </p:sp>
      <p:sp>
        <p:nvSpPr>
          <p:cNvPr id="36" name="Google Shape;36;p4"/>
          <p:cNvSpPr txBox="1">
            <a:spLocks noGrp="1"/>
          </p:cNvSpPr>
          <p:nvPr>
            <p:ph type="ftr" idx="11"/>
          </p:nvPr>
        </p:nvSpPr>
        <p:spPr>
          <a:xfrm>
            <a:off x="5486400" y="6391189"/>
            <a:ext cx="3124200"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Takumi Kobayashi, Minsoo Kim, Marco Hernandez, Ryuji Kohno (Nitech/YRP-IAI/U.Oulu/YNU)</a:t>
            </a:r>
            <a:endParaRPr dirty="0"/>
          </a:p>
        </p:txBody>
      </p:sp>
      <p:sp>
        <p:nvSpPr>
          <p:cNvPr id="37" name="Google Shape;37;p4"/>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Tree>
    <p:extLst>
      <p:ext uri="{BB962C8B-B14F-4D97-AF65-F5344CB8AC3E}">
        <p14:creationId xmlns:p14="http://schemas.microsoft.com/office/powerpoint/2010/main" val="19087280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38"/>
        <p:cNvGrpSpPr/>
        <p:nvPr/>
      </p:nvGrpSpPr>
      <p:grpSpPr>
        <a:xfrm>
          <a:off x="0" y="0"/>
          <a:ext cx="0" cy="0"/>
          <a:chOff x="0" y="0"/>
          <a:chExt cx="0" cy="0"/>
        </a:xfrm>
      </p:grpSpPr>
      <p:sp>
        <p:nvSpPr>
          <p:cNvPr id="39" name="Google Shape;39;p5"/>
          <p:cNvSpPr txBox="1">
            <a:spLocks noGrp="1"/>
          </p:cNvSpPr>
          <p:nvPr>
            <p:ph type="title"/>
          </p:nvPr>
        </p:nvSpPr>
        <p:spPr>
          <a:xfrm>
            <a:off x="722313" y="4406900"/>
            <a:ext cx="7772400" cy="1362075"/>
          </a:xfrm>
          <a:prstGeom prst="rect">
            <a:avLst/>
          </a:prstGeom>
          <a:noFill/>
          <a:ln>
            <a:noFill/>
          </a:ln>
        </p:spPr>
        <p:txBody>
          <a:bodyPr spcFirstLastPara="1" wrap="square" lIns="91425" tIns="91425" rIns="91425" bIns="91425" anchor="t" anchorCtr="0">
            <a:noAutofit/>
          </a:bodyPr>
          <a:lstStyle>
            <a:lvl1pPr marL="0" marR="0" lvl="0" indent="0" algn="l" rtl="0">
              <a:spcBef>
                <a:spcPts val="0"/>
              </a:spcBef>
              <a:spcAft>
                <a:spcPts val="0"/>
              </a:spcAft>
              <a:buSzPts val="1400"/>
              <a:buNone/>
              <a:defRPr sz="4000" b="1"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
        <p:nvSpPr>
          <p:cNvPr id="40" name="Google Shape;40;p5"/>
          <p:cNvSpPr txBox="1">
            <a:spLocks noGrp="1"/>
          </p:cNvSpPr>
          <p:nvPr>
            <p:ph type="body" idx="1"/>
          </p:nvPr>
        </p:nvSpPr>
        <p:spPr>
          <a:xfrm>
            <a:off x="722313" y="2906714"/>
            <a:ext cx="7772400" cy="1500187"/>
          </a:xfrm>
          <a:prstGeom prst="rect">
            <a:avLst/>
          </a:prstGeom>
          <a:noFill/>
          <a:ln>
            <a:noFill/>
          </a:ln>
        </p:spPr>
        <p:txBody>
          <a:bodyPr spcFirstLastPara="1" wrap="square" lIns="91425" tIns="91425" rIns="91425" bIns="91425" anchor="b" anchorCtr="0">
            <a:noAutofit/>
          </a:bodyPr>
          <a:lstStyle>
            <a:lvl1pPr marL="457200" marR="0" lvl="0" indent="-228600" algn="l" rtl="0">
              <a:spcBef>
                <a:spcPts val="400"/>
              </a:spcBef>
              <a:spcAft>
                <a:spcPts val="0"/>
              </a:spcAft>
              <a:buClr>
                <a:schemeClr val="dk1"/>
              </a:buClr>
              <a:buSzPts val="3200"/>
              <a:buFont typeface="Arial"/>
              <a:buNone/>
              <a:defRPr sz="2000" b="0" i="0" u="none" strike="noStrike" cap="none">
                <a:solidFill>
                  <a:schemeClr val="dk1"/>
                </a:solidFill>
                <a:latin typeface="Arial"/>
                <a:ea typeface="Arial"/>
                <a:cs typeface="Arial"/>
                <a:sym typeface="Arial"/>
              </a:defRPr>
            </a:lvl1pPr>
            <a:lvl2pPr marL="914400" marR="0" lvl="1" indent="-228600" algn="l" rtl="0">
              <a:spcBef>
                <a:spcPts val="360"/>
              </a:spcBef>
              <a:spcAft>
                <a:spcPts val="0"/>
              </a:spcAft>
              <a:buClr>
                <a:schemeClr val="dk1"/>
              </a:buClr>
              <a:buSzPts val="2800"/>
              <a:buFont typeface="Arial"/>
              <a:buNone/>
              <a:defRPr sz="1800" b="0" i="0" u="none" strike="noStrike" cap="none">
                <a:solidFill>
                  <a:schemeClr val="dk1"/>
                </a:solidFill>
                <a:latin typeface="Arial"/>
                <a:ea typeface="Arial"/>
                <a:cs typeface="Arial"/>
                <a:sym typeface="Arial"/>
              </a:defRPr>
            </a:lvl2pPr>
            <a:lvl3pPr marL="1371600" marR="0" lvl="2" indent="-228600" algn="l" rtl="0">
              <a:spcBef>
                <a:spcPts val="320"/>
              </a:spcBef>
              <a:spcAft>
                <a:spcPts val="0"/>
              </a:spcAft>
              <a:buClr>
                <a:schemeClr val="dk1"/>
              </a:buClr>
              <a:buSzPts val="2400"/>
              <a:buFont typeface="Arial"/>
              <a:buNone/>
              <a:defRPr sz="1600" b="0" i="0" u="none" strike="noStrike" cap="none">
                <a:solidFill>
                  <a:schemeClr val="dk1"/>
                </a:solidFill>
                <a:latin typeface="Arial"/>
                <a:ea typeface="Arial"/>
                <a:cs typeface="Arial"/>
                <a:sym typeface="Arial"/>
              </a:defRPr>
            </a:lvl3pPr>
            <a:lvl4pPr marL="1828800" marR="0" lvl="3" indent="-228600" algn="l" rtl="0">
              <a:spcBef>
                <a:spcPts val="280"/>
              </a:spcBef>
              <a:spcAft>
                <a:spcPts val="0"/>
              </a:spcAft>
              <a:buClr>
                <a:schemeClr val="dk1"/>
              </a:buClr>
              <a:buSzPts val="2000"/>
              <a:buFont typeface="Arial"/>
              <a:buNone/>
              <a:defRPr sz="1400" b="0" i="0" u="none" strike="noStrike" cap="none">
                <a:solidFill>
                  <a:schemeClr val="dk1"/>
                </a:solidFill>
                <a:latin typeface="Arial"/>
                <a:ea typeface="Arial"/>
                <a:cs typeface="Arial"/>
                <a:sym typeface="Arial"/>
              </a:defRPr>
            </a:lvl4pPr>
            <a:lvl5pPr marL="2286000" marR="0" lvl="4" indent="-228600" algn="l" rtl="0">
              <a:spcBef>
                <a:spcPts val="280"/>
              </a:spcBef>
              <a:spcAft>
                <a:spcPts val="0"/>
              </a:spcAft>
              <a:buClr>
                <a:schemeClr val="dk1"/>
              </a:buClr>
              <a:buSzPts val="2000"/>
              <a:buFont typeface="Arial"/>
              <a:buNone/>
              <a:defRPr sz="1400" b="0" i="0" u="none" strike="noStrike" cap="none">
                <a:solidFill>
                  <a:schemeClr val="dk1"/>
                </a:solidFill>
                <a:latin typeface="Arial"/>
                <a:ea typeface="Arial"/>
                <a:cs typeface="Arial"/>
                <a:sym typeface="Arial"/>
              </a:defRPr>
            </a:lvl5pPr>
            <a:lvl6pPr marL="2743200" marR="0" lvl="5" indent="-228600" algn="l" rtl="0">
              <a:spcBef>
                <a:spcPts val="280"/>
              </a:spcBef>
              <a:spcAft>
                <a:spcPts val="0"/>
              </a:spcAft>
              <a:buClr>
                <a:schemeClr val="dk1"/>
              </a:buClr>
              <a:buSzPts val="2000"/>
              <a:buFont typeface="Arial"/>
              <a:buNone/>
              <a:defRPr sz="1400" b="0" i="0" u="none" strike="noStrike" cap="none">
                <a:solidFill>
                  <a:schemeClr val="dk1"/>
                </a:solidFill>
                <a:latin typeface="Arial"/>
                <a:ea typeface="Arial"/>
                <a:cs typeface="Arial"/>
                <a:sym typeface="Arial"/>
              </a:defRPr>
            </a:lvl6pPr>
            <a:lvl7pPr marL="3200400" marR="0" lvl="6" indent="-228600" algn="l" rtl="0">
              <a:spcBef>
                <a:spcPts val="280"/>
              </a:spcBef>
              <a:spcAft>
                <a:spcPts val="0"/>
              </a:spcAft>
              <a:buClr>
                <a:schemeClr val="dk1"/>
              </a:buClr>
              <a:buSzPts val="2000"/>
              <a:buFont typeface="Arial"/>
              <a:buNone/>
              <a:defRPr sz="1400" b="0" i="0" u="none" strike="noStrike" cap="none">
                <a:solidFill>
                  <a:schemeClr val="dk1"/>
                </a:solidFill>
                <a:latin typeface="Arial"/>
                <a:ea typeface="Arial"/>
                <a:cs typeface="Arial"/>
                <a:sym typeface="Arial"/>
              </a:defRPr>
            </a:lvl7pPr>
            <a:lvl8pPr marL="3657600" marR="0" lvl="7" indent="-228600" algn="l" rtl="0">
              <a:spcBef>
                <a:spcPts val="280"/>
              </a:spcBef>
              <a:spcAft>
                <a:spcPts val="0"/>
              </a:spcAft>
              <a:buClr>
                <a:schemeClr val="dk1"/>
              </a:buClr>
              <a:buSzPts val="2000"/>
              <a:buFont typeface="Arial"/>
              <a:buNone/>
              <a:defRPr sz="1400" b="0" i="0" u="none" strike="noStrike" cap="none">
                <a:solidFill>
                  <a:schemeClr val="dk1"/>
                </a:solidFill>
                <a:latin typeface="Arial"/>
                <a:ea typeface="Arial"/>
                <a:cs typeface="Arial"/>
                <a:sym typeface="Arial"/>
              </a:defRPr>
            </a:lvl8pPr>
            <a:lvl9pPr marL="4114800" marR="0" lvl="8" indent="-228600" algn="l" rtl="0">
              <a:spcBef>
                <a:spcPts val="280"/>
              </a:spcBef>
              <a:spcAft>
                <a:spcPts val="0"/>
              </a:spcAft>
              <a:buClr>
                <a:schemeClr val="dk1"/>
              </a:buClr>
              <a:buSzPts val="2000"/>
              <a:buFont typeface="Arial"/>
              <a:buNone/>
              <a:defRPr sz="1400" b="0" i="0" u="none" strike="noStrike" cap="none">
                <a:solidFill>
                  <a:schemeClr val="dk1"/>
                </a:solidFill>
                <a:latin typeface="Arial"/>
                <a:ea typeface="Arial"/>
                <a:cs typeface="Arial"/>
                <a:sym typeface="Arial"/>
              </a:defRPr>
            </a:lvl9pPr>
          </a:lstStyle>
          <a:p>
            <a:endParaRPr/>
          </a:p>
        </p:txBody>
      </p:sp>
      <p:sp>
        <p:nvSpPr>
          <p:cNvPr id="41" name="Google Shape;41;p5"/>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January 2024</a:t>
            </a:r>
            <a:endParaRPr dirty="0"/>
          </a:p>
        </p:txBody>
      </p:sp>
      <p:sp>
        <p:nvSpPr>
          <p:cNvPr id="42" name="Google Shape;42;p5"/>
          <p:cNvSpPr txBox="1">
            <a:spLocks noGrp="1"/>
          </p:cNvSpPr>
          <p:nvPr>
            <p:ph type="ftr" idx="11"/>
          </p:nvPr>
        </p:nvSpPr>
        <p:spPr>
          <a:xfrm>
            <a:off x="5486400" y="6475413"/>
            <a:ext cx="3124200"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Takumi Kobayashi, Minsoo Kim, Marco Hernandez, Ryuji Kohno (Nitech/YRP-IAI/U.Oulu/YNU)</a:t>
            </a:r>
            <a:endParaRPr dirty="0"/>
          </a:p>
        </p:txBody>
      </p:sp>
      <p:sp>
        <p:nvSpPr>
          <p:cNvPr id="43" name="Google Shape;43;p5"/>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Tree>
    <p:extLst>
      <p:ext uri="{BB962C8B-B14F-4D97-AF65-F5344CB8AC3E}">
        <p14:creationId xmlns:p14="http://schemas.microsoft.com/office/powerpoint/2010/main" val="4614014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preserve="1" userDrawn="1">
  <p:cSld name="Title only (TK)">
    <p:spTree>
      <p:nvGrpSpPr>
        <p:cNvPr id="1" name="Shape 22"/>
        <p:cNvGrpSpPr/>
        <p:nvPr/>
      </p:nvGrpSpPr>
      <p:grpSpPr>
        <a:xfrm>
          <a:off x="0" y="0"/>
          <a:ext cx="0" cy="0"/>
          <a:chOff x="0" y="0"/>
          <a:chExt cx="0" cy="0"/>
        </a:xfrm>
      </p:grpSpPr>
      <p:sp>
        <p:nvSpPr>
          <p:cNvPr id="23" name="Google Shape;23;p2"/>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January 2024</a:t>
            </a:r>
            <a:endParaRPr dirty="0"/>
          </a:p>
        </p:txBody>
      </p:sp>
      <p:sp>
        <p:nvSpPr>
          <p:cNvPr id="24" name="Google Shape;24;p2"/>
          <p:cNvSpPr txBox="1">
            <a:spLocks noGrp="1"/>
          </p:cNvSpPr>
          <p:nvPr>
            <p:ph type="ftr" idx="11"/>
          </p:nvPr>
        </p:nvSpPr>
        <p:spPr>
          <a:xfrm>
            <a:off x="4878387" y="6403221"/>
            <a:ext cx="4157547" cy="282834"/>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Takumi Kobayashi, Minsoo Kim, Marco Hernandez, Ryuji Kohno (Nitech/YRP-IAI/U.Oulu/YNU)</a:t>
            </a:r>
            <a:endParaRPr dirty="0"/>
          </a:p>
        </p:txBody>
      </p:sp>
      <p:sp>
        <p:nvSpPr>
          <p:cNvPr id="25" name="Google Shape;25;p2"/>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
        <p:nvSpPr>
          <p:cNvPr id="5" name="Google Shape;45;p6">
            <a:extLst>
              <a:ext uri="{FF2B5EF4-FFF2-40B4-BE49-F238E27FC236}">
                <a16:creationId xmlns:a16="http://schemas.microsoft.com/office/drawing/2014/main" id="{CD34F962-FBD7-403A-849E-8022E1552C17}"/>
              </a:ext>
            </a:extLst>
          </p:cNvPr>
          <p:cNvSpPr txBox="1">
            <a:spLocks noGrp="1"/>
          </p:cNvSpPr>
          <p:nvPr>
            <p:ph type="title"/>
          </p:nvPr>
        </p:nvSpPr>
        <p:spPr>
          <a:xfrm>
            <a:off x="685800" y="685799"/>
            <a:ext cx="7772400" cy="511233"/>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Tree>
    <p:extLst>
      <p:ext uri="{BB962C8B-B14F-4D97-AF65-F5344CB8AC3E}">
        <p14:creationId xmlns:p14="http://schemas.microsoft.com/office/powerpoint/2010/main" val="32112047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51"/>
        <p:cNvGrpSpPr/>
        <p:nvPr/>
      </p:nvGrpSpPr>
      <p:grpSpPr>
        <a:xfrm>
          <a:off x="0" y="0"/>
          <a:ext cx="0" cy="0"/>
          <a:chOff x="0" y="0"/>
          <a:chExt cx="0" cy="0"/>
        </a:xfrm>
      </p:grpSpPr>
      <p:sp>
        <p:nvSpPr>
          <p:cNvPr id="52" name="Google Shape;52;p7"/>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
        <p:nvSpPr>
          <p:cNvPr id="53" name="Google Shape;53;p7"/>
          <p:cNvSpPr txBox="1">
            <a:spLocks noGrp="1"/>
          </p:cNvSpPr>
          <p:nvPr>
            <p:ph type="body" idx="1"/>
          </p:nvPr>
        </p:nvSpPr>
        <p:spPr>
          <a:xfrm>
            <a:off x="457201" y="1535113"/>
            <a:ext cx="4040188" cy="639762"/>
          </a:xfrm>
          <a:prstGeom prst="rect">
            <a:avLst/>
          </a:prstGeom>
          <a:noFill/>
          <a:ln>
            <a:noFill/>
          </a:ln>
        </p:spPr>
        <p:txBody>
          <a:bodyPr spcFirstLastPara="1" wrap="square" lIns="91425" tIns="91425" rIns="91425" bIns="91425" anchor="b" anchorCtr="0">
            <a:noAutofit/>
          </a:bodyPr>
          <a:lstStyle>
            <a:lvl1pPr marL="457200" marR="0" lvl="0" indent="-228600" algn="l" rtl="0">
              <a:spcBef>
                <a:spcPts val="480"/>
              </a:spcBef>
              <a:spcAft>
                <a:spcPts val="0"/>
              </a:spcAft>
              <a:buClr>
                <a:schemeClr val="dk1"/>
              </a:buClr>
              <a:buSzPts val="3200"/>
              <a:buFont typeface="Arial"/>
              <a:buNone/>
              <a:defRPr sz="2400" b="1" i="0" u="none" strike="noStrike" cap="none">
                <a:solidFill>
                  <a:schemeClr val="dk1"/>
                </a:solidFill>
                <a:latin typeface="Arial"/>
                <a:ea typeface="Arial"/>
                <a:cs typeface="Arial"/>
                <a:sym typeface="Arial"/>
              </a:defRPr>
            </a:lvl1pPr>
            <a:lvl2pPr marL="914400" marR="0" lvl="1" indent="-228600" algn="l" rtl="0">
              <a:spcBef>
                <a:spcPts val="400"/>
              </a:spcBef>
              <a:spcAft>
                <a:spcPts val="0"/>
              </a:spcAft>
              <a:buClr>
                <a:schemeClr val="dk1"/>
              </a:buClr>
              <a:buSzPts val="2800"/>
              <a:buFont typeface="Arial"/>
              <a:buNone/>
              <a:defRPr sz="2000" b="1"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2400"/>
              <a:buFont typeface="Arial"/>
              <a:buNone/>
              <a:defRPr sz="1800" b="1"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5pPr>
            <a:lvl6pPr marL="2743200" marR="0" lvl="5"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6pPr>
            <a:lvl7pPr marL="3200400" marR="0" lvl="6"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7pPr>
            <a:lvl8pPr marL="3657600" marR="0" lvl="7"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8pPr>
            <a:lvl9pPr marL="4114800" marR="0" lvl="8"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9pPr>
          </a:lstStyle>
          <a:p>
            <a:endParaRPr/>
          </a:p>
        </p:txBody>
      </p:sp>
      <p:sp>
        <p:nvSpPr>
          <p:cNvPr id="54" name="Google Shape;54;p7"/>
          <p:cNvSpPr txBox="1">
            <a:spLocks noGrp="1"/>
          </p:cNvSpPr>
          <p:nvPr>
            <p:ph type="body" idx="2"/>
          </p:nvPr>
        </p:nvSpPr>
        <p:spPr>
          <a:xfrm>
            <a:off x="457201" y="2174875"/>
            <a:ext cx="4040188" cy="3951288"/>
          </a:xfrm>
          <a:prstGeom prst="rect">
            <a:avLst/>
          </a:prstGeom>
          <a:noFill/>
          <a:ln>
            <a:noFill/>
          </a:ln>
        </p:spPr>
        <p:txBody>
          <a:bodyPr spcFirstLastPara="1" wrap="square" lIns="91425" tIns="91425" rIns="91425" bIns="91425" anchor="t" anchorCtr="0">
            <a:noAutofit/>
          </a:bodyPr>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55" name="Google Shape;55;p7"/>
          <p:cNvSpPr txBox="1">
            <a:spLocks noGrp="1"/>
          </p:cNvSpPr>
          <p:nvPr>
            <p:ph type="body" idx="3"/>
          </p:nvPr>
        </p:nvSpPr>
        <p:spPr>
          <a:xfrm>
            <a:off x="4645026" y="1535113"/>
            <a:ext cx="4041775" cy="639762"/>
          </a:xfrm>
          <a:prstGeom prst="rect">
            <a:avLst/>
          </a:prstGeom>
          <a:noFill/>
          <a:ln>
            <a:noFill/>
          </a:ln>
        </p:spPr>
        <p:txBody>
          <a:bodyPr spcFirstLastPara="1" wrap="square" lIns="91425" tIns="91425" rIns="91425" bIns="91425" anchor="b" anchorCtr="0">
            <a:noAutofit/>
          </a:bodyPr>
          <a:lstStyle>
            <a:lvl1pPr marL="457200" marR="0" lvl="0" indent="-228600" algn="l" rtl="0">
              <a:spcBef>
                <a:spcPts val="480"/>
              </a:spcBef>
              <a:spcAft>
                <a:spcPts val="0"/>
              </a:spcAft>
              <a:buClr>
                <a:schemeClr val="dk1"/>
              </a:buClr>
              <a:buSzPts val="3200"/>
              <a:buFont typeface="Arial"/>
              <a:buNone/>
              <a:defRPr sz="2400" b="1" i="0" u="none" strike="noStrike" cap="none">
                <a:solidFill>
                  <a:schemeClr val="dk1"/>
                </a:solidFill>
                <a:latin typeface="Arial"/>
                <a:ea typeface="Arial"/>
                <a:cs typeface="Arial"/>
                <a:sym typeface="Arial"/>
              </a:defRPr>
            </a:lvl1pPr>
            <a:lvl2pPr marL="914400" marR="0" lvl="1" indent="-228600" algn="l" rtl="0">
              <a:spcBef>
                <a:spcPts val="400"/>
              </a:spcBef>
              <a:spcAft>
                <a:spcPts val="0"/>
              </a:spcAft>
              <a:buClr>
                <a:schemeClr val="dk1"/>
              </a:buClr>
              <a:buSzPts val="2800"/>
              <a:buFont typeface="Arial"/>
              <a:buNone/>
              <a:defRPr sz="2000" b="1"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2400"/>
              <a:buFont typeface="Arial"/>
              <a:buNone/>
              <a:defRPr sz="1800" b="1"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5pPr>
            <a:lvl6pPr marL="2743200" marR="0" lvl="5"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6pPr>
            <a:lvl7pPr marL="3200400" marR="0" lvl="6"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7pPr>
            <a:lvl8pPr marL="3657600" marR="0" lvl="7"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8pPr>
            <a:lvl9pPr marL="4114800" marR="0" lvl="8"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9pPr>
          </a:lstStyle>
          <a:p>
            <a:endParaRPr/>
          </a:p>
        </p:txBody>
      </p:sp>
      <p:sp>
        <p:nvSpPr>
          <p:cNvPr id="56" name="Google Shape;56;p7"/>
          <p:cNvSpPr txBox="1">
            <a:spLocks noGrp="1"/>
          </p:cNvSpPr>
          <p:nvPr>
            <p:ph type="body" idx="4"/>
          </p:nvPr>
        </p:nvSpPr>
        <p:spPr>
          <a:xfrm>
            <a:off x="4645026" y="2174875"/>
            <a:ext cx="4041775" cy="3951288"/>
          </a:xfrm>
          <a:prstGeom prst="rect">
            <a:avLst/>
          </a:prstGeom>
          <a:noFill/>
          <a:ln>
            <a:noFill/>
          </a:ln>
        </p:spPr>
        <p:txBody>
          <a:bodyPr spcFirstLastPara="1" wrap="square" lIns="91425" tIns="91425" rIns="91425" bIns="91425" anchor="t" anchorCtr="0">
            <a:noAutofit/>
          </a:bodyPr>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57" name="Google Shape;57;p7"/>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January 2024</a:t>
            </a:r>
            <a:endParaRPr dirty="0"/>
          </a:p>
        </p:txBody>
      </p:sp>
      <p:sp>
        <p:nvSpPr>
          <p:cNvPr id="58" name="Google Shape;58;p7"/>
          <p:cNvSpPr txBox="1">
            <a:spLocks noGrp="1"/>
          </p:cNvSpPr>
          <p:nvPr>
            <p:ph type="ftr" idx="11"/>
          </p:nvPr>
        </p:nvSpPr>
        <p:spPr>
          <a:xfrm>
            <a:off x="5486400" y="6475413"/>
            <a:ext cx="3124200"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Takumi Kobayashi, Minsoo Kim, Marco Hernandez, Ryuji Kohno (Nitech/YRP-IAI/U.Oulu/YNU)</a:t>
            </a:r>
            <a:endParaRPr dirty="0"/>
          </a:p>
        </p:txBody>
      </p:sp>
      <p:sp>
        <p:nvSpPr>
          <p:cNvPr id="59" name="Google Shape;59;p7"/>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Tree>
    <p:extLst>
      <p:ext uri="{BB962C8B-B14F-4D97-AF65-F5344CB8AC3E}">
        <p14:creationId xmlns:p14="http://schemas.microsoft.com/office/powerpoint/2010/main" val="42897040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65"/>
        <p:cNvGrpSpPr/>
        <p:nvPr/>
      </p:nvGrpSpPr>
      <p:grpSpPr>
        <a:xfrm>
          <a:off x="0" y="0"/>
          <a:ext cx="0" cy="0"/>
          <a:chOff x="0" y="0"/>
          <a:chExt cx="0" cy="0"/>
        </a:xfrm>
      </p:grpSpPr>
      <p:sp>
        <p:nvSpPr>
          <p:cNvPr id="66" name="Google Shape;66;p9"/>
          <p:cNvSpPr txBox="1">
            <a:spLocks noGrp="1"/>
          </p:cNvSpPr>
          <p:nvPr>
            <p:ph type="title"/>
          </p:nvPr>
        </p:nvSpPr>
        <p:spPr>
          <a:xfrm>
            <a:off x="457201" y="273050"/>
            <a:ext cx="3008313" cy="116205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2000" b="1"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
        <p:nvSpPr>
          <p:cNvPr id="67" name="Google Shape;67;p9"/>
          <p:cNvSpPr txBox="1">
            <a:spLocks noGrp="1"/>
          </p:cNvSpPr>
          <p:nvPr>
            <p:ph type="body" idx="1"/>
          </p:nvPr>
        </p:nvSpPr>
        <p:spPr>
          <a:xfrm>
            <a:off x="3575050" y="273051"/>
            <a:ext cx="5111751" cy="5853113"/>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8" name="Google Shape;68;p9"/>
          <p:cNvSpPr txBox="1">
            <a:spLocks noGrp="1"/>
          </p:cNvSpPr>
          <p:nvPr>
            <p:ph type="body" idx="2"/>
          </p:nvPr>
        </p:nvSpPr>
        <p:spPr>
          <a:xfrm>
            <a:off x="457201" y="1435101"/>
            <a:ext cx="3008313" cy="4691063"/>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280"/>
              </a:spcBef>
              <a:spcAft>
                <a:spcPts val="0"/>
              </a:spcAft>
              <a:buClr>
                <a:schemeClr val="dk1"/>
              </a:buClr>
              <a:buSzPts val="3200"/>
              <a:buFont typeface="Arial"/>
              <a:buNone/>
              <a:defRPr sz="1400" b="0" i="0" u="none" strike="noStrike" cap="none">
                <a:solidFill>
                  <a:schemeClr val="dk1"/>
                </a:solidFill>
                <a:latin typeface="Arial"/>
                <a:ea typeface="Arial"/>
                <a:cs typeface="Arial"/>
                <a:sym typeface="Arial"/>
              </a:defRPr>
            </a:lvl1pPr>
            <a:lvl2pPr marL="914400" marR="0" lvl="1" indent="-228600" algn="l" rtl="0">
              <a:spcBef>
                <a:spcPts val="240"/>
              </a:spcBef>
              <a:spcAft>
                <a:spcPts val="0"/>
              </a:spcAft>
              <a:buClr>
                <a:schemeClr val="dk1"/>
              </a:buClr>
              <a:buSzPts val="2800"/>
              <a:buFont typeface="Arial"/>
              <a:buNone/>
              <a:defRPr sz="1200" b="0" i="0" u="none" strike="noStrike" cap="none">
                <a:solidFill>
                  <a:schemeClr val="dk1"/>
                </a:solidFill>
                <a:latin typeface="Arial"/>
                <a:ea typeface="Arial"/>
                <a:cs typeface="Arial"/>
                <a:sym typeface="Arial"/>
              </a:defRPr>
            </a:lvl2pPr>
            <a:lvl3pPr marL="1371600" marR="0" lvl="2" indent="-228600" algn="l" rtl="0">
              <a:spcBef>
                <a:spcPts val="200"/>
              </a:spcBef>
              <a:spcAft>
                <a:spcPts val="0"/>
              </a:spcAft>
              <a:buClr>
                <a:schemeClr val="dk1"/>
              </a:buClr>
              <a:buSzPts val="2400"/>
              <a:buFont typeface="Arial"/>
              <a:buNone/>
              <a:defRPr sz="1000" b="0" i="0" u="none" strike="noStrike" cap="none">
                <a:solidFill>
                  <a:schemeClr val="dk1"/>
                </a:solidFill>
                <a:latin typeface="Arial"/>
                <a:ea typeface="Arial"/>
                <a:cs typeface="Arial"/>
                <a:sym typeface="Arial"/>
              </a:defRPr>
            </a:lvl3pPr>
            <a:lvl4pPr marL="1828800" marR="0" lvl="3"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4pPr>
            <a:lvl5pPr marL="2286000" marR="0" lvl="4"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5pPr>
            <a:lvl6pPr marL="2743200" marR="0" lvl="5"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6pPr>
            <a:lvl7pPr marL="3200400" marR="0" lvl="6"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7pPr>
            <a:lvl8pPr marL="3657600" marR="0" lvl="7"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8pPr>
            <a:lvl9pPr marL="4114800" marR="0" lvl="8"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9pPr>
          </a:lstStyle>
          <a:p>
            <a:endParaRPr/>
          </a:p>
        </p:txBody>
      </p:sp>
      <p:sp>
        <p:nvSpPr>
          <p:cNvPr id="69" name="Google Shape;69;p9"/>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January 2024</a:t>
            </a:r>
            <a:endParaRPr dirty="0"/>
          </a:p>
        </p:txBody>
      </p:sp>
      <p:sp>
        <p:nvSpPr>
          <p:cNvPr id="70" name="Google Shape;70;p9"/>
          <p:cNvSpPr txBox="1">
            <a:spLocks noGrp="1"/>
          </p:cNvSpPr>
          <p:nvPr>
            <p:ph type="ftr" idx="11"/>
          </p:nvPr>
        </p:nvSpPr>
        <p:spPr>
          <a:xfrm>
            <a:off x="5486400" y="6475413"/>
            <a:ext cx="3124200"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Takumi Kobayashi, Minsoo Kim, Marco Hernandez, Ryuji Kohno (Nitech/YRP-IAI/U.Oulu/YNU)</a:t>
            </a:r>
            <a:endParaRPr dirty="0"/>
          </a:p>
        </p:txBody>
      </p:sp>
      <p:sp>
        <p:nvSpPr>
          <p:cNvPr id="71" name="Google Shape;71;p9"/>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Tree>
    <p:extLst>
      <p:ext uri="{BB962C8B-B14F-4D97-AF65-F5344CB8AC3E}">
        <p14:creationId xmlns:p14="http://schemas.microsoft.com/office/powerpoint/2010/main" val="17171578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72"/>
        <p:cNvGrpSpPr/>
        <p:nvPr/>
      </p:nvGrpSpPr>
      <p:grpSpPr>
        <a:xfrm>
          <a:off x="0" y="0"/>
          <a:ext cx="0" cy="0"/>
          <a:chOff x="0" y="0"/>
          <a:chExt cx="0" cy="0"/>
        </a:xfrm>
      </p:grpSpPr>
      <p:sp>
        <p:nvSpPr>
          <p:cNvPr id="73" name="Google Shape;73;p10"/>
          <p:cNvSpPr txBox="1">
            <a:spLocks noGrp="1"/>
          </p:cNvSpPr>
          <p:nvPr>
            <p:ph type="title"/>
          </p:nvPr>
        </p:nvSpPr>
        <p:spPr>
          <a:xfrm>
            <a:off x="1792288" y="4800601"/>
            <a:ext cx="5486400" cy="566738"/>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2000" b="1"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
        <p:nvSpPr>
          <p:cNvPr id="74" name="Google Shape;74;p10"/>
          <p:cNvSpPr>
            <a:spLocks noGrp="1"/>
          </p:cNvSpPr>
          <p:nvPr>
            <p:ph type="pic" idx="2"/>
          </p:nvPr>
        </p:nvSpPr>
        <p:spPr>
          <a:xfrm>
            <a:off x="1792288" y="612775"/>
            <a:ext cx="5486400" cy="4114800"/>
          </a:xfrm>
          <a:prstGeom prst="rect">
            <a:avLst/>
          </a:prstGeom>
          <a:noFill/>
          <a:ln>
            <a:noFill/>
          </a:ln>
        </p:spPr>
        <p:txBody>
          <a:bodyPr spcFirstLastPara="1" wrap="square" lIns="91425" tIns="91425" rIns="91425" bIns="91425" anchor="t" anchorCtr="0">
            <a:noAutofit/>
          </a:bodyPr>
          <a:lstStyle>
            <a:lvl1pPr marL="0" marR="0" lvl="0" indent="0" algn="l" rtl="0">
              <a:spcBef>
                <a:spcPts val="640"/>
              </a:spcBef>
              <a:spcAft>
                <a:spcPts val="0"/>
              </a:spcAft>
              <a:buClr>
                <a:schemeClr val="dk1"/>
              </a:buClr>
              <a:buSzPts val="1400"/>
              <a:buFont typeface="Arial"/>
              <a:buNone/>
              <a:defRPr sz="3200" b="0" i="0" u="none" strike="noStrike" cap="none">
                <a:solidFill>
                  <a:schemeClr val="dk1"/>
                </a:solidFill>
                <a:latin typeface="Arial"/>
                <a:ea typeface="Arial"/>
                <a:cs typeface="Arial"/>
                <a:sym typeface="Arial"/>
              </a:defRPr>
            </a:lvl1pPr>
            <a:lvl2pPr marL="457200" marR="0" lvl="1" indent="0" algn="l" rtl="0">
              <a:spcBef>
                <a:spcPts val="560"/>
              </a:spcBef>
              <a:spcAft>
                <a:spcPts val="0"/>
              </a:spcAft>
              <a:buClr>
                <a:schemeClr val="dk1"/>
              </a:buClr>
              <a:buSzPts val="1400"/>
              <a:buFont typeface="Arial"/>
              <a:buNone/>
              <a:defRPr sz="2800" b="0" i="0" u="none" strike="noStrike" cap="none">
                <a:solidFill>
                  <a:schemeClr val="dk1"/>
                </a:solidFill>
                <a:latin typeface="Arial"/>
                <a:ea typeface="Arial"/>
                <a:cs typeface="Arial"/>
                <a:sym typeface="Arial"/>
              </a:defRPr>
            </a:lvl2pPr>
            <a:lvl3pPr marL="914400" marR="0" lvl="2" indent="0" algn="l" rtl="0">
              <a:spcBef>
                <a:spcPts val="48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3pPr>
            <a:lvl4pPr marL="1371600" marR="0" lvl="3"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4pPr>
            <a:lvl5pPr marL="1828800" marR="0" lvl="4"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5pPr>
            <a:lvl6pPr marL="2286000" marR="0" lvl="5"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6pPr>
            <a:lvl7pPr marL="2743200" marR="0" lvl="6"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7pPr>
            <a:lvl8pPr marL="3200400" marR="0" lvl="7"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8pPr>
            <a:lvl9pPr marL="3657600" marR="0" lvl="8"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9pPr>
          </a:lstStyle>
          <a:p>
            <a:endParaRPr dirty="0"/>
          </a:p>
        </p:txBody>
      </p:sp>
      <p:sp>
        <p:nvSpPr>
          <p:cNvPr id="75" name="Google Shape;75;p10"/>
          <p:cNvSpPr txBox="1">
            <a:spLocks noGrp="1"/>
          </p:cNvSpPr>
          <p:nvPr>
            <p:ph type="body" idx="1"/>
          </p:nvPr>
        </p:nvSpPr>
        <p:spPr>
          <a:xfrm>
            <a:off x="1792288" y="5367339"/>
            <a:ext cx="5486400" cy="804862"/>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280"/>
              </a:spcBef>
              <a:spcAft>
                <a:spcPts val="0"/>
              </a:spcAft>
              <a:buClr>
                <a:schemeClr val="dk1"/>
              </a:buClr>
              <a:buSzPts val="3200"/>
              <a:buFont typeface="Arial"/>
              <a:buNone/>
              <a:defRPr sz="1400" b="0" i="0" u="none" strike="noStrike" cap="none">
                <a:solidFill>
                  <a:schemeClr val="dk1"/>
                </a:solidFill>
                <a:latin typeface="Arial"/>
                <a:ea typeface="Arial"/>
                <a:cs typeface="Arial"/>
                <a:sym typeface="Arial"/>
              </a:defRPr>
            </a:lvl1pPr>
            <a:lvl2pPr marL="914400" marR="0" lvl="1" indent="-228600" algn="l" rtl="0">
              <a:spcBef>
                <a:spcPts val="240"/>
              </a:spcBef>
              <a:spcAft>
                <a:spcPts val="0"/>
              </a:spcAft>
              <a:buClr>
                <a:schemeClr val="dk1"/>
              </a:buClr>
              <a:buSzPts val="2800"/>
              <a:buFont typeface="Arial"/>
              <a:buNone/>
              <a:defRPr sz="1200" b="0" i="0" u="none" strike="noStrike" cap="none">
                <a:solidFill>
                  <a:schemeClr val="dk1"/>
                </a:solidFill>
                <a:latin typeface="Arial"/>
                <a:ea typeface="Arial"/>
                <a:cs typeface="Arial"/>
                <a:sym typeface="Arial"/>
              </a:defRPr>
            </a:lvl2pPr>
            <a:lvl3pPr marL="1371600" marR="0" lvl="2" indent="-228600" algn="l" rtl="0">
              <a:spcBef>
                <a:spcPts val="200"/>
              </a:spcBef>
              <a:spcAft>
                <a:spcPts val="0"/>
              </a:spcAft>
              <a:buClr>
                <a:schemeClr val="dk1"/>
              </a:buClr>
              <a:buSzPts val="2400"/>
              <a:buFont typeface="Arial"/>
              <a:buNone/>
              <a:defRPr sz="1000" b="0" i="0" u="none" strike="noStrike" cap="none">
                <a:solidFill>
                  <a:schemeClr val="dk1"/>
                </a:solidFill>
                <a:latin typeface="Arial"/>
                <a:ea typeface="Arial"/>
                <a:cs typeface="Arial"/>
                <a:sym typeface="Arial"/>
              </a:defRPr>
            </a:lvl3pPr>
            <a:lvl4pPr marL="1828800" marR="0" lvl="3"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4pPr>
            <a:lvl5pPr marL="2286000" marR="0" lvl="4"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5pPr>
            <a:lvl6pPr marL="2743200" marR="0" lvl="5"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6pPr>
            <a:lvl7pPr marL="3200400" marR="0" lvl="6"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7pPr>
            <a:lvl8pPr marL="3657600" marR="0" lvl="7"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8pPr>
            <a:lvl9pPr marL="4114800" marR="0" lvl="8"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9pPr>
          </a:lstStyle>
          <a:p>
            <a:endParaRPr/>
          </a:p>
        </p:txBody>
      </p:sp>
      <p:sp>
        <p:nvSpPr>
          <p:cNvPr id="76" name="Google Shape;76;p10"/>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January 2024</a:t>
            </a:r>
            <a:endParaRPr dirty="0"/>
          </a:p>
        </p:txBody>
      </p:sp>
      <p:sp>
        <p:nvSpPr>
          <p:cNvPr id="77" name="Google Shape;77;p10"/>
          <p:cNvSpPr txBox="1">
            <a:spLocks noGrp="1"/>
          </p:cNvSpPr>
          <p:nvPr>
            <p:ph type="ftr" idx="11"/>
          </p:nvPr>
        </p:nvSpPr>
        <p:spPr>
          <a:xfrm>
            <a:off x="5486400" y="6475413"/>
            <a:ext cx="3124200"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Takumi Kobayashi, Minsoo Kim, Marco Hernandez, Ryuji Kohno (Nitech/YRP-IAI/U.Oulu/YNU)</a:t>
            </a:r>
            <a:endParaRPr dirty="0"/>
          </a:p>
        </p:txBody>
      </p:sp>
      <p:sp>
        <p:nvSpPr>
          <p:cNvPr id="78" name="Google Shape;78;p10"/>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Tree>
    <p:extLst>
      <p:ext uri="{BB962C8B-B14F-4D97-AF65-F5344CB8AC3E}">
        <p14:creationId xmlns:p14="http://schemas.microsoft.com/office/powerpoint/2010/main" val="27767604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79"/>
        <p:cNvGrpSpPr/>
        <p:nvPr/>
      </p:nvGrpSpPr>
      <p:grpSpPr>
        <a:xfrm>
          <a:off x="0" y="0"/>
          <a:ext cx="0" cy="0"/>
          <a:chOff x="0" y="0"/>
          <a:chExt cx="0" cy="0"/>
        </a:xfrm>
      </p:grpSpPr>
      <p:sp>
        <p:nvSpPr>
          <p:cNvPr id="80" name="Google Shape;80;p11"/>
          <p:cNvSpPr txBox="1">
            <a:spLocks noGrp="1"/>
          </p:cNvSpPr>
          <p:nvPr>
            <p:ph type="title"/>
          </p:nvPr>
        </p:nvSpPr>
        <p:spPr>
          <a:xfrm>
            <a:off x="685800" y="685800"/>
            <a:ext cx="7772400" cy="10668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
        <p:nvSpPr>
          <p:cNvPr id="81" name="Google Shape;81;p11"/>
          <p:cNvSpPr txBox="1">
            <a:spLocks noGrp="1"/>
          </p:cNvSpPr>
          <p:nvPr>
            <p:ph type="body" idx="1"/>
          </p:nvPr>
        </p:nvSpPr>
        <p:spPr>
          <a:xfrm rot="5400000">
            <a:off x="2514600" y="152400"/>
            <a:ext cx="4114800" cy="7772400"/>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2" name="Google Shape;82;p11"/>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January 2024</a:t>
            </a:r>
            <a:endParaRPr dirty="0"/>
          </a:p>
        </p:txBody>
      </p:sp>
      <p:sp>
        <p:nvSpPr>
          <p:cNvPr id="83" name="Google Shape;83;p11"/>
          <p:cNvSpPr txBox="1">
            <a:spLocks noGrp="1"/>
          </p:cNvSpPr>
          <p:nvPr>
            <p:ph type="ftr" idx="11"/>
          </p:nvPr>
        </p:nvSpPr>
        <p:spPr>
          <a:xfrm>
            <a:off x="5486400" y="6391189"/>
            <a:ext cx="3124200"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Takumi Kobayashi, Minsoo Kim, Marco Hernandez, Ryuji Kohno (Nitech/YRP-IAI/U.Oulu/YNU)</a:t>
            </a:r>
            <a:endParaRPr dirty="0"/>
          </a:p>
        </p:txBody>
      </p:sp>
      <p:sp>
        <p:nvSpPr>
          <p:cNvPr id="84" name="Google Shape;84;p11"/>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Tree>
    <p:extLst>
      <p:ext uri="{BB962C8B-B14F-4D97-AF65-F5344CB8AC3E}">
        <p14:creationId xmlns:p14="http://schemas.microsoft.com/office/powerpoint/2010/main" val="5835358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85"/>
        <p:cNvGrpSpPr/>
        <p:nvPr/>
      </p:nvGrpSpPr>
      <p:grpSpPr>
        <a:xfrm>
          <a:off x="0" y="0"/>
          <a:ext cx="0" cy="0"/>
          <a:chOff x="0" y="0"/>
          <a:chExt cx="0" cy="0"/>
        </a:xfrm>
      </p:grpSpPr>
      <p:sp>
        <p:nvSpPr>
          <p:cNvPr id="86" name="Google Shape;86;p12"/>
          <p:cNvSpPr txBox="1">
            <a:spLocks noGrp="1"/>
          </p:cNvSpPr>
          <p:nvPr>
            <p:ph type="title"/>
          </p:nvPr>
        </p:nvSpPr>
        <p:spPr>
          <a:xfrm rot="5400000">
            <a:off x="4781551" y="2419350"/>
            <a:ext cx="5410200" cy="19431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
        <p:nvSpPr>
          <p:cNvPr id="87" name="Google Shape;87;p12"/>
          <p:cNvSpPr txBox="1">
            <a:spLocks noGrp="1"/>
          </p:cNvSpPr>
          <p:nvPr>
            <p:ph type="body" idx="1"/>
          </p:nvPr>
        </p:nvSpPr>
        <p:spPr>
          <a:xfrm rot="5400000">
            <a:off x="819151" y="552450"/>
            <a:ext cx="5410200" cy="5676900"/>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8" name="Google Shape;88;p12"/>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January 2024</a:t>
            </a:r>
            <a:endParaRPr dirty="0"/>
          </a:p>
        </p:txBody>
      </p:sp>
      <p:sp>
        <p:nvSpPr>
          <p:cNvPr id="89" name="Google Shape;89;p12"/>
          <p:cNvSpPr txBox="1">
            <a:spLocks noGrp="1"/>
          </p:cNvSpPr>
          <p:nvPr>
            <p:ph type="ftr" idx="11"/>
          </p:nvPr>
        </p:nvSpPr>
        <p:spPr>
          <a:xfrm>
            <a:off x="5486400" y="6475413"/>
            <a:ext cx="3124200"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Takumi Kobayashi, Minsoo Kim, Marco Hernandez, Ryuji Kohno (Nitech/YRP-IAI/U.Oulu/YNU)</a:t>
            </a:r>
            <a:endParaRPr dirty="0"/>
          </a:p>
        </p:txBody>
      </p:sp>
      <p:sp>
        <p:nvSpPr>
          <p:cNvPr id="90" name="Google Shape;90;p12"/>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Tree>
    <p:extLst>
      <p:ext uri="{BB962C8B-B14F-4D97-AF65-F5344CB8AC3E}">
        <p14:creationId xmlns:p14="http://schemas.microsoft.com/office/powerpoint/2010/main" val="22660784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
        <p:cNvGrpSpPr/>
        <p:nvPr/>
      </p:nvGrpSpPr>
      <p:grpSpPr>
        <a:xfrm>
          <a:off x="0" y="0"/>
          <a:ext cx="0" cy="0"/>
          <a:chOff x="0" y="0"/>
          <a:chExt cx="0" cy="0"/>
        </a:xfrm>
      </p:grpSpPr>
      <p:sp>
        <p:nvSpPr>
          <p:cNvPr id="13" name="Google Shape;13;p1"/>
          <p:cNvSpPr txBox="1">
            <a:spLocks noGrp="1"/>
          </p:cNvSpPr>
          <p:nvPr>
            <p:ph type="title"/>
          </p:nvPr>
        </p:nvSpPr>
        <p:spPr>
          <a:xfrm>
            <a:off x="685800" y="685800"/>
            <a:ext cx="7772400" cy="10668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dirty="0"/>
          </a:p>
        </p:txBody>
      </p:sp>
      <p:sp>
        <p:nvSpPr>
          <p:cNvPr id="14" name="Google Shape;14;p1"/>
          <p:cNvSpPr txBox="1">
            <a:spLocks noGrp="1"/>
          </p:cNvSpPr>
          <p:nvPr>
            <p:ph type="body" idx="1"/>
          </p:nvPr>
        </p:nvSpPr>
        <p:spPr>
          <a:xfrm>
            <a:off x="685800" y="1981200"/>
            <a:ext cx="7772400" cy="4114800"/>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dirty="0"/>
          </a:p>
        </p:txBody>
      </p:sp>
      <p:sp>
        <p:nvSpPr>
          <p:cNvPr id="15" name="Google Shape;15;p1"/>
          <p:cNvSpPr txBox="1">
            <a:spLocks noGrp="1"/>
          </p:cNvSpPr>
          <p:nvPr>
            <p:ph type="dt" idx="10"/>
          </p:nvPr>
        </p:nvSpPr>
        <p:spPr>
          <a:xfrm>
            <a:off x="805543" y="469900"/>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dirty="0"/>
              <a:t>March 2024</a:t>
            </a:r>
            <a:endParaRPr dirty="0"/>
          </a:p>
        </p:txBody>
      </p:sp>
      <p:sp>
        <p:nvSpPr>
          <p:cNvPr id="16" name="Google Shape;16;p1"/>
          <p:cNvSpPr txBox="1">
            <a:spLocks noGrp="1"/>
          </p:cNvSpPr>
          <p:nvPr>
            <p:ph type="ftr" idx="11"/>
          </p:nvPr>
        </p:nvSpPr>
        <p:spPr>
          <a:xfrm>
            <a:off x="5477854" y="6379421"/>
            <a:ext cx="3666146" cy="478579"/>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Takumi Kobayashi, Minsoo Kim, Marco Hernandez, Ryuji Kohno (Nitech/YRP-IAI/U.Oulu/YNU)</a:t>
            </a:r>
            <a:endParaRPr dirty="0"/>
          </a:p>
        </p:txBody>
      </p:sp>
      <p:sp>
        <p:nvSpPr>
          <p:cNvPr id="17" name="Google Shape;17;p1"/>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
        <p:nvSpPr>
          <p:cNvPr id="18" name="Google Shape;18;p1"/>
          <p:cNvSpPr/>
          <p:nvPr/>
        </p:nvSpPr>
        <p:spPr>
          <a:xfrm>
            <a:off x="3657600" y="393700"/>
            <a:ext cx="4800600" cy="215900"/>
          </a:xfrm>
          <a:prstGeom prst="rect">
            <a:avLst/>
          </a:prstGeom>
          <a:noFill/>
          <a:ln>
            <a:noFill/>
          </a:ln>
        </p:spPr>
        <p:txBody>
          <a:bodyPr spcFirstLastPara="1" wrap="square" lIns="0" tIns="0" rIns="0" bIns="0" anchor="b" anchorCtr="0">
            <a:noAutofit/>
          </a:bodyPr>
          <a:lstStyle/>
          <a:p>
            <a:pPr marL="1828800" marR="0" lvl="4" indent="0" algn="r" rtl="0">
              <a:spcBef>
                <a:spcPts val="0"/>
              </a:spcBef>
              <a:spcAft>
                <a:spcPts val="0"/>
              </a:spcAft>
              <a:buNone/>
            </a:pPr>
            <a:r>
              <a:rPr lang="en-US" sz="1400" b="1" i="0" u="none" strike="noStrike" cap="none" dirty="0">
                <a:solidFill>
                  <a:schemeClr val="tx1"/>
                </a:solidFill>
                <a:latin typeface="Times New Roman"/>
                <a:ea typeface="Times New Roman"/>
                <a:cs typeface="Times New Roman"/>
                <a:sym typeface="Times New Roman"/>
              </a:rPr>
              <a:t>Doc: IEEE P802. </a:t>
            </a:r>
            <a:r>
              <a:rPr lang="en-US" sz="1400" b="1" i="0" u="none" strike="noStrike" cap="none">
                <a:solidFill>
                  <a:schemeClr val="tx1"/>
                </a:solidFill>
                <a:latin typeface="Times New Roman"/>
                <a:ea typeface="Times New Roman"/>
                <a:cs typeface="Times New Roman"/>
                <a:sym typeface="Times New Roman"/>
              </a:rPr>
              <a:t>15-24-0073-02-006a</a:t>
            </a:r>
            <a:endParaRPr sz="1400" b="1" i="0" u="none" strike="noStrike" cap="none" dirty="0">
              <a:solidFill>
                <a:schemeClr val="tx1"/>
              </a:solidFill>
              <a:latin typeface="Times New Roman"/>
              <a:ea typeface="Times New Roman"/>
              <a:cs typeface="Times New Roman"/>
              <a:sym typeface="Times New Roman"/>
            </a:endParaRPr>
          </a:p>
        </p:txBody>
      </p:sp>
      <p:cxnSp>
        <p:nvCxnSpPr>
          <p:cNvPr id="19" name="Google Shape;19;p1"/>
          <p:cNvCxnSpPr/>
          <p:nvPr/>
        </p:nvCxnSpPr>
        <p:spPr>
          <a:xfrm>
            <a:off x="694592" y="609600"/>
            <a:ext cx="7772400" cy="0"/>
          </a:xfrm>
          <a:prstGeom prst="straightConnector1">
            <a:avLst/>
          </a:prstGeom>
          <a:noFill/>
          <a:ln w="12700" cap="flat" cmpd="sng">
            <a:solidFill>
              <a:schemeClr val="dk1"/>
            </a:solidFill>
            <a:prstDash val="solid"/>
            <a:round/>
            <a:headEnd type="none" w="sm" len="sm"/>
            <a:tailEnd type="none" w="sm" len="sm"/>
          </a:ln>
        </p:spPr>
      </p:cxnSp>
      <p:sp>
        <p:nvSpPr>
          <p:cNvPr id="20" name="Google Shape;20;p1"/>
          <p:cNvSpPr/>
          <p:nvPr/>
        </p:nvSpPr>
        <p:spPr>
          <a:xfrm>
            <a:off x="685800" y="6475413"/>
            <a:ext cx="711200" cy="18415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Times New Roman"/>
                <a:ea typeface="Times New Roman"/>
                <a:cs typeface="Times New Roman"/>
                <a:sym typeface="Times New Roman"/>
              </a:rPr>
              <a:t>Submission</a:t>
            </a:r>
            <a:endParaRPr dirty="0"/>
          </a:p>
        </p:txBody>
      </p:sp>
      <p:cxnSp>
        <p:nvCxnSpPr>
          <p:cNvPr id="21" name="Google Shape;21;p1"/>
          <p:cNvCxnSpPr/>
          <p:nvPr/>
        </p:nvCxnSpPr>
        <p:spPr>
          <a:xfrm>
            <a:off x="685800" y="6477000"/>
            <a:ext cx="7848600" cy="0"/>
          </a:xfrm>
          <a:prstGeom prst="straightConnector1">
            <a:avLst/>
          </a:prstGeom>
          <a:noFill/>
          <a:ln w="12700" cap="flat" cmpd="sng">
            <a:solidFill>
              <a:schemeClr val="dk1"/>
            </a:solidFill>
            <a:prstDash val="solid"/>
            <a:round/>
            <a:headEnd type="none" w="sm" len="sm"/>
            <a:tailEnd type="none" w="sm" len="sm"/>
          </a:ln>
        </p:spPr>
      </p:cxnSp>
    </p:spTree>
    <p:extLst>
      <p:ext uri="{BB962C8B-B14F-4D97-AF65-F5344CB8AC3E}">
        <p14:creationId xmlns:p14="http://schemas.microsoft.com/office/powerpoint/2010/main" val="3930973884"/>
      </p:ext>
    </p:extLst>
  </p:cSld>
  <p:clrMap bg1="lt1" tx1="dk1" bg2="dk2" tx2="lt2" accent1="accent1" accent2="accent2" accent3="accent3" accent4="accent4" accent5="accent5" accent6="accent6" hlink="hlink" folHlink="folHlink"/>
  <p:sldLayoutIdLst>
    <p:sldLayoutId id="2147483694" r:id="rId1"/>
    <p:sldLayoutId id="2147483695" r:id="rId2"/>
    <p:sldLayoutId id="2147483696" r:id="rId3"/>
    <p:sldLayoutId id="2147483703" r:id="rId4"/>
    <p:sldLayoutId id="2147483698" r:id="rId5"/>
    <p:sldLayoutId id="2147483699" r:id="rId6"/>
    <p:sldLayoutId id="2147483700" r:id="rId7"/>
    <p:sldLayoutId id="2147483701" r:id="rId8"/>
    <p:sldLayoutId id="2147483702" r:id="rId9"/>
    <p:sldLayoutId id="2147483705" r:id="rId10"/>
    <p:sldLayoutId id="2147483706" r:id="rId11"/>
    <p:sldLayoutId id="2147483707" r:id="rId12"/>
  </p:sldLayoutIdLst>
  <p:hf hdr="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kohno@ynu.ac.jp"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0.x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0.xml"/><Relationship Id="rId5" Type="http://schemas.openxmlformats.org/officeDocument/2006/relationships/image" Target="../media/image3.png"/><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0.xml"/><Relationship Id="rId5" Type="http://schemas.openxmlformats.org/officeDocument/2006/relationships/image" Target="../media/image3.png"/><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6.xml"/><Relationship Id="rId1" Type="http://schemas.openxmlformats.org/officeDocument/2006/relationships/slideLayout" Target="../slideLayouts/slideLayout10.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5.emf"/></Relationships>
</file>

<file path=ppt/slides/_rels/slide27.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7.xml"/><Relationship Id="rId1" Type="http://schemas.openxmlformats.org/officeDocument/2006/relationships/slideLayout" Target="../slideLayouts/slideLayout10.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7.emf"/></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70.png"/><Relationship Id="rId2" Type="http://schemas.openxmlformats.org/officeDocument/2006/relationships/image" Target="../media/image18.png"/><Relationship Id="rId1" Type="http://schemas.openxmlformats.org/officeDocument/2006/relationships/slideLayout" Target="../slideLayouts/slideLayout10.xml"/><Relationship Id="rId6" Type="http://schemas.openxmlformats.org/officeDocument/2006/relationships/image" Target="../media/image260.png"/><Relationship Id="rId4" Type="http://schemas.openxmlformats.org/officeDocument/2006/relationships/image" Target="../media/image20.png"/></Relationships>
</file>

<file path=ppt/slides/_rels/slide29.xml.rels><?xml version="1.0" encoding="UTF-8" standalone="yes"?>
<Relationships xmlns="http://schemas.openxmlformats.org/package/2006/relationships"><Relationship Id="rId8" Type="http://schemas.openxmlformats.org/officeDocument/2006/relationships/image" Target="../media/image24.png"/><Relationship Id="rId13" Type="http://schemas.microsoft.com/office/2007/relationships/hdphoto" Target="../media/hdphoto6.wdp"/><Relationship Id="rId3" Type="http://schemas.microsoft.com/office/2007/relationships/hdphoto" Target="../media/hdphoto1.wdp"/><Relationship Id="rId7" Type="http://schemas.microsoft.com/office/2007/relationships/hdphoto" Target="../media/hdphoto3.wdp"/><Relationship Id="rId12"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Layout" Target="../slideLayouts/slideLayout10.xml"/><Relationship Id="rId6" Type="http://schemas.openxmlformats.org/officeDocument/2006/relationships/image" Target="../media/image23.png"/><Relationship Id="rId11" Type="http://schemas.microsoft.com/office/2007/relationships/hdphoto" Target="../media/hdphoto5.wdp"/><Relationship Id="rId5" Type="http://schemas.microsoft.com/office/2007/relationships/hdphoto" Target="../media/hdphoto2.wdp"/><Relationship Id="rId15" Type="http://schemas.microsoft.com/office/2007/relationships/hdphoto" Target="../media/hdphoto7.wdp"/><Relationship Id="rId10" Type="http://schemas.openxmlformats.org/officeDocument/2006/relationships/image" Target="../media/image25.png"/><Relationship Id="rId4" Type="http://schemas.openxmlformats.org/officeDocument/2006/relationships/image" Target="../media/image22.png"/><Relationship Id="rId9" Type="http://schemas.microsoft.com/office/2007/relationships/hdphoto" Target="../media/hdphoto4.wdp"/><Relationship Id="rId14" Type="http://schemas.openxmlformats.org/officeDocument/2006/relationships/image" Target="../media/image27.png"/></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13" Type="http://schemas.openxmlformats.org/officeDocument/2006/relationships/image" Target="../media/image1150.png"/><Relationship Id="rId18" Type="http://schemas.openxmlformats.org/officeDocument/2006/relationships/image" Target="../media/image1040.png"/><Relationship Id="rId26" Type="http://schemas.openxmlformats.org/officeDocument/2006/relationships/image" Target="../media/image1180.png"/><Relationship Id="rId3" Type="http://schemas.openxmlformats.org/officeDocument/2006/relationships/image" Target="../media/image1050.png"/><Relationship Id="rId21" Type="http://schemas.openxmlformats.org/officeDocument/2006/relationships/image" Target="../media/image1130.png"/><Relationship Id="rId12" Type="http://schemas.openxmlformats.org/officeDocument/2006/relationships/image" Target="../media/image1140.png"/><Relationship Id="rId17" Type="http://schemas.openxmlformats.org/officeDocument/2006/relationships/image" Target="../media/image28.png"/><Relationship Id="rId25" Type="http://schemas.openxmlformats.org/officeDocument/2006/relationships/image" Target="../media/image1170.png"/><Relationship Id="rId2" Type="http://schemas.openxmlformats.org/officeDocument/2006/relationships/image" Target="../media/image1040.png"/><Relationship Id="rId16" Type="http://schemas.openxmlformats.org/officeDocument/2006/relationships/image" Target="../media/image1180.png"/><Relationship Id="rId20" Type="http://schemas.openxmlformats.org/officeDocument/2006/relationships/image" Target="../media/image1060.png"/><Relationship Id="rId1" Type="http://schemas.openxmlformats.org/officeDocument/2006/relationships/slideLayout" Target="../slideLayouts/slideLayout10.xml"/><Relationship Id="rId11" Type="http://schemas.openxmlformats.org/officeDocument/2006/relationships/image" Target="../media/image1130.png"/><Relationship Id="rId24" Type="http://schemas.openxmlformats.org/officeDocument/2006/relationships/image" Target="../media/image1160.png"/><Relationship Id="rId15" Type="http://schemas.openxmlformats.org/officeDocument/2006/relationships/image" Target="../media/image1170.png"/><Relationship Id="rId23" Type="http://schemas.openxmlformats.org/officeDocument/2006/relationships/image" Target="../media/image1150.png"/><Relationship Id="rId19" Type="http://schemas.openxmlformats.org/officeDocument/2006/relationships/image" Target="../media/image1050.png"/><Relationship Id="rId4" Type="http://schemas.openxmlformats.org/officeDocument/2006/relationships/image" Target="../media/image1060.png"/><Relationship Id="rId14" Type="http://schemas.openxmlformats.org/officeDocument/2006/relationships/image" Target="../media/image1160.png"/><Relationship Id="rId22" Type="http://schemas.openxmlformats.org/officeDocument/2006/relationships/image" Target="../media/image1140.png"/><Relationship Id="rId27" Type="http://schemas.openxmlformats.org/officeDocument/2006/relationships/image" Target="../media/image29.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0.xml"/><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7" name="Google Shape;177;p25"/>
          <p:cNvSpPr/>
          <p:nvPr/>
        </p:nvSpPr>
        <p:spPr>
          <a:xfrm>
            <a:off x="114300" y="290581"/>
            <a:ext cx="8991600" cy="4770438"/>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Times New Roman"/>
              <a:buNone/>
              <a:tabLst/>
              <a:defRPr/>
            </a:pPr>
            <a:endParaRPr kumimoji="0" lang="en-US" sz="1800" b="1" i="0" u="sng" strike="noStrike" kern="0" cap="none" spc="0" normalizeH="0" baseline="0" noProof="0" dirty="0">
              <a:ln>
                <a:noFill/>
              </a:ln>
              <a:effectLst/>
              <a:uLnTx/>
              <a:uFillTx/>
              <a:latin typeface="Times New Roman"/>
              <a:ea typeface="Times New Roman"/>
              <a:cs typeface="Times New Roman"/>
              <a:sym typeface="Times New Roman"/>
            </a:endParaRPr>
          </a:p>
          <a:p>
            <a:pPr marL="0" marR="0" lvl="0" indent="0" algn="ctr" defTabSz="914400" rtl="0" eaLnBrk="1" fontAlgn="auto" latinLnBrk="0" hangingPunct="1">
              <a:lnSpc>
                <a:spcPct val="100000"/>
              </a:lnSpc>
              <a:spcBef>
                <a:spcPts val="0"/>
              </a:spcBef>
              <a:spcAft>
                <a:spcPts val="0"/>
              </a:spcAft>
              <a:buClr>
                <a:srgbClr val="000000"/>
              </a:buClr>
              <a:buSzTx/>
              <a:buFont typeface="Times New Roman"/>
              <a:buNone/>
              <a:tabLst/>
              <a:defRPr/>
            </a:pPr>
            <a:r>
              <a:rPr kumimoji="0" lang="en-US" sz="1800" b="1" i="0" u="sng" strike="noStrike" kern="0" cap="none" spc="0" normalizeH="0" baseline="0" noProof="0" dirty="0">
                <a:ln>
                  <a:noFill/>
                </a:ln>
                <a:effectLst/>
                <a:uLnTx/>
                <a:uFillTx/>
                <a:latin typeface="Times New Roman"/>
                <a:ea typeface="Times New Roman"/>
                <a:cs typeface="Times New Roman"/>
                <a:sym typeface="Times New Roman"/>
              </a:rPr>
              <a:t>Project: IEEE P802.15 Working Group for Wireless Specialty Networks</a:t>
            </a:r>
            <a:endParaRPr kumimoji="0" sz="1600" b="1" i="0" u="none" strike="noStrike" kern="0" cap="none" spc="0" normalizeH="0" baseline="0" noProof="0" dirty="0">
              <a:ln>
                <a:noFill/>
              </a:ln>
              <a:effectLst/>
              <a:uLnTx/>
              <a:uFillTx/>
              <a:latin typeface="Times New Roman"/>
              <a:ea typeface="Times New Roman"/>
              <a:cs typeface="Times New Roman"/>
              <a:sym typeface="Times New Roman"/>
            </a:endParaRPr>
          </a:p>
          <a:p>
            <a:pPr marL="0" marR="0" lvl="0" indent="0" algn="l" defTabSz="914400" rtl="0" eaLnBrk="1" fontAlgn="auto" latinLnBrk="0" hangingPunct="1">
              <a:lnSpc>
                <a:spcPct val="100000"/>
              </a:lnSpc>
              <a:spcBef>
                <a:spcPts val="0"/>
              </a:spcBef>
              <a:spcAft>
                <a:spcPts val="0"/>
              </a:spcAft>
              <a:buClr>
                <a:srgbClr val="000000"/>
              </a:buClr>
              <a:buSzTx/>
              <a:buFont typeface="Times New Roman"/>
              <a:buNone/>
              <a:tabLst/>
              <a:defRPr/>
            </a:pPr>
            <a:r>
              <a:rPr kumimoji="0" lang="en-US" sz="1600" b="1" i="0" u="none" strike="noStrike" kern="0" cap="none" spc="0" normalizeH="0" baseline="0" noProof="0" dirty="0">
                <a:ln>
                  <a:noFill/>
                </a:ln>
                <a:effectLst/>
                <a:uLnTx/>
                <a:uFillTx/>
                <a:latin typeface="Times New Roman"/>
                <a:ea typeface="Times New Roman"/>
                <a:cs typeface="Times New Roman"/>
                <a:sym typeface="Times New Roman"/>
              </a:rPr>
              <a:t>Submission Title:</a:t>
            </a:r>
            <a:r>
              <a:rPr kumimoji="0" lang="en-US" sz="1600" b="0" i="0" u="none" strike="noStrike" kern="0" cap="none" spc="0" normalizeH="0" baseline="0" noProof="0" dirty="0">
                <a:ln>
                  <a:noFill/>
                </a:ln>
                <a:effectLst/>
                <a:uLnTx/>
                <a:uFillTx/>
                <a:latin typeface="Times New Roman"/>
                <a:ea typeface="Times New Roman"/>
                <a:cs typeface="Times New Roman"/>
                <a:sym typeface="Times New Roman"/>
              </a:rPr>
              <a:t> Interference </a:t>
            </a:r>
            <a:r>
              <a:rPr kumimoji="0" lang="en-US" sz="1600" b="0" i="0" u="none" strike="noStrike" kern="0" cap="none" spc="0" normalizeH="0" baseline="0" noProof="0" dirty="0" err="1">
                <a:ln>
                  <a:noFill/>
                </a:ln>
                <a:effectLst/>
                <a:uLnTx/>
                <a:uFillTx/>
                <a:latin typeface="Times New Roman"/>
                <a:ea typeface="Times New Roman"/>
                <a:cs typeface="Times New Roman"/>
                <a:sym typeface="Times New Roman"/>
              </a:rPr>
              <a:t>Mittigation</a:t>
            </a:r>
            <a:r>
              <a:rPr kumimoji="0" lang="en-US" sz="1600" b="0" i="0" u="none" strike="noStrike" kern="0" cap="none" spc="0" normalizeH="0" baseline="0" noProof="0" dirty="0">
                <a:ln>
                  <a:noFill/>
                </a:ln>
                <a:effectLst/>
                <a:uLnTx/>
                <a:uFillTx/>
                <a:latin typeface="Times New Roman"/>
                <a:ea typeface="Times New Roman"/>
                <a:cs typeface="Times New Roman"/>
                <a:sym typeface="Times New Roman"/>
              </a:rPr>
              <a:t> Schemes in Class 3, 5, 6, and 7 of Coexistence in TG6ma　　	</a:t>
            </a:r>
            <a:endParaRPr kumimoji="0" sz="1400" b="0" i="0" u="none" strike="noStrike" kern="0" cap="none" spc="0" normalizeH="0" baseline="0" noProof="0" dirty="0">
              <a:ln>
                <a:noFill/>
              </a:ln>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1" i="0" u="none" strike="noStrike" kern="0" cap="none" spc="0" normalizeH="0" baseline="0" noProof="0" dirty="0">
                <a:ln>
                  <a:noFill/>
                </a:ln>
                <a:effectLst/>
                <a:uLnTx/>
                <a:uFillTx/>
                <a:latin typeface="Times New Roman"/>
                <a:ea typeface="Times New Roman"/>
                <a:cs typeface="Times New Roman"/>
                <a:sym typeface="Times New Roman"/>
              </a:rPr>
              <a:t>Date Submitted: </a:t>
            </a:r>
            <a:r>
              <a:rPr kumimoji="0" lang="en-US" sz="1600" b="0" i="0" u="none" strike="noStrike" kern="0" cap="none" spc="0" normalizeH="0" baseline="0" noProof="0" dirty="0">
                <a:ln>
                  <a:noFill/>
                </a:ln>
                <a:effectLst/>
                <a:uLnTx/>
                <a:uFillTx/>
                <a:latin typeface="Times New Roman"/>
                <a:ea typeface="Times New Roman"/>
                <a:cs typeface="Times New Roman"/>
                <a:sym typeface="Times New Roman"/>
              </a:rPr>
              <a:t> </a:t>
            </a:r>
            <a:r>
              <a:rPr kumimoji="0" lang="en-US" sz="1600" b="0" kern="0" dirty="0">
                <a:latin typeface="Times New Roman"/>
                <a:ea typeface="Times New Roman"/>
                <a:cs typeface="Times New Roman"/>
                <a:sym typeface="Times New Roman"/>
              </a:rPr>
              <a:t>January 17</a:t>
            </a:r>
            <a:r>
              <a:rPr kumimoji="0" lang="en-US" sz="1600" b="0" i="0" u="none" strike="noStrike" kern="0" cap="none" spc="0" normalizeH="0" baseline="0" noProof="0" dirty="0">
                <a:ln>
                  <a:noFill/>
                </a:ln>
                <a:effectLst/>
                <a:uLnTx/>
                <a:uFillTx/>
                <a:latin typeface="Times New Roman"/>
                <a:ea typeface="Times New Roman"/>
                <a:cs typeface="Times New Roman"/>
                <a:sym typeface="Times New Roman"/>
              </a:rPr>
              <a:t>t</a:t>
            </a:r>
            <a:r>
              <a:rPr kumimoji="0" lang="en-US" sz="1600" b="0" kern="0" dirty="0">
                <a:latin typeface="Times New Roman"/>
                <a:ea typeface="Times New Roman"/>
                <a:cs typeface="Times New Roman"/>
                <a:sym typeface="Times New Roman"/>
              </a:rPr>
              <a:t>h</a:t>
            </a:r>
            <a:r>
              <a:rPr kumimoji="0" lang="en-US" sz="1600" b="0" i="0" u="none" strike="noStrike" kern="0" cap="none" spc="0" normalizeH="0" baseline="0" noProof="0" dirty="0">
                <a:ln>
                  <a:noFill/>
                </a:ln>
                <a:effectLst/>
                <a:uLnTx/>
                <a:uFillTx/>
                <a:latin typeface="Times New Roman"/>
                <a:ea typeface="Times New Roman"/>
                <a:cs typeface="Times New Roman"/>
                <a:sym typeface="Times New Roman"/>
              </a:rPr>
              <a:t>, 202</a:t>
            </a:r>
            <a:r>
              <a:rPr kumimoji="0" lang="en-US" sz="1600" b="0" kern="0" dirty="0">
                <a:latin typeface="Times New Roman"/>
                <a:ea typeface="Times New Roman"/>
                <a:cs typeface="Times New Roman"/>
                <a:sym typeface="Times New Roman"/>
              </a:rPr>
              <a:t>4</a:t>
            </a:r>
            <a:endParaRPr kumimoji="0" sz="1400" b="0" i="0" u="none" strike="noStrike" kern="0" cap="none" spc="0" normalizeH="0" baseline="0" noProof="0" dirty="0">
              <a:ln>
                <a:noFill/>
              </a:ln>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Times New Roman"/>
              <a:buNone/>
              <a:tabLst/>
              <a:defRPr/>
            </a:pPr>
            <a:r>
              <a:rPr kumimoji="0" lang="en-US" sz="1600" b="1" i="0" u="none" strike="noStrike" kern="0" cap="none" spc="0" normalizeH="0" baseline="0" noProof="0" dirty="0">
                <a:ln>
                  <a:noFill/>
                </a:ln>
                <a:effectLst/>
                <a:uLnTx/>
                <a:uFillTx/>
                <a:latin typeface="Times New Roman"/>
                <a:ea typeface="Times New Roman"/>
                <a:cs typeface="Times New Roman"/>
                <a:sym typeface="Times New Roman"/>
              </a:rPr>
              <a:t>Source:</a:t>
            </a:r>
            <a:r>
              <a:rPr kumimoji="0" lang="en-US" sz="1600" b="0" i="0" u="none" strike="noStrike" kern="0" cap="none" spc="0" normalizeH="0" baseline="0" noProof="0" dirty="0">
                <a:ln>
                  <a:noFill/>
                </a:ln>
                <a:effectLst/>
                <a:uLnTx/>
                <a:uFillTx/>
                <a:latin typeface="Times New Roman"/>
                <a:ea typeface="Times New Roman"/>
                <a:cs typeface="Times New Roman"/>
                <a:sym typeface="Times New Roman"/>
              </a:rPr>
              <a:t> Takumi Kobayashi</a:t>
            </a:r>
            <a:r>
              <a:rPr kumimoji="0" lang="en-US" altLang="ja-JP" sz="1600" b="0" i="0" u="none" strike="noStrike" kern="0" cap="none" spc="0" normalizeH="0" baseline="30000" noProof="0" dirty="0">
                <a:ln>
                  <a:noFill/>
                </a:ln>
                <a:effectLst/>
                <a:uLnTx/>
                <a:uFillTx/>
                <a:latin typeface="Times New Roman"/>
                <a:ea typeface="Times New Roman"/>
                <a:cs typeface="Times New Roman"/>
                <a:sym typeface="Times New Roman"/>
              </a:rPr>
              <a:t>1,2</a:t>
            </a:r>
            <a:r>
              <a:rPr kumimoji="0" lang="en-US" sz="1600" b="0" i="0" u="none" strike="noStrike" kern="0" cap="none" spc="0" normalizeH="0" baseline="0" noProof="0" dirty="0">
                <a:ln>
                  <a:noFill/>
                </a:ln>
                <a:effectLst/>
                <a:uLnTx/>
                <a:uFillTx/>
                <a:latin typeface="Times New Roman"/>
                <a:ea typeface="Times New Roman"/>
                <a:cs typeface="Times New Roman"/>
                <a:sym typeface="Times New Roman"/>
              </a:rPr>
              <a:t>, Minsoo Kim</a:t>
            </a:r>
            <a:r>
              <a:rPr kumimoji="0" lang="en-US" altLang="ja-JP" sz="1600" b="0" i="0" u="none" strike="noStrike" kern="0" cap="none" spc="0" normalizeH="0" baseline="30000" noProof="0" dirty="0">
                <a:ln>
                  <a:noFill/>
                </a:ln>
                <a:effectLst/>
                <a:uLnTx/>
                <a:uFillTx/>
                <a:latin typeface="Times New Roman"/>
                <a:ea typeface="Times New Roman"/>
                <a:cs typeface="Times New Roman"/>
                <a:sym typeface="Times New Roman"/>
              </a:rPr>
              <a:t>2</a:t>
            </a:r>
            <a:r>
              <a:rPr kumimoji="0" lang="en-US" sz="1600" b="0" i="0" u="none" strike="noStrike" kern="0" cap="none" spc="0" normalizeH="0" baseline="0" noProof="0" dirty="0">
                <a:ln>
                  <a:noFill/>
                </a:ln>
                <a:effectLst/>
                <a:uLnTx/>
                <a:uFillTx/>
                <a:latin typeface="Times New Roman"/>
                <a:ea typeface="Times New Roman"/>
                <a:cs typeface="Times New Roman"/>
                <a:sym typeface="Times New Roman"/>
              </a:rPr>
              <a:t>, Marco Hernandez</a:t>
            </a:r>
            <a:r>
              <a:rPr kumimoji="0" lang="en-US" altLang="ja-JP" sz="1600" b="0" i="0" u="none" strike="noStrike" kern="0" cap="none" spc="0" normalizeH="0" baseline="30000" noProof="0" dirty="0">
                <a:ln>
                  <a:noFill/>
                </a:ln>
                <a:effectLst/>
                <a:uLnTx/>
                <a:uFillTx/>
                <a:latin typeface="Times New Roman"/>
                <a:ea typeface="Times New Roman"/>
                <a:cs typeface="Times New Roman"/>
                <a:sym typeface="Times New Roman"/>
              </a:rPr>
              <a:t>2,3</a:t>
            </a:r>
            <a:r>
              <a:rPr kumimoji="0" lang="en-US" sz="1600" b="0" i="0" u="none" strike="noStrike" kern="0" cap="none" spc="0" normalizeH="0" baseline="0" noProof="0" dirty="0">
                <a:ln>
                  <a:noFill/>
                </a:ln>
                <a:effectLst/>
                <a:uLnTx/>
                <a:uFillTx/>
                <a:latin typeface="Times New Roman"/>
                <a:ea typeface="Times New Roman"/>
                <a:cs typeface="Times New Roman"/>
                <a:sym typeface="Times New Roman"/>
              </a:rPr>
              <a:t>, Ryuji Kohno</a:t>
            </a:r>
            <a:r>
              <a:rPr kumimoji="0" lang="en-US" altLang="ja-JP" sz="1600" b="0" i="0" u="none" strike="noStrike" kern="0" cap="none" spc="0" normalizeH="0" baseline="30000" noProof="0" dirty="0">
                <a:ln>
                  <a:noFill/>
                </a:ln>
                <a:effectLst/>
                <a:uLnTx/>
                <a:uFillTx/>
                <a:latin typeface="Times New Roman"/>
                <a:ea typeface="Times New Roman"/>
                <a:cs typeface="Times New Roman"/>
                <a:sym typeface="Times New Roman"/>
              </a:rPr>
              <a:t>2,4</a:t>
            </a:r>
            <a:r>
              <a:rPr kumimoji="0" lang="en-US" sz="1600" b="0" i="0" u="none" strike="noStrike" kern="0" cap="none" spc="0" normalizeH="0" baseline="0" noProof="0" dirty="0">
                <a:ln>
                  <a:noFill/>
                </a:ln>
                <a:effectLst/>
                <a:uLnTx/>
                <a:uFillTx/>
                <a:latin typeface="Times New Roman"/>
                <a:ea typeface="Times New Roman"/>
                <a:cs typeface="Times New Roman"/>
                <a:sym typeface="Times New Roman"/>
              </a:rPr>
              <a:t>,    </a:t>
            </a:r>
            <a:endParaRPr kumimoji="0" sz="1400" b="0" i="0" u="none" strike="noStrike" kern="0" cap="none" spc="0" normalizeH="0" baseline="0" noProof="0" dirty="0">
              <a:ln>
                <a:noFill/>
              </a:ln>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Times New Roman"/>
              <a:buNone/>
              <a:tabLst/>
              <a:defRPr/>
            </a:pPr>
            <a:r>
              <a:rPr kumimoji="0" lang="en-US" altLang="ja-JP" sz="1600" b="1" i="0" u="none" strike="noStrike" kern="0" cap="none" spc="0" normalizeH="0" baseline="0" noProof="0" dirty="0">
                <a:ln>
                  <a:noFill/>
                </a:ln>
                <a:effectLst/>
                <a:uLnTx/>
                <a:uFillTx/>
                <a:latin typeface="Times New Roman"/>
                <a:ea typeface="Times New Roman"/>
                <a:cs typeface="Times New Roman"/>
                <a:sym typeface="Times New Roman"/>
              </a:rPr>
              <a:t>Company: </a:t>
            </a:r>
            <a:r>
              <a:rPr kumimoji="0" lang="en-US" altLang="ja-JP" sz="1600" b="0" i="0" u="none" strike="noStrike" kern="0" cap="none" spc="0" normalizeH="0" baseline="0" noProof="0" dirty="0">
                <a:ln>
                  <a:noFill/>
                </a:ln>
                <a:effectLst/>
                <a:uLnTx/>
                <a:uFillTx/>
                <a:latin typeface="Times New Roman"/>
                <a:ea typeface="Times New Roman"/>
                <a:cs typeface="Times New Roman"/>
                <a:sym typeface="Times New Roman"/>
              </a:rPr>
              <a:t>[</a:t>
            </a:r>
            <a:r>
              <a:rPr kumimoji="0" lang="en-US" altLang="ja-JP" sz="1600" b="0" i="0" u="none" strike="noStrike" kern="0" cap="none" spc="0" normalizeH="0" baseline="30000" noProof="0" dirty="0">
                <a:ln>
                  <a:noFill/>
                </a:ln>
                <a:effectLst/>
                <a:uLnTx/>
                <a:uFillTx/>
                <a:latin typeface="Times New Roman"/>
                <a:ea typeface="Times New Roman"/>
                <a:cs typeface="Times New Roman"/>
                <a:sym typeface="Times New Roman"/>
              </a:rPr>
              <a:t>1</a:t>
            </a:r>
            <a:r>
              <a:rPr kumimoji="0" lang="en-US" altLang="ja-JP" sz="1600" b="0" i="0" u="none" strike="noStrike" kern="0" cap="none" spc="0" normalizeH="0" baseline="0" noProof="0" dirty="0">
                <a:ln>
                  <a:noFill/>
                </a:ln>
                <a:effectLst/>
                <a:uLnTx/>
                <a:uFillTx/>
                <a:latin typeface="Times New Roman"/>
                <a:ea typeface="Times New Roman"/>
                <a:cs typeface="Times New Roman"/>
                <a:sym typeface="Times New Roman"/>
              </a:rPr>
              <a:t>Nagoya Institute of Technology, </a:t>
            </a:r>
            <a:r>
              <a:rPr kumimoji="0" lang="en-US" altLang="ja-JP" sz="1600" b="0" kern="0" baseline="30000" dirty="0">
                <a:latin typeface="Times New Roman"/>
                <a:cs typeface="Times New Roman"/>
                <a:sym typeface="Times New Roman"/>
              </a:rPr>
              <a:t>2</a:t>
            </a:r>
            <a:r>
              <a:rPr kumimoji="0" lang="en-US" altLang="ja-JP" sz="1600" b="0" i="0" u="none" strike="noStrike" kern="0" cap="none" spc="0" normalizeH="0" baseline="0" noProof="0" dirty="0">
                <a:ln>
                  <a:noFill/>
                </a:ln>
                <a:effectLst/>
                <a:uLnTx/>
                <a:uFillTx/>
                <a:latin typeface="Times New Roman"/>
                <a:ea typeface="Times New Roman"/>
                <a:cs typeface="Times New Roman"/>
                <a:sym typeface="Times New Roman"/>
              </a:rPr>
              <a:t>YRP International Alliance Institute, </a:t>
            </a:r>
            <a:r>
              <a:rPr kumimoji="0" lang="en-US" altLang="ja-JP" sz="1600" b="0" kern="0" baseline="30000" dirty="0">
                <a:latin typeface="Times New Roman"/>
                <a:cs typeface="Times New Roman"/>
                <a:sym typeface="Times New Roman"/>
              </a:rPr>
              <a:t>3</a:t>
            </a:r>
            <a:r>
              <a:rPr kumimoji="0" lang="en-US" altLang="ja-JP" sz="1600" b="0" i="0" u="none" strike="noStrike" kern="0" cap="none" spc="0" normalizeH="0" baseline="0" noProof="0" dirty="0">
                <a:ln>
                  <a:noFill/>
                </a:ln>
                <a:effectLst/>
                <a:uLnTx/>
                <a:uFillTx/>
                <a:latin typeface="Times New Roman"/>
                <a:ea typeface="Times New Roman"/>
                <a:cs typeface="Times New Roman"/>
                <a:sym typeface="Times New Roman"/>
              </a:rPr>
              <a:t>CWC, University of Oulu, </a:t>
            </a:r>
            <a:r>
              <a:rPr kumimoji="0" lang="en-US" altLang="ja-JP" sz="1600" b="0" kern="0" baseline="30000" dirty="0">
                <a:latin typeface="Times New Roman"/>
                <a:cs typeface="Times New Roman"/>
                <a:sym typeface="Times New Roman"/>
              </a:rPr>
              <a:t>4</a:t>
            </a:r>
            <a:r>
              <a:rPr kumimoji="0" lang="en-US" altLang="ja-JP" sz="1600" b="0" i="0" u="none" strike="noStrike" kern="0" cap="none" spc="0" normalizeH="0" baseline="0" noProof="0" dirty="0">
                <a:ln>
                  <a:noFill/>
                </a:ln>
                <a:effectLst/>
                <a:uLnTx/>
                <a:uFillTx/>
                <a:latin typeface="Times New Roman"/>
                <a:ea typeface="Times New Roman"/>
                <a:cs typeface="Times New Roman"/>
                <a:sym typeface="Times New Roman"/>
              </a:rPr>
              <a:t>Yokohama National University]                                </a:t>
            </a:r>
          </a:p>
          <a:p>
            <a:pPr marL="0" marR="0" lvl="0" indent="0" algn="l" defTabSz="914400" rtl="0" eaLnBrk="1" fontAlgn="auto" latinLnBrk="0" hangingPunct="1">
              <a:lnSpc>
                <a:spcPct val="100000"/>
              </a:lnSpc>
              <a:spcBef>
                <a:spcPts val="0"/>
              </a:spcBef>
              <a:spcAft>
                <a:spcPts val="0"/>
              </a:spcAft>
              <a:buClr>
                <a:srgbClr val="000000"/>
              </a:buClr>
              <a:buSzTx/>
              <a:buFont typeface="Times New Roman"/>
              <a:buNone/>
              <a:tabLst/>
              <a:defRPr/>
            </a:pPr>
            <a:r>
              <a:rPr kumimoji="0" lang="en-US" altLang="ja-JP" sz="1600" i="0" u="none" strike="noStrike" kern="0" cap="none" spc="0" normalizeH="0" baseline="0" noProof="0" dirty="0">
                <a:ln>
                  <a:noFill/>
                </a:ln>
                <a:effectLst/>
                <a:uLnTx/>
                <a:uFillTx/>
                <a:latin typeface="Times New Roman"/>
                <a:ea typeface="Times New Roman"/>
                <a:cs typeface="Times New Roman"/>
                <a:sym typeface="Times New Roman"/>
              </a:rPr>
              <a:t>Address</a:t>
            </a:r>
            <a:r>
              <a:rPr kumimoji="0" lang="en-US" altLang="ja-JP" sz="1600" b="0" i="0" u="none" strike="noStrike" kern="0" cap="none" spc="0" normalizeH="0" baseline="0" noProof="0" dirty="0">
                <a:ln>
                  <a:noFill/>
                </a:ln>
                <a:effectLst/>
                <a:uLnTx/>
                <a:uFillTx/>
                <a:latin typeface="Times New Roman"/>
                <a:ea typeface="Times New Roman"/>
                <a:cs typeface="Times New Roman"/>
                <a:sym typeface="Times New Roman"/>
              </a:rPr>
              <a:t> [</a:t>
            </a:r>
            <a:r>
              <a:rPr kumimoji="0" lang="en-US" altLang="ja-JP" sz="1600" b="0" kern="0" dirty="0">
                <a:latin typeface="Times New Roman"/>
                <a:cs typeface="Times New Roman"/>
                <a:sym typeface="Times New Roman"/>
              </a:rPr>
              <a:t>1</a:t>
            </a:r>
            <a:r>
              <a:rPr kumimoji="0" lang="en-US" altLang="ja-JP" sz="1600" b="0" i="0" u="none" strike="noStrike" kern="0" cap="none" spc="0" normalizeH="0" baseline="0" noProof="0" dirty="0">
                <a:ln>
                  <a:noFill/>
                </a:ln>
                <a:effectLst/>
                <a:uLnTx/>
                <a:uFillTx/>
                <a:latin typeface="Times New Roman"/>
                <a:ea typeface="Times New Roman"/>
                <a:cs typeface="Times New Roman"/>
                <a:sym typeface="Times New Roman"/>
              </a:rPr>
              <a:t>; </a:t>
            </a:r>
            <a:r>
              <a:rPr kumimoji="0" lang="en-US" altLang="ja-JP" sz="1600" b="0" i="0" u="none" strike="noStrike" kern="0" cap="none" spc="0" normalizeH="0" baseline="0" noProof="0" dirty="0" err="1">
                <a:ln>
                  <a:noFill/>
                </a:ln>
                <a:effectLst/>
                <a:uLnTx/>
                <a:uFillTx/>
                <a:latin typeface="Times New Roman"/>
                <a:ea typeface="Times New Roman"/>
                <a:cs typeface="Times New Roman"/>
                <a:sym typeface="Times New Roman"/>
              </a:rPr>
              <a:t>Gokiso-cho</a:t>
            </a:r>
            <a:r>
              <a:rPr kumimoji="0" lang="en-US" altLang="ja-JP" sz="1600" b="0" i="0" u="none" strike="noStrike" kern="0" cap="none" spc="0" normalizeH="0" baseline="0" noProof="0" dirty="0">
                <a:ln>
                  <a:noFill/>
                </a:ln>
                <a:effectLst/>
                <a:uLnTx/>
                <a:uFillTx/>
                <a:latin typeface="Times New Roman"/>
                <a:ea typeface="Times New Roman"/>
                <a:cs typeface="Times New Roman"/>
                <a:sym typeface="Times New Roman"/>
              </a:rPr>
              <a:t>, Showa-</a:t>
            </a:r>
            <a:r>
              <a:rPr kumimoji="0" lang="en-US" altLang="ja-JP" sz="1600" b="0" i="0" u="none" strike="noStrike" kern="0" cap="none" spc="0" normalizeH="0" baseline="0" noProof="0" dirty="0" err="1">
                <a:ln>
                  <a:noFill/>
                </a:ln>
                <a:effectLst/>
                <a:uLnTx/>
                <a:uFillTx/>
                <a:latin typeface="Times New Roman"/>
                <a:ea typeface="Times New Roman"/>
                <a:cs typeface="Times New Roman"/>
                <a:sym typeface="Times New Roman"/>
              </a:rPr>
              <a:t>ku</a:t>
            </a:r>
            <a:r>
              <a:rPr kumimoji="0" lang="en-US" altLang="ja-JP" sz="1600" b="0" i="0" u="none" strike="noStrike" kern="0" cap="none" spc="0" normalizeH="0" baseline="0" noProof="0" dirty="0">
                <a:ln>
                  <a:noFill/>
                </a:ln>
                <a:effectLst/>
                <a:uLnTx/>
                <a:uFillTx/>
                <a:latin typeface="Times New Roman"/>
                <a:ea typeface="Times New Roman"/>
                <a:cs typeface="Times New Roman"/>
                <a:sym typeface="Times New Roman"/>
              </a:rPr>
              <a:t>, Nagoya 466-8555 Japan, 2</a:t>
            </a:r>
            <a:r>
              <a:rPr kumimoji="0" lang="en-US" altLang="ja-JP" sz="1600" b="0" kern="0" dirty="0">
                <a:latin typeface="Times New Roman"/>
                <a:ea typeface="Times New Roman"/>
                <a:cs typeface="Times New Roman"/>
                <a:sym typeface="Times New Roman"/>
              </a:rPr>
              <a:t>: YRP1 </a:t>
            </a:r>
            <a:r>
              <a:rPr kumimoji="0" lang="en-US" altLang="ja-JP" sz="1600" b="0" kern="0" dirty="0" err="1">
                <a:latin typeface="Times New Roman"/>
                <a:ea typeface="Times New Roman"/>
                <a:cs typeface="Times New Roman"/>
                <a:sym typeface="Times New Roman"/>
              </a:rPr>
              <a:t>Blg</a:t>
            </a:r>
            <a:r>
              <a:rPr kumimoji="0" lang="en-US" altLang="ja-JP" sz="1600" b="0" kern="0" dirty="0">
                <a:latin typeface="Times New Roman"/>
                <a:ea typeface="Times New Roman"/>
                <a:cs typeface="Times New Roman"/>
                <a:sym typeface="Times New Roman"/>
              </a:rPr>
              <a:t>., 3-4 </a:t>
            </a:r>
            <a:r>
              <a:rPr kumimoji="0" lang="en-US" altLang="ja-JP" sz="1600" b="0" kern="0" dirty="0" err="1">
                <a:latin typeface="Times New Roman"/>
                <a:ea typeface="Times New Roman"/>
                <a:cs typeface="Times New Roman"/>
                <a:sym typeface="Times New Roman"/>
              </a:rPr>
              <a:t>HikarinoOka</a:t>
            </a:r>
            <a:r>
              <a:rPr kumimoji="0" lang="en-US" altLang="ja-JP" sz="1600" b="0" kern="0" dirty="0">
                <a:latin typeface="Times New Roman"/>
                <a:ea typeface="Times New Roman"/>
                <a:cs typeface="Times New Roman"/>
                <a:sym typeface="Times New Roman"/>
              </a:rPr>
              <a:t>, Yokosuka-City, Kanagawa, 239-0847 Japan, 3: </a:t>
            </a:r>
            <a:r>
              <a:rPr kumimoji="0" lang="fi-FI" altLang="ja-JP" sz="1600" b="0" kern="0" dirty="0">
                <a:latin typeface="Times New Roman"/>
                <a:ea typeface="Times New Roman"/>
                <a:cs typeface="Times New Roman"/>
                <a:sym typeface="Times New Roman"/>
              </a:rPr>
              <a:t>University of Oulu Pentti Kaiteran katu 1, 90570 Oulu, Finland, </a:t>
            </a:r>
            <a:r>
              <a:rPr kumimoji="0" lang="en-US" altLang="ja-JP" sz="1600" b="0" kern="0" dirty="0">
                <a:latin typeface="Times New Roman"/>
                <a:ea typeface="Times New Roman"/>
                <a:cs typeface="Times New Roman"/>
                <a:sym typeface="Times New Roman"/>
              </a:rPr>
              <a:t>4: </a:t>
            </a:r>
            <a:r>
              <a:rPr kumimoji="0" lang="en-US" altLang="ja-JP" sz="1600" b="0" i="0" u="none" strike="noStrike" kern="0" cap="none" spc="0" normalizeH="0" baseline="0" noProof="0" dirty="0">
                <a:ln>
                  <a:noFill/>
                </a:ln>
                <a:effectLst/>
                <a:uLnTx/>
                <a:uFillTx/>
                <a:latin typeface="Times New Roman"/>
                <a:ea typeface="Times New Roman"/>
                <a:cs typeface="Times New Roman"/>
                <a:sym typeface="Times New Roman"/>
              </a:rPr>
              <a:t>79-5 </a:t>
            </a:r>
            <a:r>
              <a:rPr kumimoji="0" lang="en-US" altLang="ja-JP" sz="1600" b="0" i="0" u="none" strike="noStrike" kern="0" cap="none" spc="0" normalizeH="0" baseline="0" noProof="0" dirty="0" err="1">
                <a:ln>
                  <a:noFill/>
                </a:ln>
                <a:effectLst/>
                <a:uLnTx/>
                <a:uFillTx/>
                <a:latin typeface="Times New Roman"/>
                <a:ea typeface="Times New Roman"/>
                <a:cs typeface="Times New Roman"/>
                <a:sym typeface="Times New Roman"/>
              </a:rPr>
              <a:t>Tokiwadai</a:t>
            </a:r>
            <a:r>
              <a:rPr kumimoji="0" lang="en-US" altLang="ja-JP" sz="1600" b="0" i="0" u="none" strike="noStrike" kern="0" cap="none" spc="0" normalizeH="0" baseline="0" noProof="0" dirty="0">
                <a:ln>
                  <a:noFill/>
                </a:ln>
                <a:effectLst/>
                <a:uLnTx/>
                <a:uFillTx/>
                <a:latin typeface="Times New Roman"/>
                <a:ea typeface="Times New Roman"/>
                <a:cs typeface="Times New Roman"/>
                <a:sym typeface="Times New Roman"/>
              </a:rPr>
              <a:t>, Hodogaya-</a:t>
            </a:r>
            <a:r>
              <a:rPr kumimoji="0" lang="en-US" altLang="ja-JP" sz="1600" b="0" i="0" u="none" strike="noStrike" kern="0" cap="none" spc="0" normalizeH="0" baseline="0" noProof="0" dirty="0" err="1">
                <a:ln>
                  <a:noFill/>
                </a:ln>
                <a:effectLst/>
                <a:uLnTx/>
                <a:uFillTx/>
                <a:latin typeface="Times New Roman"/>
                <a:ea typeface="Times New Roman"/>
                <a:cs typeface="Times New Roman"/>
                <a:sym typeface="Times New Roman"/>
              </a:rPr>
              <a:t>ku</a:t>
            </a:r>
            <a:r>
              <a:rPr kumimoji="0" lang="en-US" altLang="ja-JP" sz="1600" b="0" i="0" u="none" strike="noStrike" kern="0" cap="none" spc="0" normalizeH="0" baseline="0" noProof="0" dirty="0">
                <a:ln>
                  <a:noFill/>
                </a:ln>
                <a:effectLst/>
                <a:uLnTx/>
                <a:uFillTx/>
                <a:latin typeface="Times New Roman"/>
                <a:ea typeface="Times New Roman"/>
                <a:cs typeface="Times New Roman"/>
                <a:sym typeface="Times New Roman"/>
              </a:rPr>
              <a:t>, Yokohama, 240-8501 Japan]</a:t>
            </a:r>
          </a:p>
          <a:p>
            <a:pPr marL="0" marR="0" lvl="0" indent="0" algn="l" defTabSz="914400" rtl="0" eaLnBrk="1" fontAlgn="auto" latinLnBrk="0" hangingPunct="1">
              <a:lnSpc>
                <a:spcPct val="100000"/>
              </a:lnSpc>
              <a:spcBef>
                <a:spcPts val="0"/>
              </a:spcBef>
              <a:spcAft>
                <a:spcPts val="0"/>
              </a:spcAft>
              <a:buClr>
                <a:srgbClr val="000000"/>
              </a:buClr>
              <a:buSzTx/>
              <a:buFont typeface="Times New Roman"/>
              <a:buNone/>
              <a:tabLst/>
              <a:defRPr/>
            </a:pPr>
            <a:r>
              <a:rPr kumimoji="0" lang="en-US" sz="1600" b="0" i="0" u="none" strike="noStrike" kern="0" cap="none" spc="0" normalizeH="0" baseline="0" noProof="0" dirty="0">
                <a:ln>
                  <a:noFill/>
                </a:ln>
                <a:effectLst/>
                <a:uLnTx/>
                <a:uFillTx/>
                <a:latin typeface="Times New Roman"/>
                <a:ea typeface="Times New Roman"/>
                <a:cs typeface="Times New Roman"/>
                <a:sym typeface="Times New Roman"/>
              </a:rPr>
              <a:t>Voice:[+81-90-5408-0611] E-Mail:[kobayashi@nitech.ac.jp, minsoo@minsookim.com, marco.hernandez@ieee.org, </a:t>
            </a:r>
            <a:r>
              <a:rPr kumimoji="0" lang="en-US" sz="1600" b="0" i="0" u="none" strike="noStrike" kern="0" cap="none" spc="0" normalizeH="0" baseline="0" noProof="0" dirty="0">
                <a:ln>
                  <a:noFill/>
                </a:ln>
                <a:effectLst/>
                <a:uLnTx/>
                <a:uFillTx/>
                <a:latin typeface="Times New Roman"/>
                <a:ea typeface="Times New Roman"/>
                <a:cs typeface="Times New Roman"/>
                <a:sym typeface="Times New Roman"/>
                <a:hlinkClick r:id="rId3">
                  <a:extLst>
                    <a:ext uri="{A12FA001-AC4F-418D-AE19-62706E023703}">
                      <ahyp:hlinkClr xmlns:ahyp="http://schemas.microsoft.com/office/drawing/2018/hyperlinkcolor" val="tx"/>
                    </a:ext>
                  </a:extLst>
                </a:hlinkClick>
              </a:rPr>
              <a:t>kohno@ynu.ac.jp</a:t>
            </a:r>
            <a:r>
              <a:rPr kumimoji="0" lang="en-US" sz="1600" b="0" i="0" u="none" strike="noStrike" kern="0" cap="none" spc="0" normalizeH="0" baseline="0" noProof="0" dirty="0">
                <a:ln>
                  <a:noFill/>
                </a:ln>
                <a:effectLst/>
                <a:uLnTx/>
                <a:uFillTx/>
                <a:latin typeface="Times New Roman"/>
                <a:ea typeface="Times New Roman"/>
                <a:cs typeface="Times New Roman"/>
                <a:sym typeface="Times New Roman"/>
              </a:rPr>
              <a:t>, Kohno@yrp-iai.jp]</a:t>
            </a:r>
          </a:p>
          <a:p>
            <a:pPr marL="0" marR="0" lvl="0" indent="0" algn="l" defTabSz="914400" rtl="0" eaLnBrk="1" fontAlgn="auto" latinLnBrk="0" hangingPunct="1">
              <a:lnSpc>
                <a:spcPct val="100000"/>
              </a:lnSpc>
              <a:spcBef>
                <a:spcPts val="600"/>
              </a:spcBef>
              <a:spcAft>
                <a:spcPts val="0"/>
              </a:spcAft>
              <a:buClr>
                <a:srgbClr val="000000"/>
              </a:buClr>
              <a:buSzTx/>
              <a:buFont typeface="Times New Roman"/>
              <a:buNone/>
              <a:tabLst/>
              <a:defRPr/>
            </a:pPr>
            <a:r>
              <a:rPr kumimoji="0" lang="en-US" sz="1600" b="1" i="0" u="none" strike="noStrike" kern="0" cap="none" spc="0" normalizeH="0" baseline="0" noProof="0" dirty="0">
                <a:ln>
                  <a:noFill/>
                </a:ln>
                <a:effectLst/>
                <a:uLnTx/>
                <a:uFillTx/>
                <a:latin typeface="Times New Roman"/>
                <a:ea typeface="Times New Roman"/>
                <a:cs typeface="Times New Roman"/>
                <a:sym typeface="Times New Roman"/>
              </a:rPr>
              <a:t>Re:</a:t>
            </a:r>
            <a:r>
              <a:rPr kumimoji="0" lang="en-US" sz="1600" b="0" i="0" u="none" strike="noStrike" kern="0" cap="none" spc="0" normalizeH="0" baseline="0" noProof="0" dirty="0">
                <a:ln>
                  <a:noFill/>
                </a:ln>
                <a:effectLst/>
                <a:uLnTx/>
                <a:uFillTx/>
                <a:latin typeface="Times New Roman"/>
                <a:ea typeface="Times New Roman"/>
                <a:cs typeface="Times New Roman"/>
                <a:sym typeface="Times New Roman"/>
              </a:rPr>
              <a:t> In response to call for technical contributions </a:t>
            </a:r>
            <a:endParaRPr kumimoji="0" sz="1200" b="0" i="0" u="none" strike="noStrike" kern="0" cap="none" spc="0" normalizeH="0" baseline="0" noProof="0" dirty="0">
              <a:ln>
                <a:noFill/>
              </a:ln>
              <a:effectLst/>
              <a:uLnTx/>
              <a:uFillTx/>
              <a:latin typeface="Times New Roman"/>
              <a:ea typeface="Times New Roman"/>
              <a:cs typeface="Times New Roman"/>
              <a:sym typeface="Times New Roman"/>
            </a:endParaRPr>
          </a:p>
          <a:p>
            <a:pPr marL="0" marR="0" lvl="0" indent="0" algn="l" defTabSz="914400" rtl="0" eaLnBrk="1" fontAlgn="auto" latinLnBrk="0" hangingPunct="1">
              <a:lnSpc>
                <a:spcPct val="100000"/>
              </a:lnSpc>
              <a:spcBef>
                <a:spcPts val="1200"/>
              </a:spcBef>
              <a:spcAft>
                <a:spcPts val="0"/>
              </a:spcAft>
              <a:buClr>
                <a:srgbClr val="000000"/>
              </a:buClr>
              <a:buSzTx/>
              <a:buFont typeface="Times New Roman"/>
              <a:buNone/>
              <a:tabLst/>
              <a:defRPr/>
            </a:pPr>
            <a:r>
              <a:rPr kumimoji="0" lang="en-US" sz="1600" b="1" i="0" u="none" strike="noStrike" kern="0" cap="none" spc="0" normalizeH="0" baseline="0" noProof="0" dirty="0">
                <a:ln>
                  <a:noFill/>
                </a:ln>
                <a:effectLst/>
                <a:uLnTx/>
                <a:uFillTx/>
                <a:latin typeface="Times New Roman"/>
                <a:ea typeface="Times New Roman"/>
                <a:cs typeface="Times New Roman"/>
                <a:sym typeface="Times New Roman"/>
              </a:rPr>
              <a:t>Abstract:</a:t>
            </a:r>
            <a:r>
              <a:rPr kumimoji="0" lang="en-US" sz="1600" b="0" i="0" u="none" strike="noStrike" kern="0" cap="none" spc="0" normalizeH="0" baseline="0" noProof="0" dirty="0">
                <a:ln>
                  <a:noFill/>
                </a:ln>
                <a:effectLst/>
                <a:uLnTx/>
                <a:uFillTx/>
                <a:latin typeface="Times New Roman"/>
                <a:ea typeface="Times New Roman"/>
                <a:cs typeface="Times New Roman"/>
                <a:sym typeface="Times New Roman"/>
              </a:rPr>
              <a:t>	</a:t>
            </a:r>
            <a:r>
              <a:rPr kumimoji="0" lang="en-US" sz="1600" b="0" kern="0" dirty="0">
                <a:latin typeface="Times New Roman"/>
                <a:ea typeface="Times New Roman"/>
                <a:cs typeface="Times New Roman"/>
                <a:sym typeface="Times New Roman"/>
              </a:rPr>
              <a:t>This provides considerations of radio environment surrounding human body area network(HBAN) and vehicle body area network(VBAN) for enhanced dependability. As an example of PHY layer countermeasure technology of these co-existence and EMC/EMI issues, signal processing technology on space and time domains based on orthogonal matched filter is introduced.</a:t>
            </a:r>
            <a:endParaRPr kumimoji="0" lang="en-US" sz="1400" b="0" i="0" u="none" strike="noStrike" kern="0" cap="none" spc="0" normalizeH="0" baseline="0" noProof="0" dirty="0">
              <a:ln>
                <a:noFill/>
              </a:ln>
              <a:effectLst/>
              <a:uLnTx/>
              <a:uFillTx/>
              <a:latin typeface="Arial"/>
              <a:cs typeface="Arial"/>
              <a:sym typeface="Arial"/>
            </a:endParaRPr>
          </a:p>
          <a:p>
            <a:pPr marL="0" marR="0" lvl="0" indent="0" algn="l" defTabSz="914400" rtl="0" eaLnBrk="1" fontAlgn="auto" latinLnBrk="0" hangingPunct="1">
              <a:lnSpc>
                <a:spcPct val="100000"/>
              </a:lnSpc>
              <a:spcBef>
                <a:spcPts val="1200"/>
              </a:spcBef>
              <a:spcAft>
                <a:spcPts val="0"/>
              </a:spcAft>
              <a:buClr>
                <a:srgbClr val="000000"/>
              </a:buClr>
              <a:buSzTx/>
              <a:buFont typeface="Times New Roman"/>
              <a:buNone/>
              <a:tabLst/>
              <a:defRPr/>
            </a:pPr>
            <a:r>
              <a:rPr kumimoji="0" lang="en-US" sz="1600" b="1" i="0" u="none" strike="noStrike" kern="0" cap="none" spc="0" normalizeH="0" baseline="0" noProof="0" dirty="0">
                <a:ln>
                  <a:noFill/>
                </a:ln>
                <a:effectLst/>
                <a:uLnTx/>
                <a:uFillTx/>
                <a:latin typeface="Times New Roman"/>
                <a:ea typeface="Times New Roman"/>
                <a:cs typeface="Times New Roman"/>
                <a:sym typeface="Times New Roman"/>
              </a:rPr>
              <a:t>Purpose:</a:t>
            </a:r>
            <a:r>
              <a:rPr kumimoji="0" lang="en-US" sz="1600" b="0" i="0" u="none" strike="noStrike" kern="0" cap="none" spc="0" normalizeH="0" baseline="0" noProof="0" dirty="0">
                <a:ln>
                  <a:noFill/>
                </a:ln>
                <a:effectLst/>
                <a:uLnTx/>
                <a:uFillTx/>
                <a:latin typeface="Times New Roman"/>
                <a:ea typeface="Times New Roman"/>
                <a:cs typeface="Times New Roman"/>
                <a:sym typeface="Times New Roman"/>
              </a:rPr>
              <a:t>	Material for discussion in P802.15 TG6ma</a:t>
            </a:r>
            <a:endParaRPr kumimoji="0" lang="en-US" sz="1400" b="0" i="0" u="none" strike="noStrike" kern="0" cap="none" spc="0" normalizeH="0" baseline="0" noProof="0" dirty="0">
              <a:ln>
                <a:noFill/>
              </a:ln>
              <a:effectLst/>
              <a:uLnTx/>
              <a:uFillTx/>
              <a:latin typeface="Arial"/>
              <a:cs typeface="Arial"/>
              <a:sym typeface="Arial"/>
            </a:endParaRPr>
          </a:p>
          <a:p>
            <a:pPr marL="0" marR="0" lvl="0" indent="0" algn="l" defTabSz="914400" rtl="0" eaLnBrk="1" fontAlgn="auto" latinLnBrk="0" hangingPunct="1">
              <a:lnSpc>
                <a:spcPct val="100000"/>
              </a:lnSpc>
              <a:spcBef>
                <a:spcPts val="600"/>
              </a:spcBef>
              <a:spcAft>
                <a:spcPts val="0"/>
              </a:spcAft>
              <a:buClr>
                <a:srgbClr val="000000"/>
              </a:buClr>
              <a:buSzTx/>
              <a:buFont typeface="Arial"/>
              <a:buNone/>
              <a:tabLst/>
              <a:defRPr/>
            </a:pPr>
            <a:r>
              <a:rPr kumimoji="0" lang="en-US" sz="1200" b="1" i="0" u="none" strike="noStrike" kern="0" cap="none" spc="0" normalizeH="0" baseline="0" noProof="0" dirty="0">
                <a:ln>
                  <a:noFill/>
                </a:ln>
                <a:effectLst/>
                <a:uLnTx/>
                <a:uFillTx/>
                <a:latin typeface="Times New Roman"/>
                <a:ea typeface="Times New Roman"/>
                <a:cs typeface="Times New Roman"/>
                <a:sym typeface="Times New Roman"/>
              </a:rPr>
              <a:t>Notice:</a:t>
            </a:r>
            <a:r>
              <a:rPr kumimoji="0" lang="en-US" sz="1200" b="0" i="0" u="none" strike="noStrike" kern="0" cap="none" spc="0" normalizeH="0" baseline="0" noProof="0" dirty="0">
                <a:ln>
                  <a:noFill/>
                </a:ln>
                <a:effectLst/>
                <a:uLnTx/>
                <a:uFillTx/>
                <a:latin typeface="Times New Roman"/>
                <a:ea typeface="Times New Roman"/>
                <a:cs typeface="Times New Roman"/>
                <a:sym typeface="Times New Roman"/>
              </a:rPr>
              <a:t>	This document has been prepared to assist the </a:t>
            </a:r>
            <a:r>
              <a:rPr kumimoji="0" lang="en-US" altLang="en-US" sz="1200" b="0" i="0" u="none" strike="noStrike" kern="0" cap="none" spc="0" normalizeH="0" baseline="0" noProof="0" dirty="0">
                <a:ln>
                  <a:noFill/>
                </a:ln>
                <a:effectLst/>
                <a:uLnTx/>
                <a:uFillTx/>
                <a:latin typeface="Times New Roman" panose="02020603050405020304" pitchFamily="18" charset="0"/>
                <a:cs typeface="Arial"/>
                <a:sym typeface="Arial"/>
              </a:rPr>
              <a:t>IEEE P802.15</a:t>
            </a:r>
            <a:r>
              <a:rPr kumimoji="0" lang="en-US" sz="1200" b="0" i="0" u="none" strike="noStrike" kern="0" cap="none" spc="0" normalizeH="0" baseline="0" noProof="0" dirty="0">
                <a:ln>
                  <a:noFill/>
                </a:ln>
                <a:effectLst/>
                <a:uLnTx/>
                <a:uFillTx/>
                <a:latin typeface="Times New Roman"/>
                <a:ea typeface="Times New Roman"/>
                <a:cs typeface="Times New Roman"/>
                <a:sym typeface="Times New Roman"/>
              </a:rPr>
              <a:t>.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endParaRPr kumimoji="0" sz="1100" b="0" i="0" u="none" strike="noStrike" kern="0" cap="none" spc="0" normalizeH="0" baseline="0" noProof="0" dirty="0">
              <a:ln>
                <a:noFill/>
              </a:ln>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1" i="0" u="none" strike="noStrike" kern="0" cap="none" spc="0" normalizeH="0" baseline="0" noProof="0" dirty="0">
                <a:ln>
                  <a:noFill/>
                </a:ln>
                <a:effectLst/>
                <a:uLnTx/>
                <a:uFillTx/>
                <a:latin typeface="Times New Roman"/>
                <a:ea typeface="Times New Roman"/>
                <a:cs typeface="Times New Roman"/>
                <a:sym typeface="Times New Roman"/>
              </a:rPr>
              <a:t>Release:</a:t>
            </a:r>
            <a:r>
              <a:rPr kumimoji="0" lang="en-US" sz="1200" b="0" i="0" u="none" strike="noStrike" kern="0" cap="none" spc="0" normalizeH="0" baseline="0" noProof="0" dirty="0">
                <a:ln>
                  <a:noFill/>
                </a:ln>
                <a:effectLst/>
                <a:uLnTx/>
                <a:uFillTx/>
                <a:latin typeface="Times New Roman"/>
                <a:ea typeface="Times New Roman"/>
                <a:cs typeface="Times New Roman"/>
                <a:sym typeface="Times New Roman"/>
              </a:rPr>
              <a:t>	The contributor acknowledges and accepts that this contribution becomes the property of IEEE and may be made publicly available by </a:t>
            </a:r>
            <a:r>
              <a:rPr kumimoji="0" lang="en-US" altLang="en-US" sz="1200" b="0" i="0" u="none" strike="noStrike" kern="0" cap="none" spc="0" normalizeH="0" baseline="0" noProof="0" dirty="0">
                <a:ln>
                  <a:noFill/>
                </a:ln>
                <a:effectLst/>
                <a:uLnTx/>
                <a:uFillTx/>
                <a:latin typeface="Times New Roman" panose="02020603050405020304" pitchFamily="18" charset="0"/>
                <a:cs typeface="Arial"/>
                <a:sym typeface="Arial"/>
              </a:rPr>
              <a:t>P802.15</a:t>
            </a:r>
            <a:r>
              <a:rPr kumimoji="0" lang="en-US" sz="1200" b="0" i="0" u="none" strike="noStrike" kern="0" cap="none" spc="0" normalizeH="0" baseline="0" noProof="0" dirty="0">
                <a:ln>
                  <a:noFill/>
                </a:ln>
                <a:effectLst/>
                <a:uLnTx/>
                <a:uFillTx/>
                <a:latin typeface="Times New Roman"/>
                <a:ea typeface="Times New Roman"/>
                <a:cs typeface="Times New Roman"/>
                <a:sym typeface="Times New Roman"/>
              </a:rPr>
              <a:t>.	</a:t>
            </a:r>
            <a:endParaRPr kumimoji="0" sz="1100" b="0" i="0" u="none" strike="noStrike" kern="0" cap="none" spc="0" normalizeH="0" baseline="0" noProof="0" dirty="0">
              <a:ln>
                <a:noFill/>
              </a:ln>
              <a:effectLst/>
              <a:uLnTx/>
              <a:uFillTx/>
              <a:latin typeface="Arial"/>
              <a:cs typeface="Arial"/>
              <a:sym typeface="Arial"/>
            </a:endParaRPr>
          </a:p>
        </p:txBody>
      </p:sp>
      <p:sp>
        <p:nvSpPr>
          <p:cNvPr id="2" name="日付プレースホルダー 1">
            <a:extLst>
              <a:ext uri="{FF2B5EF4-FFF2-40B4-BE49-F238E27FC236}">
                <a16:creationId xmlns:a16="http://schemas.microsoft.com/office/drawing/2014/main" id="{61374091-3513-4360-B8E9-3B4C0BCA5549}"/>
              </a:ext>
            </a:extLst>
          </p:cNvPr>
          <p:cNvSpPr>
            <a:spLocks noGrp="1"/>
          </p:cNvSpPr>
          <p:nvPr>
            <p:ph type="dt" idx="10"/>
          </p:nvPr>
        </p:nvSpPr>
        <p:spPr>
          <a:xfrm>
            <a:off x="590550" y="454025"/>
            <a:ext cx="1600200" cy="215900"/>
          </a:xfrm>
        </p:spPr>
        <p:txBody>
          <a:bodyPr/>
          <a:lstStyle/>
          <a:p>
            <a:r>
              <a:rPr lang="en-US" altLang="ja-JP"/>
              <a:t>January 2024</a:t>
            </a:r>
            <a:endParaRPr lang="en-US" dirty="0"/>
          </a:p>
        </p:txBody>
      </p:sp>
      <p:sp>
        <p:nvSpPr>
          <p:cNvPr id="3" name="フッター プレースホルダー 2">
            <a:extLst>
              <a:ext uri="{FF2B5EF4-FFF2-40B4-BE49-F238E27FC236}">
                <a16:creationId xmlns:a16="http://schemas.microsoft.com/office/drawing/2014/main" id="{8222C4D3-81D8-49AB-BFE7-F3585D6306DB}"/>
              </a:ext>
            </a:extLst>
          </p:cNvPr>
          <p:cNvSpPr>
            <a:spLocks noGrp="1"/>
          </p:cNvSpPr>
          <p:nvPr>
            <p:ph type="ftr" idx="11"/>
          </p:nvPr>
        </p:nvSpPr>
        <p:spPr>
          <a:xfrm>
            <a:off x="5010150" y="6396038"/>
            <a:ext cx="4133850" cy="184150"/>
          </a:xfrm>
        </p:spPr>
        <p:txBody>
          <a:bodyPr/>
          <a:lstStyle/>
          <a:p>
            <a:r>
              <a:rPr lang="en-US"/>
              <a:t>Takumi Kobayashi, Minsoo Kim, Marco Hernandez, Ryuji Kohno (Nitech/YRP-IAI/U.Oulu/YNU)</a:t>
            </a:r>
            <a:endParaRPr lang="en-US" dirty="0"/>
          </a:p>
        </p:txBody>
      </p:sp>
      <p:sp>
        <p:nvSpPr>
          <p:cNvPr id="4" name="スライド番号プレースホルダー 3">
            <a:extLst>
              <a:ext uri="{FF2B5EF4-FFF2-40B4-BE49-F238E27FC236}">
                <a16:creationId xmlns:a16="http://schemas.microsoft.com/office/drawing/2014/main" id="{6D6EBB5D-4858-4FF8-8362-F5288C545024}"/>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1</a:t>
            </a:fld>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日付プレースホルダー 30">
            <a:extLst>
              <a:ext uri="{FF2B5EF4-FFF2-40B4-BE49-F238E27FC236}">
                <a16:creationId xmlns:a16="http://schemas.microsoft.com/office/drawing/2014/main" id="{03C8689E-18A8-4C77-BBDB-830BF6D02B92}"/>
              </a:ext>
            </a:extLst>
          </p:cNvPr>
          <p:cNvSpPr>
            <a:spLocks noGrp="1"/>
          </p:cNvSpPr>
          <p:nvPr>
            <p:ph type="dt" idx="10"/>
          </p:nvPr>
        </p:nvSpPr>
        <p:spPr/>
        <p:txBody>
          <a:bodyPr/>
          <a:lstStyle/>
          <a:p>
            <a:r>
              <a:rPr kumimoji="1" lang="en-US" altLang="ja-JP"/>
              <a:t>January 2024</a:t>
            </a:r>
            <a:endParaRPr kumimoji="1" lang="ja-JP" altLang="en-US"/>
          </a:p>
        </p:txBody>
      </p:sp>
      <p:sp>
        <p:nvSpPr>
          <p:cNvPr id="2048" name="フッター プレースホルダー 2047">
            <a:extLst>
              <a:ext uri="{FF2B5EF4-FFF2-40B4-BE49-F238E27FC236}">
                <a16:creationId xmlns:a16="http://schemas.microsoft.com/office/drawing/2014/main" id="{FA847A02-58D3-4830-A600-DFDE929624D7}"/>
              </a:ext>
            </a:extLst>
          </p:cNvPr>
          <p:cNvSpPr>
            <a:spLocks noGrp="1"/>
          </p:cNvSpPr>
          <p:nvPr>
            <p:ph type="ftr" idx="11"/>
          </p:nvPr>
        </p:nvSpPr>
        <p:spPr>
          <a:xfrm>
            <a:off x="4691118" y="6475412"/>
            <a:ext cx="4357632" cy="334191"/>
          </a:xfrm>
        </p:spPr>
        <p:txBody>
          <a:bodyPr/>
          <a:lstStyle/>
          <a:p>
            <a:r>
              <a:rPr kumimoji="1" lang="en-US" altLang="ja-JP"/>
              <a:t>Takumi Kobayashi, Minsoo Kim, Marco Hernandez, Ryuji Kohno (Nitech/YRP-IAI/U.Oulu/YNU)</a:t>
            </a:r>
            <a:endParaRPr kumimoji="1" lang="ja-JP" altLang="en-US" dirty="0"/>
          </a:p>
        </p:txBody>
      </p:sp>
      <p:sp>
        <p:nvSpPr>
          <p:cNvPr id="2049" name="スライド番号プレースホルダー 2048">
            <a:extLst>
              <a:ext uri="{FF2B5EF4-FFF2-40B4-BE49-F238E27FC236}">
                <a16:creationId xmlns:a16="http://schemas.microsoft.com/office/drawing/2014/main" id="{81C4C696-3D6D-4D56-A14D-8FF72805E871}"/>
              </a:ext>
            </a:extLst>
          </p:cNvPr>
          <p:cNvSpPr>
            <a:spLocks noGrp="1"/>
          </p:cNvSpPr>
          <p:nvPr>
            <p:ph type="sldNum" idx="12"/>
          </p:nvPr>
        </p:nvSpPr>
        <p:spPr/>
        <p:txBody>
          <a:bodyPr/>
          <a:lstStyle/>
          <a:p>
            <a:fld id="{248EE29C-DCB8-4C23-BE14-115B5B2E505D}" type="slidenum">
              <a:rPr kumimoji="1" lang="ja-JP" altLang="en-US" smtClean="0"/>
              <a:t>10</a:t>
            </a:fld>
            <a:endParaRPr kumimoji="1" lang="ja-JP" altLang="en-US"/>
          </a:p>
        </p:txBody>
      </p:sp>
      <p:sp>
        <p:nvSpPr>
          <p:cNvPr id="2" name="タイトル 1">
            <a:extLst>
              <a:ext uri="{FF2B5EF4-FFF2-40B4-BE49-F238E27FC236}">
                <a16:creationId xmlns:a16="http://schemas.microsoft.com/office/drawing/2014/main" id="{971302B0-BA59-46BC-9A8A-00E40AAFB135}"/>
              </a:ext>
            </a:extLst>
          </p:cNvPr>
          <p:cNvSpPr>
            <a:spLocks noGrp="1"/>
          </p:cNvSpPr>
          <p:nvPr>
            <p:ph type="title"/>
          </p:nvPr>
        </p:nvSpPr>
        <p:spPr>
          <a:xfrm>
            <a:off x="1777740" y="685799"/>
            <a:ext cx="6680460" cy="511233"/>
          </a:xfrm>
        </p:spPr>
        <p:txBody>
          <a:bodyPr/>
          <a:lstStyle/>
          <a:p>
            <a:r>
              <a:rPr kumimoji="1" lang="en-US" altLang="ja-JP" dirty="0"/>
              <a:t>Engine/Motor Room Environment</a:t>
            </a:r>
            <a:endParaRPr kumimoji="1" lang="ja-JP" altLang="en-US" dirty="0"/>
          </a:p>
        </p:txBody>
      </p:sp>
      <p:sp>
        <p:nvSpPr>
          <p:cNvPr id="4" name="テキスト ボックス 3">
            <a:extLst>
              <a:ext uri="{FF2B5EF4-FFF2-40B4-BE49-F238E27FC236}">
                <a16:creationId xmlns:a16="http://schemas.microsoft.com/office/drawing/2014/main" id="{41A7A42F-D543-4E25-9340-D2B726926319}"/>
              </a:ext>
            </a:extLst>
          </p:cNvPr>
          <p:cNvSpPr txBox="1"/>
          <p:nvPr/>
        </p:nvSpPr>
        <p:spPr>
          <a:xfrm>
            <a:off x="92087" y="1363383"/>
            <a:ext cx="3812959" cy="923330"/>
          </a:xfrm>
          <a:prstGeom prst="rect">
            <a:avLst/>
          </a:prstGeom>
          <a:noFill/>
        </p:spPr>
        <p:txBody>
          <a:bodyPr wrap="square">
            <a:spAutoFit/>
          </a:bodyPr>
          <a:lstStyle/>
          <a:p>
            <a:pPr marL="285750" indent="-285750">
              <a:buFont typeface="Arial" panose="020B0604020202020204" pitchFamily="34" charset="0"/>
              <a:buChar char="•"/>
            </a:pPr>
            <a:r>
              <a:rPr kumimoji="1" lang="en-US" altLang="ja-JP" b="0" dirty="0"/>
              <a:t>Many</a:t>
            </a:r>
            <a:r>
              <a:rPr lang="en-US" altLang="ja-JP" b="0" strike="sngStrike" dirty="0">
                <a:solidFill>
                  <a:srgbClr val="FF0000"/>
                </a:solidFill>
              </a:rPr>
              <a:t> </a:t>
            </a:r>
            <a:r>
              <a:rPr kumimoji="1" lang="en-US" altLang="ja-JP" b="0" dirty="0"/>
              <a:t>metallic components</a:t>
            </a:r>
          </a:p>
          <a:p>
            <a:pPr marL="285750" indent="-285750">
              <a:buFont typeface="Arial" panose="020B0604020202020204" pitchFamily="34" charset="0"/>
              <a:buChar char="•"/>
            </a:pPr>
            <a:r>
              <a:rPr lang="en-US" altLang="ja-JP" b="0" dirty="0"/>
              <a:t>Components existing in densely</a:t>
            </a:r>
            <a:endParaRPr kumimoji="1" lang="en-US" altLang="ja-JP" b="0" dirty="0"/>
          </a:p>
          <a:p>
            <a:pPr marL="285750" indent="-285750">
              <a:buFont typeface="Arial" panose="020B0604020202020204" pitchFamily="34" charset="0"/>
              <a:buChar char="•"/>
            </a:pPr>
            <a:r>
              <a:rPr lang="en-US" altLang="ja-JP" b="0" dirty="0"/>
              <a:t>Ignition noise, motor noise</a:t>
            </a:r>
            <a:endParaRPr kumimoji="1" lang="en-US" altLang="ja-JP" b="0" dirty="0"/>
          </a:p>
        </p:txBody>
      </p:sp>
      <p:sp>
        <p:nvSpPr>
          <p:cNvPr id="5" name="テキスト ボックス 4">
            <a:extLst>
              <a:ext uri="{FF2B5EF4-FFF2-40B4-BE49-F238E27FC236}">
                <a16:creationId xmlns:a16="http://schemas.microsoft.com/office/drawing/2014/main" id="{E6F50590-1F81-49D7-ABFB-9672C27106E7}"/>
              </a:ext>
            </a:extLst>
          </p:cNvPr>
          <p:cNvSpPr txBox="1"/>
          <p:nvPr/>
        </p:nvSpPr>
        <p:spPr>
          <a:xfrm>
            <a:off x="4532051" y="1625244"/>
            <a:ext cx="4611949" cy="1200329"/>
          </a:xfrm>
          <a:prstGeom prst="rect">
            <a:avLst/>
          </a:prstGeom>
          <a:noFill/>
        </p:spPr>
        <p:txBody>
          <a:bodyPr wrap="square">
            <a:spAutoFit/>
          </a:bodyPr>
          <a:lstStyle/>
          <a:p>
            <a:r>
              <a:rPr kumimoji="1" lang="en-US" altLang="ja-JP" b="0" dirty="0"/>
              <a:t>Larger path-loss than free propagation</a:t>
            </a:r>
          </a:p>
          <a:p>
            <a:r>
              <a:rPr lang="en-US" altLang="ja-JP" b="0" dirty="0"/>
              <a:t>A lot of reflection of RF signal</a:t>
            </a:r>
          </a:p>
          <a:p>
            <a:r>
              <a:rPr lang="en-US" altLang="ja-JP" b="0" dirty="0"/>
              <a:t>Electro-magnetic interference, EMI issues</a:t>
            </a:r>
          </a:p>
          <a:p>
            <a:pPr marL="285750" indent="-285750">
              <a:buFont typeface="Arial" panose="020B0604020202020204" pitchFamily="34" charset="0"/>
              <a:buChar char="•"/>
            </a:pPr>
            <a:endParaRPr kumimoji="1" lang="en-US" altLang="ja-JP" b="0" dirty="0"/>
          </a:p>
        </p:txBody>
      </p:sp>
      <p:sp>
        <p:nvSpPr>
          <p:cNvPr id="6" name="矢印: 右 5">
            <a:extLst>
              <a:ext uri="{FF2B5EF4-FFF2-40B4-BE49-F238E27FC236}">
                <a16:creationId xmlns:a16="http://schemas.microsoft.com/office/drawing/2014/main" id="{2DF49C4F-C6EC-4F57-8C08-D0AAB756C33D}"/>
              </a:ext>
            </a:extLst>
          </p:cNvPr>
          <p:cNvSpPr/>
          <p:nvPr/>
        </p:nvSpPr>
        <p:spPr>
          <a:xfrm>
            <a:off x="3848472" y="1696265"/>
            <a:ext cx="674703" cy="221507"/>
          </a:xfrm>
          <a:prstGeom prst="rightArrow">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tx1"/>
              </a:solidFill>
            </a:endParaRPr>
          </a:p>
        </p:txBody>
      </p:sp>
      <p:sp>
        <p:nvSpPr>
          <p:cNvPr id="7" name="矢印: 右 6">
            <a:extLst>
              <a:ext uri="{FF2B5EF4-FFF2-40B4-BE49-F238E27FC236}">
                <a16:creationId xmlns:a16="http://schemas.microsoft.com/office/drawing/2014/main" id="{D7CD08E2-A861-4DC1-8014-B7622FFB137E}"/>
              </a:ext>
            </a:extLst>
          </p:cNvPr>
          <p:cNvSpPr/>
          <p:nvPr/>
        </p:nvSpPr>
        <p:spPr>
          <a:xfrm>
            <a:off x="3848472" y="1988793"/>
            <a:ext cx="674703" cy="221507"/>
          </a:xfrm>
          <a:prstGeom prst="rightArrow">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tx1"/>
              </a:solidFill>
            </a:endParaRPr>
          </a:p>
        </p:txBody>
      </p:sp>
      <p:sp>
        <p:nvSpPr>
          <p:cNvPr id="8" name="矢印: 右 7">
            <a:extLst>
              <a:ext uri="{FF2B5EF4-FFF2-40B4-BE49-F238E27FC236}">
                <a16:creationId xmlns:a16="http://schemas.microsoft.com/office/drawing/2014/main" id="{4BA4A073-E911-4C4F-8B30-322D6C479595}"/>
              </a:ext>
            </a:extLst>
          </p:cNvPr>
          <p:cNvSpPr/>
          <p:nvPr/>
        </p:nvSpPr>
        <p:spPr>
          <a:xfrm>
            <a:off x="3848472" y="2288230"/>
            <a:ext cx="674703" cy="221507"/>
          </a:xfrm>
          <a:prstGeom prst="rightArrow">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tx1"/>
              </a:solidFill>
            </a:endParaRPr>
          </a:p>
        </p:txBody>
      </p:sp>
      <p:pic>
        <p:nvPicPr>
          <p:cNvPr id="2050" name="Picture 2" descr="3代目フィットRSのエンジンルーム |  現行で消滅した今こそ注目の存在。絶妙なスポーティさがマニアに刺さる先代ホンダ・フィット『RS』【ベース車両一刀両断!!】の画像・写真(3) |  autosport web">
            <a:extLst>
              <a:ext uri="{FF2B5EF4-FFF2-40B4-BE49-F238E27FC236}">
                <a16:creationId xmlns:a16="http://schemas.microsoft.com/office/drawing/2014/main" id="{045072D7-7B80-4ECE-B2EF-437F8F230F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9596" y="3037156"/>
            <a:ext cx="5081445" cy="3390277"/>
          </a:xfrm>
          <a:prstGeom prst="rect">
            <a:avLst/>
          </a:prstGeom>
          <a:noFill/>
          <a:extLst>
            <a:ext uri="{909E8E84-426E-40DD-AFC4-6F175D3DCCD1}">
              <a14:hiddenFill xmlns:a14="http://schemas.microsoft.com/office/drawing/2010/main">
                <a:solidFill>
                  <a:srgbClr val="FFFFFF"/>
                </a:solidFill>
              </a14:hiddenFill>
            </a:ext>
          </a:extLst>
        </p:spPr>
      </p:pic>
      <p:sp>
        <p:nvSpPr>
          <p:cNvPr id="11" name="テキスト ボックス 10">
            <a:extLst>
              <a:ext uri="{FF2B5EF4-FFF2-40B4-BE49-F238E27FC236}">
                <a16:creationId xmlns:a16="http://schemas.microsoft.com/office/drawing/2014/main" id="{E10F4CB2-B162-43D5-B839-E0FD62F0E288}"/>
              </a:ext>
            </a:extLst>
          </p:cNvPr>
          <p:cNvSpPr txBox="1"/>
          <p:nvPr/>
        </p:nvSpPr>
        <p:spPr>
          <a:xfrm>
            <a:off x="533400" y="3766085"/>
            <a:ext cx="3812959" cy="369332"/>
          </a:xfrm>
          <a:prstGeom prst="rect">
            <a:avLst/>
          </a:prstGeom>
          <a:noFill/>
        </p:spPr>
        <p:txBody>
          <a:bodyPr wrap="square">
            <a:spAutoFit/>
          </a:bodyPr>
          <a:lstStyle/>
          <a:p>
            <a:r>
              <a:rPr lang="en-US" altLang="ja-JP" b="0" dirty="0"/>
              <a:t>Ignition coil</a:t>
            </a:r>
            <a:endParaRPr kumimoji="1" lang="en-US" altLang="ja-JP" b="0" dirty="0"/>
          </a:p>
        </p:txBody>
      </p:sp>
      <p:sp>
        <p:nvSpPr>
          <p:cNvPr id="12" name="テキスト ボックス 11">
            <a:extLst>
              <a:ext uri="{FF2B5EF4-FFF2-40B4-BE49-F238E27FC236}">
                <a16:creationId xmlns:a16="http://schemas.microsoft.com/office/drawing/2014/main" id="{5E2CEAD6-EFA5-44B7-B5BF-D7A5D78E8151}"/>
              </a:ext>
            </a:extLst>
          </p:cNvPr>
          <p:cNvSpPr txBox="1"/>
          <p:nvPr/>
        </p:nvSpPr>
        <p:spPr>
          <a:xfrm>
            <a:off x="417989" y="4407526"/>
            <a:ext cx="3812959" cy="369332"/>
          </a:xfrm>
          <a:prstGeom prst="rect">
            <a:avLst/>
          </a:prstGeom>
          <a:noFill/>
        </p:spPr>
        <p:txBody>
          <a:bodyPr wrap="square">
            <a:spAutoFit/>
          </a:bodyPr>
          <a:lstStyle/>
          <a:p>
            <a:r>
              <a:rPr kumimoji="1" lang="en-US" altLang="ja-JP" b="0" dirty="0"/>
              <a:t>Electric motor</a:t>
            </a:r>
          </a:p>
        </p:txBody>
      </p:sp>
      <p:sp>
        <p:nvSpPr>
          <p:cNvPr id="13" name="テキスト ボックス 12">
            <a:extLst>
              <a:ext uri="{FF2B5EF4-FFF2-40B4-BE49-F238E27FC236}">
                <a16:creationId xmlns:a16="http://schemas.microsoft.com/office/drawing/2014/main" id="{361EA10C-5859-44BF-A81C-BBBBB27927C8}"/>
              </a:ext>
            </a:extLst>
          </p:cNvPr>
          <p:cNvSpPr txBox="1"/>
          <p:nvPr/>
        </p:nvSpPr>
        <p:spPr>
          <a:xfrm>
            <a:off x="7566018" y="5022777"/>
            <a:ext cx="1586117" cy="923330"/>
          </a:xfrm>
          <a:prstGeom prst="rect">
            <a:avLst/>
          </a:prstGeom>
          <a:noFill/>
        </p:spPr>
        <p:txBody>
          <a:bodyPr wrap="square">
            <a:spAutoFit/>
          </a:bodyPr>
          <a:lstStyle/>
          <a:p>
            <a:r>
              <a:rPr lang="en-US" altLang="ja-JP" b="0" dirty="0"/>
              <a:t>High current battery and cable</a:t>
            </a:r>
            <a:endParaRPr kumimoji="1" lang="en-US" altLang="ja-JP" b="0" dirty="0"/>
          </a:p>
        </p:txBody>
      </p:sp>
      <p:sp>
        <p:nvSpPr>
          <p:cNvPr id="14" name="テキスト ボックス 13">
            <a:extLst>
              <a:ext uri="{FF2B5EF4-FFF2-40B4-BE49-F238E27FC236}">
                <a16:creationId xmlns:a16="http://schemas.microsoft.com/office/drawing/2014/main" id="{F88210C4-0103-471C-8867-BF4300B3FD59}"/>
              </a:ext>
            </a:extLst>
          </p:cNvPr>
          <p:cNvSpPr txBox="1"/>
          <p:nvPr/>
        </p:nvSpPr>
        <p:spPr>
          <a:xfrm>
            <a:off x="576303" y="4042631"/>
            <a:ext cx="3812959" cy="369332"/>
          </a:xfrm>
          <a:prstGeom prst="rect">
            <a:avLst/>
          </a:prstGeom>
          <a:noFill/>
        </p:spPr>
        <p:txBody>
          <a:bodyPr wrap="square">
            <a:spAutoFit/>
          </a:bodyPr>
          <a:lstStyle/>
          <a:p>
            <a:r>
              <a:rPr lang="en-US" altLang="ja-JP" b="0" dirty="0"/>
              <a:t>Spark plug</a:t>
            </a:r>
            <a:endParaRPr kumimoji="1" lang="en-US" altLang="ja-JP" b="0" dirty="0"/>
          </a:p>
        </p:txBody>
      </p:sp>
      <p:cxnSp>
        <p:nvCxnSpPr>
          <p:cNvPr id="17" name="直線コネクタ 16">
            <a:extLst>
              <a:ext uri="{FF2B5EF4-FFF2-40B4-BE49-F238E27FC236}">
                <a16:creationId xmlns:a16="http://schemas.microsoft.com/office/drawing/2014/main" id="{34F52CC3-C0DF-4097-B4F0-1892366E9B1F}"/>
              </a:ext>
            </a:extLst>
          </p:cNvPr>
          <p:cNvCxnSpPr>
            <a:cxnSpLocks/>
          </p:cNvCxnSpPr>
          <p:nvPr/>
        </p:nvCxnSpPr>
        <p:spPr>
          <a:xfrm>
            <a:off x="1848019" y="3963844"/>
            <a:ext cx="1875416" cy="91819"/>
          </a:xfrm>
          <a:prstGeom prst="line">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 name="直線コネクタ 18">
            <a:extLst>
              <a:ext uri="{FF2B5EF4-FFF2-40B4-BE49-F238E27FC236}">
                <a16:creationId xmlns:a16="http://schemas.microsoft.com/office/drawing/2014/main" id="{06518C42-05D3-4605-80FF-46B92F424C3A}"/>
              </a:ext>
            </a:extLst>
          </p:cNvPr>
          <p:cNvCxnSpPr>
            <a:cxnSpLocks/>
          </p:cNvCxnSpPr>
          <p:nvPr/>
        </p:nvCxnSpPr>
        <p:spPr>
          <a:xfrm>
            <a:off x="1998567" y="4611059"/>
            <a:ext cx="1957172" cy="693709"/>
          </a:xfrm>
          <a:prstGeom prst="line">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 name="直線コネクタ 20">
            <a:extLst>
              <a:ext uri="{FF2B5EF4-FFF2-40B4-BE49-F238E27FC236}">
                <a16:creationId xmlns:a16="http://schemas.microsoft.com/office/drawing/2014/main" id="{492D7F4E-7795-46C4-9397-1C6D9B3A3B5F}"/>
              </a:ext>
            </a:extLst>
          </p:cNvPr>
          <p:cNvCxnSpPr>
            <a:cxnSpLocks/>
          </p:cNvCxnSpPr>
          <p:nvPr/>
        </p:nvCxnSpPr>
        <p:spPr>
          <a:xfrm>
            <a:off x="1848019" y="4201882"/>
            <a:ext cx="1875416" cy="64536"/>
          </a:xfrm>
          <a:prstGeom prst="line">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4" name="直線コネクタ 23">
            <a:extLst>
              <a:ext uri="{FF2B5EF4-FFF2-40B4-BE49-F238E27FC236}">
                <a16:creationId xmlns:a16="http://schemas.microsoft.com/office/drawing/2014/main" id="{18DB61B9-A4BF-44BB-88D1-F4F1B93AA1F8}"/>
              </a:ext>
            </a:extLst>
          </p:cNvPr>
          <p:cNvCxnSpPr>
            <a:cxnSpLocks/>
          </p:cNvCxnSpPr>
          <p:nvPr/>
        </p:nvCxnSpPr>
        <p:spPr>
          <a:xfrm flipH="1">
            <a:off x="6346434" y="5236221"/>
            <a:ext cx="1219584" cy="0"/>
          </a:xfrm>
          <a:prstGeom prst="line">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6" name="テキスト ボックス 25">
            <a:extLst>
              <a:ext uri="{FF2B5EF4-FFF2-40B4-BE49-F238E27FC236}">
                <a16:creationId xmlns:a16="http://schemas.microsoft.com/office/drawing/2014/main" id="{7A3AF3A6-49EA-4653-911E-0F25FF3A16BE}"/>
              </a:ext>
            </a:extLst>
          </p:cNvPr>
          <p:cNvSpPr txBox="1"/>
          <p:nvPr/>
        </p:nvSpPr>
        <p:spPr>
          <a:xfrm>
            <a:off x="7237520" y="3947327"/>
            <a:ext cx="3812959" cy="369332"/>
          </a:xfrm>
          <a:prstGeom prst="rect">
            <a:avLst/>
          </a:prstGeom>
          <a:noFill/>
        </p:spPr>
        <p:txBody>
          <a:bodyPr wrap="square">
            <a:spAutoFit/>
          </a:bodyPr>
          <a:lstStyle/>
          <a:p>
            <a:r>
              <a:rPr kumimoji="1" lang="en-US" altLang="ja-JP" b="0" dirty="0"/>
              <a:t>Electric generator</a:t>
            </a:r>
          </a:p>
        </p:txBody>
      </p:sp>
      <p:cxnSp>
        <p:nvCxnSpPr>
          <p:cNvPr id="27" name="直線コネクタ 26">
            <a:extLst>
              <a:ext uri="{FF2B5EF4-FFF2-40B4-BE49-F238E27FC236}">
                <a16:creationId xmlns:a16="http://schemas.microsoft.com/office/drawing/2014/main" id="{C2C41E31-0538-4A78-AA18-F9677BAE0A98}"/>
              </a:ext>
            </a:extLst>
          </p:cNvPr>
          <p:cNvCxnSpPr>
            <a:cxnSpLocks/>
          </p:cNvCxnSpPr>
          <p:nvPr/>
        </p:nvCxnSpPr>
        <p:spPr>
          <a:xfrm flipH="1">
            <a:off x="4691118" y="4131993"/>
            <a:ext cx="2546402" cy="722041"/>
          </a:xfrm>
          <a:prstGeom prst="line">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0" name="テキスト ボックス 29">
            <a:extLst>
              <a:ext uri="{FF2B5EF4-FFF2-40B4-BE49-F238E27FC236}">
                <a16:creationId xmlns:a16="http://schemas.microsoft.com/office/drawing/2014/main" id="{42736E65-0B82-4D88-8C9E-794D80BD708B}"/>
              </a:ext>
            </a:extLst>
          </p:cNvPr>
          <p:cNvSpPr txBox="1"/>
          <p:nvPr/>
        </p:nvSpPr>
        <p:spPr>
          <a:xfrm>
            <a:off x="2786013" y="2678314"/>
            <a:ext cx="5535226" cy="276999"/>
          </a:xfrm>
          <a:prstGeom prst="rect">
            <a:avLst/>
          </a:prstGeom>
          <a:noFill/>
        </p:spPr>
        <p:txBody>
          <a:bodyPr wrap="square">
            <a:spAutoFit/>
          </a:bodyPr>
          <a:lstStyle/>
          <a:p>
            <a:r>
              <a:rPr lang="ja-JP" altLang="en-US" sz="1200" b="0" dirty="0"/>
              <a:t>https://www.as-web.jp/car/575374/attachment/03a_sub_dsc01273</a:t>
            </a:r>
          </a:p>
        </p:txBody>
      </p:sp>
      <p:sp>
        <p:nvSpPr>
          <p:cNvPr id="25" name="テキスト ボックス 24">
            <a:extLst>
              <a:ext uri="{FF2B5EF4-FFF2-40B4-BE49-F238E27FC236}">
                <a16:creationId xmlns:a16="http://schemas.microsoft.com/office/drawing/2014/main" id="{6F26D4DA-4E32-4004-BB0E-B31B12C8E6A7}"/>
              </a:ext>
            </a:extLst>
          </p:cNvPr>
          <p:cNvSpPr txBox="1"/>
          <p:nvPr/>
        </p:nvSpPr>
        <p:spPr>
          <a:xfrm>
            <a:off x="1599071" y="2145995"/>
            <a:ext cx="4611949" cy="646331"/>
          </a:xfrm>
          <a:prstGeom prst="rect">
            <a:avLst/>
          </a:prstGeom>
          <a:noFill/>
        </p:spPr>
        <p:txBody>
          <a:bodyPr wrap="square">
            <a:spAutoFit/>
          </a:bodyPr>
          <a:lstStyle/>
          <a:p>
            <a:r>
              <a:rPr kumimoji="1" lang="en-US" altLang="ja-JP" b="0" dirty="0"/>
              <a:t>Especially EV</a:t>
            </a:r>
            <a:endParaRPr lang="en-US" altLang="ja-JP" b="0" dirty="0"/>
          </a:p>
          <a:p>
            <a:pPr marL="285750" indent="-285750">
              <a:buFont typeface="Arial" panose="020B0604020202020204" pitchFamily="34" charset="0"/>
              <a:buChar char="•"/>
            </a:pPr>
            <a:endParaRPr kumimoji="1" lang="en-US" altLang="ja-JP" b="0" dirty="0"/>
          </a:p>
        </p:txBody>
      </p:sp>
    </p:spTree>
    <p:extLst>
      <p:ext uri="{BB962C8B-B14F-4D97-AF65-F5344CB8AC3E}">
        <p14:creationId xmlns:p14="http://schemas.microsoft.com/office/powerpoint/2010/main" val="18689908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車・セダンのイラスト02 | 無料のフリー素材 イラストエイト">
            <a:extLst>
              <a:ext uri="{FF2B5EF4-FFF2-40B4-BE49-F238E27FC236}">
                <a16:creationId xmlns:a16="http://schemas.microsoft.com/office/drawing/2014/main" id="{6F8A1E41-0919-4896-BA81-4AE126E9A7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234" y="1219201"/>
            <a:ext cx="8096250" cy="4953000"/>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a:extLst>
              <a:ext uri="{FF2B5EF4-FFF2-40B4-BE49-F238E27FC236}">
                <a16:creationId xmlns:a16="http://schemas.microsoft.com/office/drawing/2014/main" id="{B0216605-6F54-478A-A733-788178815910}"/>
              </a:ext>
            </a:extLst>
          </p:cNvPr>
          <p:cNvSpPr>
            <a:spLocks noGrp="1"/>
          </p:cNvSpPr>
          <p:nvPr>
            <p:ph type="dt" idx="10"/>
          </p:nvPr>
        </p:nvSpPr>
        <p:spPr/>
        <p:txBody>
          <a:bodyPr/>
          <a:lstStyle/>
          <a:p>
            <a:r>
              <a:rPr lang="en-US" altLang="ja-JP"/>
              <a:t>January 2024</a:t>
            </a:r>
            <a:endParaRPr lang="en-US" dirty="0"/>
          </a:p>
        </p:txBody>
      </p:sp>
      <p:sp>
        <p:nvSpPr>
          <p:cNvPr id="3" name="Footer Placeholder 2">
            <a:extLst>
              <a:ext uri="{FF2B5EF4-FFF2-40B4-BE49-F238E27FC236}">
                <a16:creationId xmlns:a16="http://schemas.microsoft.com/office/drawing/2014/main" id="{9262A59D-B963-4398-8E45-6980B9EE75A8}"/>
              </a:ext>
            </a:extLst>
          </p:cNvPr>
          <p:cNvSpPr>
            <a:spLocks noGrp="1"/>
          </p:cNvSpPr>
          <p:nvPr>
            <p:ph type="ftr" idx="11"/>
          </p:nvPr>
        </p:nvSpPr>
        <p:spPr/>
        <p:txBody>
          <a:bodyPr/>
          <a:lstStyle/>
          <a:p>
            <a:r>
              <a:rPr lang="en-US" altLang="ja-JP"/>
              <a:t>Takumi Kobayashi, Minsoo Kim, Marco Hernandez, Ryuji Kohno (Nitech/YRP-IAI/U.Oulu/YNU)</a:t>
            </a:r>
            <a:endParaRPr lang="en-US" altLang="ja-JP" dirty="0"/>
          </a:p>
        </p:txBody>
      </p:sp>
      <p:sp>
        <p:nvSpPr>
          <p:cNvPr id="4" name="Slide Number Placeholder 3">
            <a:extLst>
              <a:ext uri="{FF2B5EF4-FFF2-40B4-BE49-F238E27FC236}">
                <a16:creationId xmlns:a16="http://schemas.microsoft.com/office/drawing/2014/main" id="{DB9C9AC5-B9EA-4C1E-8860-0EE5050FAE27}"/>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11</a:t>
            </a:fld>
            <a:endParaRPr dirty="0"/>
          </a:p>
        </p:txBody>
      </p:sp>
      <p:sp>
        <p:nvSpPr>
          <p:cNvPr id="5" name="Title 4">
            <a:extLst>
              <a:ext uri="{FF2B5EF4-FFF2-40B4-BE49-F238E27FC236}">
                <a16:creationId xmlns:a16="http://schemas.microsoft.com/office/drawing/2014/main" id="{4D7E9494-1073-42D4-978C-D1121DF1EAA2}"/>
              </a:ext>
            </a:extLst>
          </p:cNvPr>
          <p:cNvSpPr>
            <a:spLocks noGrp="1"/>
          </p:cNvSpPr>
          <p:nvPr>
            <p:ph type="title"/>
          </p:nvPr>
        </p:nvSpPr>
        <p:spPr/>
        <p:txBody>
          <a:bodyPr/>
          <a:lstStyle/>
          <a:p>
            <a:r>
              <a:rPr lang="en-US" b="1" i="1" dirty="0"/>
              <a:t>Electromagnetic Environment </a:t>
            </a:r>
            <a:endParaRPr lang="en-US" dirty="0"/>
          </a:p>
        </p:txBody>
      </p:sp>
      <p:sp>
        <p:nvSpPr>
          <p:cNvPr id="13" name="テキスト ボックス 12">
            <a:extLst>
              <a:ext uri="{FF2B5EF4-FFF2-40B4-BE49-F238E27FC236}">
                <a16:creationId xmlns:a16="http://schemas.microsoft.com/office/drawing/2014/main" id="{C8C94170-B290-417E-9EC2-D4817D6901C5}"/>
              </a:ext>
            </a:extLst>
          </p:cNvPr>
          <p:cNvSpPr txBox="1"/>
          <p:nvPr/>
        </p:nvSpPr>
        <p:spPr>
          <a:xfrm>
            <a:off x="1880998" y="1817774"/>
            <a:ext cx="1759998" cy="276999"/>
          </a:xfrm>
          <a:prstGeom prst="rect">
            <a:avLst/>
          </a:prstGeom>
          <a:solidFill>
            <a:srgbClr val="D9D9D9">
              <a:alpha val="47843"/>
            </a:srgbClr>
          </a:solidFill>
        </p:spPr>
        <p:txBody>
          <a:bodyPr wrap="square">
            <a:spAutoFit/>
          </a:bodyPr>
          <a:lstStyle/>
          <a:p>
            <a:r>
              <a:rPr lang="en-US" altLang="ja-JP" sz="1200" b="0" dirty="0"/>
              <a:t>Lane departure system</a:t>
            </a:r>
            <a:endParaRPr lang="ja-JP" altLang="en-US" sz="1200" dirty="0"/>
          </a:p>
        </p:txBody>
      </p:sp>
      <p:sp>
        <p:nvSpPr>
          <p:cNvPr id="14" name="テキスト ボックス 13">
            <a:extLst>
              <a:ext uri="{FF2B5EF4-FFF2-40B4-BE49-F238E27FC236}">
                <a16:creationId xmlns:a16="http://schemas.microsoft.com/office/drawing/2014/main" id="{B3B1A798-F283-495F-A4A1-6D6AB3E74CEF}"/>
              </a:ext>
            </a:extLst>
          </p:cNvPr>
          <p:cNvSpPr txBox="1"/>
          <p:nvPr/>
        </p:nvSpPr>
        <p:spPr>
          <a:xfrm>
            <a:off x="1653983" y="2093257"/>
            <a:ext cx="1759998" cy="276999"/>
          </a:xfrm>
          <a:prstGeom prst="rect">
            <a:avLst/>
          </a:prstGeom>
          <a:solidFill>
            <a:srgbClr val="D9D9D9">
              <a:alpha val="47843"/>
            </a:srgbClr>
          </a:solidFill>
        </p:spPr>
        <p:txBody>
          <a:bodyPr wrap="square">
            <a:spAutoFit/>
          </a:bodyPr>
          <a:lstStyle/>
          <a:p>
            <a:r>
              <a:rPr lang="en-US" altLang="ja-JP" sz="1200" b="0" dirty="0"/>
              <a:t>Night vision</a:t>
            </a:r>
            <a:endParaRPr lang="ja-JP" altLang="en-US" sz="1200" dirty="0"/>
          </a:p>
        </p:txBody>
      </p:sp>
      <p:sp>
        <p:nvSpPr>
          <p:cNvPr id="15" name="テキスト ボックス 14">
            <a:extLst>
              <a:ext uri="{FF2B5EF4-FFF2-40B4-BE49-F238E27FC236}">
                <a16:creationId xmlns:a16="http://schemas.microsoft.com/office/drawing/2014/main" id="{0CA68AB5-C636-4890-9535-7BE6A142389C}"/>
              </a:ext>
            </a:extLst>
          </p:cNvPr>
          <p:cNvSpPr txBox="1"/>
          <p:nvPr/>
        </p:nvSpPr>
        <p:spPr>
          <a:xfrm>
            <a:off x="2251247" y="1368798"/>
            <a:ext cx="1759998" cy="461665"/>
          </a:xfrm>
          <a:prstGeom prst="rect">
            <a:avLst/>
          </a:prstGeom>
          <a:solidFill>
            <a:srgbClr val="D9D9D9">
              <a:alpha val="47843"/>
            </a:srgbClr>
          </a:solidFill>
        </p:spPr>
        <p:txBody>
          <a:bodyPr wrap="square">
            <a:spAutoFit/>
          </a:bodyPr>
          <a:lstStyle/>
          <a:p>
            <a:r>
              <a:rPr lang="en-US" altLang="ja-JP" sz="1200" b="0" dirty="0"/>
              <a:t>Front object CCD camera</a:t>
            </a:r>
            <a:endParaRPr lang="ja-JP" altLang="en-US" sz="1200" dirty="0"/>
          </a:p>
        </p:txBody>
      </p:sp>
      <p:sp>
        <p:nvSpPr>
          <p:cNvPr id="16" name="テキスト ボックス 15">
            <a:extLst>
              <a:ext uri="{FF2B5EF4-FFF2-40B4-BE49-F238E27FC236}">
                <a16:creationId xmlns:a16="http://schemas.microsoft.com/office/drawing/2014/main" id="{4575C3D4-15E9-4E43-9452-C30FBA0D381A}"/>
              </a:ext>
            </a:extLst>
          </p:cNvPr>
          <p:cNvSpPr txBox="1"/>
          <p:nvPr/>
        </p:nvSpPr>
        <p:spPr>
          <a:xfrm>
            <a:off x="859920" y="2571653"/>
            <a:ext cx="1759998" cy="276999"/>
          </a:xfrm>
          <a:prstGeom prst="rect">
            <a:avLst/>
          </a:prstGeom>
          <a:solidFill>
            <a:srgbClr val="D9D9D9">
              <a:alpha val="47843"/>
            </a:srgbClr>
          </a:solidFill>
        </p:spPr>
        <p:txBody>
          <a:bodyPr wrap="square">
            <a:spAutoFit/>
          </a:bodyPr>
          <a:lstStyle/>
          <a:p>
            <a:r>
              <a:rPr lang="en-US" altLang="ja-JP" sz="1200" b="0" dirty="0"/>
              <a:t>Front airbag sensors</a:t>
            </a:r>
            <a:endParaRPr lang="ja-JP" altLang="en-US" sz="1200" dirty="0"/>
          </a:p>
        </p:txBody>
      </p:sp>
      <p:sp>
        <p:nvSpPr>
          <p:cNvPr id="17" name="テキスト ボックス 16">
            <a:extLst>
              <a:ext uri="{FF2B5EF4-FFF2-40B4-BE49-F238E27FC236}">
                <a16:creationId xmlns:a16="http://schemas.microsoft.com/office/drawing/2014/main" id="{66A3B303-8F48-4FAB-AF65-57FCED204573}"/>
              </a:ext>
            </a:extLst>
          </p:cNvPr>
          <p:cNvSpPr txBox="1"/>
          <p:nvPr/>
        </p:nvSpPr>
        <p:spPr>
          <a:xfrm>
            <a:off x="401835" y="2915640"/>
            <a:ext cx="1759998" cy="461665"/>
          </a:xfrm>
          <a:prstGeom prst="rect">
            <a:avLst/>
          </a:prstGeom>
          <a:solidFill>
            <a:srgbClr val="D9D9D9">
              <a:alpha val="47843"/>
            </a:srgbClr>
          </a:solidFill>
        </p:spPr>
        <p:txBody>
          <a:bodyPr wrap="square">
            <a:spAutoFit/>
          </a:bodyPr>
          <a:lstStyle/>
          <a:p>
            <a:r>
              <a:rPr lang="en-US" altLang="ja-JP" sz="1200" b="0" dirty="0"/>
              <a:t>Nighttime pedestrian warning</a:t>
            </a:r>
            <a:endParaRPr lang="ja-JP" altLang="en-US" sz="1200" dirty="0"/>
          </a:p>
        </p:txBody>
      </p:sp>
      <p:sp>
        <p:nvSpPr>
          <p:cNvPr id="18" name="テキスト ボックス 17">
            <a:extLst>
              <a:ext uri="{FF2B5EF4-FFF2-40B4-BE49-F238E27FC236}">
                <a16:creationId xmlns:a16="http://schemas.microsoft.com/office/drawing/2014/main" id="{4571C56D-A6F5-4C99-BEE2-D4CE7B0E13CB}"/>
              </a:ext>
            </a:extLst>
          </p:cNvPr>
          <p:cNvSpPr txBox="1"/>
          <p:nvPr/>
        </p:nvSpPr>
        <p:spPr>
          <a:xfrm>
            <a:off x="2081207" y="3317374"/>
            <a:ext cx="1759998" cy="276999"/>
          </a:xfrm>
          <a:prstGeom prst="rect">
            <a:avLst/>
          </a:prstGeom>
          <a:solidFill>
            <a:srgbClr val="D9D9D9">
              <a:alpha val="81176"/>
            </a:srgbClr>
          </a:solidFill>
        </p:spPr>
        <p:txBody>
          <a:bodyPr wrap="square">
            <a:spAutoFit/>
          </a:bodyPr>
          <a:lstStyle>
            <a:defPPr>
              <a:defRPr lang="ja-JP"/>
            </a:defPPr>
            <a:lvl1pPr>
              <a:defRPr sz="1200" b="0"/>
            </a:lvl1pPr>
          </a:lstStyle>
          <a:p>
            <a:r>
              <a:rPr lang="en-US" altLang="ja-JP" dirty="0"/>
              <a:t>Drowsiness sensos</a:t>
            </a:r>
            <a:endParaRPr lang="ja-JP" altLang="en-US" dirty="0"/>
          </a:p>
        </p:txBody>
      </p:sp>
      <p:sp>
        <p:nvSpPr>
          <p:cNvPr id="19" name="テキスト ボックス 18">
            <a:extLst>
              <a:ext uri="{FF2B5EF4-FFF2-40B4-BE49-F238E27FC236}">
                <a16:creationId xmlns:a16="http://schemas.microsoft.com/office/drawing/2014/main" id="{77080E0A-1136-48DE-A93B-B56AACD46129}"/>
              </a:ext>
            </a:extLst>
          </p:cNvPr>
          <p:cNvSpPr txBox="1"/>
          <p:nvPr/>
        </p:nvSpPr>
        <p:spPr>
          <a:xfrm>
            <a:off x="133207" y="3486411"/>
            <a:ext cx="1759998" cy="276999"/>
          </a:xfrm>
          <a:prstGeom prst="rect">
            <a:avLst/>
          </a:prstGeom>
          <a:solidFill>
            <a:srgbClr val="D9D9D9">
              <a:alpha val="81176"/>
            </a:srgbClr>
          </a:solidFill>
        </p:spPr>
        <p:txBody>
          <a:bodyPr wrap="square">
            <a:spAutoFit/>
          </a:bodyPr>
          <a:lstStyle/>
          <a:p>
            <a:r>
              <a:rPr lang="en-US" altLang="ja-JP" sz="1200" b="0" dirty="0"/>
              <a:t>Front object laser radar</a:t>
            </a:r>
            <a:endParaRPr lang="ja-JP" altLang="en-US" sz="1200" dirty="0"/>
          </a:p>
        </p:txBody>
      </p:sp>
      <p:sp>
        <p:nvSpPr>
          <p:cNvPr id="20" name="テキスト ボックス 19">
            <a:extLst>
              <a:ext uri="{FF2B5EF4-FFF2-40B4-BE49-F238E27FC236}">
                <a16:creationId xmlns:a16="http://schemas.microsoft.com/office/drawing/2014/main" id="{825784DD-034D-4ACF-AD44-22E8CD3603FC}"/>
              </a:ext>
            </a:extLst>
          </p:cNvPr>
          <p:cNvSpPr txBox="1"/>
          <p:nvPr/>
        </p:nvSpPr>
        <p:spPr>
          <a:xfrm>
            <a:off x="727652" y="4902816"/>
            <a:ext cx="1759998" cy="276999"/>
          </a:xfrm>
          <a:prstGeom prst="rect">
            <a:avLst/>
          </a:prstGeom>
          <a:solidFill>
            <a:srgbClr val="D9D9D9">
              <a:alpha val="81176"/>
            </a:srgbClr>
          </a:solidFill>
        </p:spPr>
        <p:txBody>
          <a:bodyPr wrap="square">
            <a:spAutoFit/>
          </a:bodyPr>
          <a:lstStyle>
            <a:defPPr>
              <a:defRPr lang="ja-JP"/>
            </a:defPPr>
            <a:lvl1pPr>
              <a:defRPr sz="1200" b="0"/>
            </a:lvl1pPr>
          </a:lstStyle>
          <a:p>
            <a:r>
              <a:rPr lang="en-US" altLang="ja-JP" dirty="0"/>
              <a:t>Active park assist</a:t>
            </a:r>
            <a:endParaRPr lang="ja-JP" altLang="en-US" dirty="0"/>
          </a:p>
        </p:txBody>
      </p:sp>
      <p:sp>
        <p:nvSpPr>
          <p:cNvPr id="21" name="テキスト ボックス 20">
            <a:extLst>
              <a:ext uri="{FF2B5EF4-FFF2-40B4-BE49-F238E27FC236}">
                <a16:creationId xmlns:a16="http://schemas.microsoft.com/office/drawing/2014/main" id="{9E4202CB-09B1-49F6-9358-8DE21FD2042E}"/>
              </a:ext>
            </a:extLst>
          </p:cNvPr>
          <p:cNvSpPr txBox="1"/>
          <p:nvPr/>
        </p:nvSpPr>
        <p:spPr>
          <a:xfrm>
            <a:off x="1788173" y="4120551"/>
            <a:ext cx="1759998" cy="276999"/>
          </a:xfrm>
          <a:prstGeom prst="rect">
            <a:avLst/>
          </a:prstGeom>
          <a:solidFill>
            <a:srgbClr val="D9D9D9">
              <a:alpha val="81176"/>
            </a:srgbClr>
          </a:solidFill>
        </p:spPr>
        <p:txBody>
          <a:bodyPr wrap="square">
            <a:spAutoFit/>
          </a:bodyPr>
          <a:lstStyle>
            <a:defPPr>
              <a:defRPr lang="ja-JP"/>
            </a:defPPr>
            <a:lvl1pPr>
              <a:defRPr sz="1200" b="0"/>
            </a:lvl1pPr>
          </a:lstStyle>
          <a:p>
            <a:r>
              <a:rPr lang="en-US" altLang="ja-JP" dirty="0"/>
              <a:t>Tire pressure sensor</a:t>
            </a:r>
            <a:endParaRPr lang="ja-JP" altLang="en-US" dirty="0"/>
          </a:p>
        </p:txBody>
      </p:sp>
      <p:sp>
        <p:nvSpPr>
          <p:cNvPr id="22" name="テキスト ボックス 21">
            <a:extLst>
              <a:ext uri="{FF2B5EF4-FFF2-40B4-BE49-F238E27FC236}">
                <a16:creationId xmlns:a16="http://schemas.microsoft.com/office/drawing/2014/main" id="{DEEB7AFF-2684-4290-91B0-F4C0D12C515B}"/>
              </a:ext>
            </a:extLst>
          </p:cNvPr>
          <p:cNvSpPr txBox="1"/>
          <p:nvPr/>
        </p:nvSpPr>
        <p:spPr>
          <a:xfrm>
            <a:off x="6942420" y="1499601"/>
            <a:ext cx="1759998" cy="461665"/>
          </a:xfrm>
          <a:prstGeom prst="rect">
            <a:avLst/>
          </a:prstGeom>
          <a:solidFill>
            <a:srgbClr val="D9D9D9">
              <a:alpha val="47843"/>
            </a:srgbClr>
          </a:solidFill>
        </p:spPr>
        <p:txBody>
          <a:bodyPr wrap="square">
            <a:spAutoFit/>
          </a:bodyPr>
          <a:lstStyle>
            <a:defPPr>
              <a:defRPr lang="ja-JP"/>
            </a:defPPr>
            <a:lvl1pPr>
              <a:defRPr sz="1200" b="0"/>
            </a:lvl1pPr>
          </a:lstStyle>
          <a:p>
            <a:r>
              <a:rPr lang="en-US" altLang="ja-JP" dirty="0"/>
              <a:t>Rear object monitor CCD camera</a:t>
            </a:r>
            <a:endParaRPr lang="ja-JP" altLang="en-US" dirty="0"/>
          </a:p>
        </p:txBody>
      </p:sp>
      <p:sp>
        <p:nvSpPr>
          <p:cNvPr id="23" name="テキスト ボックス 22">
            <a:extLst>
              <a:ext uri="{FF2B5EF4-FFF2-40B4-BE49-F238E27FC236}">
                <a16:creationId xmlns:a16="http://schemas.microsoft.com/office/drawing/2014/main" id="{3685E849-79BF-496E-9E34-9ADCC9E6EF46}"/>
              </a:ext>
            </a:extLst>
          </p:cNvPr>
          <p:cNvSpPr txBox="1"/>
          <p:nvPr/>
        </p:nvSpPr>
        <p:spPr>
          <a:xfrm>
            <a:off x="8052929" y="2891782"/>
            <a:ext cx="1091071" cy="276999"/>
          </a:xfrm>
          <a:prstGeom prst="rect">
            <a:avLst/>
          </a:prstGeom>
          <a:solidFill>
            <a:srgbClr val="D9D9D9">
              <a:alpha val="47843"/>
            </a:srgbClr>
          </a:solidFill>
        </p:spPr>
        <p:txBody>
          <a:bodyPr wrap="square">
            <a:spAutoFit/>
          </a:bodyPr>
          <a:lstStyle>
            <a:defPPr>
              <a:defRPr lang="ja-JP"/>
            </a:defPPr>
            <a:lvl1pPr>
              <a:defRPr sz="1200" b="0"/>
            </a:lvl1pPr>
          </a:lstStyle>
          <a:p>
            <a:r>
              <a:rPr lang="en-US" altLang="ja-JP" dirty="0"/>
              <a:t>Rear camera</a:t>
            </a:r>
            <a:endParaRPr lang="ja-JP" altLang="en-US" dirty="0"/>
          </a:p>
        </p:txBody>
      </p:sp>
      <p:sp>
        <p:nvSpPr>
          <p:cNvPr id="24" name="テキスト ボックス 23">
            <a:extLst>
              <a:ext uri="{FF2B5EF4-FFF2-40B4-BE49-F238E27FC236}">
                <a16:creationId xmlns:a16="http://schemas.microsoft.com/office/drawing/2014/main" id="{EF7B0101-805C-4B69-B80D-CA111D583B1C}"/>
              </a:ext>
            </a:extLst>
          </p:cNvPr>
          <p:cNvSpPr txBox="1"/>
          <p:nvPr/>
        </p:nvSpPr>
        <p:spPr>
          <a:xfrm>
            <a:off x="7232699" y="2108251"/>
            <a:ext cx="1759998" cy="276999"/>
          </a:xfrm>
          <a:prstGeom prst="rect">
            <a:avLst/>
          </a:prstGeom>
          <a:solidFill>
            <a:srgbClr val="D9D9D9">
              <a:alpha val="47843"/>
            </a:srgbClr>
          </a:solidFill>
        </p:spPr>
        <p:txBody>
          <a:bodyPr wrap="square">
            <a:spAutoFit/>
          </a:bodyPr>
          <a:lstStyle>
            <a:defPPr>
              <a:defRPr lang="ja-JP"/>
            </a:defPPr>
            <a:lvl1pPr>
              <a:defRPr sz="1200" b="0"/>
            </a:lvl1pPr>
          </a:lstStyle>
          <a:p>
            <a:r>
              <a:rPr lang="en-US" altLang="ja-JP" dirty="0"/>
              <a:t>Blind spot detection</a:t>
            </a:r>
            <a:endParaRPr lang="ja-JP" altLang="en-US" dirty="0"/>
          </a:p>
        </p:txBody>
      </p:sp>
      <p:sp>
        <p:nvSpPr>
          <p:cNvPr id="25" name="テキスト ボックス 24">
            <a:extLst>
              <a:ext uri="{FF2B5EF4-FFF2-40B4-BE49-F238E27FC236}">
                <a16:creationId xmlns:a16="http://schemas.microsoft.com/office/drawing/2014/main" id="{9D8DE402-F3CC-45B4-92A8-DA055789E52D}"/>
              </a:ext>
            </a:extLst>
          </p:cNvPr>
          <p:cNvSpPr txBox="1"/>
          <p:nvPr/>
        </p:nvSpPr>
        <p:spPr>
          <a:xfrm>
            <a:off x="5802142" y="3082657"/>
            <a:ext cx="1759998" cy="276999"/>
          </a:xfrm>
          <a:prstGeom prst="rect">
            <a:avLst/>
          </a:prstGeom>
          <a:solidFill>
            <a:srgbClr val="D9D9D9">
              <a:alpha val="81176"/>
            </a:srgbClr>
          </a:solidFill>
        </p:spPr>
        <p:txBody>
          <a:bodyPr wrap="square">
            <a:spAutoFit/>
          </a:bodyPr>
          <a:lstStyle>
            <a:defPPr>
              <a:defRPr lang="ja-JP"/>
            </a:defPPr>
            <a:lvl1pPr>
              <a:defRPr sz="1200" b="0"/>
            </a:lvl1pPr>
          </a:lstStyle>
          <a:p>
            <a:r>
              <a:rPr lang="en-US" altLang="ja-JP" dirty="0"/>
              <a:t>Cross traffic alert</a:t>
            </a:r>
            <a:endParaRPr lang="ja-JP" altLang="en-US" dirty="0"/>
          </a:p>
        </p:txBody>
      </p:sp>
      <p:sp>
        <p:nvSpPr>
          <p:cNvPr id="26" name="テキスト ボックス 25">
            <a:extLst>
              <a:ext uri="{FF2B5EF4-FFF2-40B4-BE49-F238E27FC236}">
                <a16:creationId xmlns:a16="http://schemas.microsoft.com/office/drawing/2014/main" id="{BA19DE22-7189-4ED9-BC9F-3090CEB1393C}"/>
              </a:ext>
            </a:extLst>
          </p:cNvPr>
          <p:cNvSpPr txBox="1"/>
          <p:nvPr/>
        </p:nvSpPr>
        <p:spPr>
          <a:xfrm>
            <a:off x="3812157" y="4333764"/>
            <a:ext cx="1759998" cy="276999"/>
          </a:xfrm>
          <a:prstGeom prst="rect">
            <a:avLst/>
          </a:prstGeom>
          <a:solidFill>
            <a:srgbClr val="D9D9D9">
              <a:alpha val="81176"/>
            </a:srgbClr>
          </a:solidFill>
        </p:spPr>
        <p:txBody>
          <a:bodyPr wrap="square">
            <a:spAutoFit/>
          </a:bodyPr>
          <a:lstStyle>
            <a:defPPr>
              <a:defRPr lang="ja-JP"/>
            </a:defPPr>
            <a:lvl1pPr>
              <a:defRPr sz="1200" b="0"/>
            </a:lvl1pPr>
          </a:lstStyle>
          <a:p>
            <a:r>
              <a:rPr lang="en-US" altLang="ja-JP" dirty="0"/>
              <a:t>Central computer</a:t>
            </a:r>
            <a:endParaRPr lang="ja-JP" altLang="en-US" dirty="0"/>
          </a:p>
        </p:txBody>
      </p:sp>
      <p:sp>
        <p:nvSpPr>
          <p:cNvPr id="27" name="テキスト ボックス 26">
            <a:extLst>
              <a:ext uri="{FF2B5EF4-FFF2-40B4-BE49-F238E27FC236}">
                <a16:creationId xmlns:a16="http://schemas.microsoft.com/office/drawing/2014/main" id="{CEE3E144-8430-4E24-B9D1-132EF9E6B813}"/>
              </a:ext>
            </a:extLst>
          </p:cNvPr>
          <p:cNvSpPr txBox="1"/>
          <p:nvPr/>
        </p:nvSpPr>
        <p:spPr>
          <a:xfrm>
            <a:off x="5843910" y="3396572"/>
            <a:ext cx="1759998" cy="276999"/>
          </a:xfrm>
          <a:prstGeom prst="rect">
            <a:avLst/>
          </a:prstGeom>
          <a:solidFill>
            <a:srgbClr val="D9D9D9">
              <a:alpha val="81176"/>
            </a:srgbClr>
          </a:solidFill>
        </p:spPr>
        <p:txBody>
          <a:bodyPr wrap="square">
            <a:spAutoFit/>
          </a:bodyPr>
          <a:lstStyle>
            <a:defPPr>
              <a:defRPr lang="ja-JP"/>
            </a:defPPr>
            <a:lvl1pPr>
              <a:defRPr sz="1200" b="0"/>
            </a:lvl1pPr>
          </a:lstStyle>
          <a:p>
            <a:r>
              <a:rPr lang="en-US" altLang="ja-JP" dirty="0"/>
              <a:t>Rear object laser radar</a:t>
            </a:r>
            <a:endParaRPr lang="ja-JP" altLang="en-US" dirty="0"/>
          </a:p>
        </p:txBody>
      </p:sp>
      <p:sp>
        <p:nvSpPr>
          <p:cNvPr id="28" name="テキスト ボックス 27">
            <a:extLst>
              <a:ext uri="{FF2B5EF4-FFF2-40B4-BE49-F238E27FC236}">
                <a16:creationId xmlns:a16="http://schemas.microsoft.com/office/drawing/2014/main" id="{9D282690-E4E3-479E-91B9-61EDB4D9FE07}"/>
              </a:ext>
            </a:extLst>
          </p:cNvPr>
          <p:cNvSpPr txBox="1"/>
          <p:nvPr/>
        </p:nvSpPr>
        <p:spPr>
          <a:xfrm>
            <a:off x="5697696" y="4598170"/>
            <a:ext cx="1759998" cy="276999"/>
          </a:xfrm>
          <a:prstGeom prst="rect">
            <a:avLst/>
          </a:prstGeom>
          <a:solidFill>
            <a:srgbClr val="D9D9D9">
              <a:alpha val="81176"/>
            </a:srgbClr>
          </a:solidFill>
        </p:spPr>
        <p:txBody>
          <a:bodyPr wrap="square">
            <a:spAutoFit/>
          </a:bodyPr>
          <a:lstStyle>
            <a:defPPr>
              <a:defRPr lang="ja-JP"/>
            </a:defPPr>
            <a:lvl1pPr>
              <a:defRPr sz="1200" b="0"/>
            </a:lvl1pPr>
          </a:lstStyle>
          <a:p>
            <a:r>
              <a:rPr lang="en-US" altLang="ja-JP" dirty="0"/>
              <a:t>Wheel speed sensor</a:t>
            </a:r>
            <a:endParaRPr lang="ja-JP" altLang="en-US" dirty="0"/>
          </a:p>
        </p:txBody>
      </p:sp>
      <p:sp>
        <p:nvSpPr>
          <p:cNvPr id="29" name="テキスト ボックス 28">
            <a:extLst>
              <a:ext uri="{FF2B5EF4-FFF2-40B4-BE49-F238E27FC236}">
                <a16:creationId xmlns:a16="http://schemas.microsoft.com/office/drawing/2014/main" id="{B4390502-4003-406B-98ED-6E5B39439B88}"/>
              </a:ext>
            </a:extLst>
          </p:cNvPr>
          <p:cNvSpPr txBox="1"/>
          <p:nvPr/>
        </p:nvSpPr>
        <p:spPr>
          <a:xfrm>
            <a:off x="6479486" y="3880578"/>
            <a:ext cx="1759998" cy="276999"/>
          </a:xfrm>
          <a:prstGeom prst="rect">
            <a:avLst/>
          </a:prstGeom>
          <a:solidFill>
            <a:srgbClr val="D9D9D9">
              <a:alpha val="81176"/>
            </a:srgbClr>
          </a:solidFill>
        </p:spPr>
        <p:txBody>
          <a:bodyPr wrap="square">
            <a:spAutoFit/>
          </a:bodyPr>
          <a:lstStyle>
            <a:defPPr>
              <a:defRPr lang="ja-JP"/>
            </a:defPPr>
            <a:lvl1pPr>
              <a:defRPr sz="1200" b="0"/>
            </a:lvl1pPr>
          </a:lstStyle>
          <a:p>
            <a:r>
              <a:rPr lang="en-US" altLang="ja-JP" dirty="0"/>
              <a:t>Tire pressure sensor</a:t>
            </a:r>
            <a:endParaRPr lang="ja-JP" altLang="en-US" dirty="0"/>
          </a:p>
        </p:txBody>
      </p:sp>
      <p:sp>
        <p:nvSpPr>
          <p:cNvPr id="30" name="テキスト ボックス 29">
            <a:extLst>
              <a:ext uri="{FF2B5EF4-FFF2-40B4-BE49-F238E27FC236}">
                <a16:creationId xmlns:a16="http://schemas.microsoft.com/office/drawing/2014/main" id="{8D88F1CE-E49B-42AF-AB33-023B7FC92922}"/>
              </a:ext>
            </a:extLst>
          </p:cNvPr>
          <p:cNvSpPr txBox="1"/>
          <p:nvPr/>
        </p:nvSpPr>
        <p:spPr>
          <a:xfrm>
            <a:off x="4468296" y="3750572"/>
            <a:ext cx="1759998" cy="276999"/>
          </a:xfrm>
          <a:prstGeom prst="rect">
            <a:avLst/>
          </a:prstGeom>
          <a:solidFill>
            <a:srgbClr val="D9D9D9">
              <a:alpha val="81176"/>
            </a:srgbClr>
          </a:solidFill>
        </p:spPr>
        <p:txBody>
          <a:bodyPr wrap="square">
            <a:spAutoFit/>
          </a:bodyPr>
          <a:lstStyle>
            <a:defPPr>
              <a:defRPr lang="ja-JP"/>
            </a:defPPr>
            <a:lvl1pPr>
              <a:defRPr sz="1200" b="0"/>
            </a:lvl1pPr>
          </a:lstStyle>
          <a:p>
            <a:r>
              <a:rPr lang="en-US" altLang="ja-JP" dirty="0"/>
              <a:t>Side airbag SRS</a:t>
            </a:r>
            <a:endParaRPr lang="ja-JP" altLang="en-US" dirty="0"/>
          </a:p>
        </p:txBody>
      </p:sp>
      <p:sp>
        <p:nvSpPr>
          <p:cNvPr id="31" name="テキスト ボックス 30">
            <a:extLst>
              <a:ext uri="{FF2B5EF4-FFF2-40B4-BE49-F238E27FC236}">
                <a16:creationId xmlns:a16="http://schemas.microsoft.com/office/drawing/2014/main" id="{81BDB8C8-3A79-4C57-AB94-1A44DE0CC669}"/>
              </a:ext>
            </a:extLst>
          </p:cNvPr>
          <p:cNvSpPr txBox="1"/>
          <p:nvPr/>
        </p:nvSpPr>
        <p:spPr>
          <a:xfrm>
            <a:off x="3548171" y="4853796"/>
            <a:ext cx="1759998" cy="276999"/>
          </a:xfrm>
          <a:prstGeom prst="rect">
            <a:avLst/>
          </a:prstGeom>
          <a:solidFill>
            <a:srgbClr val="D9D9D9">
              <a:alpha val="47843"/>
            </a:srgbClr>
          </a:solidFill>
        </p:spPr>
        <p:txBody>
          <a:bodyPr wrap="square">
            <a:spAutoFit/>
          </a:bodyPr>
          <a:lstStyle>
            <a:defPPr>
              <a:defRPr lang="ja-JP"/>
            </a:defPPr>
            <a:lvl1pPr>
              <a:defRPr sz="1200" b="0"/>
            </a:lvl1pPr>
          </a:lstStyle>
          <a:p>
            <a:r>
              <a:rPr lang="en-US" altLang="ja-JP" dirty="0"/>
              <a:t>Adaptive cruise control</a:t>
            </a:r>
            <a:endParaRPr lang="ja-JP" altLang="en-US" dirty="0"/>
          </a:p>
        </p:txBody>
      </p:sp>
      <p:sp>
        <p:nvSpPr>
          <p:cNvPr id="32" name="テキスト ボックス 31">
            <a:extLst>
              <a:ext uri="{FF2B5EF4-FFF2-40B4-BE49-F238E27FC236}">
                <a16:creationId xmlns:a16="http://schemas.microsoft.com/office/drawing/2014/main" id="{D9576C42-7EC2-4B3C-BA92-FD0D478F2801}"/>
              </a:ext>
            </a:extLst>
          </p:cNvPr>
          <p:cNvSpPr txBox="1"/>
          <p:nvPr/>
        </p:nvSpPr>
        <p:spPr>
          <a:xfrm>
            <a:off x="1963877" y="4427626"/>
            <a:ext cx="1759998" cy="276999"/>
          </a:xfrm>
          <a:prstGeom prst="rect">
            <a:avLst/>
          </a:prstGeom>
          <a:solidFill>
            <a:srgbClr val="D9D9D9">
              <a:alpha val="81176"/>
            </a:srgbClr>
          </a:solidFill>
        </p:spPr>
        <p:txBody>
          <a:bodyPr wrap="square">
            <a:spAutoFit/>
          </a:bodyPr>
          <a:lstStyle>
            <a:defPPr>
              <a:defRPr lang="ja-JP"/>
            </a:defPPr>
            <a:lvl1pPr>
              <a:defRPr sz="1200" b="0"/>
            </a:lvl1pPr>
          </a:lstStyle>
          <a:p>
            <a:r>
              <a:rPr lang="en-US" altLang="ja-JP" dirty="0"/>
              <a:t>Steering angle sensor</a:t>
            </a:r>
            <a:endParaRPr lang="ja-JP" altLang="en-US" dirty="0"/>
          </a:p>
        </p:txBody>
      </p:sp>
      <p:sp>
        <p:nvSpPr>
          <p:cNvPr id="33" name="テキスト ボックス 32">
            <a:extLst>
              <a:ext uri="{FF2B5EF4-FFF2-40B4-BE49-F238E27FC236}">
                <a16:creationId xmlns:a16="http://schemas.microsoft.com/office/drawing/2014/main" id="{3ECFE31F-0B1F-4162-9D7A-01F19221C7E4}"/>
              </a:ext>
            </a:extLst>
          </p:cNvPr>
          <p:cNvSpPr txBox="1"/>
          <p:nvPr/>
        </p:nvSpPr>
        <p:spPr>
          <a:xfrm>
            <a:off x="4091132" y="4033062"/>
            <a:ext cx="1924051" cy="276999"/>
          </a:xfrm>
          <a:prstGeom prst="rect">
            <a:avLst/>
          </a:prstGeom>
          <a:solidFill>
            <a:srgbClr val="D9D9D9">
              <a:alpha val="81176"/>
            </a:srgbClr>
          </a:solidFill>
        </p:spPr>
        <p:txBody>
          <a:bodyPr wrap="square">
            <a:spAutoFit/>
          </a:bodyPr>
          <a:lstStyle>
            <a:defPPr>
              <a:defRPr lang="ja-JP"/>
            </a:defPPr>
            <a:lvl1pPr>
              <a:defRPr sz="1200" b="0"/>
            </a:lvl1pPr>
          </a:lstStyle>
          <a:p>
            <a:r>
              <a:rPr lang="en-US" altLang="ja-JP" dirty="0"/>
              <a:t>Automatic </a:t>
            </a:r>
            <a:r>
              <a:rPr lang="en-US" altLang="ja-JP"/>
              <a:t>brake </a:t>
            </a:r>
            <a:r>
              <a:rPr lang="en-US" altLang="ja-JP" dirty="0"/>
              <a:t>actuator</a:t>
            </a:r>
            <a:endParaRPr lang="ja-JP" altLang="en-US" dirty="0"/>
          </a:p>
        </p:txBody>
      </p:sp>
      <p:sp>
        <p:nvSpPr>
          <p:cNvPr id="34" name="テキスト ボックス 33">
            <a:extLst>
              <a:ext uri="{FF2B5EF4-FFF2-40B4-BE49-F238E27FC236}">
                <a16:creationId xmlns:a16="http://schemas.microsoft.com/office/drawing/2014/main" id="{9849CE78-A8CA-4276-8CC4-41949B25763E}"/>
              </a:ext>
            </a:extLst>
          </p:cNvPr>
          <p:cNvSpPr txBox="1"/>
          <p:nvPr/>
        </p:nvSpPr>
        <p:spPr>
          <a:xfrm>
            <a:off x="1248666" y="4674638"/>
            <a:ext cx="1924051" cy="276999"/>
          </a:xfrm>
          <a:prstGeom prst="rect">
            <a:avLst/>
          </a:prstGeom>
          <a:solidFill>
            <a:srgbClr val="D9D9D9">
              <a:alpha val="81176"/>
            </a:srgbClr>
          </a:solidFill>
        </p:spPr>
        <p:txBody>
          <a:bodyPr wrap="square">
            <a:spAutoFit/>
          </a:bodyPr>
          <a:lstStyle>
            <a:defPPr>
              <a:defRPr lang="ja-JP"/>
            </a:defPPr>
            <a:lvl1pPr>
              <a:defRPr sz="1200" b="0"/>
            </a:lvl1pPr>
          </a:lstStyle>
          <a:p>
            <a:r>
              <a:rPr lang="en-US" altLang="ja-JP" dirty="0"/>
              <a:t>Wheel speed sensor</a:t>
            </a:r>
            <a:endParaRPr lang="ja-JP" altLang="en-US" dirty="0"/>
          </a:p>
        </p:txBody>
      </p:sp>
      <p:sp>
        <p:nvSpPr>
          <p:cNvPr id="35" name="楕円 34">
            <a:extLst>
              <a:ext uri="{FF2B5EF4-FFF2-40B4-BE49-F238E27FC236}">
                <a16:creationId xmlns:a16="http://schemas.microsoft.com/office/drawing/2014/main" id="{186307F8-7CD1-4B6F-BA26-F558EE182035}"/>
              </a:ext>
            </a:extLst>
          </p:cNvPr>
          <p:cNvSpPr/>
          <p:nvPr/>
        </p:nvSpPr>
        <p:spPr>
          <a:xfrm>
            <a:off x="3670813" y="2326322"/>
            <a:ext cx="141344" cy="13178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36" name="楕円 35">
            <a:extLst>
              <a:ext uri="{FF2B5EF4-FFF2-40B4-BE49-F238E27FC236}">
                <a16:creationId xmlns:a16="http://schemas.microsoft.com/office/drawing/2014/main" id="{2F9FD443-4697-4BE9-A170-7E2F63A04396}"/>
              </a:ext>
            </a:extLst>
          </p:cNvPr>
          <p:cNvSpPr/>
          <p:nvPr/>
        </p:nvSpPr>
        <p:spPr>
          <a:xfrm>
            <a:off x="3477499" y="2392212"/>
            <a:ext cx="141344" cy="13178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37" name="楕円 36">
            <a:extLst>
              <a:ext uri="{FF2B5EF4-FFF2-40B4-BE49-F238E27FC236}">
                <a16:creationId xmlns:a16="http://schemas.microsoft.com/office/drawing/2014/main" id="{C9759367-F5C2-4096-AC0F-8F7B949A6688}"/>
              </a:ext>
            </a:extLst>
          </p:cNvPr>
          <p:cNvSpPr/>
          <p:nvPr/>
        </p:nvSpPr>
        <p:spPr>
          <a:xfrm>
            <a:off x="3619841" y="2435169"/>
            <a:ext cx="141344" cy="13178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cxnSp>
        <p:nvCxnSpPr>
          <p:cNvPr id="39" name="直線コネクタ 38">
            <a:extLst>
              <a:ext uri="{FF2B5EF4-FFF2-40B4-BE49-F238E27FC236}">
                <a16:creationId xmlns:a16="http://schemas.microsoft.com/office/drawing/2014/main" id="{DE83676D-AF3A-492F-9081-92FB38BE136B}"/>
              </a:ext>
            </a:extLst>
          </p:cNvPr>
          <p:cNvCxnSpPr>
            <a:stCxn id="13" idx="3"/>
          </p:cNvCxnSpPr>
          <p:nvPr/>
        </p:nvCxnSpPr>
        <p:spPr>
          <a:xfrm>
            <a:off x="3640996" y="1956274"/>
            <a:ext cx="29817" cy="472752"/>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41" name="直線コネクタ 40">
            <a:extLst>
              <a:ext uri="{FF2B5EF4-FFF2-40B4-BE49-F238E27FC236}">
                <a16:creationId xmlns:a16="http://schemas.microsoft.com/office/drawing/2014/main" id="{642D47BC-DAF7-43EE-A77F-C1FBA4E85F11}"/>
              </a:ext>
            </a:extLst>
          </p:cNvPr>
          <p:cNvCxnSpPr>
            <a:stCxn id="14" idx="3"/>
            <a:endCxn id="36" idx="0"/>
          </p:cNvCxnSpPr>
          <p:nvPr/>
        </p:nvCxnSpPr>
        <p:spPr>
          <a:xfrm>
            <a:off x="3413981" y="2231757"/>
            <a:ext cx="134190" cy="160455"/>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43" name="直線コネクタ 42">
            <a:extLst>
              <a:ext uri="{FF2B5EF4-FFF2-40B4-BE49-F238E27FC236}">
                <a16:creationId xmlns:a16="http://schemas.microsoft.com/office/drawing/2014/main" id="{20D7BF8C-C231-40A1-A060-3C9EC4C508FC}"/>
              </a:ext>
            </a:extLst>
          </p:cNvPr>
          <p:cNvCxnSpPr>
            <a:stCxn id="15" idx="3"/>
            <a:endCxn id="35" idx="7"/>
          </p:cNvCxnSpPr>
          <p:nvPr/>
        </p:nvCxnSpPr>
        <p:spPr>
          <a:xfrm flipH="1">
            <a:off x="3791458" y="1599631"/>
            <a:ext cx="219787" cy="745990"/>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44" name="楕円 43">
            <a:extLst>
              <a:ext uri="{FF2B5EF4-FFF2-40B4-BE49-F238E27FC236}">
                <a16:creationId xmlns:a16="http://schemas.microsoft.com/office/drawing/2014/main" id="{FF91925E-F075-4BAC-8250-4F56BA2E2021}"/>
              </a:ext>
            </a:extLst>
          </p:cNvPr>
          <p:cNvSpPr/>
          <p:nvPr/>
        </p:nvSpPr>
        <p:spPr>
          <a:xfrm>
            <a:off x="3343309" y="3127401"/>
            <a:ext cx="141344" cy="13178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cxnSp>
        <p:nvCxnSpPr>
          <p:cNvPr id="45" name="直線コネクタ 44">
            <a:extLst>
              <a:ext uri="{FF2B5EF4-FFF2-40B4-BE49-F238E27FC236}">
                <a16:creationId xmlns:a16="http://schemas.microsoft.com/office/drawing/2014/main" id="{48C870D3-6AFA-4985-8910-A7BCDA8BA52D}"/>
              </a:ext>
            </a:extLst>
          </p:cNvPr>
          <p:cNvCxnSpPr>
            <a:cxnSpLocks/>
            <a:stCxn id="16" idx="3"/>
            <a:endCxn id="44" idx="7"/>
          </p:cNvCxnSpPr>
          <p:nvPr/>
        </p:nvCxnSpPr>
        <p:spPr>
          <a:xfrm>
            <a:off x="2619918" y="2710153"/>
            <a:ext cx="844036" cy="436547"/>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49" name="楕円 48">
            <a:extLst>
              <a:ext uri="{FF2B5EF4-FFF2-40B4-BE49-F238E27FC236}">
                <a16:creationId xmlns:a16="http://schemas.microsoft.com/office/drawing/2014/main" id="{284E23E2-62A3-4BA8-A0F1-A5F96691BD4C}"/>
              </a:ext>
            </a:extLst>
          </p:cNvPr>
          <p:cNvSpPr/>
          <p:nvPr/>
        </p:nvSpPr>
        <p:spPr>
          <a:xfrm>
            <a:off x="2483422" y="3038587"/>
            <a:ext cx="141344" cy="13178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cxnSp>
        <p:nvCxnSpPr>
          <p:cNvPr id="50" name="直線コネクタ 49">
            <a:extLst>
              <a:ext uri="{FF2B5EF4-FFF2-40B4-BE49-F238E27FC236}">
                <a16:creationId xmlns:a16="http://schemas.microsoft.com/office/drawing/2014/main" id="{0A77CDFB-FF1C-4CC8-A4D0-3D4852BD1701}"/>
              </a:ext>
            </a:extLst>
          </p:cNvPr>
          <p:cNvCxnSpPr>
            <a:cxnSpLocks/>
            <a:stCxn id="17" idx="3"/>
            <a:endCxn id="49" idx="2"/>
          </p:cNvCxnSpPr>
          <p:nvPr/>
        </p:nvCxnSpPr>
        <p:spPr>
          <a:xfrm flipV="1">
            <a:off x="2161833" y="3104477"/>
            <a:ext cx="321589" cy="41996"/>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55" name="楕円 54">
            <a:extLst>
              <a:ext uri="{FF2B5EF4-FFF2-40B4-BE49-F238E27FC236}">
                <a16:creationId xmlns:a16="http://schemas.microsoft.com/office/drawing/2014/main" id="{87F357EC-B610-45AA-9053-BBC0792AAB68}"/>
              </a:ext>
            </a:extLst>
          </p:cNvPr>
          <p:cNvSpPr/>
          <p:nvPr/>
        </p:nvSpPr>
        <p:spPr>
          <a:xfrm>
            <a:off x="385947" y="3883305"/>
            <a:ext cx="141344" cy="13178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cxnSp>
        <p:nvCxnSpPr>
          <p:cNvPr id="56" name="直線コネクタ 55">
            <a:extLst>
              <a:ext uri="{FF2B5EF4-FFF2-40B4-BE49-F238E27FC236}">
                <a16:creationId xmlns:a16="http://schemas.microsoft.com/office/drawing/2014/main" id="{38DFE532-D2A6-4771-AE15-5BE769579CEF}"/>
              </a:ext>
            </a:extLst>
          </p:cNvPr>
          <p:cNvCxnSpPr>
            <a:cxnSpLocks/>
            <a:stCxn id="55" idx="7"/>
            <a:endCxn id="19" idx="2"/>
          </p:cNvCxnSpPr>
          <p:nvPr/>
        </p:nvCxnSpPr>
        <p:spPr>
          <a:xfrm flipV="1">
            <a:off x="506592" y="3763410"/>
            <a:ext cx="506614" cy="139194"/>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62" name="テキスト ボックス 61">
            <a:extLst>
              <a:ext uri="{FF2B5EF4-FFF2-40B4-BE49-F238E27FC236}">
                <a16:creationId xmlns:a16="http://schemas.microsoft.com/office/drawing/2014/main" id="{5C2EDEF6-D20A-436D-B05A-4A54DC8CED87}"/>
              </a:ext>
            </a:extLst>
          </p:cNvPr>
          <p:cNvSpPr txBox="1"/>
          <p:nvPr/>
        </p:nvSpPr>
        <p:spPr>
          <a:xfrm>
            <a:off x="203879" y="5254178"/>
            <a:ext cx="1759998" cy="461665"/>
          </a:xfrm>
          <a:prstGeom prst="rect">
            <a:avLst/>
          </a:prstGeom>
          <a:solidFill>
            <a:srgbClr val="D9D9D9">
              <a:alpha val="81176"/>
            </a:srgbClr>
          </a:solidFill>
        </p:spPr>
        <p:txBody>
          <a:bodyPr wrap="square">
            <a:spAutoFit/>
          </a:bodyPr>
          <a:lstStyle>
            <a:defPPr>
              <a:defRPr lang="ja-JP"/>
            </a:defPPr>
            <a:lvl1pPr>
              <a:defRPr sz="1200" b="0"/>
            </a:lvl1pPr>
          </a:lstStyle>
          <a:p>
            <a:r>
              <a:rPr lang="en-US" altLang="ja-JP" dirty="0"/>
              <a:t>Nighttime pedestrian warning IR sensor</a:t>
            </a:r>
            <a:endParaRPr lang="ja-JP" altLang="en-US" dirty="0"/>
          </a:p>
        </p:txBody>
      </p:sp>
      <p:sp>
        <p:nvSpPr>
          <p:cNvPr id="64" name="楕円 63">
            <a:extLst>
              <a:ext uri="{FF2B5EF4-FFF2-40B4-BE49-F238E27FC236}">
                <a16:creationId xmlns:a16="http://schemas.microsoft.com/office/drawing/2014/main" id="{97C5FE4C-D036-4CDD-805C-6536833D2793}"/>
              </a:ext>
            </a:extLst>
          </p:cNvPr>
          <p:cNvSpPr/>
          <p:nvPr/>
        </p:nvSpPr>
        <p:spPr>
          <a:xfrm>
            <a:off x="364771" y="4134980"/>
            <a:ext cx="141344" cy="13178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cxnSp>
        <p:nvCxnSpPr>
          <p:cNvPr id="65" name="直線コネクタ 64">
            <a:extLst>
              <a:ext uri="{FF2B5EF4-FFF2-40B4-BE49-F238E27FC236}">
                <a16:creationId xmlns:a16="http://schemas.microsoft.com/office/drawing/2014/main" id="{8A7E175F-4EC9-4825-939E-94A99FFDFDB5}"/>
              </a:ext>
            </a:extLst>
          </p:cNvPr>
          <p:cNvCxnSpPr>
            <a:cxnSpLocks/>
            <a:stCxn id="64" idx="4"/>
            <a:endCxn id="62" idx="1"/>
          </p:cNvCxnSpPr>
          <p:nvPr/>
        </p:nvCxnSpPr>
        <p:spPr>
          <a:xfrm flipH="1">
            <a:off x="203879" y="4266760"/>
            <a:ext cx="231564" cy="1218251"/>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70" name="楕円 69">
            <a:extLst>
              <a:ext uri="{FF2B5EF4-FFF2-40B4-BE49-F238E27FC236}">
                <a16:creationId xmlns:a16="http://schemas.microsoft.com/office/drawing/2014/main" id="{29632D24-979C-4466-B883-E83FD25F8B09}"/>
              </a:ext>
            </a:extLst>
          </p:cNvPr>
          <p:cNvSpPr/>
          <p:nvPr/>
        </p:nvSpPr>
        <p:spPr>
          <a:xfrm>
            <a:off x="586308" y="4101218"/>
            <a:ext cx="141344" cy="13178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cxnSp>
        <p:nvCxnSpPr>
          <p:cNvPr id="71" name="直線コネクタ 70">
            <a:extLst>
              <a:ext uri="{FF2B5EF4-FFF2-40B4-BE49-F238E27FC236}">
                <a16:creationId xmlns:a16="http://schemas.microsoft.com/office/drawing/2014/main" id="{E8FD745A-8302-4BFC-9FA3-E1F694F557F8}"/>
              </a:ext>
            </a:extLst>
          </p:cNvPr>
          <p:cNvCxnSpPr>
            <a:cxnSpLocks/>
            <a:stCxn id="70" idx="4"/>
            <a:endCxn id="20" idx="1"/>
          </p:cNvCxnSpPr>
          <p:nvPr/>
        </p:nvCxnSpPr>
        <p:spPr>
          <a:xfrm>
            <a:off x="656980" y="4232998"/>
            <a:ext cx="70672" cy="808318"/>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82" name="楕円 81">
            <a:extLst>
              <a:ext uri="{FF2B5EF4-FFF2-40B4-BE49-F238E27FC236}">
                <a16:creationId xmlns:a16="http://schemas.microsoft.com/office/drawing/2014/main" id="{7F35F4C2-81EC-467E-A09A-34930530A149}"/>
              </a:ext>
            </a:extLst>
          </p:cNvPr>
          <p:cNvSpPr/>
          <p:nvPr/>
        </p:nvSpPr>
        <p:spPr>
          <a:xfrm>
            <a:off x="3146891" y="3121526"/>
            <a:ext cx="141344" cy="13178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cxnSp>
        <p:nvCxnSpPr>
          <p:cNvPr id="83" name="直線コネクタ 82">
            <a:extLst>
              <a:ext uri="{FF2B5EF4-FFF2-40B4-BE49-F238E27FC236}">
                <a16:creationId xmlns:a16="http://schemas.microsoft.com/office/drawing/2014/main" id="{F3AA8B0B-DD6D-400D-A017-520AEA8DE8A5}"/>
              </a:ext>
            </a:extLst>
          </p:cNvPr>
          <p:cNvCxnSpPr>
            <a:cxnSpLocks/>
            <a:stCxn id="18" idx="0"/>
            <a:endCxn id="82" idx="3"/>
          </p:cNvCxnSpPr>
          <p:nvPr/>
        </p:nvCxnSpPr>
        <p:spPr>
          <a:xfrm flipV="1">
            <a:off x="2961206" y="3234007"/>
            <a:ext cx="206384" cy="83367"/>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88" name="楕円 87">
            <a:extLst>
              <a:ext uri="{FF2B5EF4-FFF2-40B4-BE49-F238E27FC236}">
                <a16:creationId xmlns:a16="http://schemas.microsoft.com/office/drawing/2014/main" id="{07D3923C-E8BE-417E-B319-A3F4F8DB383D}"/>
              </a:ext>
            </a:extLst>
          </p:cNvPr>
          <p:cNvSpPr/>
          <p:nvPr/>
        </p:nvSpPr>
        <p:spPr>
          <a:xfrm>
            <a:off x="1822533" y="3916583"/>
            <a:ext cx="141344" cy="13178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cxnSp>
        <p:nvCxnSpPr>
          <p:cNvPr id="89" name="直線コネクタ 88">
            <a:extLst>
              <a:ext uri="{FF2B5EF4-FFF2-40B4-BE49-F238E27FC236}">
                <a16:creationId xmlns:a16="http://schemas.microsoft.com/office/drawing/2014/main" id="{C476216A-98EB-42B5-84BF-93B8467B7AAF}"/>
              </a:ext>
            </a:extLst>
          </p:cNvPr>
          <p:cNvCxnSpPr>
            <a:cxnSpLocks/>
            <a:stCxn id="88" idx="4"/>
            <a:endCxn id="21" idx="1"/>
          </p:cNvCxnSpPr>
          <p:nvPr/>
        </p:nvCxnSpPr>
        <p:spPr>
          <a:xfrm flipH="1">
            <a:off x="1788173" y="4048363"/>
            <a:ext cx="105032" cy="210688"/>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94" name="楕円 93">
            <a:extLst>
              <a:ext uri="{FF2B5EF4-FFF2-40B4-BE49-F238E27FC236}">
                <a16:creationId xmlns:a16="http://schemas.microsoft.com/office/drawing/2014/main" id="{4F1190DC-D7F5-45EA-AB50-6ACD5977CA4F}"/>
              </a:ext>
            </a:extLst>
          </p:cNvPr>
          <p:cNvSpPr/>
          <p:nvPr/>
        </p:nvSpPr>
        <p:spPr>
          <a:xfrm>
            <a:off x="7822419" y="3200074"/>
            <a:ext cx="141344" cy="13178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95" name="楕円 94">
            <a:extLst>
              <a:ext uri="{FF2B5EF4-FFF2-40B4-BE49-F238E27FC236}">
                <a16:creationId xmlns:a16="http://schemas.microsoft.com/office/drawing/2014/main" id="{5F025B87-12BE-43A8-9ADE-DE95E0A597A0}"/>
              </a:ext>
            </a:extLst>
          </p:cNvPr>
          <p:cNvSpPr/>
          <p:nvPr/>
        </p:nvSpPr>
        <p:spPr>
          <a:xfrm>
            <a:off x="5884476" y="2393653"/>
            <a:ext cx="141344" cy="13178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cxnSp>
        <p:nvCxnSpPr>
          <p:cNvPr id="96" name="直線コネクタ 95">
            <a:extLst>
              <a:ext uri="{FF2B5EF4-FFF2-40B4-BE49-F238E27FC236}">
                <a16:creationId xmlns:a16="http://schemas.microsoft.com/office/drawing/2014/main" id="{BFC07591-1E98-4AE8-928B-541193A4273B}"/>
              </a:ext>
            </a:extLst>
          </p:cNvPr>
          <p:cNvCxnSpPr>
            <a:cxnSpLocks/>
            <a:stCxn id="22" idx="1"/>
            <a:endCxn id="95" idx="7"/>
          </p:cNvCxnSpPr>
          <p:nvPr/>
        </p:nvCxnSpPr>
        <p:spPr>
          <a:xfrm flipH="1">
            <a:off x="6005121" y="1730434"/>
            <a:ext cx="937299" cy="682518"/>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0" name="直線コネクタ 99">
            <a:extLst>
              <a:ext uri="{FF2B5EF4-FFF2-40B4-BE49-F238E27FC236}">
                <a16:creationId xmlns:a16="http://schemas.microsoft.com/office/drawing/2014/main" id="{FAD2E449-BBC0-4E47-A070-F92843BE31A7}"/>
              </a:ext>
            </a:extLst>
          </p:cNvPr>
          <p:cNvCxnSpPr>
            <a:cxnSpLocks/>
            <a:stCxn id="94" idx="0"/>
            <a:endCxn id="23" idx="1"/>
          </p:cNvCxnSpPr>
          <p:nvPr/>
        </p:nvCxnSpPr>
        <p:spPr>
          <a:xfrm flipV="1">
            <a:off x="7893091" y="3030282"/>
            <a:ext cx="159838" cy="169792"/>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4" name="直線コネクタ 103">
            <a:extLst>
              <a:ext uri="{FF2B5EF4-FFF2-40B4-BE49-F238E27FC236}">
                <a16:creationId xmlns:a16="http://schemas.microsoft.com/office/drawing/2014/main" id="{2489B4D8-62F3-482D-90C2-1DC7B1477BC9}"/>
              </a:ext>
            </a:extLst>
          </p:cNvPr>
          <p:cNvCxnSpPr>
            <a:cxnSpLocks/>
            <a:stCxn id="105" idx="5"/>
          </p:cNvCxnSpPr>
          <p:nvPr/>
        </p:nvCxnSpPr>
        <p:spPr>
          <a:xfrm flipH="1">
            <a:off x="5348295" y="3587282"/>
            <a:ext cx="42491" cy="158563"/>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05" name="楕円 104">
            <a:extLst>
              <a:ext uri="{FF2B5EF4-FFF2-40B4-BE49-F238E27FC236}">
                <a16:creationId xmlns:a16="http://schemas.microsoft.com/office/drawing/2014/main" id="{BF9AF6D4-1F8D-4E43-AF6E-FEE44E491002}"/>
              </a:ext>
            </a:extLst>
          </p:cNvPr>
          <p:cNvSpPr/>
          <p:nvPr/>
        </p:nvSpPr>
        <p:spPr>
          <a:xfrm>
            <a:off x="5270141" y="3474801"/>
            <a:ext cx="141344" cy="13178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06" name="楕円 105">
            <a:extLst>
              <a:ext uri="{FF2B5EF4-FFF2-40B4-BE49-F238E27FC236}">
                <a16:creationId xmlns:a16="http://schemas.microsoft.com/office/drawing/2014/main" id="{22F05B98-253B-4F7E-A0BC-46E02B89EE23}"/>
              </a:ext>
            </a:extLst>
          </p:cNvPr>
          <p:cNvSpPr/>
          <p:nvPr/>
        </p:nvSpPr>
        <p:spPr>
          <a:xfrm>
            <a:off x="5606474" y="4264191"/>
            <a:ext cx="141344" cy="13178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cxnSp>
        <p:nvCxnSpPr>
          <p:cNvPr id="109" name="直線コネクタ 108">
            <a:extLst>
              <a:ext uri="{FF2B5EF4-FFF2-40B4-BE49-F238E27FC236}">
                <a16:creationId xmlns:a16="http://schemas.microsoft.com/office/drawing/2014/main" id="{53828C43-6D18-4454-8E5B-75740557D537}"/>
              </a:ext>
            </a:extLst>
          </p:cNvPr>
          <p:cNvCxnSpPr>
            <a:cxnSpLocks/>
            <a:stCxn id="106" idx="4"/>
            <a:endCxn id="26" idx="3"/>
          </p:cNvCxnSpPr>
          <p:nvPr/>
        </p:nvCxnSpPr>
        <p:spPr>
          <a:xfrm flipH="1">
            <a:off x="5572155" y="4395971"/>
            <a:ext cx="104991" cy="76293"/>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13" name="楕円 112">
            <a:extLst>
              <a:ext uri="{FF2B5EF4-FFF2-40B4-BE49-F238E27FC236}">
                <a16:creationId xmlns:a16="http://schemas.microsoft.com/office/drawing/2014/main" id="{792936A7-85D7-4944-A6F7-7F4BD5EE4BB3}"/>
              </a:ext>
            </a:extLst>
          </p:cNvPr>
          <p:cNvSpPr/>
          <p:nvPr/>
        </p:nvSpPr>
        <p:spPr>
          <a:xfrm>
            <a:off x="7882619" y="3377305"/>
            <a:ext cx="141344" cy="13178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14" name="楕円 113">
            <a:extLst>
              <a:ext uri="{FF2B5EF4-FFF2-40B4-BE49-F238E27FC236}">
                <a16:creationId xmlns:a16="http://schemas.microsoft.com/office/drawing/2014/main" id="{71B6291D-56F8-4949-B90A-1303E6C1AFED}"/>
              </a:ext>
            </a:extLst>
          </p:cNvPr>
          <p:cNvSpPr/>
          <p:nvPr/>
        </p:nvSpPr>
        <p:spPr>
          <a:xfrm>
            <a:off x="7909842" y="3544452"/>
            <a:ext cx="141344" cy="13178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15" name="楕円 114">
            <a:extLst>
              <a:ext uri="{FF2B5EF4-FFF2-40B4-BE49-F238E27FC236}">
                <a16:creationId xmlns:a16="http://schemas.microsoft.com/office/drawing/2014/main" id="{FF6CD384-18EB-4D3A-85BA-13BAA48A6D0F}"/>
              </a:ext>
            </a:extLst>
          </p:cNvPr>
          <p:cNvSpPr/>
          <p:nvPr/>
        </p:nvSpPr>
        <p:spPr>
          <a:xfrm>
            <a:off x="6469293" y="4299305"/>
            <a:ext cx="141344" cy="13178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16" name="楕円 115">
            <a:extLst>
              <a:ext uri="{FF2B5EF4-FFF2-40B4-BE49-F238E27FC236}">
                <a16:creationId xmlns:a16="http://schemas.microsoft.com/office/drawing/2014/main" id="{44BABDB5-D536-4D16-B89C-FE2A6911A619}"/>
              </a:ext>
            </a:extLst>
          </p:cNvPr>
          <p:cNvSpPr/>
          <p:nvPr/>
        </p:nvSpPr>
        <p:spPr>
          <a:xfrm>
            <a:off x="1514836" y="4324077"/>
            <a:ext cx="141344" cy="13178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cxnSp>
        <p:nvCxnSpPr>
          <p:cNvPr id="117" name="直線コネクタ 116">
            <a:extLst>
              <a:ext uri="{FF2B5EF4-FFF2-40B4-BE49-F238E27FC236}">
                <a16:creationId xmlns:a16="http://schemas.microsoft.com/office/drawing/2014/main" id="{63E01AC7-FE22-4490-8DF4-3A89F8B8FFBE}"/>
              </a:ext>
            </a:extLst>
          </p:cNvPr>
          <p:cNvCxnSpPr>
            <a:cxnSpLocks/>
            <a:stCxn id="116" idx="5"/>
            <a:endCxn id="32" idx="1"/>
          </p:cNvCxnSpPr>
          <p:nvPr/>
        </p:nvCxnSpPr>
        <p:spPr>
          <a:xfrm>
            <a:off x="1635481" y="4436558"/>
            <a:ext cx="328396" cy="129568"/>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23" name="直線コネクタ 122">
            <a:extLst>
              <a:ext uri="{FF2B5EF4-FFF2-40B4-BE49-F238E27FC236}">
                <a16:creationId xmlns:a16="http://schemas.microsoft.com/office/drawing/2014/main" id="{BA5956B4-60E6-4957-8636-B28BF1E139FF}"/>
              </a:ext>
            </a:extLst>
          </p:cNvPr>
          <p:cNvCxnSpPr>
            <a:cxnSpLocks/>
            <a:stCxn id="27" idx="3"/>
            <a:endCxn id="114" idx="3"/>
          </p:cNvCxnSpPr>
          <p:nvPr/>
        </p:nvCxnSpPr>
        <p:spPr>
          <a:xfrm>
            <a:off x="7603908" y="3535072"/>
            <a:ext cx="326633" cy="121861"/>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24" name="直線コネクタ 123">
            <a:extLst>
              <a:ext uri="{FF2B5EF4-FFF2-40B4-BE49-F238E27FC236}">
                <a16:creationId xmlns:a16="http://schemas.microsoft.com/office/drawing/2014/main" id="{16A50693-592E-4F1E-B533-DE564C062C09}"/>
              </a:ext>
            </a:extLst>
          </p:cNvPr>
          <p:cNvCxnSpPr>
            <a:cxnSpLocks/>
            <a:stCxn id="25" idx="3"/>
            <a:endCxn id="113" idx="2"/>
          </p:cNvCxnSpPr>
          <p:nvPr/>
        </p:nvCxnSpPr>
        <p:spPr>
          <a:xfrm>
            <a:off x="7562140" y="3221157"/>
            <a:ext cx="320479" cy="222038"/>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29" name="楕円 128">
            <a:extLst>
              <a:ext uri="{FF2B5EF4-FFF2-40B4-BE49-F238E27FC236}">
                <a16:creationId xmlns:a16="http://schemas.microsoft.com/office/drawing/2014/main" id="{BEE29223-9351-4D91-954C-586121A267BE}"/>
              </a:ext>
            </a:extLst>
          </p:cNvPr>
          <p:cNvSpPr/>
          <p:nvPr/>
        </p:nvSpPr>
        <p:spPr>
          <a:xfrm>
            <a:off x="6957585" y="4361923"/>
            <a:ext cx="141344" cy="13178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cxnSp>
        <p:nvCxnSpPr>
          <p:cNvPr id="130" name="直線コネクタ 129">
            <a:extLst>
              <a:ext uri="{FF2B5EF4-FFF2-40B4-BE49-F238E27FC236}">
                <a16:creationId xmlns:a16="http://schemas.microsoft.com/office/drawing/2014/main" id="{18864ED2-7FD6-48CC-94F1-B5FC66499FF5}"/>
              </a:ext>
            </a:extLst>
          </p:cNvPr>
          <p:cNvCxnSpPr>
            <a:cxnSpLocks/>
            <a:stCxn id="29" idx="2"/>
            <a:endCxn id="129" idx="7"/>
          </p:cNvCxnSpPr>
          <p:nvPr/>
        </p:nvCxnSpPr>
        <p:spPr>
          <a:xfrm flipH="1">
            <a:off x="7078230" y="4157577"/>
            <a:ext cx="281255" cy="223645"/>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33" name="直線コネクタ 132">
            <a:extLst>
              <a:ext uri="{FF2B5EF4-FFF2-40B4-BE49-F238E27FC236}">
                <a16:creationId xmlns:a16="http://schemas.microsoft.com/office/drawing/2014/main" id="{AD1897A5-C9B2-432F-A9D1-5DEBAE095CF8}"/>
              </a:ext>
            </a:extLst>
          </p:cNvPr>
          <p:cNvCxnSpPr>
            <a:cxnSpLocks/>
            <a:stCxn id="115" idx="4"/>
            <a:endCxn id="28" idx="0"/>
          </p:cNvCxnSpPr>
          <p:nvPr/>
        </p:nvCxnSpPr>
        <p:spPr>
          <a:xfrm>
            <a:off x="6539965" y="4431085"/>
            <a:ext cx="37730" cy="167085"/>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37" name="楕円 136">
            <a:extLst>
              <a:ext uri="{FF2B5EF4-FFF2-40B4-BE49-F238E27FC236}">
                <a16:creationId xmlns:a16="http://schemas.microsoft.com/office/drawing/2014/main" id="{BD929493-780C-4677-AC3C-39A01F04F70D}"/>
              </a:ext>
            </a:extLst>
          </p:cNvPr>
          <p:cNvSpPr/>
          <p:nvPr/>
        </p:nvSpPr>
        <p:spPr>
          <a:xfrm>
            <a:off x="6257837" y="4240815"/>
            <a:ext cx="141344" cy="13178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cxnSp>
        <p:nvCxnSpPr>
          <p:cNvPr id="138" name="直線コネクタ 137">
            <a:extLst>
              <a:ext uri="{FF2B5EF4-FFF2-40B4-BE49-F238E27FC236}">
                <a16:creationId xmlns:a16="http://schemas.microsoft.com/office/drawing/2014/main" id="{1B1F0392-3B19-48D7-8CBD-717DDE131DBA}"/>
              </a:ext>
            </a:extLst>
          </p:cNvPr>
          <p:cNvCxnSpPr>
            <a:cxnSpLocks/>
            <a:stCxn id="33" idx="3"/>
            <a:endCxn id="137" idx="1"/>
          </p:cNvCxnSpPr>
          <p:nvPr/>
        </p:nvCxnSpPr>
        <p:spPr>
          <a:xfrm>
            <a:off x="6015183" y="4171562"/>
            <a:ext cx="263353" cy="88552"/>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43" name="楕円 142">
            <a:extLst>
              <a:ext uri="{FF2B5EF4-FFF2-40B4-BE49-F238E27FC236}">
                <a16:creationId xmlns:a16="http://schemas.microsoft.com/office/drawing/2014/main" id="{A3287AA1-4787-41E3-BED2-A9A67074BD29}"/>
              </a:ext>
            </a:extLst>
          </p:cNvPr>
          <p:cNvSpPr/>
          <p:nvPr/>
        </p:nvSpPr>
        <p:spPr>
          <a:xfrm>
            <a:off x="4982485" y="4670779"/>
            <a:ext cx="141344" cy="13178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cxnSp>
        <p:nvCxnSpPr>
          <p:cNvPr id="144" name="直線コネクタ 143">
            <a:extLst>
              <a:ext uri="{FF2B5EF4-FFF2-40B4-BE49-F238E27FC236}">
                <a16:creationId xmlns:a16="http://schemas.microsoft.com/office/drawing/2014/main" id="{94C439D1-4219-48D3-9B99-C7448B016CA1}"/>
              </a:ext>
            </a:extLst>
          </p:cNvPr>
          <p:cNvCxnSpPr>
            <a:cxnSpLocks/>
            <a:stCxn id="31" idx="0"/>
            <a:endCxn id="143" idx="2"/>
          </p:cNvCxnSpPr>
          <p:nvPr/>
        </p:nvCxnSpPr>
        <p:spPr>
          <a:xfrm flipV="1">
            <a:off x="4428170" y="4736669"/>
            <a:ext cx="554315" cy="117127"/>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50" name="楕円 149">
            <a:extLst>
              <a:ext uri="{FF2B5EF4-FFF2-40B4-BE49-F238E27FC236}">
                <a16:creationId xmlns:a16="http://schemas.microsoft.com/office/drawing/2014/main" id="{E4D122F8-F25D-445A-8258-283C06B9871A}"/>
              </a:ext>
            </a:extLst>
          </p:cNvPr>
          <p:cNvSpPr/>
          <p:nvPr/>
        </p:nvSpPr>
        <p:spPr>
          <a:xfrm>
            <a:off x="1381365" y="4377014"/>
            <a:ext cx="141344" cy="13178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cxnSp>
        <p:nvCxnSpPr>
          <p:cNvPr id="151" name="直線コネクタ 150">
            <a:extLst>
              <a:ext uri="{FF2B5EF4-FFF2-40B4-BE49-F238E27FC236}">
                <a16:creationId xmlns:a16="http://schemas.microsoft.com/office/drawing/2014/main" id="{6BC0438F-8025-49A0-A12C-10078E83B699}"/>
              </a:ext>
            </a:extLst>
          </p:cNvPr>
          <p:cNvCxnSpPr>
            <a:cxnSpLocks/>
            <a:stCxn id="150" idx="3"/>
            <a:endCxn id="34" idx="1"/>
          </p:cNvCxnSpPr>
          <p:nvPr/>
        </p:nvCxnSpPr>
        <p:spPr>
          <a:xfrm flipH="1">
            <a:off x="1248666" y="4489495"/>
            <a:ext cx="153398" cy="323643"/>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77" name="テキスト ボックス 76">
            <a:extLst>
              <a:ext uri="{FF2B5EF4-FFF2-40B4-BE49-F238E27FC236}">
                <a16:creationId xmlns:a16="http://schemas.microsoft.com/office/drawing/2014/main" id="{177878E6-8A97-4495-99B5-D6F36BBF964A}"/>
              </a:ext>
            </a:extLst>
          </p:cNvPr>
          <p:cNvSpPr txBox="1"/>
          <p:nvPr/>
        </p:nvSpPr>
        <p:spPr>
          <a:xfrm>
            <a:off x="669957" y="5953871"/>
            <a:ext cx="8096250" cy="369332"/>
          </a:xfrm>
          <a:prstGeom prst="rect">
            <a:avLst/>
          </a:prstGeom>
          <a:noFill/>
        </p:spPr>
        <p:txBody>
          <a:bodyPr wrap="square">
            <a:spAutoFit/>
          </a:bodyPr>
          <a:lstStyle/>
          <a:p>
            <a:r>
              <a:rPr lang="en-US" altLang="ja-JP" i="1" dirty="0"/>
              <a:t>Sensors, monitors and vehicle controlling systems in modern vehicle </a:t>
            </a:r>
            <a:endParaRPr lang="ja-JP" altLang="en-US" i="1" dirty="0"/>
          </a:p>
        </p:txBody>
      </p:sp>
    </p:spTree>
    <p:extLst>
      <p:ext uri="{BB962C8B-B14F-4D97-AF65-F5344CB8AC3E}">
        <p14:creationId xmlns:p14="http://schemas.microsoft.com/office/powerpoint/2010/main" val="168751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楕円 18">
            <a:extLst>
              <a:ext uri="{FF2B5EF4-FFF2-40B4-BE49-F238E27FC236}">
                <a16:creationId xmlns:a16="http://schemas.microsoft.com/office/drawing/2014/main" id="{9F81F462-27BD-4E93-A0E0-337E627F6CF7}"/>
              </a:ext>
            </a:extLst>
          </p:cNvPr>
          <p:cNvSpPr/>
          <p:nvPr/>
        </p:nvSpPr>
        <p:spPr>
          <a:xfrm>
            <a:off x="5702099" y="1287262"/>
            <a:ext cx="1393794" cy="714814"/>
          </a:xfrm>
          <a:prstGeom prst="ellipse">
            <a:avLst/>
          </a:prstGeom>
          <a:solidFill>
            <a:schemeClr val="accent2">
              <a:lumMod val="20000"/>
              <a:lumOff val="80000"/>
            </a:schemeClr>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8" name="矢印: ストライプ 17">
            <a:extLst>
              <a:ext uri="{FF2B5EF4-FFF2-40B4-BE49-F238E27FC236}">
                <a16:creationId xmlns:a16="http://schemas.microsoft.com/office/drawing/2014/main" id="{AB4B1137-59A4-4C5A-845A-C0E6E138D2E8}"/>
              </a:ext>
            </a:extLst>
          </p:cNvPr>
          <p:cNvSpPr/>
          <p:nvPr/>
        </p:nvSpPr>
        <p:spPr>
          <a:xfrm>
            <a:off x="3339249" y="1237792"/>
            <a:ext cx="2272354" cy="764284"/>
          </a:xfrm>
          <a:prstGeom prst="stripedRightArrow">
            <a:avLst/>
          </a:prstGeom>
          <a:solidFill>
            <a:srgbClr val="FF99FF"/>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6" name="楕円 15">
            <a:extLst>
              <a:ext uri="{FF2B5EF4-FFF2-40B4-BE49-F238E27FC236}">
                <a16:creationId xmlns:a16="http://schemas.microsoft.com/office/drawing/2014/main" id="{AD89EC60-E0CF-4A22-AA91-3C6795C2CFFF}"/>
              </a:ext>
            </a:extLst>
          </p:cNvPr>
          <p:cNvSpPr/>
          <p:nvPr/>
        </p:nvSpPr>
        <p:spPr>
          <a:xfrm>
            <a:off x="1653783" y="1287262"/>
            <a:ext cx="1393794" cy="714814"/>
          </a:xfrm>
          <a:prstGeom prst="ellipse">
            <a:avLst/>
          </a:prstGeom>
          <a:solidFill>
            <a:schemeClr val="accent2">
              <a:lumMod val="20000"/>
              <a:lumOff val="80000"/>
            </a:schemeClr>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2" name="Date Placeholder 1">
            <a:extLst>
              <a:ext uri="{FF2B5EF4-FFF2-40B4-BE49-F238E27FC236}">
                <a16:creationId xmlns:a16="http://schemas.microsoft.com/office/drawing/2014/main" id="{3E1ADFA6-5E41-4E6C-AD3A-AC38D999D846}"/>
              </a:ext>
            </a:extLst>
          </p:cNvPr>
          <p:cNvSpPr>
            <a:spLocks noGrp="1"/>
          </p:cNvSpPr>
          <p:nvPr>
            <p:ph type="dt" idx="10"/>
          </p:nvPr>
        </p:nvSpPr>
        <p:spPr/>
        <p:txBody>
          <a:bodyPr/>
          <a:lstStyle/>
          <a:p>
            <a:r>
              <a:rPr lang="en-US" altLang="ja-JP"/>
              <a:t>January 2024</a:t>
            </a:r>
            <a:endParaRPr lang="en-US" dirty="0"/>
          </a:p>
        </p:txBody>
      </p:sp>
      <p:sp>
        <p:nvSpPr>
          <p:cNvPr id="3" name="Footer Placeholder 2">
            <a:extLst>
              <a:ext uri="{FF2B5EF4-FFF2-40B4-BE49-F238E27FC236}">
                <a16:creationId xmlns:a16="http://schemas.microsoft.com/office/drawing/2014/main" id="{5E3C2579-4842-410D-A6BC-68A2C8FD1CB8}"/>
              </a:ext>
            </a:extLst>
          </p:cNvPr>
          <p:cNvSpPr>
            <a:spLocks noGrp="1"/>
          </p:cNvSpPr>
          <p:nvPr>
            <p:ph type="ftr" idx="11"/>
          </p:nvPr>
        </p:nvSpPr>
        <p:spPr/>
        <p:txBody>
          <a:bodyPr/>
          <a:lstStyle/>
          <a:p>
            <a:r>
              <a:rPr lang="en-US" altLang="ja-JP"/>
              <a:t>Takumi Kobayashi, Minsoo Kim, Marco Hernandez, Ryuji Kohno (Nitech/YRP-IAI/U.Oulu/YNU)</a:t>
            </a:r>
            <a:endParaRPr lang="en-US" altLang="ja-JP" dirty="0"/>
          </a:p>
        </p:txBody>
      </p:sp>
      <p:sp>
        <p:nvSpPr>
          <p:cNvPr id="4" name="Slide Number Placeholder 3">
            <a:extLst>
              <a:ext uri="{FF2B5EF4-FFF2-40B4-BE49-F238E27FC236}">
                <a16:creationId xmlns:a16="http://schemas.microsoft.com/office/drawing/2014/main" id="{529E4190-C4C5-4779-AF55-C3D02BB96127}"/>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12</a:t>
            </a:fld>
            <a:endParaRPr dirty="0"/>
          </a:p>
        </p:txBody>
      </p:sp>
      <p:sp>
        <p:nvSpPr>
          <p:cNvPr id="5" name="Title 4">
            <a:extLst>
              <a:ext uri="{FF2B5EF4-FFF2-40B4-BE49-F238E27FC236}">
                <a16:creationId xmlns:a16="http://schemas.microsoft.com/office/drawing/2014/main" id="{65B480F8-B7B8-4F70-912A-A05C86D77210}"/>
              </a:ext>
            </a:extLst>
          </p:cNvPr>
          <p:cNvSpPr>
            <a:spLocks noGrp="1"/>
          </p:cNvSpPr>
          <p:nvPr>
            <p:ph type="title"/>
          </p:nvPr>
        </p:nvSpPr>
        <p:spPr/>
        <p:txBody>
          <a:bodyPr/>
          <a:lstStyle/>
          <a:p>
            <a:r>
              <a:rPr lang="en-US" dirty="0"/>
              <a:t>EMC model</a:t>
            </a:r>
          </a:p>
        </p:txBody>
      </p:sp>
      <p:sp>
        <p:nvSpPr>
          <p:cNvPr id="8" name="TextBox 7">
            <a:extLst>
              <a:ext uri="{FF2B5EF4-FFF2-40B4-BE49-F238E27FC236}">
                <a16:creationId xmlns:a16="http://schemas.microsoft.com/office/drawing/2014/main" id="{7526DCA6-AE13-4739-BC00-669FC4999F65}"/>
              </a:ext>
            </a:extLst>
          </p:cNvPr>
          <p:cNvSpPr txBox="1"/>
          <p:nvPr/>
        </p:nvSpPr>
        <p:spPr>
          <a:xfrm>
            <a:off x="1881900" y="1443758"/>
            <a:ext cx="966931" cy="369332"/>
          </a:xfrm>
          <a:prstGeom prst="rect">
            <a:avLst/>
          </a:prstGeom>
          <a:noFill/>
        </p:spPr>
        <p:txBody>
          <a:bodyPr wrap="none" rtlCol="0">
            <a:spAutoFit/>
          </a:bodyPr>
          <a:lstStyle/>
          <a:p>
            <a:r>
              <a:rPr lang="en-US" dirty="0"/>
              <a:t>Source</a:t>
            </a:r>
          </a:p>
        </p:txBody>
      </p:sp>
      <p:sp>
        <p:nvSpPr>
          <p:cNvPr id="9" name="TextBox 8">
            <a:extLst>
              <a:ext uri="{FF2B5EF4-FFF2-40B4-BE49-F238E27FC236}">
                <a16:creationId xmlns:a16="http://schemas.microsoft.com/office/drawing/2014/main" id="{3EC31317-D8B7-4F3E-A3E2-7B9A7083EFFD}"/>
              </a:ext>
            </a:extLst>
          </p:cNvPr>
          <p:cNvSpPr txBox="1"/>
          <p:nvPr/>
        </p:nvSpPr>
        <p:spPr>
          <a:xfrm>
            <a:off x="804844" y="2018586"/>
            <a:ext cx="7951857" cy="646331"/>
          </a:xfrm>
          <a:prstGeom prst="rect">
            <a:avLst/>
          </a:prstGeom>
          <a:noFill/>
        </p:spPr>
        <p:txBody>
          <a:bodyPr wrap="none" rtlCol="0">
            <a:spAutoFit/>
          </a:bodyPr>
          <a:lstStyle/>
          <a:p>
            <a:r>
              <a:rPr lang="en-US" dirty="0"/>
              <a:t>Sources of EM near and far field: </a:t>
            </a:r>
            <a:r>
              <a:rPr lang="en-US" b="0" dirty="0"/>
              <a:t> may be off board and on-board sources</a:t>
            </a:r>
          </a:p>
          <a:p>
            <a:endParaRPr lang="en-US" b="0" dirty="0"/>
          </a:p>
        </p:txBody>
      </p:sp>
      <p:sp>
        <p:nvSpPr>
          <p:cNvPr id="10" name="TextBox 9">
            <a:extLst>
              <a:ext uri="{FF2B5EF4-FFF2-40B4-BE49-F238E27FC236}">
                <a16:creationId xmlns:a16="http://schemas.microsoft.com/office/drawing/2014/main" id="{BBD02350-86FD-4BAA-907C-AE4797E7E02C}"/>
              </a:ext>
            </a:extLst>
          </p:cNvPr>
          <p:cNvSpPr txBox="1"/>
          <p:nvPr/>
        </p:nvSpPr>
        <p:spPr>
          <a:xfrm>
            <a:off x="812755" y="2314307"/>
            <a:ext cx="3057247" cy="369332"/>
          </a:xfrm>
          <a:prstGeom prst="rect">
            <a:avLst/>
          </a:prstGeom>
          <a:noFill/>
        </p:spPr>
        <p:txBody>
          <a:bodyPr wrap="none" rtlCol="0">
            <a:spAutoFit/>
          </a:bodyPr>
          <a:lstStyle/>
          <a:p>
            <a:r>
              <a:rPr lang="en-US" dirty="0"/>
              <a:t>Path: </a:t>
            </a:r>
            <a:r>
              <a:rPr lang="en-US" b="0" dirty="0"/>
              <a:t>radiated or conducted</a:t>
            </a:r>
          </a:p>
        </p:txBody>
      </p:sp>
      <p:sp>
        <p:nvSpPr>
          <p:cNvPr id="11" name="TextBox 10">
            <a:extLst>
              <a:ext uri="{FF2B5EF4-FFF2-40B4-BE49-F238E27FC236}">
                <a16:creationId xmlns:a16="http://schemas.microsoft.com/office/drawing/2014/main" id="{18477906-16BB-49B0-8301-E869C273DB8D}"/>
              </a:ext>
            </a:extLst>
          </p:cNvPr>
          <p:cNvSpPr txBox="1"/>
          <p:nvPr/>
        </p:nvSpPr>
        <p:spPr>
          <a:xfrm>
            <a:off x="812755" y="2629255"/>
            <a:ext cx="4942379" cy="369332"/>
          </a:xfrm>
          <a:prstGeom prst="rect">
            <a:avLst/>
          </a:prstGeom>
          <a:noFill/>
        </p:spPr>
        <p:txBody>
          <a:bodyPr wrap="none" rtlCol="0">
            <a:spAutoFit/>
          </a:bodyPr>
          <a:lstStyle/>
          <a:p>
            <a:r>
              <a:rPr lang="en-US" dirty="0"/>
              <a:t>Sink: </a:t>
            </a:r>
            <a:r>
              <a:rPr lang="en-US" b="0" dirty="0"/>
              <a:t>intended receiver or unintended receiver</a:t>
            </a:r>
          </a:p>
        </p:txBody>
      </p:sp>
      <p:sp>
        <p:nvSpPr>
          <p:cNvPr id="12" name="TextBox 11">
            <a:extLst>
              <a:ext uri="{FF2B5EF4-FFF2-40B4-BE49-F238E27FC236}">
                <a16:creationId xmlns:a16="http://schemas.microsoft.com/office/drawing/2014/main" id="{09B80BA5-F2F0-467D-9814-8767FB716ACD}"/>
              </a:ext>
            </a:extLst>
          </p:cNvPr>
          <p:cNvSpPr txBox="1"/>
          <p:nvPr/>
        </p:nvSpPr>
        <p:spPr>
          <a:xfrm>
            <a:off x="961053" y="3983977"/>
            <a:ext cx="184731" cy="369332"/>
          </a:xfrm>
          <a:prstGeom prst="rect">
            <a:avLst/>
          </a:prstGeom>
          <a:noFill/>
        </p:spPr>
        <p:txBody>
          <a:bodyPr wrap="none" rtlCol="0">
            <a:spAutoFit/>
          </a:bodyPr>
          <a:lstStyle/>
          <a:p>
            <a:pPr algn="ctr"/>
            <a:endParaRPr lang="en-US" b="0" dirty="0"/>
          </a:p>
        </p:txBody>
      </p:sp>
      <p:sp>
        <p:nvSpPr>
          <p:cNvPr id="13" name="TextBox 7">
            <a:extLst>
              <a:ext uri="{FF2B5EF4-FFF2-40B4-BE49-F238E27FC236}">
                <a16:creationId xmlns:a16="http://schemas.microsoft.com/office/drawing/2014/main" id="{F84E8772-1CBF-4D9D-96DC-3D8263E0D009}"/>
              </a:ext>
            </a:extLst>
          </p:cNvPr>
          <p:cNvSpPr txBox="1"/>
          <p:nvPr/>
        </p:nvSpPr>
        <p:spPr>
          <a:xfrm>
            <a:off x="4014653" y="1443758"/>
            <a:ext cx="684803" cy="369332"/>
          </a:xfrm>
          <a:prstGeom prst="rect">
            <a:avLst/>
          </a:prstGeom>
          <a:noFill/>
        </p:spPr>
        <p:txBody>
          <a:bodyPr wrap="none" rtlCol="0">
            <a:spAutoFit/>
          </a:bodyPr>
          <a:lstStyle/>
          <a:p>
            <a:r>
              <a:rPr lang="en-US" dirty="0"/>
              <a:t>Path</a:t>
            </a:r>
          </a:p>
        </p:txBody>
      </p:sp>
      <p:sp>
        <p:nvSpPr>
          <p:cNvPr id="15" name="TextBox 7">
            <a:extLst>
              <a:ext uri="{FF2B5EF4-FFF2-40B4-BE49-F238E27FC236}">
                <a16:creationId xmlns:a16="http://schemas.microsoft.com/office/drawing/2014/main" id="{0BFE5849-0B39-499B-8973-2CF95427C7AE}"/>
              </a:ext>
            </a:extLst>
          </p:cNvPr>
          <p:cNvSpPr txBox="1"/>
          <p:nvPr/>
        </p:nvSpPr>
        <p:spPr>
          <a:xfrm>
            <a:off x="6063006" y="1443758"/>
            <a:ext cx="671979" cy="369332"/>
          </a:xfrm>
          <a:prstGeom prst="rect">
            <a:avLst/>
          </a:prstGeom>
          <a:noFill/>
        </p:spPr>
        <p:txBody>
          <a:bodyPr wrap="none" rtlCol="0">
            <a:spAutoFit/>
          </a:bodyPr>
          <a:lstStyle/>
          <a:p>
            <a:r>
              <a:rPr lang="en-US" dirty="0"/>
              <a:t>Sink</a:t>
            </a:r>
          </a:p>
        </p:txBody>
      </p:sp>
      <p:sp>
        <p:nvSpPr>
          <p:cNvPr id="17" name="稲妻 16">
            <a:extLst>
              <a:ext uri="{FF2B5EF4-FFF2-40B4-BE49-F238E27FC236}">
                <a16:creationId xmlns:a16="http://schemas.microsoft.com/office/drawing/2014/main" id="{ED86ED22-2C37-4436-AD69-9FA7EBE4F1AA}"/>
              </a:ext>
            </a:extLst>
          </p:cNvPr>
          <p:cNvSpPr/>
          <p:nvPr/>
        </p:nvSpPr>
        <p:spPr>
          <a:xfrm flipH="1">
            <a:off x="2700936" y="1174272"/>
            <a:ext cx="589363" cy="603307"/>
          </a:xfrm>
          <a:prstGeom prst="lightningBolt">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pic>
        <p:nvPicPr>
          <p:cNvPr id="22" name="図 21" descr="スポーツゲーム が含まれている画像&#10;&#10;自動的に生成された説明">
            <a:extLst>
              <a:ext uri="{FF2B5EF4-FFF2-40B4-BE49-F238E27FC236}">
                <a16:creationId xmlns:a16="http://schemas.microsoft.com/office/drawing/2014/main" id="{AB2FF5A7-DB50-4ABD-A6D3-4731CA8B7D13}"/>
              </a:ext>
            </a:extLst>
          </p:cNvPr>
          <p:cNvPicPr>
            <a:picLocks noChangeAspect="1"/>
          </p:cNvPicPr>
          <p:nvPr/>
        </p:nvPicPr>
        <p:blipFill rotWithShape="1">
          <a:blip r:embed="rId2">
            <a:extLst>
              <a:ext uri="{28A0092B-C50C-407E-A947-70E740481C1C}">
                <a14:useLocalDpi xmlns:a14="http://schemas.microsoft.com/office/drawing/2010/main" val="0"/>
              </a:ext>
            </a:extLst>
          </a:blip>
          <a:srcRect l="6958" t="24307" r="5366" b="23703"/>
          <a:stretch/>
        </p:blipFill>
        <p:spPr>
          <a:xfrm>
            <a:off x="2040134" y="3220174"/>
            <a:ext cx="5148229" cy="3052832"/>
          </a:xfrm>
          <a:prstGeom prst="rect">
            <a:avLst/>
          </a:prstGeom>
        </p:spPr>
      </p:pic>
      <p:sp>
        <p:nvSpPr>
          <p:cNvPr id="27" name="テキスト ボックス 26">
            <a:extLst>
              <a:ext uri="{FF2B5EF4-FFF2-40B4-BE49-F238E27FC236}">
                <a16:creationId xmlns:a16="http://schemas.microsoft.com/office/drawing/2014/main" id="{76DA98B5-EF30-43C1-8A48-16F9639BB49E}"/>
              </a:ext>
            </a:extLst>
          </p:cNvPr>
          <p:cNvSpPr txBox="1"/>
          <p:nvPr/>
        </p:nvSpPr>
        <p:spPr>
          <a:xfrm>
            <a:off x="1240191" y="3404150"/>
            <a:ext cx="962463" cy="461665"/>
          </a:xfrm>
          <a:prstGeom prst="rect">
            <a:avLst/>
          </a:prstGeom>
          <a:solidFill>
            <a:srgbClr val="D9D9D9">
              <a:alpha val="81176"/>
            </a:srgbClr>
          </a:solidFill>
        </p:spPr>
        <p:txBody>
          <a:bodyPr wrap="square">
            <a:spAutoFit/>
          </a:bodyPr>
          <a:lstStyle/>
          <a:p>
            <a:pPr algn="ctr"/>
            <a:r>
              <a:rPr lang="en-US" altLang="ja-JP" sz="1200" b="0" dirty="0"/>
              <a:t>Radar application</a:t>
            </a:r>
            <a:endParaRPr lang="ja-JP" altLang="en-US" sz="1200" dirty="0"/>
          </a:p>
        </p:txBody>
      </p:sp>
      <p:sp>
        <p:nvSpPr>
          <p:cNvPr id="28" name="楕円 27">
            <a:extLst>
              <a:ext uri="{FF2B5EF4-FFF2-40B4-BE49-F238E27FC236}">
                <a16:creationId xmlns:a16="http://schemas.microsoft.com/office/drawing/2014/main" id="{F0DB5036-7CA2-4F75-9990-0C7DE0BA66A5}"/>
              </a:ext>
            </a:extLst>
          </p:cNvPr>
          <p:cNvSpPr/>
          <p:nvPr/>
        </p:nvSpPr>
        <p:spPr>
          <a:xfrm>
            <a:off x="2231051" y="3859414"/>
            <a:ext cx="184731" cy="172969"/>
          </a:xfrm>
          <a:prstGeom prst="ellipse">
            <a:avLst/>
          </a:prstGeom>
          <a:solidFill>
            <a:srgbClr val="FF00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29" name="テキスト ボックス 28">
            <a:extLst>
              <a:ext uri="{FF2B5EF4-FFF2-40B4-BE49-F238E27FC236}">
                <a16:creationId xmlns:a16="http://schemas.microsoft.com/office/drawing/2014/main" id="{7C9D6124-EAA0-4DEA-98EB-E13CDE71EC91}"/>
              </a:ext>
            </a:extLst>
          </p:cNvPr>
          <p:cNvSpPr txBox="1"/>
          <p:nvPr/>
        </p:nvSpPr>
        <p:spPr>
          <a:xfrm>
            <a:off x="1276196" y="5489347"/>
            <a:ext cx="962463" cy="461665"/>
          </a:xfrm>
          <a:prstGeom prst="rect">
            <a:avLst/>
          </a:prstGeom>
          <a:solidFill>
            <a:srgbClr val="D9D9D9">
              <a:alpha val="81176"/>
            </a:srgbClr>
          </a:solidFill>
        </p:spPr>
        <p:txBody>
          <a:bodyPr wrap="square">
            <a:spAutoFit/>
          </a:bodyPr>
          <a:lstStyle/>
          <a:p>
            <a:pPr algn="ctr"/>
            <a:r>
              <a:rPr lang="en-US" altLang="ja-JP" sz="1200" b="0" dirty="0"/>
              <a:t>Radar application</a:t>
            </a:r>
            <a:endParaRPr lang="ja-JP" altLang="en-US" sz="1200" dirty="0"/>
          </a:p>
        </p:txBody>
      </p:sp>
      <p:sp>
        <p:nvSpPr>
          <p:cNvPr id="30" name="テキスト ボックス 29">
            <a:extLst>
              <a:ext uri="{FF2B5EF4-FFF2-40B4-BE49-F238E27FC236}">
                <a16:creationId xmlns:a16="http://schemas.microsoft.com/office/drawing/2014/main" id="{745DED8A-955E-492E-918B-5A9A5D37D85D}"/>
              </a:ext>
            </a:extLst>
          </p:cNvPr>
          <p:cNvSpPr txBox="1"/>
          <p:nvPr/>
        </p:nvSpPr>
        <p:spPr>
          <a:xfrm>
            <a:off x="2440944" y="3397749"/>
            <a:ext cx="1215716" cy="461665"/>
          </a:xfrm>
          <a:prstGeom prst="rect">
            <a:avLst/>
          </a:prstGeom>
          <a:solidFill>
            <a:srgbClr val="D9D9D9">
              <a:alpha val="81176"/>
            </a:srgbClr>
          </a:solidFill>
        </p:spPr>
        <p:txBody>
          <a:bodyPr wrap="square">
            <a:spAutoFit/>
          </a:bodyPr>
          <a:lstStyle>
            <a:defPPr>
              <a:defRPr lang="ja-JP"/>
            </a:defPPr>
            <a:lvl1pPr>
              <a:defRPr sz="1200" b="0"/>
            </a:lvl1pPr>
          </a:lstStyle>
          <a:p>
            <a:r>
              <a:rPr lang="en-US" altLang="ja-JP" dirty="0"/>
              <a:t>Engine control application</a:t>
            </a:r>
            <a:endParaRPr lang="ja-JP" altLang="en-US" dirty="0"/>
          </a:p>
        </p:txBody>
      </p:sp>
      <p:sp>
        <p:nvSpPr>
          <p:cNvPr id="31" name="テキスト ボックス 30">
            <a:extLst>
              <a:ext uri="{FF2B5EF4-FFF2-40B4-BE49-F238E27FC236}">
                <a16:creationId xmlns:a16="http://schemas.microsoft.com/office/drawing/2014/main" id="{6CA0FB69-7789-4D1A-82EB-9B33B2477449}"/>
              </a:ext>
            </a:extLst>
          </p:cNvPr>
          <p:cNvSpPr txBox="1"/>
          <p:nvPr/>
        </p:nvSpPr>
        <p:spPr>
          <a:xfrm>
            <a:off x="3064994" y="5262329"/>
            <a:ext cx="1060544" cy="461665"/>
          </a:xfrm>
          <a:prstGeom prst="rect">
            <a:avLst/>
          </a:prstGeom>
          <a:solidFill>
            <a:srgbClr val="D9D9D9">
              <a:alpha val="81176"/>
            </a:srgbClr>
          </a:solidFill>
        </p:spPr>
        <p:txBody>
          <a:bodyPr wrap="square">
            <a:spAutoFit/>
          </a:bodyPr>
          <a:lstStyle/>
          <a:p>
            <a:pPr algn="ctr"/>
            <a:r>
              <a:rPr lang="en-US" altLang="ja-JP" sz="1200" b="0" dirty="0"/>
              <a:t>Body control </a:t>
            </a:r>
            <a:r>
              <a:rPr lang="en-US" altLang="ja-JP" sz="1200" b="0" dirty="0" err="1"/>
              <a:t>applicaition</a:t>
            </a:r>
            <a:endParaRPr lang="ja-JP" altLang="en-US" sz="1200" dirty="0"/>
          </a:p>
        </p:txBody>
      </p:sp>
      <p:sp>
        <p:nvSpPr>
          <p:cNvPr id="32" name="テキスト ボックス 31">
            <a:extLst>
              <a:ext uri="{FF2B5EF4-FFF2-40B4-BE49-F238E27FC236}">
                <a16:creationId xmlns:a16="http://schemas.microsoft.com/office/drawing/2014/main" id="{639E9AF7-B518-4CBC-AF18-5E5BEA9F2B09}"/>
              </a:ext>
            </a:extLst>
          </p:cNvPr>
          <p:cNvSpPr txBox="1"/>
          <p:nvPr/>
        </p:nvSpPr>
        <p:spPr>
          <a:xfrm>
            <a:off x="3142272" y="4207699"/>
            <a:ext cx="809457" cy="461665"/>
          </a:xfrm>
          <a:prstGeom prst="rect">
            <a:avLst/>
          </a:prstGeom>
          <a:solidFill>
            <a:srgbClr val="FFFF00"/>
          </a:solidFill>
          <a:ln w="28575">
            <a:solidFill>
              <a:srgbClr val="FF0000"/>
            </a:solidFill>
          </a:ln>
        </p:spPr>
        <p:txBody>
          <a:bodyPr wrap="square">
            <a:spAutoFit/>
          </a:bodyPr>
          <a:lstStyle/>
          <a:p>
            <a:pPr algn="ctr"/>
            <a:r>
              <a:rPr lang="en-US" altLang="ja-JP" sz="1200" b="0" dirty="0"/>
              <a:t>Head unit</a:t>
            </a:r>
            <a:endParaRPr lang="ja-JP" altLang="en-US" sz="1200" dirty="0"/>
          </a:p>
        </p:txBody>
      </p:sp>
      <p:sp>
        <p:nvSpPr>
          <p:cNvPr id="33" name="テキスト ボックス 32">
            <a:extLst>
              <a:ext uri="{FF2B5EF4-FFF2-40B4-BE49-F238E27FC236}">
                <a16:creationId xmlns:a16="http://schemas.microsoft.com/office/drawing/2014/main" id="{5C1BA0E2-1DCE-427F-BA10-4E24E2405C96}"/>
              </a:ext>
            </a:extLst>
          </p:cNvPr>
          <p:cNvSpPr txBox="1"/>
          <p:nvPr/>
        </p:nvSpPr>
        <p:spPr>
          <a:xfrm>
            <a:off x="3810479" y="3031924"/>
            <a:ext cx="934097" cy="461665"/>
          </a:xfrm>
          <a:prstGeom prst="rect">
            <a:avLst/>
          </a:prstGeom>
          <a:solidFill>
            <a:srgbClr val="D9D9D9">
              <a:alpha val="81176"/>
            </a:srgbClr>
          </a:solidFill>
        </p:spPr>
        <p:txBody>
          <a:bodyPr wrap="square">
            <a:spAutoFit/>
          </a:bodyPr>
          <a:lstStyle/>
          <a:p>
            <a:pPr algn="ctr"/>
            <a:r>
              <a:rPr lang="en-US" altLang="ja-JP" sz="1200" b="0" dirty="0"/>
              <a:t>Camera application</a:t>
            </a:r>
            <a:endParaRPr lang="ja-JP" altLang="en-US" sz="1200" dirty="0"/>
          </a:p>
        </p:txBody>
      </p:sp>
      <p:sp>
        <p:nvSpPr>
          <p:cNvPr id="35" name="テキスト ボックス 34">
            <a:extLst>
              <a:ext uri="{FF2B5EF4-FFF2-40B4-BE49-F238E27FC236}">
                <a16:creationId xmlns:a16="http://schemas.microsoft.com/office/drawing/2014/main" id="{28499ADC-B30F-42C1-B0F7-5DD5B0384AD4}"/>
              </a:ext>
            </a:extLst>
          </p:cNvPr>
          <p:cNvSpPr txBox="1"/>
          <p:nvPr/>
        </p:nvSpPr>
        <p:spPr>
          <a:xfrm>
            <a:off x="6934656" y="3675262"/>
            <a:ext cx="1523544" cy="276999"/>
          </a:xfrm>
          <a:prstGeom prst="rect">
            <a:avLst/>
          </a:prstGeom>
          <a:solidFill>
            <a:srgbClr val="D9D9D9">
              <a:alpha val="81176"/>
            </a:srgbClr>
          </a:solidFill>
        </p:spPr>
        <p:txBody>
          <a:bodyPr wrap="square">
            <a:spAutoFit/>
          </a:bodyPr>
          <a:lstStyle/>
          <a:p>
            <a:pPr algn="ctr"/>
            <a:r>
              <a:rPr lang="en-US" altLang="ja-JP" sz="1200" b="0" dirty="0"/>
              <a:t>Camera application</a:t>
            </a:r>
            <a:endParaRPr lang="ja-JP" altLang="en-US" sz="1200" dirty="0"/>
          </a:p>
        </p:txBody>
      </p:sp>
      <p:sp>
        <p:nvSpPr>
          <p:cNvPr id="37" name="テキスト ボックス 36">
            <a:extLst>
              <a:ext uri="{FF2B5EF4-FFF2-40B4-BE49-F238E27FC236}">
                <a16:creationId xmlns:a16="http://schemas.microsoft.com/office/drawing/2014/main" id="{F78BCDEC-1F7F-4A7C-A429-DF235A1B6FF2}"/>
              </a:ext>
            </a:extLst>
          </p:cNvPr>
          <p:cNvSpPr txBox="1"/>
          <p:nvPr/>
        </p:nvSpPr>
        <p:spPr>
          <a:xfrm>
            <a:off x="3263529" y="4712788"/>
            <a:ext cx="1060544" cy="461665"/>
          </a:xfrm>
          <a:prstGeom prst="rect">
            <a:avLst/>
          </a:prstGeom>
          <a:solidFill>
            <a:srgbClr val="D9D9D9">
              <a:alpha val="81176"/>
            </a:srgbClr>
          </a:solidFill>
        </p:spPr>
        <p:txBody>
          <a:bodyPr wrap="square">
            <a:spAutoFit/>
          </a:bodyPr>
          <a:lstStyle/>
          <a:p>
            <a:pPr algn="ctr"/>
            <a:r>
              <a:rPr lang="en-US" altLang="ja-JP" sz="1200" b="0" dirty="0"/>
              <a:t>Dashboard application</a:t>
            </a:r>
            <a:endParaRPr lang="ja-JP" altLang="en-US" sz="1200" dirty="0"/>
          </a:p>
        </p:txBody>
      </p:sp>
      <p:sp>
        <p:nvSpPr>
          <p:cNvPr id="57" name="楕円 56">
            <a:extLst>
              <a:ext uri="{FF2B5EF4-FFF2-40B4-BE49-F238E27FC236}">
                <a16:creationId xmlns:a16="http://schemas.microsoft.com/office/drawing/2014/main" id="{A3DD585C-C4D5-41C1-A556-AB354168E37B}"/>
              </a:ext>
            </a:extLst>
          </p:cNvPr>
          <p:cNvSpPr/>
          <p:nvPr/>
        </p:nvSpPr>
        <p:spPr>
          <a:xfrm>
            <a:off x="2254795" y="5372259"/>
            <a:ext cx="184731" cy="172969"/>
          </a:xfrm>
          <a:prstGeom prst="ellipse">
            <a:avLst/>
          </a:prstGeom>
          <a:solidFill>
            <a:srgbClr val="FF00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58" name="楕円 57">
            <a:extLst>
              <a:ext uri="{FF2B5EF4-FFF2-40B4-BE49-F238E27FC236}">
                <a16:creationId xmlns:a16="http://schemas.microsoft.com/office/drawing/2014/main" id="{8CD97B30-532F-47EA-A9F1-EF0CD7DF434A}"/>
              </a:ext>
            </a:extLst>
          </p:cNvPr>
          <p:cNvSpPr/>
          <p:nvPr/>
        </p:nvSpPr>
        <p:spPr>
          <a:xfrm>
            <a:off x="2767389" y="3863144"/>
            <a:ext cx="184731" cy="172969"/>
          </a:xfrm>
          <a:prstGeom prst="ellipse">
            <a:avLst/>
          </a:prstGeom>
          <a:solidFill>
            <a:srgbClr val="FF00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60" name="楕円 59">
            <a:extLst>
              <a:ext uri="{FF2B5EF4-FFF2-40B4-BE49-F238E27FC236}">
                <a16:creationId xmlns:a16="http://schemas.microsoft.com/office/drawing/2014/main" id="{7A9D7FB1-8E10-4955-A1AC-5B72CA522091}"/>
              </a:ext>
            </a:extLst>
          </p:cNvPr>
          <p:cNvSpPr/>
          <p:nvPr/>
        </p:nvSpPr>
        <p:spPr>
          <a:xfrm>
            <a:off x="3105568" y="4750625"/>
            <a:ext cx="184731" cy="172969"/>
          </a:xfrm>
          <a:prstGeom prst="ellipse">
            <a:avLst/>
          </a:prstGeom>
          <a:solidFill>
            <a:srgbClr val="FF00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61" name="楕円 60">
            <a:extLst>
              <a:ext uri="{FF2B5EF4-FFF2-40B4-BE49-F238E27FC236}">
                <a16:creationId xmlns:a16="http://schemas.microsoft.com/office/drawing/2014/main" id="{B4A2082D-9B58-478A-9E93-733BF30F4805}"/>
              </a:ext>
            </a:extLst>
          </p:cNvPr>
          <p:cNvSpPr/>
          <p:nvPr/>
        </p:nvSpPr>
        <p:spPr>
          <a:xfrm>
            <a:off x="3790646" y="3479473"/>
            <a:ext cx="184731" cy="172969"/>
          </a:xfrm>
          <a:prstGeom prst="ellipse">
            <a:avLst/>
          </a:prstGeom>
          <a:solidFill>
            <a:srgbClr val="FF00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62" name="楕円 61">
            <a:extLst>
              <a:ext uri="{FF2B5EF4-FFF2-40B4-BE49-F238E27FC236}">
                <a16:creationId xmlns:a16="http://schemas.microsoft.com/office/drawing/2014/main" id="{3EA57DA7-2313-4886-B5BF-1D1C1B1ADA64}"/>
              </a:ext>
            </a:extLst>
          </p:cNvPr>
          <p:cNvSpPr/>
          <p:nvPr/>
        </p:nvSpPr>
        <p:spPr>
          <a:xfrm>
            <a:off x="3803217" y="5753432"/>
            <a:ext cx="184731" cy="172969"/>
          </a:xfrm>
          <a:prstGeom prst="ellipse">
            <a:avLst/>
          </a:prstGeom>
          <a:solidFill>
            <a:srgbClr val="FF00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63" name="楕円 62">
            <a:extLst>
              <a:ext uri="{FF2B5EF4-FFF2-40B4-BE49-F238E27FC236}">
                <a16:creationId xmlns:a16="http://schemas.microsoft.com/office/drawing/2014/main" id="{819BA7B9-F0F6-47C4-A043-EC4AA65725C0}"/>
              </a:ext>
            </a:extLst>
          </p:cNvPr>
          <p:cNvSpPr/>
          <p:nvPr/>
        </p:nvSpPr>
        <p:spPr>
          <a:xfrm>
            <a:off x="5512123" y="4353309"/>
            <a:ext cx="184731" cy="172969"/>
          </a:xfrm>
          <a:prstGeom prst="ellipse">
            <a:avLst/>
          </a:prstGeom>
          <a:solidFill>
            <a:srgbClr val="FF00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64" name="楕円 63">
            <a:extLst>
              <a:ext uri="{FF2B5EF4-FFF2-40B4-BE49-F238E27FC236}">
                <a16:creationId xmlns:a16="http://schemas.microsoft.com/office/drawing/2014/main" id="{F3A6ABEE-94CC-44F3-920F-56BD3C224D0C}"/>
              </a:ext>
            </a:extLst>
          </p:cNvPr>
          <p:cNvSpPr/>
          <p:nvPr/>
        </p:nvSpPr>
        <p:spPr>
          <a:xfrm>
            <a:off x="5519237" y="4728685"/>
            <a:ext cx="184731" cy="172969"/>
          </a:xfrm>
          <a:prstGeom prst="ellipse">
            <a:avLst/>
          </a:prstGeom>
          <a:solidFill>
            <a:srgbClr val="FF00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65" name="楕円 64">
            <a:extLst>
              <a:ext uri="{FF2B5EF4-FFF2-40B4-BE49-F238E27FC236}">
                <a16:creationId xmlns:a16="http://schemas.microsoft.com/office/drawing/2014/main" id="{9056B51E-EF1B-495A-8E4B-1103DA1E427D}"/>
              </a:ext>
            </a:extLst>
          </p:cNvPr>
          <p:cNvSpPr/>
          <p:nvPr/>
        </p:nvSpPr>
        <p:spPr>
          <a:xfrm>
            <a:off x="2859754" y="5281326"/>
            <a:ext cx="184731" cy="172969"/>
          </a:xfrm>
          <a:prstGeom prst="ellipse">
            <a:avLst/>
          </a:prstGeom>
          <a:solidFill>
            <a:srgbClr val="FF00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68" name="楕円 67">
            <a:extLst>
              <a:ext uri="{FF2B5EF4-FFF2-40B4-BE49-F238E27FC236}">
                <a16:creationId xmlns:a16="http://schemas.microsoft.com/office/drawing/2014/main" id="{303BAA8F-6460-48F2-AFE1-7F30973E33AB}"/>
              </a:ext>
            </a:extLst>
          </p:cNvPr>
          <p:cNvSpPr/>
          <p:nvPr/>
        </p:nvSpPr>
        <p:spPr>
          <a:xfrm>
            <a:off x="6760997" y="3612733"/>
            <a:ext cx="184731" cy="172969"/>
          </a:xfrm>
          <a:prstGeom prst="ellipse">
            <a:avLst/>
          </a:prstGeom>
          <a:solidFill>
            <a:srgbClr val="FF00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69" name="楕円 68">
            <a:extLst>
              <a:ext uri="{FF2B5EF4-FFF2-40B4-BE49-F238E27FC236}">
                <a16:creationId xmlns:a16="http://schemas.microsoft.com/office/drawing/2014/main" id="{5E16656A-3642-41FB-A5F1-0425614CE7F2}"/>
              </a:ext>
            </a:extLst>
          </p:cNvPr>
          <p:cNvSpPr/>
          <p:nvPr/>
        </p:nvSpPr>
        <p:spPr>
          <a:xfrm>
            <a:off x="6782256" y="5619136"/>
            <a:ext cx="184731" cy="172969"/>
          </a:xfrm>
          <a:prstGeom prst="ellipse">
            <a:avLst/>
          </a:prstGeom>
          <a:solidFill>
            <a:srgbClr val="FF00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70" name="テキスト ボックス 69">
            <a:extLst>
              <a:ext uri="{FF2B5EF4-FFF2-40B4-BE49-F238E27FC236}">
                <a16:creationId xmlns:a16="http://schemas.microsoft.com/office/drawing/2014/main" id="{23D22342-774C-4639-90E2-F8BF50E9E8B1}"/>
              </a:ext>
            </a:extLst>
          </p:cNvPr>
          <p:cNvSpPr txBox="1"/>
          <p:nvPr/>
        </p:nvSpPr>
        <p:spPr>
          <a:xfrm>
            <a:off x="4918511" y="3905456"/>
            <a:ext cx="1060544" cy="461665"/>
          </a:xfrm>
          <a:prstGeom prst="rect">
            <a:avLst/>
          </a:prstGeom>
          <a:solidFill>
            <a:srgbClr val="D9D9D9">
              <a:alpha val="81176"/>
            </a:srgbClr>
          </a:solidFill>
        </p:spPr>
        <p:txBody>
          <a:bodyPr wrap="square">
            <a:spAutoFit/>
          </a:bodyPr>
          <a:lstStyle/>
          <a:p>
            <a:pPr algn="ctr"/>
            <a:r>
              <a:rPr lang="en-US" altLang="ja-JP" sz="1200" b="0" dirty="0"/>
              <a:t>Multimedia application</a:t>
            </a:r>
            <a:endParaRPr lang="ja-JP" altLang="en-US" sz="1200" dirty="0"/>
          </a:p>
        </p:txBody>
      </p:sp>
      <p:sp>
        <p:nvSpPr>
          <p:cNvPr id="71" name="テキスト ボックス 70">
            <a:extLst>
              <a:ext uri="{FF2B5EF4-FFF2-40B4-BE49-F238E27FC236}">
                <a16:creationId xmlns:a16="http://schemas.microsoft.com/office/drawing/2014/main" id="{F1DD1688-4959-4EC1-A061-F01C595B55C4}"/>
              </a:ext>
            </a:extLst>
          </p:cNvPr>
          <p:cNvSpPr txBox="1"/>
          <p:nvPr/>
        </p:nvSpPr>
        <p:spPr>
          <a:xfrm>
            <a:off x="4904929" y="4919001"/>
            <a:ext cx="1214388" cy="461665"/>
          </a:xfrm>
          <a:prstGeom prst="rect">
            <a:avLst/>
          </a:prstGeom>
          <a:solidFill>
            <a:srgbClr val="D9D9D9">
              <a:alpha val="81176"/>
            </a:srgbClr>
          </a:solidFill>
        </p:spPr>
        <p:txBody>
          <a:bodyPr wrap="square">
            <a:spAutoFit/>
          </a:bodyPr>
          <a:lstStyle/>
          <a:p>
            <a:pPr algn="ctr"/>
            <a:r>
              <a:rPr lang="en-US" altLang="ja-JP" sz="1200" b="0" dirty="0"/>
              <a:t>rear seat entertainment</a:t>
            </a:r>
            <a:endParaRPr lang="ja-JP" altLang="en-US" sz="1200" dirty="0"/>
          </a:p>
        </p:txBody>
      </p:sp>
      <p:sp>
        <p:nvSpPr>
          <p:cNvPr id="72" name="テキスト ボックス 71">
            <a:extLst>
              <a:ext uri="{FF2B5EF4-FFF2-40B4-BE49-F238E27FC236}">
                <a16:creationId xmlns:a16="http://schemas.microsoft.com/office/drawing/2014/main" id="{A20E9E0F-C222-401A-8EEB-011EFCD62EDC}"/>
              </a:ext>
            </a:extLst>
          </p:cNvPr>
          <p:cNvSpPr txBox="1"/>
          <p:nvPr/>
        </p:nvSpPr>
        <p:spPr>
          <a:xfrm>
            <a:off x="6934656" y="5562918"/>
            <a:ext cx="1523544" cy="276999"/>
          </a:xfrm>
          <a:prstGeom prst="rect">
            <a:avLst/>
          </a:prstGeom>
          <a:solidFill>
            <a:srgbClr val="D9D9D9">
              <a:alpha val="81176"/>
            </a:srgbClr>
          </a:solidFill>
        </p:spPr>
        <p:txBody>
          <a:bodyPr wrap="square">
            <a:spAutoFit/>
          </a:bodyPr>
          <a:lstStyle/>
          <a:p>
            <a:pPr algn="ctr"/>
            <a:r>
              <a:rPr lang="en-US" altLang="ja-JP" sz="1200" b="0" dirty="0"/>
              <a:t>Camera application</a:t>
            </a:r>
            <a:endParaRPr lang="ja-JP" altLang="en-US" sz="1200" dirty="0"/>
          </a:p>
        </p:txBody>
      </p:sp>
      <p:sp>
        <p:nvSpPr>
          <p:cNvPr id="73" name="テキスト ボックス 72">
            <a:extLst>
              <a:ext uri="{FF2B5EF4-FFF2-40B4-BE49-F238E27FC236}">
                <a16:creationId xmlns:a16="http://schemas.microsoft.com/office/drawing/2014/main" id="{423F50F4-207F-461B-A08D-2BCE468EDD38}"/>
              </a:ext>
            </a:extLst>
          </p:cNvPr>
          <p:cNvSpPr txBox="1"/>
          <p:nvPr/>
        </p:nvSpPr>
        <p:spPr>
          <a:xfrm>
            <a:off x="3835488" y="5926401"/>
            <a:ext cx="934097" cy="461665"/>
          </a:xfrm>
          <a:prstGeom prst="rect">
            <a:avLst/>
          </a:prstGeom>
          <a:solidFill>
            <a:srgbClr val="D9D9D9">
              <a:alpha val="81176"/>
            </a:srgbClr>
          </a:solidFill>
        </p:spPr>
        <p:txBody>
          <a:bodyPr wrap="square">
            <a:spAutoFit/>
          </a:bodyPr>
          <a:lstStyle/>
          <a:p>
            <a:pPr algn="ctr"/>
            <a:r>
              <a:rPr lang="en-US" altLang="ja-JP" sz="1200" b="0" dirty="0"/>
              <a:t>Camera application</a:t>
            </a:r>
            <a:endParaRPr lang="ja-JP" altLang="en-US" sz="1200" dirty="0"/>
          </a:p>
        </p:txBody>
      </p:sp>
      <p:cxnSp>
        <p:nvCxnSpPr>
          <p:cNvPr id="75" name="コネクタ: カギ線 74">
            <a:extLst>
              <a:ext uri="{FF2B5EF4-FFF2-40B4-BE49-F238E27FC236}">
                <a16:creationId xmlns:a16="http://schemas.microsoft.com/office/drawing/2014/main" id="{7076B0B5-C446-464B-8473-111E43055CAC}"/>
              </a:ext>
            </a:extLst>
          </p:cNvPr>
          <p:cNvCxnSpPr>
            <a:cxnSpLocks/>
            <a:stCxn id="28" idx="6"/>
          </p:cNvCxnSpPr>
          <p:nvPr/>
        </p:nvCxnSpPr>
        <p:spPr>
          <a:xfrm>
            <a:off x="2415782" y="3945899"/>
            <a:ext cx="715216" cy="425219"/>
          </a:xfrm>
          <a:prstGeom prst="bentConnector3">
            <a:avLst>
              <a:gd name="adj1" fmla="val 38494"/>
            </a:avLst>
          </a:prstGeom>
          <a:ln w="38100">
            <a:solidFill>
              <a:srgbClr val="00B05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7" name="コネクタ: カギ線 76">
            <a:extLst>
              <a:ext uri="{FF2B5EF4-FFF2-40B4-BE49-F238E27FC236}">
                <a16:creationId xmlns:a16="http://schemas.microsoft.com/office/drawing/2014/main" id="{041088EB-6D95-4E8E-879C-51A8A42E1932}"/>
              </a:ext>
            </a:extLst>
          </p:cNvPr>
          <p:cNvCxnSpPr>
            <a:cxnSpLocks/>
            <a:stCxn id="58" idx="4"/>
          </p:cNvCxnSpPr>
          <p:nvPr/>
        </p:nvCxnSpPr>
        <p:spPr>
          <a:xfrm rot="16200000" flipH="1">
            <a:off x="2871396" y="4024472"/>
            <a:ext cx="278443" cy="301724"/>
          </a:xfrm>
          <a:prstGeom prst="bentConnector2">
            <a:avLst/>
          </a:prstGeom>
          <a:ln w="38100">
            <a:solidFill>
              <a:srgbClr val="00B05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2" name="コネクタ: カギ線 91">
            <a:extLst>
              <a:ext uri="{FF2B5EF4-FFF2-40B4-BE49-F238E27FC236}">
                <a16:creationId xmlns:a16="http://schemas.microsoft.com/office/drawing/2014/main" id="{3D26ED97-CCFE-4FAD-9CE7-BE09AA87DD5D}"/>
              </a:ext>
            </a:extLst>
          </p:cNvPr>
          <p:cNvCxnSpPr>
            <a:cxnSpLocks/>
            <a:stCxn id="65" idx="0"/>
          </p:cNvCxnSpPr>
          <p:nvPr/>
        </p:nvCxnSpPr>
        <p:spPr>
          <a:xfrm rot="5400000" flipH="1" flipV="1">
            <a:off x="2702887" y="4841939"/>
            <a:ext cx="688621" cy="190154"/>
          </a:xfrm>
          <a:prstGeom prst="bentConnector3">
            <a:avLst>
              <a:gd name="adj1" fmla="val 101787"/>
            </a:avLst>
          </a:prstGeom>
          <a:ln w="38100">
            <a:solidFill>
              <a:srgbClr val="00B05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6" name="コネクタ: カギ線 95">
            <a:extLst>
              <a:ext uri="{FF2B5EF4-FFF2-40B4-BE49-F238E27FC236}">
                <a16:creationId xmlns:a16="http://schemas.microsoft.com/office/drawing/2014/main" id="{AD80544B-639F-4A4E-A007-D4B3936CD101}"/>
              </a:ext>
            </a:extLst>
          </p:cNvPr>
          <p:cNvCxnSpPr>
            <a:cxnSpLocks/>
            <a:stCxn id="57" idx="6"/>
            <a:endCxn id="32" idx="1"/>
          </p:cNvCxnSpPr>
          <p:nvPr/>
        </p:nvCxnSpPr>
        <p:spPr>
          <a:xfrm flipV="1">
            <a:off x="2439526" y="4438532"/>
            <a:ext cx="702746" cy="1020212"/>
          </a:xfrm>
          <a:prstGeom prst="bentConnector3">
            <a:avLst>
              <a:gd name="adj1" fmla="val 50000"/>
            </a:avLst>
          </a:prstGeom>
          <a:ln w="38100">
            <a:solidFill>
              <a:srgbClr val="00B05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1" name="コネクタ: カギ線 100">
            <a:extLst>
              <a:ext uri="{FF2B5EF4-FFF2-40B4-BE49-F238E27FC236}">
                <a16:creationId xmlns:a16="http://schemas.microsoft.com/office/drawing/2014/main" id="{9D7D2099-84E5-4E63-AC92-95696BDB36C9}"/>
              </a:ext>
            </a:extLst>
          </p:cNvPr>
          <p:cNvCxnSpPr>
            <a:cxnSpLocks/>
            <a:stCxn id="60" idx="6"/>
          </p:cNvCxnSpPr>
          <p:nvPr/>
        </p:nvCxnSpPr>
        <p:spPr>
          <a:xfrm flipV="1">
            <a:off x="3290299" y="4695275"/>
            <a:ext cx="88531" cy="141835"/>
          </a:xfrm>
          <a:prstGeom prst="bentConnector2">
            <a:avLst/>
          </a:prstGeom>
          <a:ln w="38100">
            <a:solidFill>
              <a:srgbClr val="00B05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4" name="コネクタ: カギ線 103">
            <a:extLst>
              <a:ext uri="{FF2B5EF4-FFF2-40B4-BE49-F238E27FC236}">
                <a16:creationId xmlns:a16="http://schemas.microsoft.com/office/drawing/2014/main" id="{57E30E21-2D5E-454A-891F-F350C7AF70C1}"/>
              </a:ext>
            </a:extLst>
          </p:cNvPr>
          <p:cNvCxnSpPr>
            <a:cxnSpLocks/>
            <a:stCxn id="61" idx="4"/>
          </p:cNvCxnSpPr>
          <p:nvPr/>
        </p:nvCxnSpPr>
        <p:spPr>
          <a:xfrm rot="5400000">
            <a:off x="3352871" y="3663753"/>
            <a:ext cx="541452" cy="518831"/>
          </a:xfrm>
          <a:prstGeom prst="bentConnector3">
            <a:avLst>
              <a:gd name="adj1" fmla="val 50000"/>
            </a:avLst>
          </a:prstGeom>
          <a:ln w="38100">
            <a:solidFill>
              <a:srgbClr val="00B05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7" name="コネクタ: カギ線 106">
            <a:extLst>
              <a:ext uri="{FF2B5EF4-FFF2-40B4-BE49-F238E27FC236}">
                <a16:creationId xmlns:a16="http://schemas.microsoft.com/office/drawing/2014/main" id="{DF671F49-3BBE-493D-8416-733753170E76}"/>
              </a:ext>
            </a:extLst>
          </p:cNvPr>
          <p:cNvCxnSpPr>
            <a:cxnSpLocks/>
            <a:stCxn id="62" idx="6"/>
          </p:cNvCxnSpPr>
          <p:nvPr/>
        </p:nvCxnSpPr>
        <p:spPr>
          <a:xfrm flipH="1" flipV="1">
            <a:off x="3959352" y="4553712"/>
            <a:ext cx="28596" cy="1286205"/>
          </a:xfrm>
          <a:prstGeom prst="bentConnector4">
            <a:avLst>
              <a:gd name="adj1" fmla="val -1758708"/>
              <a:gd name="adj2" fmla="val 99572"/>
            </a:avLst>
          </a:prstGeom>
          <a:ln w="38100">
            <a:solidFill>
              <a:srgbClr val="00B05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11" name="コネクタ: カギ線 110">
            <a:extLst>
              <a:ext uri="{FF2B5EF4-FFF2-40B4-BE49-F238E27FC236}">
                <a16:creationId xmlns:a16="http://schemas.microsoft.com/office/drawing/2014/main" id="{9549C429-8530-4FF1-9692-15ED7888FEF4}"/>
              </a:ext>
            </a:extLst>
          </p:cNvPr>
          <p:cNvCxnSpPr>
            <a:cxnSpLocks/>
          </p:cNvCxnSpPr>
          <p:nvPr/>
        </p:nvCxnSpPr>
        <p:spPr>
          <a:xfrm>
            <a:off x="3950208" y="4297680"/>
            <a:ext cx="1587024" cy="133168"/>
          </a:xfrm>
          <a:prstGeom prst="bentConnector3">
            <a:avLst>
              <a:gd name="adj1" fmla="val 50000"/>
            </a:avLst>
          </a:prstGeom>
          <a:ln w="38100">
            <a:solidFill>
              <a:srgbClr val="00B05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14" name="コネクタ: カギ線 113">
            <a:extLst>
              <a:ext uri="{FF2B5EF4-FFF2-40B4-BE49-F238E27FC236}">
                <a16:creationId xmlns:a16="http://schemas.microsoft.com/office/drawing/2014/main" id="{F9070FEF-0AF0-4BED-8289-2D9CC658C9B4}"/>
              </a:ext>
            </a:extLst>
          </p:cNvPr>
          <p:cNvCxnSpPr>
            <a:cxnSpLocks/>
            <a:stCxn id="64" idx="2"/>
          </p:cNvCxnSpPr>
          <p:nvPr/>
        </p:nvCxnSpPr>
        <p:spPr>
          <a:xfrm rot="10800000">
            <a:off x="3968497" y="4370832"/>
            <a:ext cx="1550741" cy="444338"/>
          </a:xfrm>
          <a:prstGeom prst="bentConnector3">
            <a:avLst>
              <a:gd name="adj1" fmla="val 53538"/>
            </a:avLst>
          </a:prstGeom>
          <a:ln w="38100">
            <a:solidFill>
              <a:srgbClr val="00B05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18" name="コネクタ: カギ線 117">
            <a:extLst>
              <a:ext uri="{FF2B5EF4-FFF2-40B4-BE49-F238E27FC236}">
                <a16:creationId xmlns:a16="http://schemas.microsoft.com/office/drawing/2014/main" id="{71D3EB69-3EB4-47A5-BF49-663EC732086B}"/>
              </a:ext>
            </a:extLst>
          </p:cNvPr>
          <p:cNvCxnSpPr>
            <a:cxnSpLocks/>
            <a:stCxn id="68" idx="2"/>
          </p:cNvCxnSpPr>
          <p:nvPr/>
        </p:nvCxnSpPr>
        <p:spPr>
          <a:xfrm rot="10800000" flipV="1">
            <a:off x="3942215" y="3699218"/>
            <a:ext cx="2818782" cy="525704"/>
          </a:xfrm>
          <a:prstGeom prst="bentConnector3">
            <a:avLst>
              <a:gd name="adj1" fmla="val 70437"/>
            </a:avLst>
          </a:prstGeom>
          <a:ln w="38100">
            <a:solidFill>
              <a:srgbClr val="00B05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23" name="コネクタ: カギ線 122">
            <a:extLst>
              <a:ext uri="{FF2B5EF4-FFF2-40B4-BE49-F238E27FC236}">
                <a16:creationId xmlns:a16="http://schemas.microsoft.com/office/drawing/2014/main" id="{8E715D9D-5EF2-466B-A54E-E107C68B895D}"/>
              </a:ext>
            </a:extLst>
          </p:cNvPr>
          <p:cNvCxnSpPr>
            <a:cxnSpLocks/>
            <a:endCxn id="69" idx="2"/>
          </p:cNvCxnSpPr>
          <p:nvPr/>
        </p:nvCxnSpPr>
        <p:spPr>
          <a:xfrm>
            <a:off x="3968496" y="4438531"/>
            <a:ext cx="2813760" cy="1267090"/>
          </a:xfrm>
          <a:prstGeom prst="bentConnector3">
            <a:avLst>
              <a:gd name="adj1" fmla="val 22702"/>
            </a:avLst>
          </a:prstGeom>
          <a:ln w="38100">
            <a:solidFill>
              <a:srgbClr val="00B050"/>
            </a:solidFill>
            <a:headEnd type="none" w="med" len="med"/>
            <a:tailEnd type="none" w="med" len="med"/>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8300771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付プレースホルダー 3">
            <a:extLst>
              <a:ext uri="{FF2B5EF4-FFF2-40B4-BE49-F238E27FC236}">
                <a16:creationId xmlns:a16="http://schemas.microsoft.com/office/drawing/2014/main" id="{EAFEA858-6933-4CFE-8901-CC4CBD97D56B}"/>
              </a:ext>
            </a:extLst>
          </p:cNvPr>
          <p:cNvSpPr>
            <a:spLocks noGrp="1"/>
          </p:cNvSpPr>
          <p:nvPr>
            <p:ph type="dt" idx="10"/>
          </p:nvPr>
        </p:nvSpPr>
        <p:spPr/>
        <p:txBody>
          <a:bodyPr/>
          <a:lstStyle/>
          <a:p>
            <a:r>
              <a:rPr lang="en-US" altLang="ja-JP"/>
              <a:t>January 2024</a:t>
            </a:r>
            <a:endParaRPr lang="en-US" dirty="0"/>
          </a:p>
        </p:txBody>
      </p:sp>
      <p:sp>
        <p:nvSpPr>
          <p:cNvPr id="5" name="フッター プレースホルダー 4">
            <a:extLst>
              <a:ext uri="{FF2B5EF4-FFF2-40B4-BE49-F238E27FC236}">
                <a16:creationId xmlns:a16="http://schemas.microsoft.com/office/drawing/2014/main" id="{869A30E2-8CDD-407B-9D57-910AC2E4B94C}"/>
              </a:ext>
            </a:extLst>
          </p:cNvPr>
          <p:cNvSpPr>
            <a:spLocks noGrp="1"/>
          </p:cNvSpPr>
          <p:nvPr>
            <p:ph type="ftr" idx="11"/>
          </p:nvPr>
        </p:nvSpPr>
        <p:spPr>
          <a:xfrm>
            <a:off x="4839321" y="6475412"/>
            <a:ext cx="4228318" cy="276999"/>
          </a:xfrm>
        </p:spPr>
        <p:txBody>
          <a:bodyPr/>
          <a:lstStyle/>
          <a:p>
            <a:r>
              <a:rPr lang="en-US"/>
              <a:t>Takumi Kobayashi, Minsoo Kim, Marco Hernandez, Ryuji Kohno (Nitech/YRP-IAI/U.Oulu/YNU)</a:t>
            </a:r>
            <a:endParaRPr lang="en-US" dirty="0"/>
          </a:p>
        </p:txBody>
      </p:sp>
      <p:sp>
        <p:nvSpPr>
          <p:cNvPr id="6" name="スライド番号プレースホルダー 5">
            <a:extLst>
              <a:ext uri="{FF2B5EF4-FFF2-40B4-BE49-F238E27FC236}">
                <a16:creationId xmlns:a16="http://schemas.microsoft.com/office/drawing/2014/main" id="{6C74140A-B982-46F4-946F-12E79A6B7C28}"/>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13</a:t>
            </a:fld>
            <a:endParaRPr dirty="0"/>
          </a:p>
        </p:txBody>
      </p:sp>
      <p:sp>
        <p:nvSpPr>
          <p:cNvPr id="7" name="タイトル 6">
            <a:extLst>
              <a:ext uri="{FF2B5EF4-FFF2-40B4-BE49-F238E27FC236}">
                <a16:creationId xmlns:a16="http://schemas.microsoft.com/office/drawing/2014/main" id="{4D0D770D-EE4E-4169-979E-055313B64472}"/>
              </a:ext>
            </a:extLst>
          </p:cNvPr>
          <p:cNvSpPr>
            <a:spLocks noGrp="1"/>
          </p:cNvSpPr>
          <p:nvPr>
            <p:ph type="title"/>
          </p:nvPr>
        </p:nvSpPr>
        <p:spPr>
          <a:xfrm>
            <a:off x="685800" y="685799"/>
            <a:ext cx="7772400" cy="938815"/>
          </a:xfrm>
        </p:spPr>
        <p:txBody>
          <a:bodyPr/>
          <a:lstStyle/>
          <a:p>
            <a:r>
              <a:rPr lang="en-US" altLang="ja-JP" dirty="0"/>
              <a:t>Channel models and scenarios in IEEE802.15.6-2012</a:t>
            </a:r>
            <a:endParaRPr lang="ja-JP" altLang="en-US" dirty="0"/>
          </a:p>
        </p:txBody>
      </p:sp>
      <p:pic>
        <p:nvPicPr>
          <p:cNvPr id="9" name="図 8">
            <a:extLst>
              <a:ext uri="{FF2B5EF4-FFF2-40B4-BE49-F238E27FC236}">
                <a16:creationId xmlns:a16="http://schemas.microsoft.com/office/drawing/2014/main" id="{080052EE-83F4-4D6C-8F9C-CA085583E7EF}"/>
              </a:ext>
            </a:extLst>
          </p:cNvPr>
          <p:cNvPicPr>
            <a:picLocks noChangeAspect="1"/>
          </p:cNvPicPr>
          <p:nvPr/>
        </p:nvPicPr>
        <p:blipFill>
          <a:blip r:embed="rId2"/>
          <a:stretch>
            <a:fillRect/>
          </a:stretch>
        </p:blipFill>
        <p:spPr>
          <a:xfrm>
            <a:off x="383621" y="1624614"/>
            <a:ext cx="3700108" cy="3036163"/>
          </a:xfrm>
          <a:prstGeom prst="rect">
            <a:avLst/>
          </a:prstGeom>
        </p:spPr>
      </p:pic>
      <p:pic>
        <p:nvPicPr>
          <p:cNvPr id="11" name="図 10">
            <a:extLst>
              <a:ext uri="{FF2B5EF4-FFF2-40B4-BE49-F238E27FC236}">
                <a16:creationId xmlns:a16="http://schemas.microsoft.com/office/drawing/2014/main" id="{20A47596-052C-4766-B44E-50F042C4DC55}"/>
              </a:ext>
            </a:extLst>
          </p:cNvPr>
          <p:cNvPicPr>
            <a:picLocks noChangeAspect="1"/>
          </p:cNvPicPr>
          <p:nvPr/>
        </p:nvPicPr>
        <p:blipFill>
          <a:blip r:embed="rId3"/>
          <a:stretch>
            <a:fillRect/>
          </a:stretch>
        </p:blipFill>
        <p:spPr>
          <a:xfrm>
            <a:off x="4083729" y="1927144"/>
            <a:ext cx="4983910" cy="2311250"/>
          </a:xfrm>
          <a:prstGeom prst="rect">
            <a:avLst/>
          </a:prstGeom>
        </p:spPr>
      </p:pic>
      <p:sp>
        <p:nvSpPr>
          <p:cNvPr id="13" name="テキスト ボックス 12">
            <a:extLst>
              <a:ext uri="{FF2B5EF4-FFF2-40B4-BE49-F238E27FC236}">
                <a16:creationId xmlns:a16="http://schemas.microsoft.com/office/drawing/2014/main" id="{AE16BFF1-4329-4470-B6C1-D86848AE7F11}"/>
              </a:ext>
            </a:extLst>
          </p:cNvPr>
          <p:cNvSpPr txBox="1"/>
          <p:nvPr/>
        </p:nvSpPr>
        <p:spPr>
          <a:xfrm>
            <a:off x="4648201" y="5424256"/>
            <a:ext cx="4188379" cy="1051157"/>
          </a:xfrm>
          <a:prstGeom prst="rect">
            <a:avLst/>
          </a:prstGeom>
          <a:noFill/>
        </p:spPr>
        <p:txBody>
          <a:bodyPr wrap="square" rtlCol="0">
            <a:spAutoFit/>
          </a:bodyPr>
          <a:lstStyle/>
          <a:p>
            <a:endParaRPr kumimoji="1" lang="ja-JP" altLang="en-US" dirty="0"/>
          </a:p>
        </p:txBody>
      </p:sp>
      <p:sp>
        <p:nvSpPr>
          <p:cNvPr id="14" name="テキスト ボックス 13">
            <a:extLst>
              <a:ext uri="{FF2B5EF4-FFF2-40B4-BE49-F238E27FC236}">
                <a16:creationId xmlns:a16="http://schemas.microsoft.com/office/drawing/2014/main" id="{DEBE0C92-5AF9-4E9F-BED9-E43DCB010925}"/>
              </a:ext>
            </a:extLst>
          </p:cNvPr>
          <p:cNvSpPr txBox="1"/>
          <p:nvPr/>
        </p:nvSpPr>
        <p:spPr>
          <a:xfrm>
            <a:off x="268528" y="5424256"/>
            <a:ext cx="4188379" cy="1051157"/>
          </a:xfrm>
          <a:prstGeom prst="rect">
            <a:avLst/>
          </a:prstGeom>
          <a:noFill/>
        </p:spPr>
        <p:txBody>
          <a:bodyPr wrap="square" rtlCol="0">
            <a:spAutoFit/>
          </a:bodyPr>
          <a:lstStyle/>
          <a:p>
            <a:endParaRPr kumimoji="1" lang="ja-JP" altLang="en-US" dirty="0"/>
          </a:p>
        </p:txBody>
      </p:sp>
      <p:sp>
        <p:nvSpPr>
          <p:cNvPr id="15" name="テキスト ボックス 14">
            <a:extLst>
              <a:ext uri="{FF2B5EF4-FFF2-40B4-BE49-F238E27FC236}">
                <a16:creationId xmlns:a16="http://schemas.microsoft.com/office/drawing/2014/main" id="{10C6B807-267D-4073-B9C2-7E81B9133D57}"/>
              </a:ext>
            </a:extLst>
          </p:cNvPr>
          <p:cNvSpPr txBox="1"/>
          <p:nvPr/>
        </p:nvSpPr>
        <p:spPr>
          <a:xfrm>
            <a:off x="326074" y="4660777"/>
            <a:ext cx="6971371" cy="646331"/>
          </a:xfrm>
          <a:prstGeom prst="rect">
            <a:avLst/>
          </a:prstGeom>
          <a:noFill/>
        </p:spPr>
        <p:txBody>
          <a:bodyPr wrap="square" rtlCol="0">
            <a:spAutoFit/>
          </a:bodyPr>
          <a:lstStyle/>
          <a:p>
            <a:r>
              <a:rPr kumimoji="1" lang="en-US" altLang="ja-JP" dirty="0">
                <a:latin typeface="+mj-lt"/>
              </a:rPr>
              <a:t>IEEE 802.15.6-2012 channel models considered</a:t>
            </a:r>
          </a:p>
          <a:p>
            <a:pPr marL="285750" indent="-285750">
              <a:buFont typeface="Arial" panose="020B0604020202020204" pitchFamily="34" charset="0"/>
              <a:buChar char="•"/>
            </a:pPr>
            <a:endParaRPr kumimoji="1" lang="ja-JP" altLang="en-US" dirty="0">
              <a:latin typeface="+mj-lt"/>
            </a:endParaRPr>
          </a:p>
        </p:txBody>
      </p:sp>
      <p:sp>
        <p:nvSpPr>
          <p:cNvPr id="16" name="テキスト ボックス 15">
            <a:extLst>
              <a:ext uri="{FF2B5EF4-FFF2-40B4-BE49-F238E27FC236}">
                <a16:creationId xmlns:a16="http://schemas.microsoft.com/office/drawing/2014/main" id="{F75ED47D-E78C-4818-9759-1D5CC9854F4A}"/>
              </a:ext>
            </a:extLst>
          </p:cNvPr>
          <p:cNvSpPr txBox="1"/>
          <p:nvPr/>
        </p:nvSpPr>
        <p:spPr>
          <a:xfrm>
            <a:off x="326075" y="5089955"/>
            <a:ext cx="4552314" cy="1200329"/>
          </a:xfrm>
          <a:prstGeom prst="rect">
            <a:avLst/>
          </a:prstGeom>
          <a:noFill/>
        </p:spPr>
        <p:txBody>
          <a:bodyPr wrap="square" rtlCol="0">
            <a:spAutoFit/>
          </a:bodyPr>
          <a:lstStyle/>
          <a:p>
            <a:pPr marL="285750" indent="-285750">
              <a:buFont typeface="Arial" panose="020B0604020202020204" pitchFamily="34" charset="0"/>
              <a:buChar char="•"/>
            </a:pPr>
            <a:r>
              <a:rPr kumimoji="1" lang="en-US" altLang="ja-JP" b="0" dirty="0">
                <a:latin typeface="+mn-lt"/>
              </a:rPr>
              <a:t>Fading ( Small scale/ large scale)</a:t>
            </a:r>
          </a:p>
          <a:p>
            <a:pPr marL="285750" indent="-285750">
              <a:buFont typeface="Arial" panose="020B0604020202020204" pitchFamily="34" charset="0"/>
              <a:buChar char="•"/>
            </a:pPr>
            <a:r>
              <a:rPr lang="en-US" altLang="ja-JP" b="0" dirty="0">
                <a:latin typeface="+mn-lt"/>
              </a:rPr>
              <a:t>Path loss</a:t>
            </a:r>
          </a:p>
          <a:p>
            <a:pPr marL="285750" indent="-285750">
              <a:buFont typeface="Arial" panose="020B0604020202020204" pitchFamily="34" charset="0"/>
              <a:buChar char="•"/>
            </a:pPr>
            <a:r>
              <a:rPr kumimoji="1" lang="en-US" altLang="ja-JP" b="0" dirty="0">
                <a:latin typeface="+mn-lt"/>
              </a:rPr>
              <a:t>Shadowing</a:t>
            </a:r>
          </a:p>
          <a:p>
            <a:pPr marL="285750" indent="-285750">
              <a:buFont typeface="Arial" panose="020B0604020202020204" pitchFamily="34" charset="0"/>
              <a:buChar char="•"/>
            </a:pPr>
            <a:r>
              <a:rPr lang="en-US" altLang="ja-JP" b="0" dirty="0">
                <a:latin typeface="+mn-lt"/>
              </a:rPr>
              <a:t>Power delay profile</a:t>
            </a:r>
          </a:p>
        </p:txBody>
      </p:sp>
      <p:sp>
        <p:nvSpPr>
          <p:cNvPr id="17" name="テキスト ボックス 16">
            <a:extLst>
              <a:ext uri="{FF2B5EF4-FFF2-40B4-BE49-F238E27FC236}">
                <a16:creationId xmlns:a16="http://schemas.microsoft.com/office/drawing/2014/main" id="{BC0E3F8E-DDB3-45E3-9463-A6B308B73B70}"/>
              </a:ext>
            </a:extLst>
          </p:cNvPr>
          <p:cNvSpPr txBox="1"/>
          <p:nvPr/>
        </p:nvSpPr>
        <p:spPr>
          <a:xfrm>
            <a:off x="4724227" y="5089955"/>
            <a:ext cx="4552314" cy="1477328"/>
          </a:xfrm>
          <a:prstGeom prst="rect">
            <a:avLst/>
          </a:prstGeom>
          <a:noFill/>
        </p:spPr>
        <p:txBody>
          <a:bodyPr wrap="square" rtlCol="0">
            <a:spAutoFit/>
          </a:bodyPr>
          <a:lstStyle/>
          <a:p>
            <a:pPr marL="285750" indent="-285750">
              <a:buFont typeface="Arial" panose="020B0604020202020204" pitchFamily="34" charset="0"/>
              <a:buChar char="•"/>
            </a:pPr>
            <a:r>
              <a:rPr kumimoji="1" lang="en-US" altLang="ja-JP" b="0" dirty="0">
                <a:latin typeface="+mn-lt"/>
              </a:rPr>
              <a:t>In-body (implant)</a:t>
            </a:r>
          </a:p>
          <a:p>
            <a:pPr marL="285750" indent="-285750">
              <a:buFont typeface="Arial" panose="020B0604020202020204" pitchFamily="34" charset="0"/>
              <a:buChar char="•"/>
            </a:pPr>
            <a:r>
              <a:rPr lang="en-US" altLang="ja-JP" b="0" dirty="0">
                <a:latin typeface="+mn-lt"/>
              </a:rPr>
              <a:t>On-body (body surface)</a:t>
            </a:r>
          </a:p>
          <a:p>
            <a:pPr marL="285750" indent="-285750">
              <a:buFont typeface="Arial" panose="020B0604020202020204" pitchFamily="34" charset="0"/>
              <a:buChar char="•"/>
            </a:pPr>
            <a:r>
              <a:rPr lang="en-US" altLang="ja-JP" b="0" dirty="0">
                <a:latin typeface="+mn-lt"/>
              </a:rPr>
              <a:t>CM1, 2, 3, 4</a:t>
            </a:r>
          </a:p>
          <a:p>
            <a:pPr marL="285750" indent="-285750">
              <a:buFont typeface="Arial" panose="020B0604020202020204" pitchFamily="34" charset="0"/>
              <a:buChar char="•"/>
            </a:pPr>
            <a:r>
              <a:rPr lang="en-US" altLang="ja-JP" b="0" dirty="0">
                <a:latin typeface="+mn-lt"/>
              </a:rPr>
              <a:t>Scenario 1, to Scenario 7. (S1 – S7)</a:t>
            </a:r>
          </a:p>
          <a:p>
            <a:pPr marL="285750" indent="-285750">
              <a:buFont typeface="Arial" panose="020B0604020202020204" pitchFamily="34" charset="0"/>
              <a:buChar char="•"/>
            </a:pPr>
            <a:endParaRPr lang="en-US" altLang="ja-JP" b="0" dirty="0">
              <a:latin typeface="+mn-lt"/>
            </a:endParaRPr>
          </a:p>
        </p:txBody>
      </p:sp>
      <p:sp>
        <p:nvSpPr>
          <p:cNvPr id="18" name="テキスト ボックス 17">
            <a:extLst>
              <a:ext uri="{FF2B5EF4-FFF2-40B4-BE49-F238E27FC236}">
                <a16:creationId xmlns:a16="http://schemas.microsoft.com/office/drawing/2014/main" id="{F50C85B6-65D1-47F5-BBE8-8C1B8560C8CB}"/>
              </a:ext>
            </a:extLst>
          </p:cNvPr>
          <p:cNvSpPr txBox="1"/>
          <p:nvPr/>
        </p:nvSpPr>
        <p:spPr>
          <a:xfrm>
            <a:off x="6095787" y="4374839"/>
            <a:ext cx="2900414" cy="307777"/>
          </a:xfrm>
          <a:prstGeom prst="rect">
            <a:avLst/>
          </a:prstGeom>
          <a:noFill/>
        </p:spPr>
        <p:txBody>
          <a:bodyPr wrap="square" rtlCol="0">
            <a:spAutoFit/>
          </a:bodyPr>
          <a:lstStyle/>
          <a:p>
            <a:r>
              <a:rPr lang="en-US" altLang="ja-JP" sz="1400" b="0" i="1" dirty="0">
                <a:latin typeface="+mj-lt"/>
              </a:rPr>
              <a:t>IEEE P802.15-08-0780-12-0006-TG6</a:t>
            </a:r>
            <a:endParaRPr kumimoji="1" lang="ja-JP" altLang="en-US" sz="1400" b="0" i="1" dirty="0">
              <a:latin typeface="+mj-lt"/>
            </a:endParaRPr>
          </a:p>
        </p:txBody>
      </p:sp>
    </p:spTree>
    <p:extLst>
      <p:ext uri="{BB962C8B-B14F-4D97-AF65-F5344CB8AC3E}">
        <p14:creationId xmlns:p14="http://schemas.microsoft.com/office/powerpoint/2010/main" val="21271948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EAF36026-E9CD-4E4C-892A-313FE70F639C}"/>
              </a:ext>
            </a:extLst>
          </p:cNvPr>
          <p:cNvSpPr>
            <a:spLocks noGrp="1"/>
          </p:cNvSpPr>
          <p:nvPr>
            <p:ph type="dt" idx="10"/>
          </p:nvPr>
        </p:nvSpPr>
        <p:spPr/>
        <p:txBody>
          <a:bodyPr/>
          <a:lstStyle/>
          <a:p>
            <a:r>
              <a:rPr lang="en-US" altLang="ja-JP"/>
              <a:t>January 2024</a:t>
            </a:r>
            <a:endParaRPr lang="en-US" dirty="0"/>
          </a:p>
        </p:txBody>
      </p:sp>
      <p:sp>
        <p:nvSpPr>
          <p:cNvPr id="3" name="フッター プレースホルダー 2">
            <a:extLst>
              <a:ext uri="{FF2B5EF4-FFF2-40B4-BE49-F238E27FC236}">
                <a16:creationId xmlns:a16="http://schemas.microsoft.com/office/drawing/2014/main" id="{44500AF9-1D93-4C58-BC49-9DE589B6E307}"/>
              </a:ext>
            </a:extLst>
          </p:cNvPr>
          <p:cNvSpPr>
            <a:spLocks noGrp="1"/>
          </p:cNvSpPr>
          <p:nvPr>
            <p:ph type="ftr" idx="11"/>
          </p:nvPr>
        </p:nvSpPr>
        <p:spPr/>
        <p:txBody>
          <a:bodyPr/>
          <a:lstStyle/>
          <a:p>
            <a:r>
              <a:rPr lang="en-US"/>
              <a:t>Takumi Kobayashi, Minsoo Kim, Marco Hernandez, Ryuji Kohno (Nitech/YRP-IAI/U.Oulu/YNU)</a:t>
            </a:r>
            <a:endParaRPr lang="en-US" dirty="0"/>
          </a:p>
        </p:txBody>
      </p:sp>
      <p:sp>
        <p:nvSpPr>
          <p:cNvPr id="4" name="スライド番号プレースホルダー 3">
            <a:extLst>
              <a:ext uri="{FF2B5EF4-FFF2-40B4-BE49-F238E27FC236}">
                <a16:creationId xmlns:a16="http://schemas.microsoft.com/office/drawing/2014/main" id="{519690F9-AE50-47C3-82B1-7B08A16A8060}"/>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14</a:t>
            </a:fld>
            <a:endParaRPr dirty="0"/>
          </a:p>
        </p:txBody>
      </p:sp>
      <p:sp>
        <p:nvSpPr>
          <p:cNvPr id="5" name="タイトル 4">
            <a:extLst>
              <a:ext uri="{FF2B5EF4-FFF2-40B4-BE49-F238E27FC236}">
                <a16:creationId xmlns:a16="http://schemas.microsoft.com/office/drawing/2014/main" id="{A9A49B17-ABA5-4532-94B1-79CE08A8EC78}"/>
              </a:ext>
            </a:extLst>
          </p:cNvPr>
          <p:cNvSpPr>
            <a:spLocks noGrp="1"/>
          </p:cNvSpPr>
          <p:nvPr>
            <p:ph type="title"/>
          </p:nvPr>
        </p:nvSpPr>
        <p:spPr/>
        <p:txBody>
          <a:bodyPr/>
          <a:lstStyle/>
          <a:p>
            <a:r>
              <a:rPr kumimoji="1" lang="en-US" altLang="ja-JP" dirty="0"/>
              <a:t>Channel model</a:t>
            </a:r>
            <a:endParaRPr kumimoji="1" lang="ja-JP" altLang="en-US" dirty="0"/>
          </a:p>
        </p:txBody>
      </p:sp>
      <p:sp>
        <p:nvSpPr>
          <p:cNvPr id="6" name="楕円 5">
            <a:extLst>
              <a:ext uri="{FF2B5EF4-FFF2-40B4-BE49-F238E27FC236}">
                <a16:creationId xmlns:a16="http://schemas.microsoft.com/office/drawing/2014/main" id="{E7E843DD-1CF3-4466-A4A6-3631562EFEAE}"/>
              </a:ext>
            </a:extLst>
          </p:cNvPr>
          <p:cNvSpPr/>
          <p:nvPr/>
        </p:nvSpPr>
        <p:spPr>
          <a:xfrm>
            <a:off x="6785337" y="3071593"/>
            <a:ext cx="1393794" cy="714814"/>
          </a:xfrm>
          <a:prstGeom prst="ellipse">
            <a:avLst/>
          </a:prstGeom>
          <a:solidFill>
            <a:schemeClr val="accent2">
              <a:lumMod val="20000"/>
              <a:lumOff val="80000"/>
            </a:schemeClr>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Sink</a:t>
            </a:r>
            <a:endParaRPr kumimoji="1" lang="ja-JP" altLang="en-US" dirty="0"/>
          </a:p>
        </p:txBody>
      </p:sp>
      <p:sp>
        <p:nvSpPr>
          <p:cNvPr id="7" name="楕円 6">
            <a:extLst>
              <a:ext uri="{FF2B5EF4-FFF2-40B4-BE49-F238E27FC236}">
                <a16:creationId xmlns:a16="http://schemas.microsoft.com/office/drawing/2014/main" id="{3CBC3DA4-4C10-4A73-81CE-33FD2A06657A}"/>
              </a:ext>
            </a:extLst>
          </p:cNvPr>
          <p:cNvSpPr/>
          <p:nvPr/>
        </p:nvSpPr>
        <p:spPr>
          <a:xfrm>
            <a:off x="685800" y="3071593"/>
            <a:ext cx="1393794" cy="714814"/>
          </a:xfrm>
          <a:prstGeom prst="ellipse">
            <a:avLst/>
          </a:prstGeom>
          <a:solidFill>
            <a:schemeClr val="accent2">
              <a:lumMod val="20000"/>
              <a:lumOff val="80000"/>
            </a:schemeClr>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Source</a:t>
            </a:r>
            <a:endParaRPr kumimoji="1" lang="ja-JP" altLang="en-US" dirty="0"/>
          </a:p>
        </p:txBody>
      </p:sp>
      <p:sp>
        <p:nvSpPr>
          <p:cNvPr id="8" name="矢印: 右 7">
            <a:extLst>
              <a:ext uri="{FF2B5EF4-FFF2-40B4-BE49-F238E27FC236}">
                <a16:creationId xmlns:a16="http://schemas.microsoft.com/office/drawing/2014/main" id="{00FDE8D8-6AE0-44EE-BD34-A90D80E82AC1}"/>
              </a:ext>
            </a:extLst>
          </p:cNvPr>
          <p:cNvSpPr/>
          <p:nvPr/>
        </p:nvSpPr>
        <p:spPr>
          <a:xfrm>
            <a:off x="2079594" y="3262184"/>
            <a:ext cx="984882" cy="321275"/>
          </a:xfrm>
          <a:prstGeom prst="rightArrow">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9" name="矢印: 右 8">
            <a:extLst>
              <a:ext uri="{FF2B5EF4-FFF2-40B4-BE49-F238E27FC236}">
                <a16:creationId xmlns:a16="http://schemas.microsoft.com/office/drawing/2014/main" id="{6F9B465F-ABC8-41F3-A455-A9A042C50BE7}"/>
              </a:ext>
            </a:extLst>
          </p:cNvPr>
          <p:cNvSpPr/>
          <p:nvPr/>
        </p:nvSpPr>
        <p:spPr>
          <a:xfrm>
            <a:off x="5800455" y="3262184"/>
            <a:ext cx="984882" cy="321275"/>
          </a:xfrm>
          <a:prstGeom prst="rightArrow">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0" name="正方形/長方形 9">
            <a:extLst>
              <a:ext uri="{FF2B5EF4-FFF2-40B4-BE49-F238E27FC236}">
                <a16:creationId xmlns:a16="http://schemas.microsoft.com/office/drawing/2014/main" id="{85B04129-00DD-4A38-9C57-A1C4FA205B6B}"/>
              </a:ext>
            </a:extLst>
          </p:cNvPr>
          <p:cNvSpPr/>
          <p:nvPr/>
        </p:nvSpPr>
        <p:spPr>
          <a:xfrm>
            <a:off x="3064476" y="1668161"/>
            <a:ext cx="2735979" cy="4300153"/>
          </a:xfrm>
          <a:prstGeom prst="rect">
            <a:avLst/>
          </a:prstGeom>
          <a:solidFill>
            <a:srgbClr val="FFCCFF"/>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1" name="テキスト ボックス 10">
            <a:extLst>
              <a:ext uri="{FF2B5EF4-FFF2-40B4-BE49-F238E27FC236}">
                <a16:creationId xmlns:a16="http://schemas.microsoft.com/office/drawing/2014/main" id="{B0C2C85D-9753-44DA-991E-54815EF66B8F}"/>
              </a:ext>
            </a:extLst>
          </p:cNvPr>
          <p:cNvSpPr txBox="1"/>
          <p:nvPr/>
        </p:nvSpPr>
        <p:spPr>
          <a:xfrm>
            <a:off x="3240038" y="1864836"/>
            <a:ext cx="2384854" cy="461665"/>
          </a:xfrm>
          <a:prstGeom prst="rect">
            <a:avLst/>
          </a:prstGeom>
          <a:noFill/>
        </p:spPr>
        <p:txBody>
          <a:bodyPr wrap="square" rtlCol="0">
            <a:spAutoFit/>
          </a:bodyPr>
          <a:lstStyle/>
          <a:p>
            <a:pPr eaLnBrk="1" hangingPunct="1"/>
            <a:r>
              <a:rPr lang="en-US" altLang="ja-JP" sz="2400" dirty="0">
                <a:solidFill>
                  <a:schemeClr val="dk2"/>
                </a:solidFill>
                <a:latin typeface="Times New Roman"/>
                <a:cs typeface="Times New Roman"/>
                <a:sym typeface="Times New Roman"/>
              </a:rPr>
              <a:t>Channel model</a:t>
            </a:r>
            <a:endParaRPr lang="ja-JP" altLang="en-US" sz="2400" dirty="0">
              <a:solidFill>
                <a:schemeClr val="dk2"/>
              </a:solidFill>
              <a:latin typeface="Times New Roman"/>
              <a:cs typeface="Times New Roman"/>
              <a:sym typeface="Times New Roman"/>
            </a:endParaRPr>
          </a:p>
        </p:txBody>
      </p:sp>
      <p:sp>
        <p:nvSpPr>
          <p:cNvPr id="13" name="テキスト ボックス 12">
            <a:extLst>
              <a:ext uri="{FF2B5EF4-FFF2-40B4-BE49-F238E27FC236}">
                <a16:creationId xmlns:a16="http://schemas.microsoft.com/office/drawing/2014/main" id="{0786B020-047B-45D2-AE15-0F31717F28A9}"/>
              </a:ext>
            </a:extLst>
          </p:cNvPr>
          <p:cNvSpPr txBox="1"/>
          <p:nvPr/>
        </p:nvSpPr>
        <p:spPr>
          <a:xfrm>
            <a:off x="3149386" y="2523176"/>
            <a:ext cx="2384854" cy="3416320"/>
          </a:xfrm>
          <a:prstGeom prst="rect">
            <a:avLst/>
          </a:prstGeom>
          <a:noFill/>
        </p:spPr>
        <p:txBody>
          <a:bodyPr wrap="square">
            <a:spAutoFit/>
          </a:bodyPr>
          <a:lstStyle/>
          <a:p>
            <a:pPr marL="342900" indent="-342900">
              <a:buFont typeface="Wingdings" panose="05000000000000000000" pitchFamily="2" charset="2"/>
              <a:buChar char="ü"/>
            </a:pPr>
            <a:r>
              <a:rPr kumimoji="1" lang="en-US" altLang="ja-JP" sz="2400" b="0" dirty="0"/>
              <a:t>Path loss</a:t>
            </a:r>
          </a:p>
          <a:p>
            <a:pPr marL="342900" indent="-342900">
              <a:buFont typeface="Wingdings" panose="05000000000000000000" pitchFamily="2" charset="2"/>
              <a:buChar char="ü"/>
            </a:pPr>
            <a:r>
              <a:rPr lang="en-US" altLang="ja-JP" sz="2400" b="0" dirty="0"/>
              <a:t>Reflection</a:t>
            </a:r>
          </a:p>
          <a:p>
            <a:pPr marL="342900" indent="-342900">
              <a:buFont typeface="Wingdings" panose="05000000000000000000" pitchFamily="2" charset="2"/>
              <a:buChar char="ü"/>
            </a:pPr>
            <a:r>
              <a:rPr kumimoji="1" lang="en-US" altLang="ja-JP" sz="2400" b="0" dirty="0"/>
              <a:t>Multipath</a:t>
            </a:r>
          </a:p>
          <a:p>
            <a:pPr marL="342900" indent="-342900">
              <a:buFont typeface="Wingdings" panose="05000000000000000000" pitchFamily="2" charset="2"/>
              <a:buChar char="ü"/>
            </a:pPr>
            <a:r>
              <a:rPr kumimoji="1" lang="en-US" altLang="ja-JP" sz="2400" b="0" dirty="0"/>
              <a:t>Fading</a:t>
            </a:r>
          </a:p>
          <a:p>
            <a:pPr marL="342900" indent="-342900">
              <a:buFont typeface="Wingdings" panose="05000000000000000000" pitchFamily="2" charset="2"/>
              <a:buChar char="ü"/>
            </a:pPr>
            <a:r>
              <a:rPr lang="en-US" altLang="ja-JP" sz="2400" b="0" dirty="0"/>
              <a:t>LOS / NLOS model</a:t>
            </a:r>
          </a:p>
          <a:p>
            <a:pPr marL="342900" indent="-342900">
              <a:buFont typeface="Wingdings" panose="05000000000000000000" pitchFamily="2" charset="2"/>
              <a:buChar char="ü"/>
            </a:pPr>
            <a:r>
              <a:rPr lang="en-US" altLang="ja-JP" sz="2400" b="0" dirty="0"/>
              <a:t>White Gaussian noise</a:t>
            </a:r>
          </a:p>
        </p:txBody>
      </p:sp>
    </p:spTree>
    <p:extLst>
      <p:ext uri="{BB962C8B-B14F-4D97-AF65-F5344CB8AC3E}">
        <p14:creationId xmlns:p14="http://schemas.microsoft.com/office/powerpoint/2010/main" val="5060648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F567C701-34CF-4F6F-BBF1-68F4C76681A0}"/>
              </a:ext>
            </a:extLst>
          </p:cNvPr>
          <p:cNvSpPr>
            <a:spLocks noGrp="1"/>
          </p:cNvSpPr>
          <p:nvPr>
            <p:ph type="dt" idx="10"/>
          </p:nvPr>
        </p:nvSpPr>
        <p:spPr/>
        <p:txBody>
          <a:bodyPr/>
          <a:lstStyle/>
          <a:p>
            <a:r>
              <a:rPr lang="en-US" altLang="ja-JP"/>
              <a:t>January 2024</a:t>
            </a:r>
            <a:endParaRPr lang="en-US" dirty="0"/>
          </a:p>
        </p:txBody>
      </p:sp>
      <p:sp>
        <p:nvSpPr>
          <p:cNvPr id="3" name="フッター プレースホルダー 2">
            <a:extLst>
              <a:ext uri="{FF2B5EF4-FFF2-40B4-BE49-F238E27FC236}">
                <a16:creationId xmlns:a16="http://schemas.microsoft.com/office/drawing/2014/main" id="{36D494DA-0322-489C-B194-5A0EFE49008F}"/>
              </a:ext>
            </a:extLst>
          </p:cNvPr>
          <p:cNvSpPr>
            <a:spLocks noGrp="1"/>
          </p:cNvSpPr>
          <p:nvPr>
            <p:ph type="ftr" idx="11"/>
          </p:nvPr>
        </p:nvSpPr>
        <p:spPr/>
        <p:txBody>
          <a:bodyPr/>
          <a:lstStyle/>
          <a:p>
            <a:r>
              <a:rPr lang="en-US"/>
              <a:t>Takumi Kobayashi, Minsoo Kim, Marco Hernandez, Ryuji Kohno (Nitech/YRP-IAI/U.Oulu/YNU)</a:t>
            </a:r>
            <a:endParaRPr lang="en-US" dirty="0"/>
          </a:p>
        </p:txBody>
      </p:sp>
      <p:sp>
        <p:nvSpPr>
          <p:cNvPr id="4" name="スライド番号プレースホルダー 3">
            <a:extLst>
              <a:ext uri="{FF2B5EF4-FFF2-40B4-BE49-F238E27FC236}">
                <a16:creationId xmlns:a16="http://schemas.microsoft.com/office/drawing/2014/main" id="{825AFFEA-E8A2-4382-9AB5-B93F41466D28}"/>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15</a:t>
            </a:fld>
            <a:endParaRPr dirty="0"/>
          </a:p>
        </p:txBody>
      </p:sp>
      <p:sp>
        <p:nvSpPr>
          <p:cNvPr id="5" name="タイトル 4">
            <a:extLst>
              <a:ext uri="{FF2B5EF4-FFF2-40B4-BE49-F238E27FC236}">
                <a16:creationId xmlns:a16="http://schemas.microsoft.com/office/drawing/2014/main" id="{96F598FD-17C2-42A5-96DE-BB71033CF53F}"/>
              </a:ext>
            </a:extLst>
          </p:cNvPr>
          <p:cNvSpPr>
            <a:spLocks noGrp="1"/>
          </p:cNvSpPr>
          <p:nvPr>
            <p:ph type="title"/>
          </p:nvPr>
        </p:nvSpPr>
        <p:spPr/>
        <p:txBody>
          <a:bodyPr/>
          <a:lstStyle/>
          <a:p>
            <a:r>
              <a:rPr kumimoji="1" lang="en-US" altLang="ja-JP" dirty="0"/>
              <a:t>Environmental model</a:t>
            </a:r>
            <a:endParaRPr kumimoji="1" lang="ja-JP" altLang="en-US" dirty="0"/>
          </a:p>
        </p:txBody>
      </p:sp>
      <p:sp>
        <p:nvSpPr>
          <p:cNvPr id="6" name="楕円 5">
            <a:extLst>
              <a:ext uri="{FF2B5EF4-FFF2-40B4-BE49-F238E27FC236}">
                <a16:creationId xmlns:a16="http://schemas.microsoft.com/office/drawing/2014/main" id="{9CC16764-214F-4F8C-93F7-04684625D23B}"/>
              </a:ext>
            </a:extLst>
          </p:cNvPr>
          <p:cNvSpPr/>
          <p:nvPr/>
        </p:nvSpPr>
        <p:spPr>
          <a:xfrm>
            <a:off x="7377668" y="3244280"/>
            <a:ext cx="1393794" cy="714814"/>
          </a:xfrm>
          <a:prstGeom prst="ellipse">
            <a:avLst/>
          </a:prstGeom>
          <a:solidFill>
            <a:schemeClr val="accent2">
              <a:lumMod val="20000"/>
              <a:lumOff val="80000"/>
            </a:schemeClr>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Sink</a:t>
            </a:r>
            <a:endParaRPr kumimoji="1" lang="ja-JP" altLang="en-US" dirty="0"/>
          </a:p>
        </p:txBody>
      </p:sp>
      <p:sp>
        <p:nvSpPr>
          <p:cNvPr id="7" name="楕円 6">
            <a:extLst>
              <a:ext uri="{FF2B5EF4-FFF2-40B4-BE49-F238E27FC236}">
                <a16:creationId xmlns:a16="http://schemas.microsoft.com/office/drawing/2014/main" id="{AC3A3043-BF13-4ADC-B615-26D1C107F93F}"/>
              </a:ext>
            </a:extLst>
          </p:cNvPr>
          <p:cNvSpPr/>
          <p:nvPr/>
        </p:nvSpPr>
        <p:spPr>
          <a:xfrm>
            <a:off x="291419" y="3238101"/>
            <a:ext cx="1393794" cy="714814"/>
          </a:xfrm>
          <a:prstGeom prst="ellipse">
            <a:avLst/>
          </a:prstGeom>
          <a:solidFill>
            <a:schemeClr val="accent2">
              <a:lumMod val="20000"/>
              <a:lumOff val="80000"/>
            </a:schemeClr>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Source</a:t>
            </a:r>
            <a:endParaRPr kumimoji="1" lang="ja-JP" altLang="en-US" dirty="0"/>
          </a:p>
        </p:txBody>
      </p:sp>
      <p:sp>
        <p:nvSpPr>
          <p:cNvPr id="9" name="矢印: 右 8">
            <a:extLst>
              <a:ext uri="{FF2B5EF4-FFF2-40B4-BE49-F238E27FC236}">
                <a16:creationId xmlns:a16="http://schemas.microsoft.com/office/drawing/2014/main" id="{96436A8E-EB2F-475E-9306-B6F17D928E1F}"/>
              </a:ext>
            </a:extLst>
          </p:cNvPr>
          <p:cNvSpPr/>
          <p:nvPr/>
        </p:nvSpPr>
        <p:spPr>
          <a:xfrm>
            <a:off x="6930170" y="3434871"/>
            <a:ext cx="447497" cy="321275"/>
          </a:xfrm>
          <a:prstGeom prst="rightArrow">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0" name="正方形/長方形 9">
            <a:extLst>
              <a:ext uri="{FF2B5EF4-FFF2-40B4-BE49-F238E27FC236}">
                <a16:creationId xmlns:a16="http://schemas.microsoft.com/office/drawing/2014/main" id="{87923C8B-1F6F-4258-9898-A90B4E3EB917}"/>
              </a:ext>
            </a:extLst>
          </p:cNvPr>
          <p:cNvSpPr/>
          <p:nvPr/>
        </p:nvSpPr>
        <p:spPr>
          <a:xfrm>
            <a:off x="3202174" y="2581687"/>
            <a:ext cx="2369929" cy="2258778"/>
          </a:xfrm>
          <a:prstGeom prst="rect">
            <a:avLst/>
          </a:prstGeom>
          <a:solidFill>
            <a:srgbClr val="FFCCFF"/>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1" name="テキスト ボックス 10">
            <a:extLst>
              <a:ext uri="{FF2B5EF4-FFF2-40B4-BE49-F238E27FC236}">
                <a16:creationId xmlns:a16="http://schemas.microsoft.com/office/drawing/2014/main" id="{1C49E298-1CD8-4438-9E2A-6D8439FD79BE}"/>
              </a:ext>
            </a:extLst>
          </p:cNvPr>
          <p:cNvSpPr txBox="1"/>
          <p:nvPr/>
        </p:nvSpPr>
        <p:spPr>
          <a:xfrm>
            <a:off x="3338098" y="2581687"/>
            <a:ext cx="2384854" cy="461665"/>
          </a:xfrm>
          <a:prstGeom prst="rect">
            <a:avLst/>
          </a:prstGeom>
          <a:noFill/>
        </p:spPr>
        <p:txBody>
          <a:bodyPr wrap="square" rtlCol="0">
            <a:spAutoFit/>
          </a:bodyPr>
          <a:lstStyle/>
          <a:p>
            <a:pPr eaLnBrk="1" hangingPunct="1"/>
            <a:r>
              <a:rPr lang="en-US" altLang="ja-JP" sz="2400" dirty="0">
                <a:solidFill>
                  <a:schemeClr val="dk2"/>
                </a:solidFill>
                <a:latin typeface="Times New Roman"/>
                <a:cs typeface="Times New Roman"/>
                <a:sym typeface="Times New Roman"/>
              </a:rPr>
              <a:t>Channel model</a:t>
            </a:r>
            <a:endParaRPr lang="ja-JP" altLang="en-US" sz="2400" dirty="0">
              <a:solidFill>
                <a:schemeClr val="dk2"/>
              </a:solidFill>
              <a:latin typeface="Times New Roman"/>
              <a:cs typeface="Times New Roman"/>
              <a:sym typeface="Times New Roman"/>
            </a:endParaRPr>
          </a:p>
        </p:txBody>
      </p:sp>
      <p:sp>
        <p:nvSpPr>
          <p:cNvPr id="12" name="テキスト ボックス 11">
            <a:extLst>
              <a:ext uri="{FF2B5EF4-FFF2-40B4-BE49-F238E27FC236}">
                <a16:creationId xmlns:a16="http://schemas.microsoft.com/office/drawing/2014/main" id="{40420951-06A8-466F-A8A6-31B615DAB58F}"/>
              </a:ext>
            </a:extLst>
          </p:cNvPr>
          <p:cNvSpPr txBox="1"/>
          <p:nvPr/>
        </p:nvSpPr>
        <p:spPr>
          <a:xfrm>
            <a:off x="3247446" y="3240027"/>
            <a:ext cx="2188733" cy="1600438"/>
          </a:xfrm>
          <a:prstGeom prst="rect">
            <a:avLst/>
          </a:prstGeom>
          <a:noFill/>
        </p:spPr>
        <p:txBody>
          <a:bodyPr wrap="square">
            <a:spAutoFit/>
          </a:bodyPr>
          <a:lstStyle/>
          <a:p>
            <a:pPr marL="342900" indent="-342900">
              <a:buFont typeface="Wingdings" panose="05000000000000000000" pitchFamily="2" charset="2"/>
              <a:buChar char="ü"/>
            </a:pPr>
            <a:r>
              <a:rPr kumimoji="1" lang="en-US" altLang="ja-JP" sz="1400" b="0" dirty="0"/>
              <a:t>Path loss</a:t>
            </a:r>
          </a:p>
          <a:p>
            <a:pPr marL="342900" indent="-342900">
              <a:buFont typeface="Wingdings" panose="05000000000000000000" pitchFamily="2" charset="2"/>
              <a:buChar char="ü"/>
            </a:pPr>
            <a:r>
              <a:rPr lang="en-US" altLang="ja-JP" sz="1400" b="0" dirty="0"/>
              <a:t>Reflection</a:t>
            </a:r>
          </a:p>
          <a:p>
            <a:pPr marL="342900" indent="-342900">
              <a:buFont typeface="Wingdings" panose="05000000000000000000" pitchFamily="2" charset="2"/>
              <a:buChar char="ü"/>
            </a:pPr>
            <a:r>
              <a:rPr kumimoji="1" lang="en-US" altLang="ja-JP" sz="1400" b="0" dirty="0"/>
              <a:t>Multipath</a:t>
            </a:r>
          </a:p>
          <a:p>
            <a:pPr marL="342900" indent="-342900">
              <a:buFont typeface="Wingdings" panose="05000000000000000000" pitchFamily="2" charset="2"/>
              <a:buChar char="ü"/>
            </a:pPr>
            <a:r>
              <a:rPr kumimoji="1" lang="en-US" altLang="ja-JP" sz="1400" b="0" dirty="0"/>
              <a:t>Fading</a:t>
            </a:r>
          </a:p>
          <a:p>
            <a:pPr marL="342900" indent="-342900">
              <a:buFont typeface="Wingdings" panose="05000000000000000000" pitchFamily="2" charset="2"/>
              <a:buChar char="ü"/>
            </a:pPr>
            <a:r>
              <a:rPr lang="en-US" altLang="ja-JP" sz="1400" b="0" dirty="0"/>
              <a:t>LOS / NLOS model</a:t>
            </a:r>
          </a:p>
          <a:p>
            <a:pPr marL="342900" indent="-342900">
              <a:buFont typeface="Wingdings" panose="05000000000000000000" pitchFamily="2" charset="2"/>
              <a:buChar char="ü"/>
            </a:pPr>
            <a:r>
              <a:rPr lang="en-US" altLang="ja-JP" sz="1400" b="0" dirty="0"/>
              <a:t>White Gaussian noise</a:t>
            </a:r>
          </a:p>
        </p:txBody>
      </p:sp>
      <p:grpSp>
        <p:nvGrpSpPr>
          <p:cNvPr id="19" name="グループ化 18">
            <a:extLst>
              <a:ext uri="{FF2B5EF4-FFF2-40B4-BE49-F238E27FC236}">
                <a16:creationId xmlns:a16="http://schemas.microsoft.com/office/drawing/2014/main" id="{5A521659-2BB6-43AA-88F2-DF79791DFA29}"/>
              </a:ext>
            </a:extLst>
          </p:cNvPr>
          <p:cNvGrpSpPr/>
          <p:nvPr/>
        </p:nvGrpSpPr>
        <p:grpSpPr>
          <a:xfrm>
            <a:off x="6405461" y="3339891"/>
            <a:ext cx="510037" cy="511233"/>
            <a:chOff x="2092344" y="3167204"/>
            <a:chExt cx="510037" cy="511233"/>
          </a:xfrm>
        </p:grpSpPr>
        <p:sp>
          <p:nvSpPr>
            <p:cNvPr id="20" name="楕円 19">
              <a:extLst>
                <a:ext uri="{FF2B5EF4-FFF2-40B4-BE49-F238E27FC236}">
                  <a16:creationId xmlns:a16="http://schemas.microsoft.com/office/drawing/2014/main" id="{A69E8469-FDC8-4172-8BF0-F6B7CE84AD0E}"/>
                </a:ext>
              </a:extLst>
            </p:cNvPr>
            <p:cNvSpPr/>
            <p:nvPr/>
          </p:nvSpPr>
          <p:spPr>
            <a:xfrm>
              <a:off x="2092344" y="3167204"/>
              <a:ext cx="510037" cy="511233"/>
            </a:xfrm>
            <a:prstGeom prst="ellipse">
              <a:avLst/>
            </a:prstGeom>
            <a:solidFill>
              <a:srgbClr val="FFFF00"/>
            </a:solidFill>
            <a:ln w="28575">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cxnSp>
          <p:nvCxnSpPr>
            <p:cNvPr id="21" name="直線コネクタ 20">
              <a:extLst>
                <a:ext uri="{FF2B5EF4-FFF2-40B4-BE49-F238E27FC236}">
                  <a16:creationId xmlns:a16="http://schemas.microsoft.com/office/drawing/2014/main" id="{13F74097-B98F-44F1-9AD6-0A5B6CDBABF1}"/>
                </a:ext>
              </a:extLst>
            </p:cNvPr>
            <p:cNvCxnSpPr>
              <a:stCxn id="20" idx="0"/>
              <a:endCxn id="20" idx="4"/>
            </p:cNvCxnSpPr>
            <p:nvPr/>
          </p:nvCxnSpPr>
          <p:spPr>
            <a:xfrm>
              <a:off x="2347363" y="3167204"/>
              <a:ext cx="0" cy="511233"/>
            </a:xfrm>
            <a:prstGeom prst="line">
              <a:avLst/>
            </a:prstGeom>
            <a:ln w="28575">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2" name="直線コネクタ 21">
              <a:extLst>
                <a:ext uri="{FF2B5EF4-FFF2-40B4-BE49-F238E27FC236}">
                  <a16:creationId xmlns:a16="http://schemas.microsoft.com/office/drawing/2014/main" id="{99011BAF-6D6A-41D8-9876-2B3F333AD549}"/>
                </a:ext>
              </a:extLst>
            </p:cNvPr>
            <p:cNvCxnSpPr>
              <a:stCxn id="20" idx="2"/>
              <a:endCxn id="20" idx="6"/>
            </p:cNvCxnSpPr>
            <p:nvPr/>
          </p:nvCxnSpPr>
          <p:spPr>
            <a:xfrm>
              <a:off x="2092344" y="3422821"/>
              <a:ext cx="510037" cy="0"/>
            </a:xfrm>
            <a:prstGeom prst="line">
              <a:avLst/>
            </a:prstGeom>
            <a:ln w="28575">
              <a:headEnd type="none" w="med" len="med"/>
              <a:tailEnd type="none" w="med" len="med"/>
            </a:ln>
          </p:spPr>
          <p:style>
            <a:lnRef idx="1">
              <a:schemeClr val="dk1"/>
            </a:lnRef>
            <a:fillRef idx="0">
              <a:schemeClr val="dk1"/>
            </a:fillRef>
            <a:effectRef idx="0">
              <a:schemeClr val="dk1"/>
            </a:effectRef>
            <a:fontRef idx="minor">
              <a:schemeClr val="tx1"/>
            </a:fontRef>
          </p:style>
        </p:cxnSp>
      </p:grpSp>
      <p:sp>
        <p:nvSpPr>
          <p:cNvPr id="23" name="矢印: 右 22">
            <a:extLst>
              <a:ext uri="{FF2B5EF4-FFF2-40B4-BE49-F238E27FC236}">
                <a16:creationId xmlns:a16="http://schemas.microsoft.com/office/drawing/2014/main" id="{A56EBBD2-3D5B-47A6-80A2-AB5A822764D9}"/>
              </a:ext>
            </a:extLst>
          </p:cNvPr>
          <p:cNvSpPr/>
          <p:nvPr/>
        </p:nvSpPr>
        <p:spPr>
          <a:xfrm>
            <a:off x="5572102" y="3434871"/>
            <a:ext cx="818687" cy="321275"/>
          </a:xfrm>
          <a:prstGeom prst="rightArrow">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24" name="矢印: 右 23">
            <a:extLst>
              <a:ext uri="{FF2B5EF4-FFF2-40B4-BE49-F238E27FC236}">
                <a16:creationId xmlns:a16="http://schemas.microsoft.com/office/drawing/2014/main" id="{AFB6A0AF-4174-487E-BA30-18738BD13173}"/>
              </a:ext>
            </a:extLst>
          </p:cNvPr>
          <p:cNvSpPr/>
          <p:nvPr/>
        </p:nvSpPr>
        <p:spPr>
          <a:xfrm>
            <a:off x="1699885" y="3434871"/>
            <a:ext cx="1521819" cy="321275"/>
          </a:xfrm>
          <a:prstGeom prst="rightArrow">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25" name="矢印: 右 24">
            <a:extLst>
              <a:ext uri="{FF2B5EF4-FFF2-40B4-BE49-F238E27FC236}">
                <a16:creationId xmlns:a16="http://schemas.microsoft.com/office/drawing/2014/main" id="{3A5F6796-30A1-4399-B063-93AD1ED63DB2}"/>
              </a:ext>
            </a:extLst>
          </p:cNvPr>
          <p:cNvSpPr/>
          <p:nvPr/>
        </p:nvSpPr>
        <p:spPr>
          <a:xfrm rot="5400000">
            <a:off x="6050473" y="2569249"/>
            <a:ext cx="1220009" cy="321275"/>
          </a:xfrm>
          <a:prstGeom prst="rightArrow">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26" name="矢印: 右 25">
            <a:extLst>
              <a:ext uri="{FF2B5EF4-FFF2-40B4-BE49-F238E27FC236}">
                <a16:creationId xmlns:a16="http://schemas.microsoft.com/office/drawing/2014/main" id="{8E39953E-ED06-4004-879D-3FC82E8A00D4}"/>
              </a:ext>
            </a:extLst>
          </p:cNvPr>
          <p:cNvSpPr/>
          <p:nvPr/>
        </p:nvSpPr>
        <p:spPr>
          <a:xfrm rot="18269372">
            <a:off x="1206019" y="2628264"/>
            <a:ext cx="1259461" cy="321275"/>
          </a:xfrm>
          <a:prstGeom prst="rightArrow">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28" name="正方形/長方形 27">
            <a:extLst>
              <a:ext uri="{FF2B5EF4-FFF2-40B4-BE49-F238E27FC236}">
                <a16:creationId xmlns:a16="http://schemas.microsoft.com/office/drawing/2014/main" id="{B1CB4019-8ABD-44A6-897A-71C3550BD805}"/>
              </a:ext>
            </a:extLst>
          </p:cNvPr>
          <p:cNvSpPr/>
          <p:nvPr/>
        </p:nvSpPr>
        <p:spPr>
          <a:xfrm>
            <a:off x="1988644" y="1464970"/>
            <a:ext cx="1865870" cy="765113"/>
          </a:xfrm>
          <a:prstGeom prst="rect">
            <a:avLst/>
          </a:prstGeom>
          <a:solidFill>
            <a:srgbClr val="FFFF00"/>
          </a:solidFill>
          <a:ln w="38100">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Interference to the other devices</a:t>
            </a:r>
            <a:endParaRPr kumimoji="1" lang="ja-JP" altLang="en-US" dirty="0"/>
          </a:p>
        </p:txBody>
      </p:sp>
      <p:sp>
        <p:nvSpPr>
          <p:cNvPr id="29" name="正方形/長方形 28">
            <a:extLst>
              <a:ext uri="{FF2B5EF4-FFF2-40B4-BE49-F238E27FC236}">
                <a16:creationId xmlns:a16="http://schemas.microsoft.com/office/drawing/2014/main" id="{B7C4A1C3-7C69-44D1-B3C1-48B7567D3D9B}"/>
              </a:ext>
            </a:extLst>
          </p:cNvPr>
          <p:cNvSpPr/>
          <p:nvPr/>
        </p:nvSpPr>
        <p:spPr>
          <a:xfrm>
            <a:off x="5727542" y="1343929"/>
            <a:ext cx="1865870" cy="765113"/>
          </a:xfrm>
          <a:prstGeom prst="rect">
            <a:avLst/>
          </a:prstGeom>
          <a:solidFill>
            <a:srgbClr val="FFFF00"/>
          </a:solidFill>
          <a:ln w="38100">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Interference from </a:t>
            </a:r>
            <a:r>
              <a:rPr lang="en-US" altLang="ja-JP" dirty="0"/>
              <a:t>t</a:t>
            </a:r>
            <a:r>
              <a:rPr kumimoji="1" lang="en-US" altLang="ja-JP" dirty="0"/>
              <a:t>he other devices</a:t>
            </a:r>
            <a:endParaRPr kumimoji="1" lang="ja-JP" altLang="en-US" dirty="0"/>
          </a:p>
        </p:txBody>
      </p:sp>
      <p:sp>
        <p:nvSpPr>
          <p:cNvPr id="30" name="正方形/長方形 29">
            <a:extLst>
              <a:ext uri="{FF2B5EF4-FFF2-40B4-BE49-F238E27FC236}">
                <a16:creationId xmlns:a16="http://schemas.microsoft.com/office/drawing/2014/main" id="{4DF07F70-5AAB-480A-BF21-9049687EEE55}"/>
              </a:ext>
            </a:extLst>
          </p:cNvPr>
          <p:cNvSpPr/>
          <p:nvPr/>
        </p:nvSpPr>
        <p:spPr>
          <a:xfrm>
            <a:off x="5727542" y="5106993"/>
            <a:ext cx="1865870" cy="765113"/>
          </a:xfrm>
          <a:prstGeom prst="rect">
            <a:avLst/>
          </a:prstGeom>
          <a:solidFill>
            <a:srgbClr val="FFFF00"/>
          </a:solidFill>
          <a:ln w="38100">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Colored noise</a:t>
            </a:r>
            <a:endParaRPr kumimoji="1" lang="ja-JP" altLang="en-US" dirty="0"/>
          </a:p>
        </p:txBody>
      </p:sp>
      <p:sp>
        <p:nvSpPr>
          <p:cNvPr id="31" name="矢印: 右 30">
            <a:extLst>
              <a:ext uri="{FF2B5EF4-FFF2-40B4-BE49-F238E27FC236}">
                <a16:creationId xmlns:a16="http://schemas.microsoft.com/office/drawing/2014/main" id="{700A6F68-AC14-418B-BA9B-89B9DFE03603}"/>
              </a:ext>
            </a:extLst>
          </p:cNvPr>
          <p:cNvSpPr/>
          <p:nvPr/>
        </p:nvSpPr>
        <p:spPr>
          <a:xfrm rot="16200000">
            <a:off x="6047529" y="4347002"/>
            <a:ext cx="1220009" cy="321275"/>
          </a:xfrm>
          <a:prstGeom prst="rightArrow">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32" name="正方形/長方形 31">
            <a:extLst>
              <a:ext uri="{FF2B5EF4-FFF2-40B4-BE49-F238E27FC236}">
                <a16:creationId xmlns:a16="http://schemas.microsoft.com/office/drawing/2014/main" id="{D94E69E4-9896-4E5E-83D7-F7F28399DBD0}"/>
              </a:ext>
            </a:extLst>
          </p:cNvPr>
          <p:cNvSpPr/>
          <p:nvPr/>
        </p:nvSpPr>
        <p:spPr>
          <a:xfrm>
            <a:off x="1055709" y="4507639"/>
            <a:ext cx="1865870" cy="765113"/>
          </a:xfrm>
          <a:prstGeom prst="rect">
            <a:avLst/>
          </a:prstGeom>
          <a:solidFill>
            <a:srgbClr val="FFFF00"/>
          </a:solidFill>
          <a:ln w="38100">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Human impact</a:t>
            </a:r>
            <a:endParaRPr kumimoji="1" lang="ja-JP" altLang="en-US" dirty="0"/>
          </a:p>
        </p:txBody>
      </p:sp>
      <p:sp>
        <p:nvSpPr>
          <p:cNvPr id="33" name="矢印: 右 32">
            <a:extLst>
              <a:ext uri="{FF2B5EF4-FFF2-40B4-BE49-F238E27FC236}">
                <a16:creationId xmlns:a16="http://schemas.microsoft.com/office/drawing/2014/main" id="{97E643E6-C8DA-4987-8AFD-5C5634EC92F1}"/>
              </a:ext>
            </a:extLst>
          </p:cNvPr>
          <p:cNvSpPr/>
          <p:nvPr/>
        </p:nvSpPr>
        <p:spPr>
          <a:xfrm rot="3600000">
            <a:off x="1303503" y="4001025"/>
            <a:ext cx="729479" cy="321275"/>
          </a:xfrm>
          <a:prstGeom prst="rightArrow">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Tree>
    <p:extLst>
      <p:ext uri="{BB962C8B-B14F-4D97-AF65-F5344CB8AC3E}">
        <p14:creationId xmlns:p14="http://schemas.microsoft.com/office/powerpoint/2010/main" val="7455646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0B29FCDD-EA81-7C54-50F3-C0875FC7BF20}"/>
              </a:ext>
            </a:extLst>
          </p:cNvPr>
          <p:cNvSpPr>
            <a:spLocks noGrp="1"/>
          </p:cNvSpPr>
          <p:nvPr>
            <p:ph type="dt" idx="10"/>
          </p:nvPr>
        </p:nvSpPr>
        <p:spPr/>
        <p:txBody>
          <a:bodyPr/>
          <a:lstStyle/>
          <a:p>
            <a:r>
              <a:rPr lang="en-US" altLang="ja-JP"/>
              <a:t>January 2024</a:t>
            </a:r>
            <a:endParaRPr lang="en-US" dirty="0"/>
          </a:p>
        </p:txBody>
      </p:sp>
      <p:sp>
        <p:nvSpPr>
          <p:cNvPr id="3" name="フッター プレースホルダー 2">
            <a:extLst>
              <a:ext uri="{FF2B5EF4-FFF2-40B4-BE49-F238E27FC236}">
                <a16:creationId xmlns:a16="http://schemas.microsoft.com/office/drawing/2014/main" id="{4B6197DF-07CF-4DFA-A351-2DCC73678A43}"/>
              </a:ext>
            </a:extLst>
          </p:cNvPr>
          <p:cNvSpPr>
            <a:spLocks noGrp="1"/>
          </p:cNvSpPr>
          <p:nvPr>
            <p:ph type="ftr" idx="11"/>
          </p:nvPr>
        </p:nvSpPr>
        <p:spPr/>
        <p:txBody>
          <a:bodyPr/>
          <a:lstStyle/>
          <a:p>
            <a:r>
              <a:rPr lang="en-US"/>
              <a:t>Takumi Kobayashi, Minsoo Kim, Marco Hernandez, Ryuji Kohno (Nitech/YRP-IAI/U.Oulu/YNU)</a:t>
            </a:r>
            <a:endParaRPr lang="en-US" dirty="0"/>
          </a:p>
        </p:txBody>
      </p:sp>
      <p:sp>
        <p:nvSpPr>
          <p:cNvPr id="4" name="スライド番号プレースホルダー 3">
            <a:extLst>
              <a:ext uri="{FF2B5EF4-FFF2-40B4-BE49-F238E27FC236}">
                <a16:creationId xmlns:a16="http://schemas.microsoft.com/office/drawing/2014/main" id="{AC3D693E-5623-8A9C-4710-C80172E80B94}"/>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16</a:t>
            </a:fld>
            <a:endParaRPr dirty="0"/>
          </a:p>
        </p:txBody>
      </p:sp>
      <p:sp>
        <p:nvSpPr>
          <p:cNvPr id="6" name="正方形/長方形 5">
            <a:extLst>
              <a:ext uri="{FF2B5EF4-FFF2-40B4-BE49-F238E27FC236}">
                <a16:creationId xmlns:a16="http://schemas.microsoft.com/office/drawing/2014/main" id="{E664745E-5D1B-BD06-EDA0-F70DB9A94532}"/>
              </a:ext>
            </a:extLst>
          </p:cNvPr>
          <p:cNvSpPr/>
          <p:nvPr/>
        </p:nvSpPr>
        <p:spPr>
          <a:xfrm>
            <a:off x="106533" y="3107185"/>
            <a:ext cx="488273" cy="612559"/>
          </a:xfrm>
          <a:prstGeom prst="rect">
            <a:avLst/>
          </a:prstGeom>
          <a:solidFill>
            <a:schemeClr val="accent1">
              <a:lumMod val="20000"/>
              <a:lumOff val="80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dirty="0">
                <a:solidFill>
                  <a:schemeClr val="tx1"/>
                </a:solidFill>
              </a:rPr>
              <a:t>RF</a:t>
            </a:r>
            <a:endParaRPr kumimoji="1" lang="ja-JP" altLang="en-US" dirty="0">
              <a:solidFill>
                <a:schemeClr val="tx1"/>
              </a:solidFill>
            </a:endParaRPr>
          </a:p>
        </p:txBody>
      </p:sp>
      <p:sp>
        <p:nvSpPr>
          <p:cNvPr id="7" name="正方形/長方形 6">
            <a:extLst>
              <a:ext uri="{FF2B5EF4-FFF2-40B4-BE49-F238E27FC236}">
                <a16:creationId xmlns:a16="http://schemas.microsoft.com/office/drawing/2014/main" id="{DBC4657A-AE8C-DAA7-227E-342C5D8FDC76}"/>
              </a:ext>
            </a:extLst>
          </p:cNvPr>
          <p:cNvSpPr/>
          <p:nvPr/>
        </p:nvSpPr>
        <p:spPr>
          <a:xfrm>
            <a:off x="914400" y="3107185"/>
            <a:ext cx="679143" cy="612559"/>
          </a:xfrm>
          <a:prstGeom prst="rect">
            <a:avLst/>
          </a:prstGeom>
          <a:solidFill>
            <a:schemeClr val="accent1">
              <a:lumMod val="20000"/>
              <a:lumOff val="80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dirty="0">
                <a:solidFill>
                  <a:schemeClr val="tx1"/>
                </a:solidFill>
              </a:rPr>
              <a:t>ANT</a:t>
            </a:r>
            <a:endParaRPr kumimoji="1" lang="ja-JP" altLang="en-US" dirty="0">
              <a:solidFill>
                <a:schemeClr val="tx1"/>
              </a:solidFill>
            </a:endParaRPr>
          </a:p>
        </p:txBody>
      </p:sp>
      <p:sp>
        <p:nvSpPr>
          <p:cNvPr id="8" name="正方形/長方形 7">
            <a:extLst>
              <a:ext uri="{FF2B5EF4-FFF2-40B4-BE49-F238E27FC236}">
                <a16:creationId xmlns:a16="http://schemas.microsoft.com/office/drawing/2014/main" id="{9E5E0E4E-BCFC-34C1-AC0D-47F7015FE535}"/>
              </a:ext>
            </a:extLst>
          </p:cNvPr>
          <p:cNvSpPr/>
          <p:nvPr/>
        </p:nvSpPr>
        <p:spPr>
          <a:xfrm>
            <a:off x="1819922" y="2814222"/>
            <a:ext cx="2210542" cy="1198486"/>
          </a:xfrm>
          <a:prstGeom prst="rect">
            <a:avLst/>
          </a:prstGeom>
          <a:solidFill>
            <a:schemeClr val="accent1">
              <a:lumMod val="20000"/>
              <a:lumOff val="80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dirty="0">
                <a:solidFill>
                  <a:schemeClr val="tx1"/>
                </a:solidFill>
              </a:rPr>
              <a:t>Propagation</a:t>
            </a:r>
            <a:r>
              <a:rPr kumimoji="1" lang="ja-JP" altLang="en-US" dirty="0">
                <a:solidFill>
                  <a:schemeClr val="tx1"/>
                </a:solidFill>
              </a:rPr>
              <a:t> </a:t>
            </a:r>
            <a:r>
              <a:rPr kumimoji="1" lang="en-US" altLang="ja-JP" dirty="0">
                <a:solidFill>
                  <a:schemeClr val="tx1"/>
                </a:solidFill>
              </a:rPr>
              <a:t>Model</a:t>
            </a:r>
            <a:r>
              <a:rPr kumimoji="1" lang="ja-JP" altLang="en-US" dirty="0">
                <a:solidFill>
                  <a:schemeClr val="tx1"/>
                </a:solidFill>
              </a:rPr>
              <a:t> （</a:t>
            </a:r>
            <a:r>
              <a:rPr kumimoji="1" lang="en-US" altLang="ja-JP" dirty="0">
                <a:solidFill>
                  <a:schemeClr val="tx1"/>
                </a:solidFill>
              </a:rPr>
              <a:t>based on S-V Model</a:t>
            </a:r>
            <a:r>
              <a:rPr kumimoji="1" lang="ja-JP" altLang="en-US" dirty="0">
                <a:solidFill>
                  <a:schemeClr val="tx1"/>
                </a:solidFill>
              </a:rPr>
              <a:t>）</a:t>
            </a:r>
          </a:p>
        </p:txBody>
      </p:sp>
      <p:sp>
        <p:nvSpPr>
          <p:cNvPr id="9" name="正方形/長方形 8">
            <a:extLst>
              <a:ext uri="{FF2B5EF4-FFF2-40B4-BE49-F238E27FC236}">
                <a16:creationId xmlns:a16="http://schemas.microsoft.com/office/drawing/2014/main" id="{5728CCA7-2467-E7BA-7877-976167235CB3}"/>
              </a:ext>
            </a:extLst>
          </p:cNvPr>
          <p:cNvSpPr/>
          <p:nvPr/>
        </p:nvSpPr>
        <p:spPr>
          <a:xfrm>
            <a:off x="3719742" y="4385570"/>
            <a:ext cx="1500330" cy="1447060"/>
          </a:xfrm>
          <a:prstGeom prst="rect">
            <a:avLst/>
          </a:prstGeom>
          <a:solidFill>
            <a:schemeClr val="accent1">
              <a:lumMod val="20000"/>
              <a:lumOff val="80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ja-JP" dirty="0">
                <a:solidFill>
                  <a:schemeClr val="tx1"/>
                </a:solidFill>
              </a:rPr>
              <a:t>Interference from the other BAN</a:t>
            </a:r>
            <a:endParaRPr kumimoji="1" lang="ja-JP" altLang="en-US" dirty="0">
              <a:solidFill>
                <a:schemeClr val="tx1"/>
              </a:solidFill>
            </a:endParaRPr>
          </a:p>
        </p:txBody>
      </p:sp>
      <p:sp>
        <p:nvSpPr>
          <p:cNvPr id="10" name="正方形/長方形 9">
            <a:extLst>
              <a:ext uri="{FF2B5EF4-FFF2-40B4-BE49-F238E27FC236}">
                <a16:creationId xmlns:a16="http://schemas.microsoft.com/office/drawing/2014/main" id="{6A2F0CFC-3F32-3ABF-09D3-FD026007850F}"/>
              </a:ext>
            </a:extLst>
          </p:cNvPr>
          <p:cNvSpPr/>
          <p:nvPr/>
        </p:nvSpPr>
        <p:spPr>
          <a:xfrm>
            <a:off x="5389299" y="4385570"/>
            <a:ext cx="1624615" cy="1447060"/>
          </a:xfrm>
          <a:prstGeom prst="rect">
            <a:avLst/>
          </a:prstGeom>
          <a:solidFill>
            <a:schemeClr val="accent1">
              <a:lumMod val="20000"/>
              <a:lumOff val="80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ja-JP" dirty="0">
                <a:solidFill>
                  <a:schemeClr val="tx1"/>
                </a:solidFill>
              </a:rPr>
              <a:t>Interference from the other UWB (not BAN)</a:t>
            </a:r>
            <a:endParaRPr kumimoji="1" lang="ja-JP" altLang="en-US" dirty="0">
              <a:solidFill>
                <a:schemeClr val="tx1"/>
              </a:solidFill>
            </a:endParaRPr>
          </a:p>
        </p:txBody>
      </p:sp>
      <p:sp>
        <p:nvSpPr>
          <p:cNvPr id="11" name="楕円 10">
            <a:extLst>
              <a:ext uri="{FF2B5EF4-FFF2-40B4-BE49-F238E27FC236}">
                <a16:creationId xmlns:a16="http://schemas.microsoft.com/office/drawing/2014/main" id="{2835971A-12C1-3805-A668-DAE701B8591F}"/>
              </a:ext>
            </a:extLst>
          </p:cNvPr>
          <p:cNvSpPr/>
          <p:nvPr/>
        </p:nvSpPr>
        <p:spPr>
          <a:xfrm>
            <a:off x="4767310" y="3200399"/>
            <a:ext cx="435007" cy="412813"/>
          </a:xfrm>
          <a:prstGeom prst="ellipse">
            <a:avLst/>
          </a:prstGeom>
          <a:solidFill>
            <a:schemeClr val="accent1">
              <a:lumMod val="20000"/>
              <a:lumOff val="80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ja-JP" dirty="0">
                <a:solidFill>
                  <a:schemeClr val="tx1"/>
                </a:solidFill>
              </a:rPr>
              <a:t>+</a:t>
            </a:r>
            <a:endParaRPr kumimoji="1" lang="ja-JP" altLang="en-US" dirty="0">
              <a:solidFill>
                <a:schemeClr val="tx1"/>
              </a:solidFill>
            </a:endParaRPr>
          </a:p>
        </p:txBody>
      </p:sp>
      <p:sp>
        <p:nvSpPr>
          <p:cNvPr id="12" name="正方形/長方形 11">
            <a:extLst>
              <a:ext uri="{FF2B5EF4-FFF2-40B4-BE49-F238E27FC236}">
                <a16:creationId xmlns:a16="http://schemas.microsoft.com/office/drawing/2014/main" id="{0DA219B0-6047-457E-8932-101083DD4439}"/>
              </a:ext>
            </a:extLst>
          </p:cNvPr>
          <p:cNvSpPr/>
          <p:nvPr/>
        </p:nvSpPr>
        <p:spPr>
          <a:xfrm>
            <a:off x="4409982" y="931412"/>
            <a:ext cx="1189607" cy="1447060"/>
          </a:xfrm>
          <a:prstGeom prst="rect">
            <a:avLst/>
          </a:prstGeom>
          <a:solidFill>
            <a:schemeClr val="accent1">
              <a:lumMod val="20000"/>
              <a:lumOff val="80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ja-JP" dirty="0">
                <a:solidFill>
                  <a:schemeClr val="tx1"/>
                </a:solidFill>
              </a:rPr>
              <a:t>EMI from vehicle system</a:t>
            </a:r>
            <a:endParaRPr kumimoji="1" lang="ja-JP" altLang="en-US" dirty="0">
              <a:solidFill>
                <a:schemeClr val="tx1"/>
              </a:solidFill>
            </a:endParaRPr>
          </a:p>
        </p:txBody>
      </p:sp>
      <p:sp>
        <p:nvSpPr>
          <p:cNvPr id="13" name="テキスト ボックス 12">
            <a:extLst>
              <a:ext uri="{FF2B5EF4-FFF2-40B4-BE49-F238E27FC236}">
                <a16:creationId xmlns:a16="http://schemas.microsoft.com/office/drawing/2014/main" id="{6A76D0AE-76CE-E3B1-57C6-A32000588185}"/>
              </a:ext>
            </a:extLst>
          </p:cNvPr>
          <p:cNvSpPr txBox="1"/>
          <p:nvPr/>
        </p:nvSpPr>
        <p:spPr>
          <a:xfrm>
            <a:off x="5599589" y="1083726"/>
            <a:ext cx="2665522" cy="1200329"/>
          </a:xfrm>
          <a:prstGeom prst="rect">
            <a:avLst/>
          </a:prstGeom>
          <a:noFill/>
        </p:spPr>
        <p:txBody>
          <a:bodyPr wrap="square">
            <a:spAutoFit/>
          </a:bodyPr>
          <a:lstStyle/>
          <a:p>
            <a:pPr marL="285750" indent="-285750">
              <a:buFont typeface="Arial" panose="020B0604020202020204" pitchFamily="34" charset="0"/>
              <a:buChar char="•"/>
            </a:pPr>
            <a:r>
              <a:rPr lang="en-US" altLang="ja-JP" b="0" dirty="0"/>
              <a:t>Colored noise</a:t>
            </a:r>
          </a:p>
          <a:p>
            <a:pPr marL="285750" indent="-285750">
              <a:buFont typeface="Arial" panose="020B0604020202020204" pitchFamily="34" charset="0"/>
              <a:buChar char="•"/>
            </a:pPr>
            <a:r>
              <a:rPr lang="en-US" altLang="ja-JP" b="0" dirty="0"/>
              <a:t>EV Switching noise</a:t>
            </a:r>
          </a:p>
          <a:p>
            <a:pPr marL="285750" indent="-285750">
              <a:buFont typeface="Arial" panose="020B0604020202020204" pitchFamily="34" charset="0"/>
              <a:buChar char="•"/>
            </a:pPr>
            <a:r>
              <a:rPr lang="en-US" altLang="ja-JP" b="0" dirty="0"/>
              <a:t>Ignition noise</a:t>
            </a:r>
          </a:p>
          <a:p>
            <a:pPr marL="285750" indent="-285750">
              <a:buFont typeface="Arial" panose="020B0604020202020204" pitchFamily="34" charset="0"/>
              <a:buChar char="•"/>
            </a:pPr>
            <a:r>
              <a:rPr lang="en-US" altLang="ja-JP" b="0" dirty="0" err="1"/>
              <a:t>etc</a:t>
            </a:r>
            <a:r>
              <a:rPr lang="en-US" altLang="ja-JP" b="0" dirty="0"/>
              <a:t>…</a:t>
            </a:r>
            <a:endParaRPr lang="ja-JP" altLang="en-US" b="0" dirty="0"/>
          </a:p>
        </p:txBody>
      </p:sp>
      <p:sp>
        <p:nvSpPr>
          <p:cNvPr id="14" name="正方形/長方形 13">
            <a:extLst>
              <a:ext uri="{FF2B5EF4-FFF2-40B4-BE49-F238E27FC236}">
                <a16:creationId xmlns:a16="http://schemas.microsoft.com/office/drawing/2014/main" id="{B008D8B8-1DE1-8C16-E811-7D1491DDB7DB}"/>
              </a:ext>
            </a:extLst>
          </p:cNvPr>
          <p:cNvSpPr/>
          <p:nvPr/>
        </p:nvSpPr>
        <p:spPr>
          <a:xfrm>
            <a:off x="8256234" y="3107185"/>
            <a:ext cx="488273" cy="612559"/>
          </a:xfrm>
          <a:prstGeom prst="rect">
            <a:avLst/>
          </a:prstGeom>
          <a:solidFill>
            <a:schemeClr val="accent1">
              <a:lumMod val="20000"/>
              <a:lumOff val="80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dirty="0">
                <a:solidFill>
                  <a:schemeClr val="tx1"/>
                </a:solidFill>
              </a:rPr>
              <a:t>RF</a:t>
            </a:r>
            <a:endParaRPr kumimoji="1" lang="ja-JP" altLang="en-US" dirty="0">
              <a:solidFill>
                <a:schemeClr val="tx1"/>
              </a:solidFill>
            </a:endParaRPr>
          </a:p>
        </p:txBody>
      </p:sp>
      <p:sp>
        <p:nvSpPr>
          <p:cNvPr id="15" name="正方形/長方形 14">
            <a:extLst>
              <a:ext uri="{FF2B5EF4-FFF2-40B4-BE49-F238E27FC236}">
                <a16:creationId xmlns:a16="http://schemas.microsoft.com/office/drawing/2014/main" id="{80468147-C58E-3665-0CC3-08CD70BDF8E8}"/>
              </a:ext>
            </a:extLst>
          </p:cNvPr>
          <p:cNvSpPr/>
          <p:nvPr/>
        </p:nvSpPr>
        <p:spPr>
          <a:xfrm>
            <a:off x="7324078" y="3107185"/>
            <a:ext cx="679143" cy="612559"/>
          </a:xfrm>
          <a:prstGeom prst="rect">
            <a:avLst/>
          </a:prstGeom>
          <a:solidFill>
            <a:schemeClr val="accent1">
              <a:lumMod val="20000"/>
              <a:lumOff val="80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dirty="0">
                <a:solidFill>
                  <a:schemeClr val="tx1"/>
                </a:solidFill>
              </a:rPr>
              <a:t>ANT</a:t>
            </a:r>
            <a:endParaRPr kumimoji="1" lang="ja-JP" altLang="en-US" dirty="0">
              <a:solidFill>
                <a:schemeClr val="tx1"/>
              </a:solidFill>
            </a:endParaRPr>
          </a:p>
        </p:txBody>
      </p:sp>
      <p:cxnSp>
        <p:nvCxnSpPr>
          <p:cNvPr id="16" name="直線コネクタ 15">
            <a:extLst>
              <a:ext uri="{FF2B5EF4-FFF2-40B4-BE49-F238E27FC236}">
                <a16:creationId xmlns:a16="http://schemas.microsoft.com/office/drawing/2014/main" id="{BBD6C816-AAE3-B146-2437-BD3C0E30B7C2}"/>
              </a:ext>
            </a:extLst>
          </p:cNvPr>
          <p:cNvCxnSpPr>
            <a:stCxn id="6" idx="3"/>
            <a:endCxn id="7" idx="1"/>
          </p:cNvCxnSpPr>
          <p:nvPr/>
        </p:nvCxnSpPr>
        <p:spPr>
          <a:xfrm>
            <a:off x="594806" y="3413465"/>
            <a:ext cx="319594" cy="0"/>
          </a:xfrm>
          <a:prstGeom prst="line">
            <a:avLst/>
          </a:prstGeom>
          <a:ln w="2540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 name="直線コネクタ 16">
            <a:extLst>
              <a:ext uri="{FF2B5EF4-FFF2-40B4-BE49-F238E27FC236}">
                <a16:creationId xmlns:a16="http://schemas.microsoft.com/office/drawing/2014/main" id="{4C1FC138-D734-AA43-926D-A4F2617AE3E1}"/>
              </a:ext>
            </a:extLst>
          </p:cNvPr>
          <p:cNvCxnSpPr>
            <a:stCxn id="7" idx="3"/>
            <a:endCxn id="8" idx="1"/>
          </p:cNvCxnSpPr>
          <p:nvPr/>
        </p:nvCxnSpPr>
        <p:spPr>
          <a:xfrm>
            <a:off x="1593543" y="3413465"/>
            <a:ext cx="226379" cy="0"/>
          </a:xfrm>
          <a:prstGeom prst="line">
            <a:avLst/>
          </a:prstGeom>
          <a:ln w="2540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8" name="直線コネクタ 17">
            <a:extLst>
              <a:ext uri="{FF2B5EF4-FFF2-40B4-BE49-F238E27FC236}">
                <a16:creationId xmlns:a16="http://schemas.microsoft.com/office/drawing/2014/main" id="{245163D6-D58A-5D69-FE70-F2787CAFCFA6}"/>
              </a:ext>
            </a:extLst>
          </p:cNvPr>
          <p:cNvCxnSpPr>
            <a:cxnSpLocks/>
            <a:stCxn id="8" idx="3"/>
            <a:endCxn id="11" idx="2"/>
          </p:cNvCxnSpPr>
          <p:nvPr/>
        </p:nvCxnSpPr>
        <p:spPr>
          <a:xfrm flipV="1">
            <a:off x="4030464" y="3406806"/>
            <a:ext cx="736846" cy="6659"/>
          </a:xfrm>
          <a:prstGeom prst="line">
            <a:avLst/>
          </a:prstGeom>
          <a:ln w="2540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9" name="直線コネクタ 18">
            <a:extLst>
              <a:ext uri="{FF2B5EF4-FFF2-40B4-BE49-F238E27FC236}">
                <a16:creationId xmlns:a16="http://schemas.microsoft.com/office/drawing/2014/main" id="{CC541F55-F5C6-97E5-E094-1CA463CCF256}"/>
              </a:ext>
            </a:extLst>
          </p:cNvPr>
          <p:cNvCxnSpPr>
            <a:stCxn id="12" idx="2"/>
            <a:endCxn id="11" idx="0"/>
          </p:cNvCxnSpPr>
          <p:nvPr/>
        </p:nvCxnSpPr>
        <p:spPr>
          <a:xfrm flipH="1">
            <a:off x="4984814" y="2378472"/>
            <a:ext cx="19972" cy="821927"/>
          </a:xfrm>
          <a:prstGeom prst="line">
            <a:avLst/>
          </a:prstGeom>
          <a:ln w="2540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0" name="直線コネクタ 19">
            <a:extLst>
              <a:ext uri="{FF2B5EF4-FFF2-40B4-BE49-F238E27FC236}">
                <a16:creationId xmlns:a16="http://schemas.microsoft.com/office/drawing/2014/main" id="{6010C4CC-F6BC-DB5C-28A5-19D3272295F0}"/>
              </a:ext>
            </a:extLst>
          </p:cNvPr>
          <p:cNvCxnSpPr>
            <a:cxnSpLocks/>
            <a:stCxn id="9" idx="0"/>
            <a:endCxn id="11" idx="3"/>
          </p:cNvCxnSpPr>
          <p:nvPr/>
        </p:nvCxnSpPr>
        <p:spPr>
          <a:xfrm flipV="1">
            <a:off x="4469907" y="3552757"/>
            <a:ext cx="361108" cy="832813"/>
          </a:xfrm>
          <a:prstGeom prst="line">
            <a:avLst/>
          </a:prstGeom>
          <a:ln w="2540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1" name="直線コネクタ 20">
            <a:extLst>
              <a:ext uri="{FF2B5EF4-FFF2-40B4-BE49-F238E27FC236}">
                <a16:creationId xmlns:a16="http://schemas.microsoft.com/office/drawing/2014/main" id="{FAA3B414-B52B-C74C-534D-4E17EB446786}"/>
              </a:ext>
            </a:extLst>
          </p:cNvPr>
          <p:cNvCxnSpPr>
            <a:cxnSpLocks/>
            <a:stCxn id="10" idx="0"/>
            <a:endCxn id="11" idx="5"/>
          </p:cNvCxnSpPr>
          <p:nvPr/>
        </p:nvCxnSpPr>
        <p:spPr>
          <a:xfrm flipH="1" flipV="1">
            <a:off x="5138612" y="3552757"/>
            <a:ext cx="1062995" cy="832813"/>
          </a:xfrm>
          <a:prstGeom prst="line">
            <a:avLst/>
          </a:prstGeom>
          <a:ln w="2540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2" name="直線コネクタ 21">
            <a:extLst>
              <a:ext uri="{FF2B5EF4-FFF2-40B4-BE49-F238E27FC236}">
                <a16:creationId xmlns:a16="http://schemas.microsoft.com/office/drawing/2014/main" id="{59B2AC21-DE5F-8CA8-BCD3-30D0AE8F6F84}"/>
              </a:ext>
            </a:extLst>
          </p:cNvPr>
          <p:cNvCxnSpPr>
            <a:stCxn id="11" idx="6"/>
            <a:endCxn id="15" idx="1"/>
          </p:cNvCxnSpPr>
          <p:nvPr/>
        </p:nvCxnSpPr>
        <p:spPr>
          <a:xfrm>
            <a:off x="5202317" y="3406806"/>
            <a:ext cx="2121761" cy="6659"/>
          </a:xfrm>
          <a:prstGeom prst="line">
            <a:avLst/>
          </a:prstGeom>
          <a:ln w="2540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3" name="直線コネクタ 22">
            <a:extLst>
              <a:ext uri="{FF2B5EF4-FFF2-40B4-BE49-F238E27FC236}">
                <a16:creationId xmlns:a16="http://schemas.microsoft.com/office/drawing/2014/main" id="{831BD21B-E6BF-01F4-8BAE-FD16BCDC38CC}"/>
              </a:ext>
            </a:extLst>
          </p:cNvPr>
          <p:cNvCxnSpPr>
            <a:stCxn id="15" idx="3"/>
            <a:endCxn id="14" idx="1"/>
          </p:cNvCxnSpPr>
          <p:nvPr/>
        </p:nvCxnSpPr>
        <p:spPr>
          <a:xfrm>
            <a:off x="8003221" y="3413465"/>
            <a:ext cx="253013" cy="0"/>
          </a:xfrm>
          <a:prstGeom prst="line">
            <a:avLst/>
          </a:prstGeom>
          <a:ln w="2540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sp>
        <p:nvSpPr>
          <p:cNvPr id="24" name="四角形: 角を丸くする 23">
            <a:extLst>
              <a:ext uri="{FF2B5EF4-FFF2-40B4-BE49-F238E27FC236}">
                <a16:creationId xmlns:a16="http://schemas.microsoft.com/office/drawing/2014/main" id="{B278F0B6-3399-BD59-7F90-C248E4120A83}"/>
              </a:ext>
            </a:extLst>
          </p:cNvPr>
          <p:cNvSpPr/>
          <p:nvPr/>
        </p:nvSpPr>
        <p:spPr>
          <a:xfrm>
            <a:off x="694405" y="852256"/>
            <a:ext cx="7462230" cy="5074332"/>
          </a:xfrm>
          <a:prstGeom prst="roundRect">
            <a:avLst>
              <a:gd name="adj" fmla="val 5970"/>
            </a:avLst>
          </a:prstGeom>
          <a:noFill/>
          <a:ln w="5715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5" name="四角形: 角を丸くする 24">
            <a:extLst>
              <a:ext uri="{FF2B5EF4-FFF2-40B4-BE49-F238E27FC236}">
                <a16:creationId xmlns:a16="http://schemas.microsoft.com/office/drawing/2014/main" id="{53C2FFBE-E41E-43CA-B919-9D8AF34B3757}"/>
              </a:ext>
            </a:extLst>
          </p:cNvPr>
          <p:cNvSpPr/>
          <p:nvPr/>
        </p:nvSpPr>
        <p:spPr>
          <a:xfrm>
            <a:off x="1700075" y="2716657"/>
            <a:ext cx="5409278" cy="1481823"/>
          </a:xfrm>
          <a:prstGeom prst="roundRect">
            <a:avLst>
              <a:gd name="adj" fmla="val 5970"/>
            </a:avLst>
          </a:prstGeom>
          <a:noFill/>
          <a:ln w="57150">
            <a:solidFill>
              <a:srgbClr val="0000F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6" name="テキスト ボックス 25">
            <a:extLst>
              <a:ext uri="{FF2B5EF4-FFF2-40B4-BE49-F238E27FC236}">
                <a16:creationId xmlns:a16="http://schemas.microsoft.com/office/drawing/2014/main" id="{FE0E62AF-13CD-3DFB-57B1-CCCF2A5EC5A3}"/>
              </a:ext>
            </a:extLst>
          </p:cNvPr>
          <p:cNvSpPr txBox="1"/>
          <p:nvPr/>
        </p:nvSpPr>
        <p:spPr>
          <a:xfrm>
            <a:off x="1961962" y="2350804"/>
            <a:ext cx="2284433" cy="400110"/>
          </a:xfrm>
          <a:prstGeom prst="rect">
            <a:avLst/>
          </a:prstGeom>
          <a:noFill/>
        </p:spPr>
        <p:txBody>
          <a:bodyPr wrap="square">
            <a:spAutoFit/>
          </a:bodyPr>
          <a:lstStyle/>
          <a:p>
            <a:r>
              <a:rPr lang="en-US" altLang="ja-JP" sz="2000" dirty="0">
                <a:solidFill>
                  <a:srgbClr val="0000FF"/>
                </a:solidFill>
              </a:rPr>
              <a:t>Channel model</a:t>
            </a:r>
          </a:p>
        </p:txBody>
      </p:sp>
      <p:sp>
        <p:nvSpPr>
          <p:cNvPr id="27" name="四角形: 角を丸くする 26">
            <a:extLst>
              <a:ext uri="{FF2B5EF4-FFF2-40B4-BE49-F238E27FC236}">
                <a16:creationId xmlns:a16="http://schemas.microsoft.com/office/drawing/2014/main" id="{09FFA4F5-A98E-C38A-3879-39C7C4B2D9F0}"/>
              </a:ext>
            </a:extLst>
          </p:cNvPr>
          <p:cNvSpPr/>
          <p:nvPr/>
        </p:nvSpPr>
        <p:spPr>
          <a:xfrm>
            <a:off x="1797725" y="2381439"/>
            <a:ext cx="2414726" cy="309242"/>
          </a:xfrm>
          <a:prstGeom prst="roundRect">
            <a:avLst>
              <a:gd name="adj" fmla="val 5970"/>
            </a:avLst>
          </a:prstGeom>
          <a:noFill/>
          <a:ln w="57150">
            <a:solidFill>
              <a:srgbClr val="0000F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8" name="四角形: 角を丸くする 27">
            <a:extLst>
              <a:ext uri="{FF2B5EF4-FFF2-40B4-BE49-F238E27FC236}">
                <a16:creationId xmlns:a16="http://schemas.microsoft.com/office/drawing/2014/main" id="{9B2764D2-1DA2-5E8D-5C09-3E81C88A7121}"/>
              </a:ext>
            </a:extLst>
          </p:cNvPr>
          <p:cNvSpPr/>
          <p:nvPr/>
        </p:nvSpPr>
        <p:spPr>
          <a:xfrm>
            <a:off x="808658" y="703305"/>
            <a:ext cx="2849732" cy="400110"/>
          </a:xfrm>
          <a:prstGeom prst="roundRect">
            <a:avLst>
              <a:gd name="adj" fmla="val 5970"/>
            </a:avLst>
          </a:prstGeom>
          <a:solidFill>
            <a:schemeClr val="bg1"/>
          </a:solidFill>
          <a:ln w="5715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9" name="正方形/長方形 28">
            <a:extLst>
              <a:ext uri="{FF2B5EF4-FFF2-40B4-BE49-F238E27FC236}">
                <a16:creationId xmlns:a16="http://schemas.microsoft.com/office/drawing/2014/main" id="{FDFFFD68-CBAE-2AD5-5CDC-197A89482D0D}"/>
              </a:ext>
            </a:extLst>
          </p:cNvPr>
          <p:cNvSpPr/>
          <p:nvPr/>
        </p:nvSpPr>
        <p:spPr>
          <a:xfrm>
            <a:off x="64636" y="4446580"/>
            <a:ext cx="1500330" cy="79899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b="0" dirty="0">
                <a:solidFill>
                  <a:schemeClr val="tx1"/>
                </a:solidFill>
              </a:rPr>
              <a:t>Distance dependent function</a:t>
            </a:r>
            <a:endParaRPr kumimoji="1" lang="ja-JP" altLang="en-US" b="0" dirty="0">
              <a:solidFill>
                <a:schemeClr val="tx1"/>
              </a:solidFill>
            </a:endParaRPr>
          </a:p>
        </p:txBody>
      </p:sp>
      <p:cxnSp>
        <p:nvCxnSpPr>
          <p:cNvPr id="30" name="直線矢印コネクタ 29">
            <a:extLst>
              <a:ext uri="{FF2B5EF4-FFF2-40B4-BE49-F238E27FC236}">
                <a16:creationId xmlns:a16="http://schemas.microsoft.com/office/drawing/2014/main" id="{AF38C8B5-31B9-BFF5-3313-B85F0BB25284}"/>
              </a:ext>
            </a:extLst>
          </p:cNvPr>
          <p:cNvCxnSpPr>
            <a:cxnSpLocks/>
          </p:cNvCxnSpPr>
          <p:nvPr/>
        </p:nvCxnSpPr>
        <p:spPr>
          <a:xfrm flipV="1">
            <a:off x="739808" y="3426179"/>
            <a:ext cx="19874" cy="102040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1" name="正方形/長方形 30">
            <a:extLst>
              <a:ext uri="{FF2B5EF4-FFF2-40B4-BE49-F238E27FC236}">
                <a16:creationId xmlns:a16="http://schemas.microsoft.com/office/drawing/2014/main" id="{F815D999-79EC-079B-DA2E-88F87A4985BB}"/>
              </a:ext>
            </a:extLst>
          </p:cNvPr>
          <p:cNvSpPr/>
          <p:nvPr/>
        </p:nvSpPr>
        <p:spPr>
          <a:xfrm>
            <a:off x="7183141" y="4557157"/>
            <a:ext cx="1500330" cy="79899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b="0" dirty="0">
                <a:solidFill>
                  <a:schemeClr val="tx1"/>
                </a:solidFill>
              </a:rPr>
              <a:t>Distance dependent function</a:t>
            </a:r>
            <a:endParaRPr kumimoji="1" lang="ja-JP" altLang="en-US" b="0" dirty="0">
              <a:solidFill>
                <a:schemeClr val="tx1"/>
              </a:solidFill>
            </a:endParaRPr>
          </a:p>
        </p:txBody>
      </p:sp>
      <p:cxnSp>
        <p:nvCxnSpPr>
          <p:cNvPr id="32" name="直線矢印コネクタ 31">
            <a:extLst>
              <a:ext uri="{FF2B5EF4-FFF2-40B4-BE49-F238E27FC236}">
                <a16:creationId xmlns:a16="http://schemas.microsoft.com/office/drawing/2014/main" id="{685FAF45-58AA-D16A-15CE-E8CF38C8C0EC}"/>
              </a:ext>
            </a:extLst>
          </p:cNvPr>
          <p:cNvCxnSpPr>
            <a:cxnSpLocks/>
            <a:stCxn id="31" idx="0"/>
          </p:cNvCxnSpPr>
          <p:nvPr/>
        </p:nvCxnSpPr>
        <p:spPr>
          <a:xfrm flipV="1">
            <a:off x="7933306" y="3461345"/>
            <a:ext cx="223329" cy="109581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直線矢印コネクタ 32">
            <a:extLst>
              <a:ext uri="{FF2B5EF4-FFF2-40B4-BE49-F238E27FC236}">
                <a16:creationId xmlns:a16="http://schemas.microsoft.com/office/drawing/2014/main" id="{7E0948A1-717E-E56F-2E73-1CA719DC9717}"/>
              </a:ext>
            </a:extLst>
          </p:cNvPr>
          <p:cNvCxnSpPr>
            <a:cxnSpLocks/>
          </p:cNvCxnSpPr>
          <p:nvPr/>
        </p:nvCxnSpPr>
        <p:spPr>
          <a:xfrm>
            <a:off x="847819" y="2646632"/>
            <a:ext cx="173113" cy="58760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4" name="テキスト ボックス 33">
            <a:extLst>
              <a:ext uri="{FF2B5EF4-FFF2-40B4-BE49-F238E27FC236}">
                <a16:creationId xmlns:a16="http://schemas.microsoft.com/office/drawing/2014/main" id="{E832AD87-DF9E-74DE-10F7-1981FD39F630}"/>
              </a:ext>
            </a:extLst>
          </p:cNvPr>
          <p:cNvSpPr txBox="1"/>
          <p:nvPr/>
        </p:nvSpPr>
        <p:spPr>
          <a:xfrm>
            <a:off x="67182" y="2004437"/>
            <a:ext cx="1299978" cy="646331"/>
          </a:xfrm>
          <a:prstGeom prst="rect">
            <a:avLst/>
          </a:prstGeom>
          <a:noFill/>
        </p:spPr>
        <p:txBody>
          <a:bodyPr wrap="square">
            <a:spAutoFit/>
          </a:bodyPr>
          <a:lstStyle/>
          <a:p>
            <a:r>
              <a:rPr kumimoji="1" lang="en-US" altLang="ja-JP" b="0" dirty="0">
                <a:solidFill>
                  <a:schemeClr val="tx1"/>
                </a:solidFill>
              </a:rPr>
              <a:t>Standard antenna</a:t>
            </a:r>
            <a:endParaRPr lang="ja-JP" altLang="en-US" dirty="0"/>
          </a:p>
        </p:txBody>
      </p:sp>
      <p:cxnSp>
        <p:nvCxnSpPr>
          <p:cNvPr id="35" name="直線矢印コネクタ 34">
            <a:extLst>
              <a:ext uri="{FF2B5EF4-FFF2-40B4-BE49-F238E27FC236}">
                <a16:creationId xmlns:a16="http://schemas.microsoft.com/office/drawing/2014/main" id="{4FC5AC3C-CFF8-98BB-4AEC-D83238807CC7}"/>
              </a:ext>
            </a:extLst>
          </p:cNvPr>
          <p:cNvCxnSpPr>
            <a:cxnSpLocks/>
          </p:cNvCxnSpPr>
          <p:nvPr/>
        </p:nvCxnSpPr>
        <p:spPr>
          <a:xfrm flipH="1">
            <a:off x="7873942" y="2618913"/>
            <a:ext cx="223328" cy="502555"/>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6" name="テキスト ボックス 35">
            <a:extLst>
              <a:ext uri="{FF2B5EF4-FFF2-40B4-BE49-F238E27FC236}">
                <a16:creationId xmlns:a16="http://schemas.microsoft.com/office/drawing/2014/main" id="{042E3626-48F5-E4F5-29D9-E068984AE5F8}"/>
              </a:ext>
            </a:extLst>
          </p:cNvPr>
          <p:cNvSpPr txBox="1"/>
          <p:nvPr/>
        </p:nvSpPr>
        <p:spPr>
          <a:xfrm>
            <a:off x="7712014" y="1946606"/>
            <a:ext cx="1209210" cy="646331"/>
          </a:xfrm>
          <a:prstGeom prst="rect">
            <a:avLst/>
          </a:prstGeom>
          <a:noFill/>
        </p:spPr>
        <p:txBody>
          <a:bodyPr wrap="square">
            <a:spAutoFit/>
          </a:bodyPr>
          <a:lstStyle/>
          <a:p>
            <a:r>
              <a:rPr kumimoji="1" lang="en-US" altLang="ja-JP" b="0" dirty="0">
                <a:solidFill>
                  <a:schemeClr val="tx1"/>
                </a:solidFill>
              </a:rPr>
              <a:t>Standard antenna</a:t>
            </a:r>
            <a:endParaRPr lang="ja-JP" altLang="en-US" dirty="0"/>
          </a:p>
        </p:txBody>
      </p:sp>
      <p:sp>
        <p:nvSpPr>
          <p:cNvPr id="37" name="テキスト ボックス 36">
            <a:extLst>
              <a:ext uri="{FF2B5EF4-FFF2-40B4-BE49-F238E27FC236}">
                <a16:creationId xmlns:a16="http://schemas.microsoft.com/office/drawing/2014/main" id="{1BABDA93-248E-4805-EF39-41175310A79D}"/>
              </a:ext>
            </a:extLst>
          </p:cNvPr>
          <p:cNvSpPr txBox="1"/>
          <p:nvPr/>
        </p:nvSpPr>
        <p:spPr>
          <a:xfrm>
            <a:off x="844169" y="681790"/>
            <a:ext cx="3078327" cy="400110"/>
          </a:xfrm>
          <a:prstGeom prst="rect">
            <a:avLst/>
          </a:prstGeom>
          <a:noFill/>
        </p:spPr>
        <p:txBody>
          <a:bodyPr wrap="square">
            <a:spAutoFit/>
          </a:bodyPr>
          <a:lstStyle/>
          <a:p>
            <a:r>
              <a:rPr lang="en-US" altLang="ja-JP" sz="2000" dirty="0">
                <a:solidFill>
                  <a:srgbClr val="FF0000"/>
                </a:solidFill>
              </a:rPr>
              <a:t>Environmental model</a:t>
            </a:r>
          </a:p>
        </p:txBody>
      </p:sp>
      <p:sp>
        <p:nvSpPr>
          <p:cNvPr id="38" name="正方形/長方形 12">
            <a:extLst>
              <a:ext uri="{FF2B5EF4-FFF2-40B4-BE49-F238E27FC236}">
                <a16:creationId xmlns:a16="http://schemas.microsoft.com/office/drawing/2014/main" id="{2D8B020E-CAD3-0BDA-039E-E2EA049FAC1D}"/>
              </a:ext>
            </a:extLst>
          </p:cNvPr>
          <p:cNvSpPr/>
          <p:nvPr/>
        </p:nvSpPr>
        <p:spPr>
          <a:xfrm>
            <a:off x="2050185" y="4424991"/>
            <a:ext cx="1500330" cy="1447060"/>
          </a:xfrm>
          <a:prstGeom prst="rect">
            <a:avLst/>
          </a:prstGeom>
          <a:solidFill>
            <a:schemeClr val="accent1">
              <a:lumMod val="20000"/>
              <a:lumOff val="80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ja-JP" dirty="0">
                <a:solidFill>
                  <a:schemeClr val="tx1"/>
                </a:solidFill>
              </a:rPr>
              <a:t>Interference from the other Wireless systems</a:t>
            </a:r>
            <a:endParaRPr kumimoji="1" lang="ja-JP" altLang="en-US" dirty="0">
              <a:solidFill>
                <a:schemeClr val="tx1"/>
              </a:solidFill>
            </a:endParaRPr>
          </a:p>
        </p:txBody>
      </p:sp>
      <p:cxnSp>
        <p:nvCxnSpPr>
          <p:cNvPr id="39" name="直線コネクタ 34">
            <a:extLst>
              <a:ext uri="{FF2B5EF4-FFF2-40B4-BE49-F238E27FC236}">
                <a16:creationId xmlns:a16="http://schemas.microsoft.com/office/drawing/2014/main" id="{665BAF61-BA2B-784B-995C-8D2B3D9C8925}"/>
              </a:ext>
            </a:extLst>
          </p:cNvPr>
          <p:cNvCxnSpPr>
            <a:cxnSpLocks/>
            <a:endCxn id="11" idx="3"/>
          </p:cNvCxnSpPr>
          <p:nvPr/>
        </p:nvCxnSpPr>
        <p:spPr>
          <a:xfrm flipV="1">
            <a:off x="3005088" y="3552757"/>
            <a:ext cx="1825927" cy="863450"/>
          </a:xfrm>
          <a:prstGeom prst="line">
            <a:avLst/>
          </a:prstGeom>
          <a:ln w="2540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sp>
        <p:nvSpPr>
          <p:cNvPr id="40" name="テキスト ボックス 39">
            <a:extLst>
              <a:ext uri="{FF2B5EF4-FFF2-40B4-BE49-F238E27FC236}">
                <a16:creationId xmlns:a16="http://schemas.microsoft.com/office/drawing/2014/main" id="{049F5027-E44C-DAD8-0D80-58F0DB6B0C92}"/>
              </a:ext>
            </a:extLst>
          </p:cNvPr>
          <p:cNvSpPr txBox="1"/>
          <p:nvPr/>
        </p:nvSpPr>
        <p:spPr>
          <a:xfrm>
            <a:off x="74815" y="5962146"/>
            <a:ext cx="9004549" cy="584775"/>
          </a:xfrm>
          <a:prstGeom prst="rect">
            <a:avLst/>
          </a:prstGeom>
          <a:noFill/>
        </p:spPr>
        <p:txBody>
          <a:bodyPr wrap="square">
            <a:spAutoFit/>
          </a:bodyPr>
          <a:lstStyle/>
          <a:p>
            <a:r>
              <a:rPr kumimoji="1" lang="en-US" altLang="ja-JP" sz="1600" b="0" dirty="0">
                <a:solidFill>
                  <a:schemeClr val="tx1"/>
                </a:solidFill>
              </a:rPr>
              <a:t>We propose to define environmental models including antenna effect. </a:t>
            </a:r>
            <a:r>
              <a:rPr lang="en-US" altLang="ja-JP" sz="1600" b="0" dirty="0"/>
              <a:t>Parameter measurements will be performed by using standard antennas which will be defined separately.</a:t>
            </a:r>
            <a:endParaRPr lang="ja-JP" altLang="en-US" sz="1600" b="0" dirty="0"/>
          </a:p>
        </p:txBody>
      </p:sp>
    </p:spTree>
    <p:extLst>
      <p:ext uri="{BB962C8B-B14F-4D97-AF65-F5344CB8AC3E}">
        <p14:creationId xmlns:p14="http://schemas.microsoft.com/office/powerpoint/2010/main" val="28071696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日付プレースホルダー 94">
            <a:extLst>
              <a:ext uri="{FF2B5EF4-FFF2-40B4-BE49-F238E27FC236}">
                <a16:creationId xmlns:a16="http://schemas.microsoft.com/office/drawing/2014/main" id="{2FA570AE-F9BE-406B-ADD2-AB82A4CA3F10}"/>
              </a:ext>
            </a:extLst>
          </p:cNvPr>
          <p:cNvSpPr>
            <a:spLocks noGrp="1"/>
          </p:cNvSpPr>
          <p:nvPr>
            <p:ph type="dt" idx="10"/>
          </p:nvPr>
        </p:nvSpPr>
        <p:spPr/>
        <p:txBody>
          <a:bodyPr/>
          <a:lstStyle/>
          <a:p>
            <a:r>
              <a:rPr kumimoji="1" lang="en-US" altLang="ja-JP"/>
              <a:t>January 2024</a:t>
            </a:r>
            <a:endParaRPr kumimoji="1" lang="ja-JP" altLang="en-US"/>
          </a:p>
        </p:txBody>
      </p:sp>
      <p:sp>
        <p:nvSpPr>
          <p:cNvPr id="96" name="フッター プレースホルダー 95">
            <a:extLst>
              <a:ext uri="{FF2B5EF4-FFF2-40B4-BE49-F238E27FC236}">
                <a16:creationId xmlns:a16="http://schemas.microsoft.com/office/drawing/2014/main" id="{89CD199B-D258-4D60-B576-E3F14C34B93B}"/>
              </a:ext>
            </a:extLst>
          </p:cNvPr>
          <p:cNvSpPr>
            <a:spLocks noGrp="1"/>
          </p:cNvSpPr>
          <p:nvPr>
            <p:ph type="ftr" idx="11"/>
          </p:nvPr>
        </p:nvSpPr>
        <p:spPr>
          <a:xfrm>
            <a:off x="4820574" y="6389688"/>
            <a:ext cx="4218731" cy="222561"/>
          </a:xfrm>
        </p:spPr>
        <p:txBody>
          <a:bodyPr/>
          <a:lstStyle/>
          <a:p>
            <a:r>
              <a:rPr kumimoji="1" lang="en-US" altLang="ja-JP"/>
              <a:t>Takumi Kobayashi, Minsoo Kim, Marco Hernandez, Ryuji Kohno (Nitech/YRP-IAI/U.Oulu/YNU)</a:t>
            </a:r>
            <a:endParaRPr kumimoji="1" lang="ja-JP" altLang="en-US" dirty="0"/>
          </a:p>
        </p:txBody>
      </p:sp>
      <p:sp>
        <p:nvSpPr>
          <p:cNvPr id="97" name="スライド番号プレースホルダー 96">
            <a:extLst>
              <a:ext uri="{FF2B5EF4-FFF2-40B4-BE49-F238E27FC236}">
                <a16:creationId xmlns:a16="http://schemas.microsoft.com/office/drawing/2014/main" id="{76A73A5C-7490-45D9-852C-523B9BA71105}"/>
              </a:ext>
            </a:extLst>
          </p:cNvPr>
          <p:cNvSpPr>
            <a:spLocks noGrp="1"/>
          </p:cNvSpPr>
          <p:nvPr>
            <p:ph type="sldNum" idx="12"/>
          </p:nvPr>
        </p:nvSpPr>
        <p:spPr>
          <a:xfrm>
            <a:off x="4341813" y="6465888"/>
            <a:ext cx="536575" cy="184150"/>
          </a:xfrm>
        </p:spPr>
        <p:txBody>
          <a:bodyPr/>
          <a:lstStyle/>
          <a:p>
            <a:fld id="{248EE29C-DCB8-4C23-BE14-115B5B2E505D}" type="slidenum">
              <a:rPr kumimoji="1" lang="ja-JP" altLang="en-US" smtClean="0"/>
              <a:t>17</a:t>
            </a:fld>
            <a:endParaRPr kumimoji="1" lang="ja-JP" altLang="en-US"/>
          </a:p>
        </p:txBody>
      </p:sp>
      <p:sp>
        <p:nvSpPr>
          <p:cNvPr id="25" name="タイトル 24">
            <a:extLst>
              <a:ext uri="{FF2B5EF4-FFF2-40B4-BE49-F238E27FC236}">
                <a16:creationId xmlns:a16="http://schemas.microsoft.com/office/drawing/2014/main" id="{9950F5FC-EE87-440C-A029-3148B1E080FA}"/>
              </a:ext>
            </a:extLst>
          </p:cNvPr>
          <p:cNvSpPr>
            <a:spLocks noGrp="1"/>
          </p:cNvSpPr>
          <p:nvPr>
            <p:ph type="title"/>
          </p:nvPr>
        </p:nvSpPr>
        <p:spPr>
          <a:xfrm>
            <a:off x="0" y="761144"/>
            <a:ext cx="9191624" cy="511233"/>
          </a:xfrm>
        </p:spPr>
        <p:txBody>
          <a:bodyPr/>
          <a:lstStyle/>
          <a:p>
            <a:pPr algn="ctr"/>
            <a:r>
              <a:rPr lang="en-US" altLang="ja-JP" sz="2800" b="1" dirty="0">
                <a:latin typeface="+mj-lt"/>
                <a:cs typeface="Arial" panose="020B0604020202020204" pitchFamily="34" charset="0"/>
              </a:rPr>
              <a:t>Classification of Channel and Environment Models for Human and Vehicle Body Area Networks (HBAN&amp;VBAN)</a:t>
            </a:r>
            <a:endParaRPr lang="ja-JP" altLang="en-US" sz="2800" b="1" dirty="0">
              <a:latin typeface="+mj-lt"/>
              <a:cs typeface="Arial" panose="020B0604020202020204" pitchFamily="34" charset="0"/>
            </a:endParaRPr>
          </a:p>
        </p:txBody>
      </p:sp>
      <p:sp>
        <p:nvSpPr>
          <p:cNvPr id="2" name="テキスト ボックス 1">
            <a:extLst>
              <a:ext uri="{FF2B5EF4-FFF2-40B4-BE49-F238E27FC236}">
                <a16:creationId xmlns:a16="http://schemas.microsoft.com/office/drawing/2014/main" id="{3C9AD33D-F472-B52D-3497-107C1F173865}"/>
              </a:ext>
            </a:extLst>
          </p:cNvPr>
          <p:cNvSpPr txBox="1"/>
          <p:nvPr/>
        </p:nvSpPr>
        <p:spPr>
          <a:xfrm>
            <a:off x="64363" y="4086729"/>
            <a:ext cx="2767613" cy="2215991"/>
          </a:xfrm>
          <a:prstGeom prst="rect">
            <a:avLst/>
          </a:prstGeom>
          <a:solidFill>
            <a:srgbClr val="FFFF00"/>
          </a:solidFill>
          <a:ln>
            <a:solidFill>
              <a:schemeClr val="tx1"/>
            </a:solidFill>
          </a:ln>
        </p:spPr>
        <p:txBody>
          <a:bodyPr wrap="square" rtlCol="0">
            <a:spAutoFit/>
          </a:bodyPr>
          <a:lstStyle/>
          <a:p>
            <a:r>
              <a:rPr kumimoji="1" lang="en-US" altLang="ja-JP" dirty="0"/>
              <a:t>Note:</a:t>
            </a:r>
          </a:p>
          <a:p>
            <a:r>
              <a:rPr kumimoji="1" lang="en-US" altLang="ja-JP" sz="1200" b="0" dirty="0"/>
              <a:t>HBAN-model: </a:t>
            </a:r>
          </a:p>
          <a:p>
            <a:r>
              <a:rPr kumimoji="1" lang="en-US" altLang="ja-JP" sz="1200" b="0" dirty="0"/>
              <a:t>-Environment with co-existing systems is not considered.</a:t>
            </a:r>
            <a:endParaRPr lang="en-US" altLang="ja-JP" sz="1200" b="0" dirty="0"/>
          </a:p>
          <a:p>
            <a:endParaRPr lang="en-US" altLang="ja-JP" sz="1200" b="0" dirty="0"/>
          </a:p>
          <a:p>
            <a:r>
              <a:rPr lang="en-US" altLang="ja-JP" sz="1200" b="0" dirty="0"/>
              <a:t>VBAN model:</a:t>
            </a:r>
          </a:p>
          <a:p>
            <a:pPr marL="171450" indent="-171450">
              <a:buFont typeface="Arial" panose="020B0604020202020204" pitchFamily="34" charset="0"/>
              <a:buChar char="•"/>
            </a:pPr>
            <a:r>
              <a:rPr lang="en-US" altLang="ja-JP" sz="1200" b="0" dirty="0"/>
              <a:t>Key-less entry system</a:t>
            </a:r>
          </a:p>
          <a:p>
            <a:pPr marL="171450" indent="-171450">
              <a:buFont typeface="Arial" panose="020B0604020202020204" pitchFamily="34" charset="0"/>
              <a:buChar char="•"/>
            </a:pPr>
            <a:r>
              <a:rPr lang="en-US" altLang="ja-JP" sz="1200" b="0" dirty="0"/>
              <a:t>Localization in-body, on-body</a:t>
            </a:r>
          </a:p>
          <a:p>
            <a:pPr marL="171450" indent="-171450">
              <a:buFont typeface="Arial" panose="020B0604020202020204" pitchFamily="34" charset="0"/>
              <a:buChar char="•"/>
            </a:pPr>
            <a:r>
              <a:rPr lang="en-US" altLang="ja-JP" sz="1200" b="0" dirty="0"/>
              <a:t>Most dominant model should be defined  and separatory defined as Mandatory and Optional.</a:t>
            </a:r>
          </a:p>
        </p:txBody>
      </p:sp>
      <p:sp>
        <p:nvSpPr>
          <p:cNvPr id="3" name="テキスト ボックス 2">
            <a:extLst>
              <a:ext uri="{FF2B5EF4-FFF2-40B4-BE49-F238E27FC236}">
                <a16:creationId xmlns:a16="http://schemas.microsoft.com/office/drawing/2014/main" id="{B0AB41BD-72D9-1705-F775-4CABA26B5F22}"/>
              </a:ext>
            </a:extLst>
          </p:cNvPr>
          <p:cNvSpPr txBox="1"/>
          <p:nvPr/>
        </p:nvSpPr>
        <p:spPr>
          <a:xfrm>
            <a:off x="44387" y="1466464"/>
            <a:ext cx="1083076" cy="646331"/>
          </a:xfrm>
          <a:prstGeom prst="rect">
            <a:avLst/>
          </a:prstGeom>
          <a:noFill/>
          <a:ln>
            <a:solidFill>
              <a:schemeClr val="tx1"/>
            </a:solidFill>
          </a:ln>
        </p:spPr>
        <p:txBody>
          <a:bodyPr wrap="square" rtlCol="0">
            <a:spAutoFit/>
          </a:bodyPr>
          <a:lstStyle/>
          <a:p>
            <a:r>
              <a:rPr kumimoji="1" lang="en-US" altLang="ja-JP" b="0" dirty="0"/>
              <a:t>Channel model</a:t>
            </a:r>
            <a:endParaRPr kumimoji="1" lang="ja-JP" altLang="en-US" b="0" dirty="0"/>
          </a:p>
        </p:txBody>
      </p:sp>
      <p:sp>
        <p:nvSpPr>
          <p:cNvPr id="4" name="テキスト ボックス 3">
            <a:extLst>
              <a:ext uri="{FF2B5EF4-FFF2-40B4-BE49-F238E27FC236}">
                <a16:creationId xmlns:a16="http://schemas.microsoft.com/office/drawing/2014/main" id="{A20C5EC9-87F1-9794-1FBE-98749F5B106C}"/>
              </a:ext>
            </a:extLst>
          </p:cNvPr>
          <p:cNvSpPr txBox="1"/>
          <p:nvPr/>
        </p:nvSpPr>
        <p:spPr>
          <a:xfrm>
            <a:off x="1384916" y="1604964"/>
            <a:ext cx="2592280" cy="369332"/>
          </a:xfrm>
          <a:prstGeom prst="rect">
            <a:avLst/>
          </a:prstGeom>
          <a:noFill/>
        </p:spPr>
        <p:txBody>
          <a:bodyPr wrap="square" rtlCol="0">
            <a:spAutoFit/>
          </a:bodyPr>
          <a:lstStyle/>
          <a:p>
            <a:r>
              <a:rPr kumimoji="1" lang="en-US" altLang="ja-JP" b="0" dirty="0"/>
              <a:t>HBAN model</a:t>
            </a:r>
            <a:endParaRPr kumimoji="1" lang="ja-JP" altLang="en-US" b="0" dirty="0"/>
          </a:p>
        </p:txBody>
      </p:sp>
      <p:sp>
        <p:nvSpPr>
          <p:cNvPr id="8" name="テキスト ボックス 7">
            <a:extLst>
              <a:ext uri="{FF2B5EF4-FFF2-40B4-BE49-F238E27FC236}">
                <a16:creationId xmlns:a16="http://schemas.microsoft.com/office/drawing/2014/main" id="{72DF1922-3ADB-01BA-33DA-D680D18ED800}"/>
              </a:ext>
            </a:extLst>
          </p:cNvPr>
          <p:cNvSpPr txBox="1"/>
          <p:nvPr/>
        </p:nvSpPr>
        <p:spPr>
          <a:xfrm>
            <a:off x="1384916" y="3667068"/>
            <a:ext cx="2592280" cy="369332"/>
          </a:xfrm>
          <a:prstGeom prst="rect">
            <a:avLst/>
          </a:prstGeom>
          <a:noFill/>
        </p:spPr>
        <p:txBody>
          <a:bodyPr wrap="square" rtlCol="0">
            <a:spAutoFit/>
          </a:bodyPr>
          <a:lstStyle/>
          <a:p>
            <a:r>
              <a:rPr kumimoji="1" lang="en-US" altLang="ja-JP" b="0" dirty="0"/>
              <a:t>VBAN model</a:t>
            </a:r>
            <a:endParaRPr kumimoji="1" lang="ja-JP" altLang="en-US" b="0" dirty="0"/>
          </a:p>
        </p:txBody>
      </p:sp>
      <p:sp>
        <p:nvSpPr>
          <p:cNvPr id="22" name="テキスト ボックス 21">
            <a:extLst>
              <a:ext uri="{FF2B5EF4-FFF2-40B4-BE49-F238E27FC236}">
                <a16:creationId xmlns:a16="http://schemas.microsoft.com/office/drawing/2014/main" id="{659EDC2B-0EC6-61CE-ADA5-7CBB67E57EE0}"/>
              </a:ext>
            </a:extLst>
          </p:cNvPr>
          <p:cNvSpPr txBox="1"/>
          <p:nvPr/>
        </p:nvSpPr>
        <p:spPr>
          <a:xfrm>
            <a:off x="3178205" y="1604964"/>
            <a:ext cx="2592280" cy="369332"/>
          </a:xfrm>
          <a:prstGeom prst="rect">
            <a:avLst/>
          </a:prstGeom>
          <a:noFill/>
        </p:spPr>
        <p:txBody>
          <a:bodyPr wrap="square" rtlCol="0">
            <a:spAutoFit/>
          </a:bodyPr>
          <a:lstStyle/>
          <a:p>
            <a:r>
              <a:rPr kumimoji="1" lang="en-US" altLang="ja-JP" b="0" dirty="0"/>
              <a:t>In-body (Implant)</a:t>
            </a:r>
            <a:endParaRPr kumimoji="1" lang="ja-JP" altLang="en-US" b="0" dirty="0"/>
          </a:p>
        </p:txBody>
      </p:sp>
      <p:sp>
        <p:nvSpPr>
          <p:cNvPr id="24" name="テキスト ボックス 23">
            <a:extLst>
              <a:ext uri="{FF2B5EF4-FFF2-40B4-BE49-F238E27FC236}">
                <a16:creationId xmlns:a16="http://schemas.microsoft.com/office/drawing/2014/main" id="{AF84EB8E-EFE6-CE2F-8CDF-15E114BA6778}"/>
              </a:ext>
            </a:extLst>
          </p:cNvPr>
          <p:cNvSpPr txBox="1"/>
          <p:nvPr/>
        </p:nvSpPr>
        <p:spPr>
          <a:xfrm>
            <a:off x="3178205" y="1872639"/>
            <a:ext cx="2592280" cy="369332"/>
          </a:xfrm>
          <a:prstGeom prst="rect">
            <a:avLst/>
          </a:prstGeom>
          <a:noFill/>
        </p:spPr>
        <p:txBody>
          <a:bodyPr wrap="square" rtlCol="0">
            <a:spAutoFit/>
          </a:bodyPr>
          <a:lstStyle/>
          <a:p>
            <a:r>
              <a:rPr kumimoji="1" lang="en-US" altLang="ja-JP" b="0" dirty="0"/>
              <a:t>On-body</a:t>
            </a:r>
            <a:endParaRPr kumimoji="1" lang="ja-JP" altLang="en-US" b="0" dirty="0"/>
          </a:p>
        </p:txBody>
      </p:sp>
      <p:sp>
        <p:nvSpPr>
          <p:cNvPr id="27" name="テキスト ボックス 26">
            <a:extLst>
              <a:ext uri="{FF2B5EF4-FFF2-40B4-BE49-F238E27FC236}">
                <a16:creationId xmlns:a16="http://schemas.microsoft.com/office/drawing/2014/main" id="{B7330679-6EF5-1C33-1434-B4D5DABCC939}"/>
              </a:ext>
            </a:extLst>
          </p:cNvPr>
          <p:cNvSpPr txBox="1"/>
          <p:nvPr/>
        </p:nvSpPr>
        <p:spPr>
          <a:xfrm>
            <a:off x="3178205" y="2179671"/>
            <a:ext cx="1482572" cy="369332"/>
          </a:xfrm>
          <a:prstGeom prst="rect">
            <a:avLst/>
          </a:prstGeom>
          <a:noFill/>
        </p:spPr>
        <p:txBody>
          <a:bodyPr wrap="square" rtlCol="0">
            <a:spAutoFit/>
          </a:bodyPr>
          <a:lstStyle/>
          <a:p>
            <a:r>
              <a:rPr kumimoji="1" lang="en-US" altLang="ja-JP" b="0" dirty="0"/>
              <a:t>Around body</a:t>
            </a:r>
            <a:endParaRPr kumimoji="1" lang="ja-JP" altLang="en-US" b="0" dirty="0"/>
          </a:p>
        </p:txBody>
      </p:sp>
      <p:sp>
        <p:nvSpPr>
          <p:cNvPr id="28" name="テキスト ボックス 27">
            <a:extLst>
              <a:ext uri="{FF2B5EF4-FFF2-40B4-BE49-F238E27FC236}">
                <a16:creationId xmlns:a16="http://schemas.microsoft.com/office/drawing/2014/main" id="{DD813026-799B-DDA4-804C-72F170BEF1F2}"/>
              </a:ext>
            </a:extLst>
          </p:cNvPr>
          <p:cNvSpPr txBox="1"/>
          <p:nvPr/>
        </p:nvSpPr>
        <p:spPr>
          <a:xfrm>
            <a:off x="4882717" y="2179671"/>
            <a:ext cx="1482572" cy="369332"/>
          </a:xfrm>
          <a:prstGeom prst="rect">
            <a:avLst/>
          </a:prstGeom>
          <a:noFill/>
        </p:spPr>
        <p:txBody>
          <a:bodyPr wrap="square" rtlCol="0">
            <a:spAutoFit/>
          </a:bodyPr>
          <a:lstStyle/>
          <a:p>
            <a:r>
              <a:rPr kumimoji="1" lang="en-US" altLang="ja-JP" b="0" dirty="0"/>
              <a:t>Outdoor</a:t>
            </a:r>
            <a:endParaRPr kumimoji="1" lang="ja-JP" altLang="en-US" b="0" dirty="0"/>
          </a:p>
        </p:txBody>
      </p:sp>
      <p:sp>
        <p:nvSpPr>
          <p:cNvPr id="31" name="テキスト ボックス 30">
            <a:extLst>
              <a:ext uri="{FF2B5EF4-FFF2-40B4-BE49-F238E27FC236}">
                <a16:creationId xmlns:a16="http://schemas.microsoft.com/office/drawing/2014/main" id="{E601E681-10C8-5185-305D-2C34619D4020}"/>
              </a:ext>
            </a:extLst>
          </p:cNvPr>
          <p:cNvSpPr txBox="1"/>
          <p:nvPr/>
        </p:nvSpPr>
        <p:spPr>
          <a:xfrm>
            <a:off x="4882717" y="2451341"/>
            <a:ext cx="887768" cy="369332"/>
          </a:xfrm>
          <a:prstGeom prst="rect">
            <a:avLst/>
          </a:prstGeom>
          <a:noFill/>
        </p:spPr>
        <p:txBody>
          <a:bodyPr wrap="square" rtlCol="0">
            <a:spAutoFit/>
          </a:bodyPr>
          <a:lstStyle/>
          <a:p>
            <a:r>
              <a:rPr kumimoji="1" lang="en-US" altLang="ja-JP" b="0" dirty="0"/>
              <a:t>Indoor</a:t>
            </a:r>
            <a:endParaRPr kumimoji="1" lang="ja-JP" altLang="en-US" b="0" dirty="0"/>
          </a:p>
        </p:txBody>
      </p:sp>
      <p:sp>
        <p:nvSpPr>
          <p:cNvPr id="32" name="テキスト ボックス 31">
            <a:extLst>
              <a:ext uri="{FF2B5EF4-FFF2-40B4-BE49-F238E27FC236}">
                <a16:creationId xmlns:a16="http://schemas.microsoft.com/office/drawing/2014/main" id="{EAEF9F92-BC8F-822C-1EAA-08D120A03995}"/>
              </a:ext>
            </a:extLst>
          </p:cNvPr>
          <p:cNvSpPr txBox="1"/>
          <p:nvPr/>
        </p:nvSpPr>
        <p:spPr>
          <a:xfrm>
            <a:off x="5921405" y="2457878"/>
            <a:ext cx="887768" cy="369332"/>
          </a:xfrm>
          <a:prstGeom prst="rect">
            <a:avLst/>
          </a:prstGeom>
          <a:noFill/>
        </p:spPr>
        <p:txBody>
          <a:bodyPr wrap="square" rtlCol="0">
            <a:spAutoFit/>
          </a:bodyPr>
          <a:lstStyle/>
          <a:p>
            <a:r>
              <a:rPr kumimoji="1" lang="en-US" altLang="ja-JP" b="0" dirty="0"/>
              <a:t>Home</a:t>
            </a:r>
            <a:endParaRPr kumimoji="1" lang="ja-JP" altLang="en-US" b="0" dirty="0"/>
          </a:p>
        </p:txBody>
      </p:sp>
      <p:sp>
        <p:nvSpPr>
          <p:cNvPr id="33" name="テキスト ボックス 32">
            <a:extLst>
              <a:ext uri="{FF2B5EF4-FFF2-40B4-BE49-F238E27FC236}">
                <a16:creationId xmlns:a16="http://schemas.microsoft.com/office/drawing/2014/main" id="{77456175-B7F7-E667-88FF-D06FDA261FB3}"/>
              </a:ext>
            </a:extLst>
          </p:cNvPr>
          <p:cNvSpPr txBox="1"/>
          <p:nvPr/>
        </p:nvSpPr>
        <p:spPr>
          <a:xfrm>
            <a:off x="5921405" y="2736085"/>
            <a:ext cx="887768" cy="369332"/>
          </a:xfrm>
          <a:prstGeom prst="rect">
            <a:avLst/>
          </a:prstGeom>
          <a:noFill/>
        </p:spPr>
        <p:txBody>
          <a:bodyPr wrap="square" rtlCol="0">
            <a:spAutoFit/>
          </a:bodyPr>
          <a:lstStyle/>
          <a:p>
            <a:r>
              <a:rPr kumimoji="1" lang="en-US" altLang="ja-JP" b="0" dirty="0"/>
              <a:t>Office</a:t>
            </a:r>
            <a:endParaRPr kumimoji="1" lang="ja-JP" altLang="en-US" b="0" dirty="0"/>
          </a:p>
        </p:txBody>
      </p:sp>
      <p:sp>
        <p:nvSpPr>
          <p:cNvPr id="34" name="テキスト ボックス 33">
            <a:extLst>
              <a:ext uri="{FF2B5EF4-FFF2-40B4-BE49-F238E27FC236}">
                <a16:creationId xmlns:a16="http://schemas.microsoft.com/office/drawing/2014/main" id="{CD33720B-F015-0085-44DE-1F00BD22D29F}"/>
              </a:ext>
            </a:extLst>
          </p:cNvPr>
          <p:cNvSpPr txBox="1"/>
          <p:nvPr/>
        </p:nvSpPr>
        <p:spPr>
          <a:xfrm>
            <a:off x="5921404" y="3032585"/>
            <a:ext cx="2503505" cy="369332"/>
          </a:xfrm>
          <a:prstGeom prst="rect">
            <a:avLst/>
          </a:prstGeom>
          <a:noFill/>
        </p:spPr>
        <p:txBody>
          <a:bodyPr wrap="square" rtlCol="0">
            <a:spAutoFit/>
          </a:bodyPr>
          <a:lstStyle/>
          <a:p>
            <a:r>
              <a:rPr kumimoji="1" lang="en-US" altLang="ja-JP" b="0" dirty="0"/>
              <a:t>Medical (e.g. Hospital)</a:t>
            </a:r>
            <a:endParaRPr kumimoji="1" lang="ja-JP" altLang="en-US" b="0" dirty="0"/>
          </a:p>
        </p:txBody>
      </p:sp>
      <p:sp>
        <p:nvSpPr>
          <p:cNvPr id="35" name="テキスト ボックス 34">
            <a:extLst>
              <a:ext uri="{FF2B5EF4-FFF2-40B4-BE49-F238E27FC236}">
                <a16:creationId xmlns:a16="http://schemas.microsoft.com/office/drawing/2014/main" id="{0086BBB3-D7B7-6BE1-10BB-29CBB9104DF4}"/>
              </a:ext>
            </a:extLst>
          </p:cNvPr>
          <p:cNvSpPr txBox="1"/>
          <p:nvPr/>
        </p:nvSpPr>
        <p:spPr>
          <a:xfrm>
            <a:off x="3178205" y="3667068"/>
            <a:ext cx="2592280" cy="369332"/>
          </a:xfrm>
          <a:prstGeom prst="rect">
            <a:avLst/>
          </a:prstGeom>
          <a:noFill/>
        </p:spPr>
        <p:txBody>
          <a:bodyPr wrap="square" rtlCol="0">
            <a:spAutoFit/>
          </a:bodyPr>
          <a:lstStyle/>
          <a:p>
            <a:r>
              <a:rPr kumimoji="1" lang="en-US" altLang="ja-JP" b="0" dirty="0"/>
              <a:t>In-vehicle</a:t>
            </a:r>
            <a:endParaRPr kumimoji="1" lang="ja-JP" altLang="en-US" b="0" dirty="0"/>
          </a:p>
        </p:txBody>
      </p:sp>
      <p:sp>
        <p:nvSpPr>
          <p:cNvPr id="37" name="テキスト ボックス 36">
            <a:extLst>
              <a:ext uri="{FF2B5EF4-FFF2-40B4-BE49-F238E27FC236}">
                <a16:creationId xmlns:a16="http://schemas.microsoft.com/office/drawing/2014/main" id="{4B937D05-CC92-CC4E-31EE-4A3EFEB0E03B}"/>
              </a:ext>
            </a:extLst>
          </p:cNvPr>
          <p:cNvSpPr txBox="1"/>
          <p:nvPr/>
        </p:nvSpPr>
        <p:spPr>
          <a:xfrm>
            <a:off x="3178205" y="4825393"/>
            <a:ext cx="2592280" cy="369332"/>
          </a:xfrm>
          <a:prstGeom prst="rect">
            <a:avLst/>
          </a:prstGeom>
          <a:noFill/>
        </p:spPr>
        <p:txBody>
          <a:bodyPr wrap="square" rtlCol="0">
            <a:spAutoFit/>
          </a:bodyPr>
          <a:lstStyle/>
          <a:p>
            <a:r>
              <a:rPr kumimoji="1" lang="en-US" altLang="ja-JP" b="0" dirty="0"/>
              <a:t>On-vehicle</a:t>
            </a:r>
            <a:endParaRPr kumimoji="1" lang="ja-JP" altLang="en-US" b="0" dirty="0"/>
          </a:p>
        </p:txBody>
      </p:sp>
      <p:sp>
        <p:nvSpPr>
          <p:cNvPr id="38" name="テキスト ボックス 37">
            <a:extLst>
              <a:ext uri="{FF2B5EF4-FFF2-40B4-BE49-F238E27FC236}">
                <a16:creationId xmlns:a16="http://schemas.microsoft.com/office/drawing/2014/main" id="{6E18B7F1-3804-D0FE-881C-78FBA0ACFEEE}"/>
              </a:ext>
            </a:extLst>
          </p:cNvPr>
          <p:cNvSpPr txBox="1"/>
          <p:nvPr/>
        </p:nvSpPr>
        <p:spPr>
          <a:xfrm>
            <a:off x="3178205" y="5119079"/>
            <a:ext cx="2592280" cy="369332"/>
          </a:xfrm>
          <a:prstGeom prst="rect">
            <a:avLst/>
          </a:prstGeom>
          <a:noFill/>
        </p:spPr>
        <p:txBody>
          <a:bodyPr wrap="square" rtlCol="0">
            <a:spAutoFit/>
          </a:bodyPr>
          <a:lstStyle/>
          <a:p>
            <a:r>
              <a:rPr kumimoji="1" lang="en-US" altLang="ja-JP" b="0" dirty="0"/>
              <a:t>Around vehicle</a:t>
            </a:r>
            <a:endParaRPr kumimoji="1" lang="ja-JP" altLang="en-US" b="0" dirty="0"/>
          </a:p>
        </p:txBody>
      </p:sp>
      <p:sp>
        <p:nvSpPr>
          <p:cNvPr id="39" name="テキスト ボックス 38">
            <a:extLst>
              <a:ext uri="{FF2B5EF4-FFF2-40B4-BE49-F238E27FC236}">
                <a16:creationId xmlns:a16="http://schemas.microsoft.com/office/drawing/2014/main" id="{E7DFE5A7-EFA5-60F3-805E-E98590648B27}"/>
              </a:ext>
            </a:extLst>
          </p:cNvPr>
          <p:cNvSpPr txBox="1"/>
          <p:nvPr/>
        </p:nvSpPr>
        <p:spPr>
          <a:xfrm>
            <a:off x="4882716" y="3667068"/>
            <a:ext cx="3364639" cy="369332"/>
          </a:xfrm>
          <a:prstGeom prst="rect">
            <a:avLst/>
          </a:prstGeom>
          <a:noFill/>
        </p:spPr>
        <p:txBody>
          <a:bodyPr wrap="square" rtlCol="0">
            <a:spAutoFit/>
          </a:bodyPr>
          <a:lstStyle/>
          <a:p>
            <a:r>
              <a:rPr kumimoji="1" lang="en-US" altLang="ja-JP" b="0" dirty="0"/>
              <a:t>Engine compartment</a:t>
            </a:r>
            <a:endParaRPr kumimoji="1" lang="ja-JP" altLang="en-US" b="0" dirty="0"/>
          </a:p>
        </p:txBody>
      </p:sp>
      <p:sp>
        <p:nvSpPr>
          <p:cNvPr id="41" name="テキスト ボックス 40">
            <a:extLst>
              <a:ext uri="{FF2B5EF4-FFF2-40B4-BE49-F238E27FC236}">
                <a16:creationId xmlns:a16="http://schemas.microsoft.com/office/drawing/2014/main" id="{08A95F70-1350-2DE3-29BA-7BC19F55FCCF}"/>
              </a:ext>
            </a:extLst>
          </p:cNvPr>
          <p:cNvSpPr txBox="1"/>
          <p:nvPr/>
        </p:nvSpPr>
        <p:spPr>
          <a:xfrm>
            <a:off x="4891588" y="3960020"/>
            <a:ext cx="1793289" cy="369332"/>
          </a:xfrm>
          <a:prstGeom prst="rect">
            <a:avLst/>
          </a:prstGeom>
          <a:noFill/>
        </p:spPr>
        <p:txBody>
          <a:bodyPr wrap="square" rtlCol="0">
            <a:spAutoFit/>
          </a:bodyPr>
          <a:lstStyle/>
          <a:p>
            <a:r>
              <a:rPr kumimoji="1" lang="en-US" altLang="ja-JP" b="0" dirty="0"/>
              <a:t>Cabin</a:t>
            </a:r>
            <a:endParaRPr kumimoji="1" lang="ja-JP" altLang="en-US" b="0" dirty="0"/>
          </a:p>
        </p:txBody>
      </p:sp>
      <p:cxnSp>
        <p:nvCxnSpPr>
          <p:cNvPr id="47" name="直線コネクタ 46">
            <a:extLst>
              <a:ext uri="{FF2B5EF4-FFF2-40B4-BE49-F238E27FC236}">
                <a16:creationId xmlns:a16="http://schemas.microsoft.com/office/drawing/2014/main" id="{79FBC7B1-33AE-7199-DD17-9F071EEAEF40}"/>
              </a:ext>
            </a:extLst>
          </p:cNvPr>
          <p:cNvCxnSpPr>
            <a:cxnSpLocks/>
            <a:stCxn id="3" idx="3"/>
            <a:endCxn id="4" idx="1"/>
          </p:cNvCxnSpPr>
          <p:nvPr/>
        </p:nvCxnSpPr>
        <p:spPr>
          <a:xfrm>
            <a:off x="1127463" y="1789630"/>
            <a:ext cx="25745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直線コネクタ 49">
            <a:extLst>
              <a:ext uri="{FF2B5EF4-FFF2-40B4-BE49-F238E27FC236}">
                <a16:creationId xmlns:a16="http://schemas.microsoft.com/office/drawing/2014/main" id="{7BB6DD10-43AB-EE41-33E3-2BF98C810DC5}"/>
              </a:ext>
            </a:extLst>
          </p:cNvPr>
          <p:cNvCxnSpPr>
            <a:cxnSpLocks/>
            <a:endCxn id="22" idx="1"/>
          </p:cNvCxnSpPr>
          <p:nvPr/>
        </p:nvCxnSpPr>
        <p:spPr>
          <a:xfrm>
            <a:off x="2796466" y="1789630"/>
            <a:ext cx="38173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直線コネクタ 55">
            <a:extLst>
              <a:ext uri="{FF2B5EF4-FFF2-40B4-BE49-F238E27FC236}">
                <a16:creationId xmlns:a16="http://schemas.microsoft.com/office/drawing/2014/main" id="{80456244-4568-E5AE-F03B-9B7488AED6E9}"/>
              </a:ext>
            </a:extLst>
          </p:cNvPr>
          <p:cNvCxnSpPr>
            <a:cxnSpLocks/>
          </p:cNvCxnSpPr>
          <p:nvPr/>
        </p:nvCxnSpPr>
        <p:spPr>
          <a:xfrm>
            <a:off x="2911875" y="2097206"/>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直線コネクタ 58">
            <a:extLst>
              <a:ext uri="{FF2B5EF4-FFF2-40B4-BE49-F238E27FC236}">
                <a16:creationId xmlns:a16="http://schemas.microsoft.com/office/drawing/2014/main" id="{A580F204-3F1B-C4C9-0C27-1D6997B07449}"/>
              </a:ext>
            </a:extLst>
          </p:cNvPr>
          <p:cNvCxnSpPr>
            <a:cxnSpLocks/>
          </p:cNvCxnSpPr>
          <p:nvPr/>
        </p:nvCxnSpPr>
        <p:spPr>
          <a:xfrm>
            <a:off x="2911875" y="2372414"/>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直線コネクタ 60">
            <a:extLst>
              <a:ext uri="{FF2B5EF4-FFF2-40B4-BE49-F238E27FC236}">
                <a16:creationId xmlns:a16="http://schemas.microsoft.com/office/drawing/2014/main" id="{0D9769CA-4E4D-0BBA-CCEB-E6BF05F3B536}"/>
              </a:ext>
            </a:extLst>
          </p:cNvPr>
          <p:cNvCxnSpPr>
            <a:cxnSpLocks/>
          </p:cNvCxnSpPr>
          <p:nvPr/>
        </p:nvCxnSpPr>
        <p:spPr>
          <a:xfrm>
            <a:off x="2911875" y="1789630"/>
            <a:ext cx="0" cy="163937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直線コネクタ 61">
            <a:extLst>
              <a:ext uri="{FF2B5EF4-FFF2-40B4-BE49-F238E27FC236}">
                <a16:creationId xmlns:a16="http://schemas.microsoft.com/office/drawing/2014/main" id="{5D41CFCD-2B67-7B57-4F92-9E572F9C27C0}"/>
              </a:ext>
            </a:extLst>
          </p:cNvPr>
          <p:cNvCxnSpPr>
            <a:cxnSpLocks/>
          </p:cNvCxnSpPr>
          <p:nvPr/>
        </p:nvCxnSpPr>
        <p:spPr>
          <a:xfrm>
            <a:off x="1256189" y="1789629"/>
            <a:ext cx="0" cy="206210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直線コネクタ 66">
            <a:extLst>
              <a:ext uri="{FF2B5EF4-FFF2-40B4-BE49-F238E27FC236}">
                <a16:creationId xmlns:a16="http://schemas.microsoft.com/office/drawing/2014/main" id="{D74A3506-147E-4420-C16B-F307D67302DC}"/>
              </a:ext>
            </a:extLst>
          </p:cNvPr>
          <p:cNvCxnSpPr>
            <a:cxnSpLocks/>
          </p:cNvCxnSpPr>
          <p:nvPr/>
        </p:nvCxnSpPr>
        <p:spPr>
          <a:xfrm>
            <a:off x="1256189" y="3851734"/>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直線コネクタ 78">
            <a:extLst>
              <a:ext uri="{FF2B5EF4-FFF2-40B4-BE49-F238E27FC236}">
                <a16:creationId xmlns:a16="http://schemas.microsoft.com/office/drawing/2014/main" id="{60068A3D-06E8-D329-0D0E-ADED6F194F21}"/>
              </a:ext>
            </a:extLst>
          </p:cNvPr>
          <p:cNvCxnSpPr>
            <a:cxnSpLocks/>
          </p:cNvCxnSpPr>
          <p:nvPr/>
        </p:nvCxnSpPr>
        <p:spPr>
          <a:xfrm>
            <a:off x="2987335" y="4990853"/>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直線コネクタ 82">
            <a:extLst>
              <a:ext uri="{FF2B5EF4-FFF2-40B4-BE49-F238E27FC236}">
                <a16:creationId xmlns:a16="http://schemas.microsoft.com/office/drawing/2014/main" id="{B7EF79A4-F3EA-45E5-A375-BAAB3F9D2F93}"/>
              </a:ext>
            </a:extLst>
          </p:cNvPr>
          <p:cNvCxnSpPr>
            <a:cxnSpLocks/>
          </p:cNvCxnSpPr>
          <p:nvPr/>
        </p:nvCxnSpPr>
        <p:spPr>
          <a:xfrm>
            <a:off x="2796466" y="3851734"/>
            <a:ext cx="38173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直線コネクタ 84">
            <a:extLst>
              <a:ext uri="{FF2B5EF4-FFF2-40B4-BE49-F238E27FC236}">
                <a16:creationId xmlns:a16="http://schemas.microsoft.com/office/drawing/2014/main" id="{1AC8F26B-8D6B-1AA2-B488-C0022DAC16AD}"/>
              </a:ext>
            </a:extLst>
          </p:cNvPr>
          <p:cNvCxnSpPr>
            <a:cxnSpLocks/>
          </p:cNvCxnSpPr>
          <p:nvPr/>
        </p:nvCxnSpPr>
        <p:spPr>
          <a:xfrm>
            <a:off x="2987335" y="5284539"/>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直線コネクタ 85">
            <a:extLst>
              <a:ext uri="{FF2B5EF4-FFF2-40B4-BE49-F238E27FC236}">
                <a16:creationId xmlns:a16="http://schemas.microsoft.com/office/drawing/2014/main" id="{6DA37400-84B7-98AC-F975-6A8B56BFCF29}"/>
              </a:ext>
            </a:extLst>
          </p:cNvPr>
          <p:cNvCxnSpPr>
            <a:cxnSpLocks/>
          </p:cNvCxnSpPr>
          <p:nvPr/>
        </p:nvCxnSpPr>
        <p:spPr>
          <a:xfrm>
            <a:off x="2987335" y="3851734"/>
            <a:ext cx="0" cy="143280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直線コネクタ 98">
            <a:extLst>
              <a:ext uri="{FF2B5EF4-FFF2-40B4-BE49-F238E27FC236}">
                <a16:creationId xmlns:a16="http://schemas.microsoft.com/office/drawing/2014/main" id="{36BBF929-670D-C062-0452-2AAAD771CB88}"/>
              </a:ext>
            </a:extLst>
          </p:cNvPr>
          <p:cNvCxnSpPr>
            <a:cxnSpLocks/>
          </p:cNvCxnSpPr>
          <p:nvPr/>
        </p:nvCxnSpPr>
        <p:spPr>
          <a:xfrm>
            <a:off x="4572000" y="2357626"/>
            <a:ext cx="38173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直線コネクタ 100">
            <a:extLst>
              <a:ext uri="{FF2B5EF4-FFF2-40B4-BE49-F238E27FC236}">
                <a16:creationId xmlns:a16="http://schemas.microsoft.com/office/drawing/2014/main" id="{A67FB3DF-2F7C-CAF5-5491-40537C45D024}"/>
              </a:ext>
            </a:extLst>
          </p:cNvPr>
          <p:cNvCxnSpPr>
            <a:cxnSpLocks/>
          </p:cNvCxnSpPr>
          <p:nvPr/>
        </p:nvCxnSpPr>
        <p:spPr>
          <a:xfrm>
            <a:off x="4687409" y="2665202"/>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直線コネクタ 101">
            <a:extLst>
              <a:ext uri="{FF2B5EF4-FFF2-40B4-BE49-F238E27FC236}">
                <a16:creationId xmlns:a16="http://schemas.microsoft.com/office/drawing/2014/main" id="{54DEE9E1-FFA7-B18B-3701-CBFF4F0C52E1}"/>
              </a:ext>
            </a:extLst>
          </p:cNvPr>
          <p:cNvCxnSpPr>
            <a:cxnSpLocks/>
          </p:cNvCxnSpPr>
          <p:nvPr/>
        </p:nvCxnSpPr>
        <p:spPr>
          <a:xfrm>
            <a:off x="4687409" y="2357626"/>
            <a:ext cx="0" cy="30757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直線コネクタ 102">
            <a:extLst>
              <a:ext uri="{FF2B5EF4-FFF2-40B4-BE49-F238E27FC236}">
                <a16:creationId xmlns:a16="http://schemas.microsoft.com/office/drawing/2014/main" id="{BA0B571E-0F2C-E798-AD12-B1F2F177E728}"/>
              </a:ext>
            </a:extLst>
          </p:cNvPr>
          <p:cNvCxnSpPr>
            <a:cxnSpLocks/>
          </p:cNvCxnSpPr>
          <p:nvPr/>
        </p:nvCxnSpPr>
        <p:spPr>
          <a:xfrm>
            <a:off x="5624003" y="2636007"/>
            <a:ext cx="38173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直線コネクタ 103">
            <a:extLst>
              <a:ext uri="{FF2B5EF4-FFF2-40B4-BE49-F238E27FC236}">
                <a16:creationId xmlns:a16="http://schemas.microsoft.com/office/drawing/2014/main" id="{1A2A970B-0617-5D0A-9E5E-A5F9442470CE}"/>
              </a:ext>
            </a:extLst>
          </p:cNvPr>
          <p:cNvCxnSpPr>
            <a:cxnSpLocks/>
          </p:cNvCxnSpPr>
          <p:nvPr/>
        </p:nvCxnSpPr>
        <p:spPr>
          <a:xfrm>
            <a:off x="5739412" y="2943583"/>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直線コネクタ 104">
            <a:extLst>
              <a:ext uri="{FF2B5EF4-FFF2-40B4-BE49-F238E27FC236}">
                <a16:creationId xmlns:a16="http://schemas.microsoft.com/office/drawing/2014/main" id="{B62CEFA7-1EA6-C305-EEF0-C3D40FFFF931}"/>
              </a:ext>
            </a:extLst>
          </p:cNvPr>
          <p:cNvCxnSpPr>
            <a:cxnSpLocks/>
          </p:cNvCxnSpPr>
          <p:nvPr/>
        </p:nvCxnSpPr>
        <p:spPr>
          <a:xfrm>
            <a:off x="5739412" y="3218791"/>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直線コネクタ 105">
            <a:extLst>
              <a:ext uri="{FF2B5EF4-FFF2-40B4-BE49-F238E27FC236}">
                <a16:creationId xmlns:a16="http://schemas.microsoft.com/office/drawing/2014/main" id="{766C8E4F-7B7D-2972-ABC9-0BE86A2E5DA3}"/>
              </a:ext>
            </a:extLst>
          </p:cNvPr>
          <p:cNvCxnSpPr>
            <a:cxnSpLocks/>
          </p:cNvCxnSpPr>
          <p:nvPr/>
        </p:nvCxnSpPr>
        <p:spPr>
          <a:xfrm>
            <a:off x="5739412" y="2636007"/>
            <a:ext cx="0" cy="58278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直線コネクタ 106">
            <a:extLst>
              <a:ext uri="{FF2B5EF4-FFF2-40B4-BE49-F238E27FC236}">
                <a16:creationId xmlns:a16="http://schemas.microsoft.com/office/drawing/2014/main" id="{C37D553E-763A-C2B7-0CE0-163B37B4A637}"/>
              </a:ext>
            </a:extLst>
          </p:cNvPr>
          <p:cNvCxnSpPr>
            <a:cxnSpLocks/>
          </p:cNvCxnSpPr>
          <p:nvPr/>
        </p:nvCxnSpPr>
        <p:spPr>
          <a:xfrm>
            <a:off x="4727358" y="4145420"/>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直線コネクタ 107">
            <a:extLst>
              <a:ext uri="{FF2B5EF4-FFF2-40B4-BE49-F238E27FC236}">
                <a16:creationId xmlns:a16="http://schemas.microsoft.com/office/drawing/2014/main" id="{AAE1397D-C8DA-9A69-CFE9-D7F18C45AB15}"/>
              </a:ext>
            </a:extLst>
          </p:cNvPr>
          <p:cNvCxnSpPr>
            <a:cxnSpLocks/>
          </p:cNvCxnSpPr>
          <p:nvPr/>
        </p:nvCxnSpPr>
        <p:spPr>
          <a:xfrm>
            <a:off x="4323425" y="3851734"/>
            <a:ext cx="5948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直線コネクタ 108">
            <a:extLst>
              <a:ext uri="{FF2B5EF4-FFF2-40B4-BE49-F238E27FC236}">
                <a16:creationId xmlns:a16="http://schemas.microsoft.com/office/drawing/2014/main" id="{37808EEA-C20D-C9ED-81A8-AFE039D042B2}"/>
              </a:ext>
            </a:extLst>
          </p:cNvPr>
          <p:cNvCxnSpPr>
            <a:cxnSpLocks/>
          </p:cNvCxnSpPr>
          <p:nvPr/>
        </p:nvCxnSpPr>
        <p:spPr>
          <a:xfrm>
            <a:off x="4727358" y="3851734"/>
            <a:ext cx="0" cy="67036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直線コネクタ 109">
            <a:extLst>
              <a:ext uri="{FF2B5EF4-FFF2-40B4-BE49-F238E27FC236}">
                <a16:creationId xmlns:a16="http://schemas.microsoft.com/office/drawing/2014/main" id="{EB9BDAF5-3788-09AA-49C6-849EB6F49942}"/>
              </a:ext>
            </a:extLst>
          </p:cNvPr>
          <p:cNvCxnSpPr>
            <a:cxnSpLocks/>
          </p:cNvCxnSpPr>
          <p:nvPr/>
        </p:nvCxnSpPr>
        <p:spPr>
          <a:xfrm>
            <a:off x="4727358" y="4522102"/>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1" name="テキスト ボックス 110">
            <a:extLst>
              <a:ext uri="{FF2B5EF4-FFF2-40B4-BE49-F238E27FC236}">
                <a16:creationId xmlns:a16="http://schemas.microsoft.com/office/drawing/2014/main" id="{46E55873-D5CC-9735-0418-7BB70DF4E342}"/>
              </a:ext>
            </a:extLst>
          </p:cNvPr>
          <p:cNvSpPr txBox="1"/>
          <p:nvPr/>
        </p:nvSpPr>
        <p:spPr>
          <a:xfrm>
            <a:off x="4882716" y="4275914"/>
            <a:ext cx="3880280" cy="646331"/>
          </a:xfrm>
          <a:prstGeom prst="rect">
            <a:avLst/>
          </a:prstGeom>
          <a:noFill/>
        </p:spPr>
        <p:txBody>
          <a:bodyPr wrap="square" rtlCol="0">
            <a:spAutoFit/>
          </a:bodyPr>
          <a:lstStyle/>
          <a:p>
            <a:r>
              <a:rPr kumimoji="1" lang="en-US" altLang="ja-JP" b="0" dirty="0"/>
              <a:t>Through Engine compartment and cabin</a:t>
            </a:r>
            <a:endParaRPr kumimoji="1" lang="ja-JP" altLang="en-US" b="0" dirty="0"/>
          </a:p>
        </p:txBody>
      </p:sp>
      <p:cxnSp>
        <p:nvCxnSpPr>
          <p:cNvPr id="112" name="直線コネクタ 111">
            <a:extLst>
              <a:ext uri="{FF2B5EF4-FFF2-40B4-BE49-F238E27FC236}">
                <a16:creationId xmlns:a16="http://schemas.microsoft.com/office/drawing/2014/main" id="{934BB92A-CE34-88F4-36A4-2C21005374B7}"/>
              </a:ext>
            </a:extLst>
          </p:cNvPr>
          <p:cNvCxnSpPr>
            <a:cxnSpLocks/>
          </p:cNvCxnSpPr>
          <p:nvPr/>
        </p:nvCxnSpPr>
        <p:spPr>
          <a:xfrm>
            <a:off x="4421079" y="5017486"/>
            <a:ext cx="149145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直線コネクタ 112">
            <a:extLst>
              <a:ext uri="{FF2B5EF4-FFF2-40B4-BE49-F238E27FC236}">
                <a16:creationId xmlns:a16="http://schemas.microsoft.com/office/drawing/2014/main" id="{E10BC44E-807E-D468-1A18-A9DABCEAE784}"/>
              </a:ext>
            </a:extLst>
          </p:cNvPr>
          <p:cNvCxnSpPr>
            <a:cxnSpLocks/>
          </p:cNvCxnSpPr>
          <p:nvPr/>
        </p:nvCxnSpPr>
        <p:spPr>
          <a:xfrm>
            <a:off x="5646199" y="5303699"/>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直線コネクタ 113">
            <a:extLst>
              <a:ext uri="{FF2B5EF4-FFF2-40B4-BE49-F238E27FC236}">
                <a16:creationId xmlns:a16="http://schemas.microsoft.com/office/drawing/2014/main" id="{20518455-31B9-B5B7-F110-AFF92D4FA9FD}"/>
              </a:ext>
            </a:extLst>
          </p:cNvPr>
          <p:cNvCxnSpPr>
            <a:cxnSpLocks/>
          </p:cNvCxnSpPr>
          <p:nvPr/>
        </p:nvCxnSpPr>
        <p:spPr>
          <a:xfrm>
            <a:off x="5646199" y="4997956"/>
            <a:ext cx="0" cy="67036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直線コネクタ 114">
            <a:extLst>
              <a:ext uri="{FF2B5EF4-FFF2-40B4-BE49-F238E27FC236}">
                <a16:creationId xmlns:a16="http://schemas.microsoft.com/office/drawing/2014/main" id="{2482EBAD-C13A-0899-16F8-9E389AB8A67E}"/>
              </a:ext>
            </a:extLst>
          </p:cNvPr>
          <p:cNvCxnSpPr>
            <a:cxnSpLocks/>
          </p:cNvCxnSpPr>
          <p:nvPr/>
        </p:nvCxnSpPr>
        <p:spPr>
          <a:xfrm>
            <a:off x="5646199" y="5668324"/>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6" name="テキスト ボックス 115">
            <a:extLst>
              <a:ext uri="{FF2B5EF4-FFF2-40B4-BE49-F238E27FC236}">
                <a16:creationId xmlns:a16="http://schemas.microsoft.com/office/drawing/2014/main" id="{3FE5FF26-A341-D390-E74C-97FB2A24E11D}"/>
              </a:ext>
            </a:extLst>
          </p:cNvPr>
          <p:cNvSpPr txBox="1"/>
          <p:nvPr/>
        </p:nvSpPr>
        <p:spPr>
          <a:xfrm>
            <a:off x="5921404" y="4825393"/>
            <a:ext cx="2592280" cy="369332"/>
          </a:xfrm>
          <a:prstGeom prst="rect">
            <a:avLst/>
          </a:prstGeom>
          <a:noFill/>
        </p:spPr>
        <p:txBody>
          <a:bodyPr wrap="square" rtlCol="0">
            <a:spAutoFit/>
          </a:bodyPr>
          <a:lstStyle/>
          <a:p>
            <a:r>
              <a:rPr kumimoji="1" lang="en-US" altLang="ja-JP" b="0" dirty="0"/>
              <a:t>Roof</a:t>
            </a:r>
            <a:endParaRPr kumimoji="1" lang="ja-JP" altLang="en-US" b="0" dirty="0"/>
          </a:p>
        </p:txBody>
      </p:sp>
      <p:sp>
        <p:nvSpPr>
          <p:cNvPr id="117" name="テキスト ボックス 116">
            <a:extLst>
              <a:ext uri="{FF2B5EF4-FFF2-40B4-BE49-F238E27FC236}">
                <a16:creationId xmlns:a16="http://schemas.microsoft.com/office/drawing/2014/main" id="{52ED9B6A-CC58-7D8D-B8A6-32CBBB183147}"/>
              </a:ext>
            </a:extLst>
          </p:cNvPr>
          <p:cNvSpPr txBox="1"/>
          <p:nvPr/>
        </p:nvSpPr>
        <p:spPr>
          <a:xfrm>
            <a:off x="5921403" y="5131136"/>
            <a:ext cx="3158233" cy="369332"/>
          </a:xfrm>
          <a:prstGeom prst="rect">
            <a:avLst/>
          </a:prstGeom>
          <a:noFill/>
        </p:spPr>
        <p:txBody>
          <a:bodyPr wrap="square" rtlCol="0">
            <a:spAutoFit/>
          </a:bodyPr>
          <a:lstStyle/>
          <a:p>
            <a:r>
              <a:rPr kumimoji="1" lang="en-US" altLang="ja-JP" b="0" dirty="0"/>
              <a:t>Side Right/Left/Front/back</a:t>
            </a:r>
            <a:endParaRPr kumimoji="1" lang="ja-JP" altLang="en-US" b="0" dirty="0"/>
          </a:p>
        </p:txBody>
      </p:sp>
      <p:sp>
        <p:nvSpPr>
          <p:cNvPr id="118" name="テキスト ボックス 117">
            <a:extLst>
              <a:ext uri="{FF2B5EF4-FFF2-40B4-BE49-F238E27FC236}">
                <a16:creationId xmlns:a16="http://schemas.microsoft.com/office/drawing/2014/main" id="{E6AE327F-1101-9AE4-88F7-C9693EADB4A5}"/>
              </a:ext>
            </a:extLst>
          </p:cNvPr>
          <p:cNvSpPr txBox="1"/>
          <p:nvPr/>
        </p:nvSpPr>
        <p:spPr>
          <a:xfrm>
            <a:off x="5921404" y="5456099"/>
            <a:ext cx="2592280" cy="369332"/>
          </a:xfrm>
          <a:prstGeom prst="rect">
            <a:avLst/>
          </a:prstGeom>
          <a:noFill/>
        </p:spPr>
        <p:txBody>
          <a:bodyPr wrap="square" rtlCol="0">
            <a:spAutoFit/>
          </a:bodyPr>
          <a:lstStyle/>
          <a:p>
            <a:r>
              <a:rPr kumimoji="1" lang="en-US" altLang="ja-JP" b="0" dirty="0"/>
              <a:t>Bottom</a:t>
            </a:r>
            <a:endParaRPr kumimoji="1" lang="ja-JP" altLang="en-US" b="0" dirty="0"/>
          </a:p>
        </p:txBody>
      </p:sp>
      <p:cxnSp>
        <p:nvCxnSpPr>
          <p:cNvPr id="119" name="直線コネクタ 118">
            <a:extLst>
              <a:ext uri="{FF2B5EF4-FFF2-40B4-BE49-F238E27FC236}">
                <a16:creationId xmlns:a16="http://schemas.microsoft.com/office/drawing/2014/main" id="{B7C4441B-E261-6D2A-F5D4-79B04D790BAE}"/>
              </a:ext>
            </a:extLst>
          </p:cNvPr>
          <p:cNvCxnSpPr>
            <a:cxnSpLocks/>
          </p:cNvCxnSpPr>
          <p:nvPr/>
        </p:nvCxnSpPr>
        <p:spPr>
          <a:xfrm>
            <a:off x="4944862" y="5980305"/>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0" name="直線コネクタ 119">
            <a:extLst>
              <a:ext uri="{FF2B5EF4-FFF2-40B4-BE49-F238E27FC236}">
                <a16:creationId xmlns:a16="http://schemas.microsoft.com/office/drawing/2014/main" id="{752E19C5-0B6C-A808-91FC-DD9E643CAFBC}"/>
              </a:ext>
            </a:extLst>
          </p:cNvPr>
          <p:cNvCxnSpPr>
            <a:cxnSpLocks/>
          </p:cNvCxnSpPr>
          <p:nvPr/>
        </p:nvCxnSpPr>
        <p:spPr>
          <a:xfrm>
            <a:off x="4944862" y="5330985"/>
            <a:ext cx="0" cy="105014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1" name="直線コネクタ 120">
            <a:extLst>
              <a:ext uri="{FF2B5EF4-FFF2-40B4-BE49-F238E27FC236}">
                <a16:creationId xmlns:a16="http://schemas.microsoft.com/office/drawing/2014/main" id="{0EFE3B0D-9242-743D-F3E4-130EA6CF7D40}"/>
              </a:ext>
            </a:extLst>
          </p:cNvPr>
          <p:cNvCxnSpPr>
            <a:cxnSpLocks/>
          </p:cNvCxnSpPr>
          <p:nvPr/>
        </p:nvCxnSpPr>
        <p:spPr>
          <a:xfrm>
            <a:off x="4944862" y="6381129"/>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直線コネクタ 121">
            <a:extLst>
              <a:ext uri="{FF2B5EF4-FFF2-40B4-BE49-F238E27FC236}">
                <a16:creationId xmlns:a16="http://schemas.microsoft.com/office/drawing/2014/main" id="{AED7008F-48DC-E99C-9B10-09CD81CA7DF2}"/>
              </a:ext>
            </a:extLst>
          </p:cNvPr>
          <p:cNvCxnSpPr>
            <a:cxnSpLocks/>
          </p:cNvCxnSpPr>
          <p:nvPr/>
        </p:nvCxnSpPr>
        <p:spPr>
          <a:xfrm>
            <a:off x="4811697" y="5320738"/>
            <a:ext cx="14204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23" name="テキスト ボックス 122">
            <a:extLst>
              <a:ext uri="{FF2B5EF4-FFF2-40B4-BE49-F238E27FC236}">
                <a16:creationId xmlns:a16="http://schemas.microsoft.com/office/drawing/2014/main" id="{412EF85E-2985-4DA2-A319-2F2EAB3044CD}"/>
              </a:ext>
            </a:extLst>
          </p:cNvPr>
          <p:cNvSpPr txBox="1"/>
          <p:nvPr/>
        </p:nvSpPr>
        <p:spPr>
          <a:xfrm>
            <a:off x="5166804" y="5804305"/>
            <a:ext cx="2592280" cy="369332"/>
          </a:xfrm>
          <a:prstGeom prst="rect">
            <a:avLst/>
          </a:prstGeom>
          <a:noFill/>
        </p:spPr>
        <p:txBody>
          <a:bodyPr wrap="square" rtlCol="0">
            <a:spAutoFit/>
          </a:bodyPr>
          <a:lstStyle/>
          <a:p>
            <a:r>
              <a:rPr kumimoji="1" lang="en-US" altLang="ja-JP" b="0" dirty="0"/>
              <a:t>Static vehicle</a:t>
            </a:r>
            <a:endParaRPr kumimoji="1" lang="ja-JP" altLang="en-US" b="0" dirty="0"/>
          </a:p>
        </p:txBody>
      </p:sp>
      <p:sp>
        <p:nvSpPr>
          <p:cNvPr id="124" name="テキスト ボックス 123">
            <a:extLst>
              <a:ext uri="{FF2B5EF4-FFF2-40B4-BE49-F238E27FC236}">
                <a16:creationId xmlns:a16="http://schemas.microsoft.com/office/drawing/2014/main" id="{61F7BE0D-21CB-6401-E777-D2E147A93905}"/>
              </a:ext>
            </a:extLst>
          </p:cNvPr>
          <p:cNvSpPr txBox="1"/>
          <p:nvPr/>
        </p:nvSpPr>
        <p:spPr>
          <a:xfrm>
            <a:off x="6152225" y="1477838"/>
            <a:ext cx="2561208" cy="646331"/>
          </a:xfrm>
          <a:prstGeom prst="rect">
            <a:avLst/>
          </a:prstGeom>
          <a:noFill/>
        </p:spPr>
        <p:txBody>
          <a:bodyPr wrap="square">
            <a:spAutoFit/>
          </a:bodyPr>
          <a:lstStyle/>
          <a:p>
            <a:r>
              <a:rPr lang="en-US" altLang="ja-JP" dirty="0">
                <a:solidFill>
                  <a:srgbClr val="0000FF"/>
                </a:solidFill>
              </a:rPr>
              <a:t>※Covered by</a:t>
            </a:r>
            <a:br>
              <a:rPr lang="en-US" altLang="ja-JP" dirty="0">
                <a:solidFill>
                  <a:srgbClr val="0000FF"/>
                </a:solidFill>
              </a:rPr>
            </a:br>
            <a:r>
              <a:rPr kumimoji="1" lang="en-US" altLang="ja-JP" dirty="0">
                <a:solidFill>
                  <a:srgbClr val="0000FF"/>
                </a:solidFill>
              </a:rPr>
              <a:t>IEEE 802.15.6-2012</a:t>
            </a:r>
          </a:p>
        </p:txBody>
      </p:sp>
      <p:sp>
        <p:nvSpPr>
          <p:cNvPr id="125" name="四角形: 角を丸くする 124">
            <a:extLst>
              <a:ext uri="{FF2B5EF4-FFF2-40B4-BE49-F238E27FC236}">
                <a16:creationId xmlns:a16="http://schemas.microsoft.com/office/drawing/2014/main" id="{F11B7EB7-3465-A317-E2CE-2309BF03A9A2}"/>
              </a:ext>
            </a:extLst>
          </p:cNvPr>
          <p:cNvSpPr/>
          <p:nvPr/>
        </p:nvSpPr>
        <p:spPr>
          <a:xfrm>
            <a:off x="1384916" y="1466464"/>
            <a:ext cx="7328508" cy="2272059"/>
          </a:xfrm>
          <a:prstGeom prst="roundRect">
            <a:avLst/>
          </a:prstGeom>
          <a:noFill/>
          <a:ln>
            <a:solidFill>
              <a:srgbClr val="0000FF"/>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tx1"/>
              </a:solidFill>
            </a:endParaRPr>
          </a:p>
        </p:txBody>
      </p:sp>
      <p:sp>
        <p:nvSpPr>
          <p:cNvPr id="126" name="テキスト ボックス 125">
            <a:extLst>
              <a:ext uri="{FF2B5EF4-FFF2-40B4-BE49-F238E27FC236}">
                <a16:creationId xmlns:a16="http://schemas.microsoft.com/office/drawing/2014/main" id="{03EF05C5-3F49-AC06-5C3B-7AFD52E909D1}"/>
              </a:ext>
            </a:extLst>
          </p:cNvPr>
          <p:cNvSpPr txBox="1"/>
          <p:nvPr/>
        </p:nvSpPr>
        <p:spPr>
          <a:xfrm>
            <a:off x="7057375" y="2110554"/>
            <a:ext cx="1656049" cy="600164"/>
          </a:xfrm>
          <a:prstGeom prst="rect">
            <a:avLst/>
          </a:prstGeom>
          <a:solidFill>
            <a:srgbClr val="FFFF00"/>
          </a:solidFill>
          <a:ln>
            <a:solidFill>
              <a:schemeClr val="tx1"/>
            </a:solidFill>
          </a:ln>
        </p:spPr>
        <p:txBody>
          <a:bodyPr wrap="square" rtlCol="0">
            <a:spAutoFit/>
          </a:bodyPr>
          <a:lstStyle/>
          <a:p>
            <a:r>
              <a:rPr lang="en-US" altLang="ja-JP" sz="1100" b="0" dirty="0"/>
              <a:t>※Around means;</a:t>
            </a:r>
          </a:p>
          <a:p>
            <a:r>
              <a:rPr kumimoji="1" lang="en-US" altLang="ja-JP" sz="1100" b="0" dirty="0"/>
              <a:t>Desk, WiFi AP in the room etc.</a:t>
            </a:r>
            <a:endParaRPr kumimoji="1" lang="ja-JP" altLang="en-US" sz="1100" b="0" dirty="0"/>
          </a:p>
        </p:txBody>
      </p:sp>
      <p:sp>
        <p:nvSpPr>
          <p:cNvPr id="127" name="テキスト ボックス 126">
            <a:extLst>
              <a:ext uri="{FF2B5EF4-FFF2-40B4-BE49-F238E27FC236}">
                <a16:creationId xmlns:a16="http://schemas.microsoft.com/office/drawing/2014/main" id="{3602F0DB-E236-2E02-2281-277F5488E153}"/>
              </a:ext>
            </a:extLst>
          </p:cNvPr>
          <p:cNvSpPr txBox="1"/>
          <p:nvPr/>
        </p:nvSpPr>
        <p:spPr>
          <a:xfrm>
            <a:off x="44387" y="2099107"/>
            <a:ext cx="1083076" cy="1477328"/>
          </a:xfrm>
          <a:prstGeom prst="rect">
            <a:avLst/>
          </a:prstGeom>
          <a:noFill/>
          <a:ln>
            <a:solidFill>
              <a:schemeClr val="tx1"/>
            </a:solidFill>
          </a:ln>
        </p:spPr>
        <p:txBody>
          <a:bodyPr wrap="square" rtlCol="0">
            <a:spAutoFit/>
          </a:bodyPr>
          <a:lstStyle/>
          <a:p>
            <a:r>
              <a:rPr kumimoji="1" lang="en-US" altLang="ja-JP" b="0" dirty="0"/>
              <a:t>Channel model</a:t>
            </a:r>
          </a:p>
          <a:p>
            <a:r>
              <a:rPr lang="en-US" altLang="ja-JP" b="0" dirty="0"/>
              <a:t>With environment</a:t>
            </a:r>
            <a:endParaRPr kumimoji="1" lang="ja-JP" altLang="en-US" b="0" dirty="0"/>
          </a:p>
        </p:txBody>
      </p:sp>
      <p:sp>
        <p:nvSpPr>
          <p:cNvPr id="128" name="テキスト ボックス 127">
            <a:extLst>
              <a:ext uri="{FF2B5EF4-FFF2-40B4-BE49-F238E27FC236}">
                <a16:creationId xmlns:a16="http://schemas.microsoft.com/office/drawing/2014/main" id="{BF6DD551-3D92-3660-7B0C-9782A46BAECE}"/>
              </a:ext>
            </a:extLst>
          </p:cNvPr>
          <p:cNvSpPr txBox="1"/>
          <p:nvPr/>
        </p:nvSpPr>
        <p:spPr>
          <a:xfrm>
            <a:off x="4918228" y="1615649"/>
            <a:ext cx="355108" cy="369332"/>
          </a:xfrm>
          <a:prstGeom prst="rect">
            <a:avLst/>
          </a:prstGeom>
          <a:noFill/>
        </p:spPr>
        <p:txBody>
          <a:bodyPr wrap="square">
            <a:spAutoFit/>
          </a:bodyPr>
          <a:lstStyle/>
          <a:p>
            <a:r>
              <a:rPr lang="en-US" altLang="ja-JP" dirty="0">
                <a:solidFill>
                  <a:srgbClr val="0000FF"/>
                </a:solidFill>
              </a:rPr>
              <a:t>※</a:t>
            </a:r>
            <a:endParaRPr lang="ja-JP" altLang="en-US" dirty="0"/>
          </a:p>
        </p:txBody>
      </p:sp>
      <p:sp>
        <p:nvSpPr>
          <p:cNvPr id="129" name="テキスト ボックス 128">
            <a:extLst>
              <a:ext uri="{FF2B5EF4-FFF2-40B4-BE49-F238E27FC236}">
                <a16:creationId xmlns:a16="http://schemas.microsoft.com/office/drawing/2014/main" id="{88835E8E-CDF0-B6C5-0156-969508194CB8}"/>
              </a:ext>
            </a:extLst>
          </p:cNvPr>
          <p:cNvSpPr txBox="1"/>
          <p:nvPr/>
        </p:nvSpPr>
        <p:spPr>
          <a:xfrm>
            <a:off x="4092605" y="1890348"/>
            <a:ext cx="355108" cy="369332"/>
          </a:xfrm>
          <a:prstGeom prst="rect">
            <a:avLst/>
          </a:prstGeom>
          <a:noFill/>
        </p:spPr>
        <p:txBody>
          <a:bodyPr wrap="square">
            <a:spAutoFit/>
          </a:bodyPr>
          <a:lstStyle/>
          <a:p>
            <a:r>
              <a:rPr lang="en-US" altLang="ja-JP" dirty="0">
                <a:solidFill>
                  <a:srgbClr val="0000FF"/>
                </a:solidFill>
              </a:rPr>
              <a:t>※</a:t>
            </a:r>
            <a:endParaRPr lang="ja-JP" altLang="en-US" dirty="0"/>
          </a:p>
        </p:txBody>
      </p:sp>
      <p:sp>
        <p:nvSpPr>
          <p:cNvPr id="130" name="テキスト ボックス 129">
            <a:extLst>
              <a:ext uri="{FF2B5EF4-FFF2-40B4-BE49-F238E27FC236}">
                <a16:creationId xmlns:a16="http://schemas.microsoft.com/office/drawing/2014/main" id="{ED3A0962-D4AC-F68A-1A0E-91B48DAC15F8}"/>
              </a:ext>
            </a:extLst>
          </p:cNvPr>
          <p:cNvSpPr txBox="1"/>
          <p:nvPr/>
        </p:nvSpPr>
        <p:spPr>
          <a:xfrm>
            <a:off x="6540984" y="2447202"/>
            <a:ext cx="355108" cy="369332"/>
          </a:xfrm>
          <a:prstGeom prst="rect">
            <a:avLst/>
          </a:prstGeom>
          <a:noFill/>
        </p:spPr>
        <p:txBody>
          <a:bodyPr wrap="square">
            <a:spAutoFit/>
          </a:bodyPr>
          <a:lstStyle/>
          <a:p>
            <a:r>
              <a:rPr lang="en-US" altLang="ja-JP" dirty="0">
                <a:solidFill>
                  <a:srgbClr val="0000FF"/>
                </a:solidFill>
              </a:rPr>
              <a:t>※</a:t>
            </a:r>
            <a:endParaRPr lang="ja-JP" altLang="en-US" dirty="0"/>
          </a:p>
        </p:txBody>
      </p:sp>
      <p:sp>
        <p:nvSpPr>
          <p:cNvPr id="131" name="テキスト ボックス 130">
            <a:extLst>
              <a:ext uri="{FF2B5EF4-FFF2-40B4-BE49-F238E27FC236}">
                <a16:creationId xmlns:a16="http://schemas.microsoft.com/office/drawing/2014/main" id="{6702C3C4-DDC2-6040-63A7-275476546521}"/>
              </a:ext>
            </a:extLst>
          </p:cNvPr>
          <p:cNvSpPr txBox="1"/>
          <p:nvPr/>
        </p:nvSpPr>
        <p:spPr>
          <a:xfrm>
            <a:off x="6555784" y="2750050"/>
            <a:ext cx="355108" cy="369332"/>
          </a:xfrm>
          <a:prstGeom prst="rect">
            <a:avLst/>
          </a:prstGeom>
          <a:noFill/>
        </p:spPr>
        <p:txBody>
          <a:bodyPr wrap="square">
            <a:spAutoFit/>
          </a:bodyPr>
          <a:lstStyle/>
          <a:p>
            <a:r>
              <a:rPr lang="en-US" altLang="ja-JP" dirty="0">
                <a:solidFill>
                  <a:srgbClr val="0000FF"/>
                </a:solidFill>
              </a:rPr>
              <a:t>※</a:t>
            </a:r>
            <a:endParaRPr lang="ja-JP" altLang="en-US" dirty="0"/>
          </a:p>
        </p:txBody>
      </p:sp>
      <p:sp>
        <p:nvSpPr>
          <p:cNvPr id="132" name="テキスト ボックス 131">
            <a:extLst>
              <a:ext uri="{FF2B5EF4-FFF2-40B4-BE49-F238E27FC236}">
                <a16:creationId xmlns:a16="http://schemas.microsoft.com/office/drawing/2014/main" id="{691B1FAC-A857-4873-BBCC-770A41528DC2}"/>
              </a:ext>
            </a:extLst>
          </p:cNvPr>
          <p:cNvSpPr txBox="1"/>
          <p:nvPr/>
        </p:nvSpPr>
        <p:spPr>
          <a:xfrm>
            <a:off x="8184828" y="3042821"/>
            <a:ext cx="355108" cy="369332"/>
          </a:xfrm>
          <a:prstGeom prst="rect">
            <a:avLst/>
          </a:prstGeom>
          <a:noFill/>
        </p:spPr>
        <p:txBody>
          <a:bodyPr wrap="square">
            <a:spAutoFit/>
          </a:bodyPr>
          <a:lstStyle/>
          <a:p>
            <a:r>
              <a:rPr lang="en-US" altLang="ja-JP" dirty="0">
                <a:solidFill>
                  <a:srgbClr val="0000FF"/>
                </a:solidFill>
              </a:rPr>
              <a:t>※</a:t>
            </a:r>
            <a:endParaRPr lang="ja-JP" altLang="en-US" dirty="0"/>
          </a:p>
        </p:txBody>
      </p:sp>
      <p:sp>
        <p:nvSpPr>
          <p:cNvPr id="133" name="テキスト ボックス 132">
            <a:extLst>
              <a:ext uri="{FF2B5EF4-FFF2-40B4-BE49-F238E27FC236}">
                <a16:creationId xmlns:a16="http://schemas.microsoft.com/office/drawing/2014/main" id="{24313295-7181-6FCC-9FD9-20B3487CBB45}"/>
              </a:ext>
            </a:extLst>
          </p:cNvPr>
          <p:cNvSpPr txBox="1"/>
          <p:nvPr/>
        </p:nvSpPr>
        <p:spPr>
          <a:xfrm>
            <a:off x="3206865" y="2649287"/>
            <a:ext cx="2592280" cy="369332"/>
          </a:xfrm>
          <a:prstGeom prst="rect">
            <a:avLst/>
          </a:prstGeom>
          <a:noFill/>
        </p:spPr>
        <p:txBody>
          <a:bodyPr wrap="square" rtlCol="0">
            <a:spAutoFit/>
          </a:bodyPr>
          <a:lstStyle/>
          <a:p>
            <a:r>
              <a:rPr kumimoji="1" lang="en-US" altLang="ja-JP" b="0" dirty="0">
                <a:solidFill>
                  <a:srgbClr val="FF0000"/>
                </a:solidFill>
              </a:rPr>
              <a:t>Implanted BCI model</a:t>
            </a:r>
            <a:endParaRPr kumimoji="1" lang="ja-JP" altLang="en-US" b="0" dirty="0">
              <a:solidFill>
                <a:srgbClr val="FF0000"/>
              </a:solidFill>
            </a:endParaRPr>
          </a:p>
        </p:txBody>
      </p:sp>
      <p:cxnSp>
        <p:nvCxnSpPr>
          <p:cNvPr id="134" name="直線コネクタ 133">
            <a:extLst>
              <a:ext uri="{FF2B5EF4-FFF2-40B4-BE49-F238E27FC236}">
                <a16:creationId xmlns:a16="http://schemas.microsoft.com/office/drawing/2014/main" id="{28691329-F5AD-1259-351A-E7F28B5233EE}"/>
              </a:ext>
            </a:extLst>
          </p:cNvPr>
          <p:cNvCxnSpPr>
            <a:cxnSpLocks/>
          </p:cNvCxnSpPr>
          <p:nvPr/>
        </p:nvCxnSpPr>
        <p:spPr>
          <a:xfrm>
            <a:off x="2911875" y="2840803"/>
            <a:ext cx="22971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35" name="テキスト ボックス 134">
            <a:extLst>
              <a:ext uri="{FF2B5EF4-FFF2-40B4-BE49-F238E27FC236}">
                <a16:creationId xmlns:a16="http://schemas.microsoft.com/office/drawing/2014/main" id="{C212506F-8F1D-40BC-0454-AF857C69A521}"/>
              </a:ext>
            </a:extLst>
          </p:cNvPr>
          <p:cNvSpPr txBox="1"/>
          <p:nvPr/>
        </p:nvSpPr>
        <p:spPr>
          <a:xfrm>
            <a:off x="3603688" y="3430430"/>
            <a:ext cx="2424249" cy="338554"/>
          </a:xfrm>
          <a:prstGeom prst="rect">
            <a:avLst/>
          </a:prstGeom>
          <a:noFill/>
        </p:spPr>
        <p:txBody>
          <a:bodyPr wrap="square" rtlCol="0">
            <a:spAutoFit/>
          </a:bodyPr>
          <a:lstStyle/>
          <a:p>
            <a:r>
              <a:rPr lang="en-US" altLang="ja-JP" sz="1600" b="0" dirty="0">
                <a:solidFill>
                  <a:srgbClr val="FF0000"/>
                </a:solidFill>
              </a:rPr>
              <a:t>※not covered in 2012</a:t>
            </a:r>
            <a:endParaRPr kumimoji="1" lang="ja-JP" altLang="en-US" sz="1600" b="0" dirty="0">
              <a:solidFill>
                <a:srgbClr val="FF0000"/>
              </a:solidFill>
            </a:endParaRPr>
          </a:p>
        </p:txBody>
      </p:sp>
      <p:sp>
        <p:nvSpPr>
          <p:cNvPr id="136" name="テキスト ボックス 135">
            <a:extLst>
              <a:ext uri="{FF2B5EF4-FFF2-40B4-BE49-F238E27FC236}">
                <a16:creationId xmlns:a16="http://schemas.microsoft.com/office/drawing/2014/main" id="{EF9F6488-FB89-D744-D7DF-09E421C0E6EE}"/>
              </a:ext>
            </a:extLst>
          </p:cNvPr>
          <p:cNvSpPr txBox="1"/>
          <p:nvPr/>
        </p:nvSpPr>
        <p:spPr>
          <a:xfrm>
            <a:off x="3206865" y="2902021"/>
            <a:ext cx="2592280" cy="369332"/>
          </a:xfrm>
          <a:prstGeom prst="rect">
            <a:avLst/>
          </a:prstGeom>
          <a:noFill/>
        </p:spPr>
        <p:txBody>
          <a:bodyPr wrap="square" rtlCol="0">
            <a:spAutoFit/>
          </a:bodyPr>
          <a:lstStyle/>
          <a:p>
            <a:r>
              <a:rPr kumimoji="1" lang="en-US" altLang="ja-JP" b="0" dirty="0">
                <a:solidFill>
                  <a:srgbClr val="FF0000"/>
                </a:solidFill>
              </a:rPr>
              <a:t>On skull BCI model</a:t>
            </a:r>
            <a:endParaRPr kumimoji="1" lang="ja-JP" altLang="en-US" b="0" dirty="0">
              <a:solidFill>
                <a:srgbClr val="FF0000"/>
              </a:solidFill>
            </a:endParaRPr>
          </a:p>
        </p:txBody>
      </p:sp>
      <p:cxnSp>
        <p:nvCxnSpPr>
          <p:cNvPr id="137" name="直線コネクタ 136">
            <a:extLst>
              <a:ext uri="{FF2B5EF4-FFF2-40B4-BE49-F238E27FC236}">
                <a16:creationId xmlns:a16="http://schemas.microsoft.com/office/drawing/2014/main" id="{7278DF50-E394-4C94-7CF1-61D8E82C2FFA}"/>
              </a:ext>
            </a:extLst>
          </p:cNvPr>
          <p:cNvCxnSpPr>
            <a:cxnSpLocks/>
          </p:cNvCxnSpPr>
          <p:nvPr/>
        </p:nvCxnSpPr>
        <p:spPr>
          <a:xfrm>
            <a:off x="2911875" y="3105417"/>
            <a:ext cx="22971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8" name="直線コネクタ 137">
            <a:extLst>
              <a:ext uri="{FF2B5EF4-FFF2-40B4-BE49-F238E27FC236}">
                <a16:creationId xmlns:a16="http://schemas.microsoft.com/office/drawing/2014/main" id="{BF5E46DC-74E4-2FFD-8CA9-EA89112B50F9}"/>
              </a:ext>
            </a:extLst>
          </p:cNvPr>
          <p:cNvCxnSpPr>
            <a:cxnSpLocks/>
          </p:cNvCxnSpPr>
          <p:nvPr/>
        </p:nvCxnSpPr>
        <p:spPr>
          <a:xfrm>
            <a:off x="2911875" y="3429000"/>
            <a:ext cx="22971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39" name="テキスト ボックス 138">
            <a:extLst>
              <a:ext uri="{FF2B5EF4-FFF2-40B4-BE49-F238E27FC236}">
                <a16:creationId xmlns:a16="http://schemas.microsoft.com/office/drawing/2014/main" id="{E6C50184-D480-231B-C7BE-A656A5B5E357}"/>
              </a:ext>
            </a:extLst>
          </p:cNvPr>
          <p:cNvSpPr txBox="1"/>
          <p:nvPr/>
        </p:nvSpPr>
        <p:spPr>
          <a:xfrm>
            <a:off x="3206865" y="3182413"/>
            <a:ext cx="2592280" cy="369332"/>
          </a:xfrm>
          <a:prstGeom prst="rect">
            <a:avLst/>
          </a:prstGeom>
          <a:noFill/>
        </p:spPr>
        <p:txBody>
          <a:bodyPr wrap="square" rtlCol="0">
            <a:spAutoFit/>
          </a:bodyPr>
          <a:lstStyle/>
          <a:p>
            <a:r>
              <a:rPr kumimoji="1" lang="en-US" altLang="ja-JP" b="0" dirty="0">
                <a:solidFill>
                  <a:srgbClr val="FF0000"/>
                </a:solidFill>
              </a:rPr>
              <a:t>capsule endoscopy</a:t>
            </a:r>
            <a:endParaRPr kumimoji="1" lang="ja-JP" altLang="en-US" b="0" dirty="0">
              <a:solidFill>
                <a:srgbClr val="FF0000"/>
              </a:solidFill>
            </a:endParaRPr>
          </a:p>
        </p:txBody>
      </p:sp>
    </p:spTree>
    <p:extLst>
      <p:ext uri="{BB962C8B-B14F-4D97-AF65-F5344CB8AC3E}">
        <p14:creationId xmlns:p14="http://schemas.microsoft.com/office/powerpoint/2010/main" val="9963515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グループ化 18">
            <a:extLst>
              <a:ext uri="{FF2B5EF4-FFF2-40B4-BE49-F238E27FC236}">
                <a16:creationId xmlns:a16="http://schemas.microsoft.com/office/drawing/2014/main" id="{97650818-7585-BE65-AF09-5BF9E8CD73A7}"/>
              </a:ext>
            </a:extLst>
          </p:cNvPr>
          <p:cNvGrpSpPr/>
          <p:nvPr/>
        </p:nvGrpSpPr>
        <p:grpSpPr>
          <a:xfrm>
            <a:off x="4392804" y="3118921"/>
            <a:ext cx="2121852" cy="3304043"/>
            <a:chOff x="876191" y="1890944"/>
            <a:chExt cx="1186793" cy="2412171"/>
          </a:xfrm>
        </p:grpSpPr>
        <p:sp>
          <p:nvSpPr>
            <p:cNvPr id="20" name="楕円 19">
              <a:extLst>
                <a:ext uri="{FF2B5EF4-FFF2-40B4-BE49-F238E27FC236}">
                  <a16:creationId xmlns:a16="http://schemas.microsoft.com/office/drawing/2014/main" id="{8A7AA790-B117-FB53-0AD7-40C064E18FD6}"/>
                </a:ext>
              </a:extLst>
            </p:cNvPr>
            <p:cNvSpPr/>
            <p:nvPr/>
          </p:nvSpPr>
          <p:spPr>
            <a:xfrm>
              <a:off x="1225118" y="1890944"/>
              <a:ext cx="470517" cy="511233"/>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21" name="楕円 20">
              <a:extLst>
                <a:ext uri="{FF2B5EF4-FFF2-40B4-BE49-F238E27FC236}">
                  <a16:creationId xmlns:a16="http://schemas.microsoft.com/office/drawing/2014/main" id="{FC7B6C61-F89F-87EA-B599-40231C93F14A}"/>
                </a:ext>
              </a:extLst>
            </p:cNvPr>
            <p:cNvSpPr/>
            <p:nvPr/>
          </p:nvSpPr>
          <p:spPr>
            <a:xfrm>
              <a:off x="1225118" y="2348875"/>
              <a:ext cx="470517" cy="1255459"/>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22" name="楕円 21">
              <a:extLst>
                <a:ext uri="{FF2B5EF4-FFF2-40B4-BE49-F238E27FC236}">
                  <a16:creationId xmlns:a16="http://schemas.microsoft.com/office/drawing/2014/main" id="{AB382926-7F31-D4AE-12C4-3530B8FB766B}"/>
                </a:ext>
              </a:extLst>
            </p:cNvPr>
            <p:cNvSpPr/>
            <p:nvPr/>
          </p:nvSpPr>
          <p:spPr>
            <a:xfrm rot="3792933">
              <a:off x="1056347" y="2329114"/>
              <a:ext cx="150921" cy="511233"/>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23" name="楕円 22">
              <a:extLst>
                <a:ext uri="{FF2B5EF4-FFF2-40B4-BE49-F238E27FC236}">
                  <a16:creationId xmlns:a16="http://schemas.microsoft.com/office/drawing/2014/main" id="{C4DBFF08-0899-2C99-4558-4E8726D53E1B}"/>
                </a:ext>
              </a:extLst>
            </p:cNvPr>
            <p:cNvSpPr/>
            <p:nvPr/>
          </p:nvSpPr>
          <p:spPr>
            <a:xfrm rot="18594835">
              <a:off x="1731907" y="2359733"/>
              <a:ext cx="150921" cy="511233"/>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24" name="楕円 23">
              <a:extLst>
                <a:ext uri="{FF2B5EF4-FFF2-40B4-BE49-F238E27FC236}">
                  <a16:creationId xmlns:a16="http://schemas.microsoft.com/office/drawing/2014/main" id="{9975B104-10E8-3B03-9D0C-52C6B7D425F9}"/>
                </a:ext>
              </a:extLst>
            </p:cNvPr>
            <p:cNvSpPr/>
            <p:nvPr/>
          </p:nvSpPr>
          <p:spPr>
            <a:xfrm rot="209895">
              <a:off x="1284590" y="3455571"/>
              <a:ext cx="134561" cy="820125"/>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25" name="楕円 24">
              <a:extLst>
                <a:ext uri="{FF2B5EF4-FFF2-40B4-BE49-F238E27FC236}">
                  <a16:creationId xmlns:a16="http://schemas.microsoft.com/office/drawing/2014/main" id="{03D5AA6E-2DFB-E606-6479-C58D4DD9B933}"/>
                </a:ext>
              </a:extLst>
            </p:cNvPr>
            <p:cNvSpPr/>
            <p:nvPr/>
          </p:nvSpPr>
          <p:spPr>
            <a:xfrm rot="20901421">
              <a:off x="1557134" y="3446929"/>
              <a:ext cx="151317" cy="856186"/>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grpSp>
      <p:sp>
        <p:nvSpPr>
          <p:cNvPr id="17" name="正方形/長方形 16">
            <a:extLst>
              <a:ext uri="{FF2B5EF4-FFF2-40B4-BE49-F238E27FC236}">
                <a16:creationId xmlns:a16="http://schemas.microsoft.com/office/drawing/2014/main" id="{6A32E020-BAD5-B5A3-9212-120EABCC200A}"/>
              </a:ext>
            </a:extLst>
          </p:cNvPr>
          <p:cNvSpPr/>
          <p:nvPr/>
        </p:nvSpPr>
        <p:spPr>
          <a:xfrm>
            <a:off x="4167130" y="3666612"/>
            <a:ext cx="1004935" cy="425513"/>
          </a:xfrm>
          <a:prstGeom prst="rect">
            <a:avLst/>
          </a:prstGeom>
          <a:solidFill>
            <a:schemeClr val="accent1">
              <a:lumMod val="40000"/>
              <a:lumOff val="60000"/>
            </a:schemeClr>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15.4ab</a:t>
            </a:r>
            <a:endParaRPr kumimoji="1" lang="ja-JP" altLang="en-US" dirty="0"/>
          </a:p>
        </p:txBody>
      </p:sp>
      <p:grpSp>
        <p:nvGrpSpPr>
          <p:cNvPr id="10" name="グループ化 9">
            <a:extLst>
              <a:ext uri="{FF2B5EF4-FFF2-40B4-BE49-F238E27FC236}">
                <a16:creationId xmlns:a16="http://schemas.microsoft.com/office/drawing/2014/main" id="{3A99BB9B-14DF-CB7F-ADB5-5F49AFB6136C}"/>
              </a:ext>
            </a:extLst>
          </p:cNvPr>
          <p:cNvGrpSpPr/>
          <p:nvPr/>
        </p:nvGrpSpPr>
        <p:grpSpPr>
          <a:xfrm>
            <a:off x="427667" y="2228016"/>
            <a:ext cx="2121852" cy="3304043"/>
            <a:chOff x="876191" y="1890944"/>
            <a:chExt cx="1186793" cy="2412171"/>
          </a:xfrm>
        </p:grpSpPr>
        <p:sp>
          <p:nvSpPr>
            <p:cNvPr id="11" name="楕円 10">
              <a:extLst>
                <a:ext uri="{FF2B5EF4-FFF2-40B4-BE49-F238E27FC236}">
                  <a16:creationId xmlns:a16="http://schemas.microsoft.com/office/drawing/2014/main" id="{1D589EEC-17DA-D91B-0DCB-69CD0819DB0A}"/>
                </a:ext>
              </a:extLst>
            </p:cNvPr>
            <p:cNvSpPr/>
            <p:nvPr/>
          </p:nvSpPr>
          <p:spPr>
            <a:xfrm>
              <a:off x="1225118" y="1890944"/>
              <a:ext cx="470517" cy="511233"/>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2" name="楕円 11">
              <a:extLst>
                <a:ext uri="{FF2B5EF4-FFF2-40B4-BE49-F238E27FC236}">
                  <a16:creationId xmlns:a16="http://schemas.microsoft.com/office/drawing/2014/main" id="{7F872808-48C0-2455-8C61-1FEB2004163E}"/>
                </a:ext>
              </a:extLst>
            </p:cNvPr>
            <p:cNvSpPr/>
            <p:nvPr/>
          </p:nvSpPr>
          <p:spPr>
            <a:xfrm>
              <a:off x="1225118" y="2348875"/>
              <a:ext cx="470517" cy="1255459"/>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3" name="楕円 12">
              <a:extLst>
                <a:ext uri="{FF2B5EF4-FFF2-40B4-BE49-F238E27FC236}">
                  <a16:creationId xmlns:a16="http://schemas.microsoft.com/office/drawing/2014/main" id="{510333E9-42E4-776A-3D8C-E30841781BE0}"/>
                </a:ext>
              </a:extLst>
            </p:cNvPr>
            <p:cNvSpPr/>
            <p:nvPr/>
          </p:nvSpPr>
          <p:spPr>
            <a:xfrm rot="3792933">
              <a:off x="1056347" y="2329114"/>
              <a:ext cx="150921" cy="511233"/>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4" name="楕円 13">
              <a:extLst>
                <a:ext uri="{FF2B5EF4-FFF2-40B4-BE49-F238E27FC236}">
                  <a16:creationId xmlns:a16="http://schemas.microsoft.com/office/drawing/2014/main" id="{201834AA-3617-9DFC-9419-23C9E34FE6F4}"/>
                </a:ext>
              </a:extLst>
            </p:cNvPr>
            <p:cNvSpPr/>
            <p:nvPr/>
          </p:nvSpPr>
          <p:spPr>
            <a:xfrm rot="18594835">
              <a:off x="1731907" y="2359733"/>
              <a:ext cx="150921" cy="511233"/>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5" name="楕円 14">
              <a:extLst>
                <a:ext uri="{FF2B5EF4-FFF2-40B4-BE49-F238E27FC236}">
                  <a16:creationId xmlns:a16="http://schemas.microsoft.com/office/drawing/2014/main" id="{5C3E4E9C-F141-C1A2-0D18-683CCFDBBF71}"/>
                </a:ext>
              </a:extLst>
            </p:cNvPr>
            <p:cNvSpPr/>
            <p:nvPr/>
          </p:nvSpPr>
          <p:spPr>
            <a:xfrm rot="209895">
              <a:off x="1284590" y="3455571"/>
              <a:ext cx="134561" cy="820125"/>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6" name="楕円 15">
              <a:extLst>
                <a:ext uri="{FF2B5EF4-FFF2-40B4-BE49-F238E27FC236}">
                  <a16:creationId xmlns:a16="http://schemas.microsoft.com/office/drawing/2014/main" id="{E10787E3-39AF-D8DE-B4BA-3A9D5DC2271A}"/>
                </a:ext>
              </a:extLst>
            </p:cNvPr>
            <p:cNvSpPr/>
            <p:nvPr/>
          </p:nvSpPr>
          <p:spPr>
            <a:xfrm rot="20901421">
              <a:off x="1557134" y="3446929"/>
              <a:ext cx="151317" cy="856186"/>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grpSp>
      <p:sp>
        <p:nvSpPr>
          <p:cNvPr id="2" name="日付プレースホルダー 1">
            <a:extLst>
              <a:ext uri="{FF2B5EF4-FFF2-40B4-BE49-F238E27FC236}">
                <a16:creationId xmlns:a16="http://schemas.microsoft.com/office/drawing/2014/main" id="{F5C9473F-3765-42B4-B68A-54212C8BB709}"/>
              </a:ext>
            </a:extLst>
          </p:cNvPr>
          <p:cNvSpPr>
            <a:spLocks noGrp="1"/>
          </p:cNvSpPr>
          <p:nvPr>
            <p:ph type="dt" idx="10"/>
          </p:nvPr>
        </p:nvSpPr>
        <p:spPr/>
        <p:txBody>
          <a:bodyPr/>
          <a:lstStyle/>
          <a:p>
            <a:r>
              <a:rPr lang="en-US" altLang="ja-JP"/>
              <a:t>January 2024</a:t>
            </a:r>
            <a:endParaRPr lang="en-US" dirty="0"/>
          </a:p>
        </p:txBody>
      </p:sp>
      <p:sp>
        <p:nvSpPr>
          <p:cNvPr id="3" name="フッター プレースホルダー 2">
            <a:extLst>
              <a:ext uri="{FF2B5EF4-FFF2-40B4-BE49-F238E27FC236}">
                <a16:creationId xmlns:a16="http://schemas.microsoft.com/office/drawing/2014/main" id="{003AFD22-3DE1-BC7E-F75E-0EE9A7F6BEA3}"/>
              </a:ext>
            </a:extLst>
          </p:cNvPr>
          <p:cNvSpPr>
            <a:spLocks noGrp="1"/>
          </p:cNvSpPr>
          <p:nvPr>
            <p:ph type="ftr" idx="11"/>
          </p:nvPr>
        </p:nvSpPr>
        <p:spPr/>
        <p:txBody>
          <a:bodyPr/>
          <a:lstStyle/>
          <a:p>
            <a:r>
              <a:rPr lang="en-US"/>
              <a:t>Takumi Kobayashi, Minsoo Kim, Marco Hernandez, Ryuji Kohno (Nitech/YRP-IAI/U.Oulu/YNU)</a:t>
            </a:r>
            <a:endParaRPr lang="en-US" dirty="0"/>
          </a:p>
        </p:txBody>
      </p:sp>
      <p:sp>
        <p:nvSpPr>
          <p:cNvPr id="4" name="スライド番号プレースホルダー 3">
            <a:extLst>
              <a:ext uri="{FF2B5EF4-FFF2-40B4-BE49-F238E27FC236}">
                <a16:creationId xmlns:a16="http://schemas.microsoft.com/office/drawing/2014/main" id="{21C5B212-C8D5-77D7-81EE-93054C44A9EE}"/>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18</a:t>
            </a:fld>
            <a:endParaRPr dirty="0"/>
          </a:p>
        </p:txBody>
      </p:sp>
      <p:sp>
        <p:nvSpPr>
          <p:cNvPr id="5" name="タイトル 4">
            <a:extLst>
              <a:ext uri="{FF2B5EF4-FFF2-40B4-BE49-F238E27FC236}">
                <a16:creationId xmlns:a16="http://schemas.microsoft.com/office/drawing/2014/main" id="{C50B0D1B-0C2D-08C1-E0E4-C4A28052D45B}"/>
              </a:ext>
            </a:extLst>
          </p:cNvPr>
          <p:cNvSpPr>
            <a:spLocks noGrp="1"/>
          </p:cNvSpPr>
          <p:nvPr>
            <p:ph type="title"/>
          </p:nvPr>
        </p:nvSpPr>
        <p:spPr/>
        <p:txBody>
          <a:bodyPr/>
          <a:lstStyle/>
          <a:p>
            <a:r>
              <a:rPr kumimoji="1" lang="en-US" altLang="ja-JP" dirty="0"/>
              <a:t>Radio environment</a:t>
            </a:r>
            <a:endParaRPr kumimoji="1" lang="ja-JP" altLang="en-US" dirty="0"/>
          </a:p>
        </p:txBody>
      </p:sp>
      <p:sp>
        <p:nvSpPr>
          <p:cNvPr id="6" name="正方形/長方形 5">
            <a:extLst>
              <a:ext uri="{FF2B5EF4-FFF2-40B4-BE49-F238E27FC236}">
                <a16:creationId xmlns:a16="http://schemas.microsoft.com/office/drawing/2014/main" id="{E7B5ED8D-32EC-B88A-809F-A5D07F19BA7D}"/>
              </a:ext>
            </a:extLst>
          </p:cNvPr>
          <p:cNvSpPr/>
          <p:nvPr/>
        </p:nvSpPr>
        <p:spPr>
          <a:xfrm>
            <a:off x="926605" y="1930459"/>
            <a:ext cx="1004935" cy="425513"/>
          </a:xfrm>
          <a:prstGeom prst="rect">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15.6ma</a:t>
            </a:r>
            <a:endParaRPr kumimoji="1" lang="ja-JP" altLang="en-US" dirty="0"/>
          </a:p>
        </p:txBody>
      </p:sp>
      <p:sp>
        <p:nvSpPr>
          <p:cNvPr id="7" name="正方形/長方形 6">
            <a:extLst>
              <a:ext uri="{FF2B5EF4-FFF2-40B4-BE49-F238E27FC236}">
                <a16:creationId xmlns:a16="http://schemas.microsoft.com/office/drawing/2014/main" id="{C3F31925-100B-4DB0-C805-69B8CB99C689}"/>
              </a:ext>
            </a:extLst>
          </p:cNvPr>
          <p:cNvSpPr/>
          <p:nvPr/>
        </p:nvSpPr>
        <p:spPr>
          <a:xfrm>
            <a:off x="1087570" y="3666612"/>
            <a:ext cx="1004935" cy="425513"/>
          </a:xfrm>
          <a:prstGeom prst="rect">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15.6</a:t>
            </a:r>
            <a:endParaRPr kumimoji="1" lang="ja-JP" altLang="en-US" dirty="0"/>
          </a:p>
        </p:txBody>
      </p:sp>
      <p:sp>
        <p:nvSpPr>
          <p:cNvPr id="8" name="正方形/長方形 7">
            <a:extLst>
              <a:ext uri="{FF2B5EF4-FFF2-40B4-BE49-F238E27FC236}">
                <a16:creationId xmlns:a16="http://schemas.microsoft.com/office/drawing/2014/main" id="{ABE882F8-88E0-3DFB-4EB8-6B5F9415A73D}"/>
              </a:ext>
            </a:extLst>
          </p:cNvPr>
          <p:cNvSpPr/>
          <p:nvPr/>
        </p:nvSpPr>
        <p:spPr>
          <a:xfrm>
            <a:off x="4299440" y="4847518"/>
            <a:ext cx="1004935" cy="425513"/>
          </a:xfrm>
          <a:prstGeom prst="rect">
            <a:avLst/>
          </a:prstGeom>
          <a:solidFill>
            <a:schemeClr val="accent1">
              <a:lumMod val="40000"/>
              <a:lumOff val="60000"/>
            </a:schemeClr>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15.4</a:t>
            </a:r>
            <a:endParaRPr kumimoji="1" lang="ja-JP" altLang="en-US" dirty="0"/>
          </a:p>
        </p:txBody>
      </p:sp>
      <p:sp>
        <p:nvSpPr>
          <p:cNvPr id="9" name="正方形/長方形 8">
            <a:extLst>
              <a:ext uri="{FF2B5EF4-FFF2-40B4-BE49-F238E27FC236}">
                <a16:creationId xmlns:a16="http://schemas.microsoft.com/office/drawing/2014/main" id="{F629385B-444A-BF42-40AD-DF43E20EB482}"/>
              </a:ext>
            </a:extLst>
          </p:cNvPr>
          <p:cNvSpPr/>
          <p:nvPr/>
        </p:nvSpPr>
        <p:spPr>
          <a:xfrm>
            <a:off x="2198141" y="2880103"/>
            <a:ext cx="1004935" cy="425513"/>
          </a:xfrm>
          <a:prstGeom prst="rect">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15.6ma</a:t>
            </a:r>
            <a:endParaRPr kumimoji="1" lang="ja-JP" altLang="en-US" dirty="0"/>
          </a:p>
        </p:txBody>
      </p:sp>
      <p:sp>
        <p:nvSpPr>
          <p:cNvPr id="18" name="正方形/長方形 17">
            <a:extLst>
              <a:ext uri="{FF2B5EF4-FFF2-40B4-BE49-F238E27FC236}">
                <a16:creationId xmlns:a16="http://schemas.microsoft.com/office/drawing/2014/main" id="{E6D9D453-6412-8DC8-162E-0CFB9414598A}"/>
              </a:ext>
            </a:extLst>
          </p:cNvPr>
          <p:cNvSpPr/>
          <p:nvPr/>
        </p:nvSpPr>
        <p:spPr>
          <a:xfrm>
            <a:off x="144172" y="2776892"/>
            <a:ext cx="1004935" cy="425513"/>
          </a:xfrm>
          <a:prstGeom prst="rect">
            <a:avLst/>
          </a:prstGeom>
          <a:solidFill>
            <a:schemeClr val="accent1">
              <a:lumMod val="40000"/>
              <a:lumOff val="60000"/>
            </a:schemeClr>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15.4z</a:t>
            </a:r>
            <a:endParaRPr kumimoji="1" lang="ja-JP" altLang="en-US" dirty="0"/>
          </a:p>
        </p:txBody>
      </p:sp>
      <p:sp>
        <p:nvSpPr>
          <p:cNvPr id="26" name="正方形/長方形 25">
            <a:extLst>
              <a:ext uri="{FF2B5EF4-FFF2-40B4-BE49-F238E27FC236}">
                <a16:creationId xmlns:a16="http://schemas.microsoft.com/office/drawing/2014/main" id="{17C362E8-227C-FE4F-1AC5-EA3A379A0ABC}"/>
              </a:ext>
            </a:extLst>
          </p:cNvPr>
          <p:cNvSpPr/>
          <p:nvPr/>
        </p:nvSpPr>
        <p:spPr>
          <a:xfrm>
            <a:off x="4515730" y="2927476"/>
            <a:ext cx="1004935" cy="425513"/>
          </a:xfrm>
          <a:prstGeom prst="rect">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15.6ma</a:t>
            </a:r>
            <a:endParaRPr kumimoji="1" lang="ja-JP" altLang="en-US" dirty="0"/>
          </a:p>
        </p:txBody>
      </p:sp>
      <p:grpSp>
        <p:nvGrpSpPr>
          <p:cNvPr id="27" name="グループ化 26">
            <a:extLst>
              <a:ext uri="{FF2B5EF4-FFF2-40B4-BE49-F238E27FC236}">
                <a16:creationId xmlns:a16="http://schemas.microsoft.com/office/drawing/2014/main" id="{63B3E914-1B78-ED5E-22FB-972001B49C3F}"/>
              </a:ext>
            </a:extLst>
          </p:cNvPr>
          <p:cNvGrpSpPr/>
          <p:nvPr/>
        </p:nvGrpSpPr>
        <p:grpSpPr>
          <a:xfrm>
            <a:off x="5911409" y="1255445"/>
            <a:ext cx="2662708" cy="1720441"/>
            <a:chOff x="914400" y="1593575"/>
            <a:chExt cx="7599285" cy="2885209"/>
          </a:xfrm>
        </p:grpSpPr>
        <p:cxnSp>
          <p:nvCxnSpPr>
            <p:cNvPr id="28" name="直線コネクタ 27">
              <a:extLst>
                <a:ext uri="{FF2B5EF4-FFF2-40B4-BE49-F238E27FC236}">
                  <a16:creationId xmlns:a16="http://schemas.microsoft.com/office/drawing/2014/main" id="{D585FBD8-F475-E1A4-1D55-8AEE93D97E54}"/>
                </a:ext>
              </a:extLst>
            </p:cNvPr>
            <p:cNvCxnSpPr/>
            <p:nvPr/>
          </p:nvCxnSpPr>
          <p:spPr>
            <a:xfrm flipV="1">
              <a:off x="955088" y="2654425"/>
              <a:ext cx="115409" cy="949911"/>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29" name="直線コネクタ 28">
              <a:extLst>
                <a:ext uri="{FF2B5EF4-FFF2-40B4-BE49-F238E27FC236}">
                  <a16:creationId xmlns:a16="http://schemas.microsoft.com/office/drawing/2014/main" id="{31DF5B74-EFF2-AF39-292F-04679D403782}"/>
                </a:ext>
              </a:extLst>
            </p:cNvPr>
            <p:cNvCxnSpPr>
              <a:cxnSpLocks/>
            </p:cNvCxnSpPr>
            <p:nvPr/>
          </p:nvCxnSpPr>
          <p:spPr>
            <a:xfrm flipV="1">
              <a:off x="1070497" y="2590060"/>
              <a:ext cx="1796990" cy="72234"/>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30" name="直線コネクタ 29">
              <a:extLst>
                <a:ext uri="{FF2B5EF4-FFF2-40B4-BE49-F238E27FC236}">
                  <a16:creationId xmlns:a16="http://schemas.microsoft.com/office/drawing/2014/main" id="{84EAA20B-D238-631E-D31E-98ED28908106}"/>
                </a:ext>
              </a:extLst>
            </p:cNvPr>
            <p:cNvCxnSpPr>
              <a:cxnSpLocks/>
            </p:cNvCxnSpPr>
            <p:nvPr/>
          </p:nvCxnSpPr>
          <p:spPr>
            <a:xfrm flipV="1">
              <a:off x="2876365" y="1610221"/>
              <a:ext cx="580008" cy="963564"/>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31" name="直線コネクタ 30">
              <a:extLst>
                <a:ext uri="{FF2B5EF4-FFF2-40B4-BE49-F238E27FC236}">
                  <a16:creationId xmlns:a16="http://schemas.microsoft.com/office/drawing/2014/main" id="{7056DBF7-FA8C-0EBA-123E-8DFD4F9D7059}"/>
                </a:ext>
              </a:extLst>
            </p:cNvPr>
            <p:cNvCxnSpPr>
              <a:cxnSpLocks/>
            </p:cNvCxnSpPr>
            <p:nvPr/>
          </p:nvCxnSpPr>
          <p:spPr>
            <a:xfrm>
              <a:off x="3456373" y="1593575"/>
              <a:ext cx="2701771" cy="0"/>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32" name="直線コネクタ 31">
              <a:extLst>
                <a:ext uri="{FF2B5EF4-FFF2-40B4-BE49-F238E27FC236}">
                  <a16:creationId xmlns:a16="http://schemas.microsoft.com/office/drawing/2014/main" id="{C0971369-170B-BFC5-5DE9-66C78F51C27B}"/>
                </a:ext>
              </a:extLst>
            </p:cNvPr>
            <p:cNvCxnSpPr>
              <a:cxnSpLocks/>
            </p:cNvCxnSpPr>
            <p:nvPr/>
          </p:nvCxnSpPr>
          <p:spPr>
            <a:xfrm flipH="1" flipV="1">
              <a:off x="6158144" y="1593576"/>
              <a:ext cx="695417" cy="824183"/>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33" name="直線コネクタ 32">
              <a:extLst>
                <a:ext uri="{FF2B5EF4-FFF2-40B4-BE49-F238E27FC236}">
                  <a16:creationId xmlns:a16="http://schemas.microsoft.com/office/drawing/2014/main" id="{14B7F0DD-CBE8-BA01-B7AF-DB26C87E91E2}"/>
                </a:ext>
              </a:extLst>
            </p:cNvPr>
            <p:cNvCxnSpPr>
              <a:cxnSpLocks/>
            </p:cNvCxnSpPr>
            <p:nvPr/>
          </p:nvCxnSpPr>
          <p:spPr>
            <a:xfrm>
              <a:off x="6853561" y="2388127"/>
              <a:ext cx="1358284" cy="93181"/>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34" name="直線コネクタ 33">
              <a:extLst>
                <a:ext uri="{FF2B5EF4-FFF2-40B4-BE49-F238E27FC236}">
                  <a16:creationId xmlns:a16="http://schemas.microsoft.com/office/drawing/2014/main" id="{79F1167B-1C49-CFAE-B554-F13CD2103C67}"/>
                </a:ext>
              </a:extLst>
            </p:cNvPr>
            <p:cNvCxnSpPr>
              <a:cxnSpLocks/>
            </p:cNvCxnSpPr>
            <p:nvPr/>
          </p:nvCxnSpPr>
          <p:spPr>
            <a:xfrm>
              <a:off x="8211845" y="2477683"/>
              <a:ext cx="301840" cy="1064507"/>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35" name="直線コネクタ 34">
              <a:extLst>
                <a:ext uri="{FF2B5EF4-FFF2-40B4-BE49-F238E27FC236}">
                  <a16:creationId xmlns:a16="http://schemas.microsoft.com/office/drawing/2014/main" id="{20D9042A-DB43-5478-3166-68C76D46DBB7}"/>
                </a:ext>
              </a:extLst>
            </p:cNvPr>
            <p:cNvCxnSpPr>
              <a:cxnSpLocks/>
            </p:cNvCxnSpPr>
            <p:nvPr/>
          </p:nvCxnSpPr>
          <p:spPr>
            <a:xfrm flipV="1">
              <a:off x="914400" y="3542190"/>
              <a:ext cx="7599285" cy="86210"/>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
          <p:nvSpPr>
            <p:cNvPr id="36" name="楕円 35">
              <a:extLst>
                <a:ext uri="{FF2B5EF4-FFF2-40B4-BE49-F238E27FC236}">
                  <a16:creationId xmlns:a16="http://schemas.microsoft.com/office/drawing/2014/main" id="{2A2D1107-DE68-30E8-466A-D443D81B6382}"/>
                </a:ext>
              </a:extLst>
            </p:cNvPr>
            <p:cNvSpPr/>
            <p:nvPr/>
          </p:nvSpPr>
          <p:spPr>
            <a:xfrm>
              <a:off x="1396014" y="3315810"/>
              <a:ext cx="1322772" cy="1162974"/>
            </a:xfrm>
            <a:prstGeom prst="ellipse">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7" name="楕円 36">
              <a:extLst>
                <a:ext uri="{FF2B5EF4-FFF2-40B4-BE49-F238E27FC236}">
                  <a16:creationId xmlns:a16="http://schemas.microsoft.com/office/drawing/2014/main" id="{433570A1-C9A3-A5AE-4B77-55B43773890E}"/>
                </a:ext>
              </a:extLst>
            </p:cNvPr>
            <p:cNvSpPr/>
            <p:nvPr/>
          </p:nvSpPr>
          <p:spPr>
            <a:xfrm>
              <a:off x="6505852" y="3121510"/>
              <a:ext cx="1322772" cy="1162974"/>
            </a:xfrm>
            <a:prstGeom prst="ellipse">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sp>
        <p:nvSpPr>
          <p:cNvPr id="38" name="正方形/長方形 37">
            <a:extLst>
              <a:ext uri="{FF2B5EF4-FFF2-40B4-BE49-F238E27FC236}">
                <a16:creationId xmlns:a16="http://schemas.microsoft.com/office/drawing/2014/main" id="{315E0167-4DCC-26BF-D0C6-393305C59B66}"/>
              </a:ext>
            </a:extLst>
          </p:cNvPr>
          <p:cNvSpPr/>
          <p:nvPr/>
        </p:nvSpPr>
        <p:spPr>
          <a:xfrm>
            <a:off x="6225128" y="1909098"/>
            <a:ext cx="1004935" cy="612235"/>
          </a:xfrm>
          <a:prstGeom prst="rect">
            <a:avLst/>
          </a:prstGeom>
          <a:solidFill>
            <a:schemeClr val="accent1">
              <a:lumMod val="40000"/>
              <a:lumOff val="60000"/>
            </a:schemeClr>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EMI source</a:t>
            </a:r>
            <a:endParaRPr kumimoji="1" lang="ja-JP" altLang="en-US" dirty="0"/>
          </a:p>
        </p:txBody>
      </p:sp>
      <p:sp>
        <p:nvSpPr>
          <p:cNvPr id="39" name="正方形/長方形 38">
            <a:extLst>
              <a:ext uri="{FF2B5EF4-FFF2-40B4-BE49-F238E27FC236}">
                <a16:creationId xmlns:a16="http://schemas.microsoft.com/office/drawing/2014/main" id="{0ABBC80A-B54D-E131-A761-EA0C3E3D0C54}"/>
              </a:ext>
            </a:extLst>
          </p:cNvPr>
          <p:cNvSpPr/>
          <p:nvPr/>
        </p:nvSpPr>
        <p:spPr>
          <a:xfrm>
            <a:off x="6543646" y="1125185"/>
            <a:ext cx="1004935" cy="425513"/>
          </a:xfrm>
          <a:prstGeom prst="rect">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solidFill>
                  <a:schemeClr val="bg2"/>
                </a:solidFill>
              </a:rPr>
              <a:t>15.6ma</a:t>
            </a:r>
            <a:endParaRPr kumimoji="1" lang="ja-JP" altLang="en-US" dirty="0">
              <a:solidFill>
                <a:schemeClr val="bg2"/>
              </a:solidFill>
            </a:endParaRPr>
          </a:p>
        </p:txBody>
      </p:sp>
      <p:cxnSp>
        <p:nvCxnSpPr>
          <p:cNvPr id="41" name="直線コネクタ 40">
            <a:extLst>
              <a:ext uri="{FF2B5EF4-FFF2-40B4-BE49-F238E27FC236}">
                <a16:creationId xmlns:a16="http://schemas.microsoft.com/office/drawing/2014/main" id="{98561750-DF32-D30B-6B3F-C0D217916942}"/>
              </a:ext>
            </a:extLst>
          </p:cNvPr>
          <p:cNvCxnSpPr>
            <a:stCxn id="6" idx="3"/>
            <a:endCxn id="9" idx="0"/>
          </p:cNvCxnSpPr>
          <p:nvPr/>
        </p:nvCxnSpPr>
        <p:spPr>
          <a:xfrm>
            <a:off x="1931540" y="2143216"/>
            <a:ext cx="769069" cy="736887"/>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42" name="直線コネクタ 41">
            <a:extLst>
              <a:ext uri="{FF2B5EF4-FFF2-40B4-BE49-F238E27FC236}">
                <a16:creationId xmlns:a16="http://schemas.microsoft.com/office/drawing/2014/main" id="{3B37ED42-3FE5-5F2C-8241-CE6045893540}"/>
              </a:ext>
            </a:extLst>
          </p:cNvPr>
          <p:cNvCxnSpPr>
            <a:cxnSpLocks/>
          </p:cNvCxnSpPr>
          <p:nvPr/>
        </p:nvCxnSpPr>
        <p:spPr>
          <a:xfrm flipV="1">
            <a:off x="1011316" y="2483061"/>
            <a:ext cx="1045128" cy="393616"/>
          </a:xfrm>
          <a:prstGeom prst="line">
            <a:avLst/>
          </a:prstGeom>
          <a:ln w="28575">
            <a:solidFill>
              <a:schemeClr val="accent2"/>
            </a:solidFill>
            <a:headEnd type="none" w="med" len="med"/>
            <a:tailEnd type="triangle" w="lg" len="lg"/>
          </a:ln>
        </p:spPr>
        <p:style>
          <a:lnRef idx="1">
            <a:schemeClr val="dk1"/>
          </a:lnRef>
          <a:fillRef idx="0">
            <a:schemeClr val="dk1"/>
          </a:fillRef>
          <a:effectRef idx="0">
            <a:schemeClr val="dk1"/>
          </a:effectRef>
          <a:fontRef idx="minor">
            <a:schemeClr val="tx1"/>
          </a:fontRef>
        </p:style>
      </p:cxnSp>
      <p:cxnSp>
        <p:nvCxnSpPr>
          <p:cNvPr id="44" name="直線コネクタ 43">
            <a:extLst>
              <a:ext uri="{FF2B5EF4-FFF2-40B4-BE49-F238E27FC236}">
                <a16:creationId xmlns:a16="http://schemas.microsoft.com/office/drawing/2014/main" id="{03DE9279-3EDC-DD40-F672-F4714FA35FA7}"/>
              </a:ext>
            </a:extLst>
          </p:cNvPr>
          <p:cNvCxnSpPr>
            <a:cxnSpLocks/>
          </p:cNvCxnSpPr>
          <p:nvPr/>
        </p:nvCxnSpPr>
        <p:spPr>
          <a:xfrm flipV="1">
            <a:off x="1374156" y="2536204"/>
            <a:ext cx="777692" cy="1236863"/>
          </a:xfrm>
          <a:prstGeom prst="line">
            <a:avLst/>
          </a:prstGeom>
          <a:ln w="28575">
            <a:solidFill>
              <a:schemeClr val="accent2"/>
            </a:solidFill>
            <a:headEnd type="none" w="med" len="med"/>
            <a:tailEnd type="triangle" w="lg" len="lg"/>
          </a:ln>
        </p:spPr>
        <p:style>
          <a:lnRef idx="1">
            <a:schemeClr val="dk1"/>
          </a:lnRef>
          <a:fillRef idx="0">
            <a:schemeClr val="dk1"/>
          </a:fillRef>
          <a:effectRef idx="0">
            <a:schemeClr val="dk1"/>
          </a:effectRef>
          <a:fontRef idx="minor">
            <a:schemeClr val="tx1"/>
          </a:fontRef>
        </p:style>
      </p:cxnSp>
      <p:cxnSp>
        <p:nvCxnSpPr>
          <p:cNvPr id="46" name="直線コネクタ 45">
            <a:extLst>
              <a:ext uri="{FF2B5EF4-FFF2-40B4-BE49-F238E27FC236}">
                <a16:creationId xmlns:a16="http://schemas.microsoft.com/office/drawing/2014/main" id="{0FDA66DB-A740-58B6-D709-55EEECF518DF}"/>
              </a:ext>
            </a:extLst>
          </p:cNvPr>
          <p:cNvCxnSpPr>
            <a:cxnSpLocks/>
          </p:cNvCxnSpPr>
          <p:nvPr/>
        </p:nvCxnSpPr>
        <p:spPr>
          <a:xfrm flipH="1" flipV="1">
            <a:off x="3956234" y="3146817"/>
            <a:ext cx="213883" cy="699040"/>
          </a:xfrm>
          <a:prstGeom prst="line">
            <a:avLst/>
          </a:prstGeom>
          <a:ln w="28575">
            <a:solidFill>
              <a:schemeClr val="accent2"/>
            </a:solidFill>
            <a:headEnd type="none" w="med" len="med"/>
            <a:tailEnd type="triangle" w="lg" len="lg"/>
          </a:ln>
        </p:spPr>
        <p:style>
          <a:lnRef idx="1">
            <a:schemeClr val="dk1"/>
          </a:lnRef>
          <a:fillRef idx="0">
            <a:schemeClr val="dk1"/>
          </a:fillRef>
          <a:effectRef idx="0">
            <a:schemeClr val="dk1"/>
          </a:effectRef>
          <a:fontRef idx="minor">
            <a:schemeClr val="tx1"/>
          </a:fontRef>
        </p:style>
      </p:cxnSp>
      <p:cxnSp>
        <p:nvCxnSpPr>
          <p:cNvPr id="47" name="直線コネクタ 46">
            <a:extLst>
              <a:ext uri="{FF2B5EF4-FFF2-40B4-BE49-F238E27FC236}">
                <a16:creationId xmlns:a16="http://schemas.microsoft.com/office/drawing/2014/main" id="{35E94BF7-5E28-6FD2-F76E-531AD26B3B61}"/>
              </a:ext>
            </a:extLst>
          </p:cNvPr>
          <p:cNvCxnSpPr>
            <a:cxnSpLocks/>
            <a:endCxn id="26" idx="1"/>
          </p:cNvCxnSpPr>
          <p:nvPr/>
        </p:nvCxnSpPr>
        <p:spPr>
          <a:xfrm>
            <a:off x="3133768" y="3080753"/>
            <a:ext cx="1381962" cy="59480"/>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50" name="直線コネクタ 49">
            <a:extLst>
              <a:ext uri="{FF2B5EF4-FFF2-40B4-BE49-F238E27FC236}">
                <a16:creationId xmlns:a16="http://schemas.microsoft.com/office/drawing/2014/main" id="{4F377B74-CE65-72EB-CFFA-9A817D3EC0DF}"/>
              </a:ext>
            </a:extLst>
          </p:cNvPr>
          <p:cNvCxnSpPr>
            <a:cxnSpLocks/>
          </p:cNvCxnSpPr>
          <p:nvPr/>
        </p:nvCxnSpPr>
        <p:spPr>
          <a:xfrm flipH="1" flipV="1">
            <a:off x="3525049" y="3146817"/>
            <a:ext cx="816764" cy="1700701"/>
          </a:xfrm>
          <a:prstGeom prst="line">
            <a:avLst/>
          </a:prstGeom>
          <a:ln w="28575">
            <a:solidFill>
              <a:schemeClr val="accent2"/>
            </a:solidFill>
            <a:headEnd type="none" w="med" len="med"/>
            <a:tailEnd type="triangle" w="lg" len="lg"/>
          </a:ln>
        </p:spPr>
        <p:style>
          <a:lnRef idx="1">
            <a:schemeClr val="dk1"/>
          </a:lnRef>
          <a:fillRef idx="0">
            <a:schemeClr val="dk1"/>
          </a:fillRef>
          <a:effectRef idx="0">
            <a:schemeClr val="dk1"/>
          </a:effectRef>
          <a:fontRef idx="minor">
            <a:schemeClr val="tx1"/>
          </a:fontRef>
        </p:style>
      </p:cxnSp>
      <p:cxnSp>
        <p:nvCxnSpPr>
          <p:cNvPr id="52" name="直線コネクタ 51">
            <a:extLst>
              <a:ext uri="{FF2B5EF4-FFF2-40B4-BE49-F238E27FC236}">
                <a16:creationId xmlns:a16="http://schemas.microsoft.com/office/drawing/2014/main" id="{4BA196A0-0903-701A-C06A-87CC6CC121D9}"/>
              </a:ext>
            </a:extLst>
          </p:cNvPr>
          <p:cNvCxnSpPr>
            <a:cxnSpLocks/>
            <a:stCxn id="39" idx="1"/>
          </p:cNvCxnSpPr>
          <p:nvPr/>
        </p:nvCxnSpPr>
        <p:spPr>
          <a:xfrm flipH="1">
            <a:off x="2998946" y="1337942"/>
            <a:ext cx="3544700" cy="1566705"/>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54" name="直線コネクタ 53">
            <a:extLst>
              <a:ext uri="{FF2B5EF4-FFF2-40B4-BE49-F238E27FC236}">
                <a16:creationId xmlns:a16="http://schemas.microsoft.com/office/drawing/2014/main" id="{DAC3F922-7B92-695E-CD05-EEBD32F6D069}"/>
              </a:ext>
            </a:extLst>
          </p:cNvPr>
          <p:cNvCxnSpPr>
            <a:cxnSpLocks/>
          </p:cNvCxnSpPr>
          <p:nvPr/>
        </p:nvCxnSpPr>
        <p:spPr>
          <a:xfrm flipH="1" flipV="1">
            <a:off x="5325460" y="1997423"/>
            <a:ext cx="1035437" cy="219606"/>
          </a:xfrm>
          <a:prstGeom prst="line">
            <a:avLst/>
          </a:prstGeom>
          <a:ln w="28575">
            <a:solidFill>
              <a:schemeClr val="accent2"/>
            </a:solidFill>
            <a:headEnd type="none" w="med" len="med"/>
            <a:tailEnd type="triangle" w="lg" len="lg"/>
          </a:ln>
        </p:spPr>
        <p:style>
          <a:lnRef idx="1">
            <a:schemeClr val="dk1"/>
          </a:lnRef>
          <a:fillRef idx="0">
            <a:schemeClr val="dk1"/>
          </a:fillRef>
          <a:effectRef idx="0">
            <a:schemeClr val="dk1"/>
          </a:effectRef>
          <a:fontRef idx="minor">
            <a:schemeClr val="tx1"/>
          </a:fontRef>
        </p:style>
      </p:cxnSp>
      <p:sp>
        <p:nvSpPr>
          <p:cNvPr id="56" name="爆発: 8 pt 55">
            <a:extLst>
              <a:ext uri="{FF2B5EF4-FFF2-40B4-BE49-F238E27FC236}">
                <a16:creationId xmlns:a16="http://schemas.microsoft.com/office/drawing/2014/main" id="{9706584E-9CF7-7D72-87D6-156608225896}"/>
              </a:ext>
            </a:extLst>
          </p:cNvPr>
          <p:cNvSpPr/>
          <p:nvPr/>
        </p:nvSpPr>
        <p:spPr>
          <a:xfrm>
            <a:off x="2073603" y="2262144"/>
            <a:ext cx="318055" cy="300780"/>
          </a:xfrm>
          <a:prstGeom prst="irregularSeal1">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57" name="爆発: 8 pt 56">
            <a:extLst>
              <a:ext uri="{FF2B5EF4-FFF2-40B4-BE49-F238E27FC236}">
                <a16:creationId xmlns:a16="http://schemas.microsoft.com/office/drawing/2014/main" id="{55D49785-1B40-52D7-EF03-BEBD88641FAF}"/>
              </a:ext>
            </a:extLst>
          </p:cNvPr>
          <p:cNvSpPr/>
          <p:nvPr/>
        </p:nvSpPr>
        <p:spPr>
          <a:xfrm>
            <a:off x="3638199" y="2942469"/>
            <a:ext cx="318055" cy="300780"/>
          </a:xfrm>
          <a:prstGeom prst="irregularSeal1">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58" name="爆発: 8 pt 57">
            <a:extLst>
              <a:ext uri="{FF2B5EF4-FFF2-40B4-BE49-F238E27FC236}">
                <a16:creationId xmlns:a16="http://schemas.microsoft.com/office/drawing/2014/main" id="{41A82D79-4C3F-E632-2378-FE348DB1196D}"/>
              </a:ext>
            </a:extLst>
          </p:cNvPr>
          <p:cNvSpPr/>
          <p:nvPr/>
        </p:nvSpPr>
        <p:spPr>
          <a:xfrm>
            <a:off x="4973944" y="1820514"/>
            <a:ext cx="318055" cy="300780"/>
          </a:xfrm>
          <a:prstGeom prst="irregularSeal1">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Tree>
    <p:extLst>
      <p:ext uri="{BB962C8B-B14F-4D97-AF65-F5344CB8AC3E}">
        <p14:creationId xmlns:p14="http://schemas.microsoft.com/office/powerpoint/2010/main" val="35965736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フッター プレースホルダー 2">
            <a:extLst>
              <a:ext uri="{FF2B5EF4-FFF2-40B4-BE49-F238E27FC236}">
                <a16:creationId xmlns:a16="http://schemas.microsoft.com/office/drawing/2014/main" id="{541B7E70-C55A-1728-0A51-67EF8CC17BA6}"/>
              </a:ext>
            </a:extLst>
          </p:cNvPr>
          <p:cNvSpPr>
            <a:spLocks noGrp="1"/>
          </p:cNvSpPr>
          <p:nvPr>
            <p:ph type="ftr" idx="11"/>
          </p:nvPr>
        </p:nvSpPr>
        <p:spPr/>
        <p:txBody>
          <a:bodyPr/>
          <a:lstStyle/>
          <a:p>
            <a:r>
              <a:rPr lang="en-US"/>
              <a:t>Takumi Kobayashi, Minsoo Kim, Marco Hernandez, Ryuji Kohno (Nitech/YRP-IAI/U.Oulu/YNU)</a:t>
            </a:r>
            <a:endParaRPr lang="en-US" dirty="0"/>
          </a:p>
        </p:txBody>
      </p:sp>
      <p:sp>
        <p:nvSpPr>
          <p:cNvPr id="4" name="スライド番号プレースホルダー 3">
            <a:extLst>
              <a:ext uri="{FF2B5EF4-FFF2-40B4-BE49-F238E27FC236}">
                <a16:creationId xmlns:a16="http://schemas.microsoft.com/office/drawing/2014/main" id="{578DF658-C16A-8D11-36A1-5EA1B679778A}"/>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19</a:t>
            </a:fld>
            <a:endParaRPr dirty="0"/>
          </a:p>
        </p:txBody>
      </p:sp>
      <p:sp>
        <p:nvSpPr>
          <p:cNvPr id="5" name="タイトル 4">
            <a:extLst>
              <a:ext uri="{FF2B5EF4-FFF2-40B4-BE49-F238E27FC236}">
                <a16:creationId xmlns:a16="http://schemas.microsoft.com/office/drawing/2014/main" id="{FE6E890B-FD68-0952-6262-A45BBE4591A8}"/>
              </a:ext>
            </a:extLst>
          </p:cNvPr>
          <p:cNvSpPr>
            <a:spLocks noGrp="1"/>
          </p:cNvSpPr>
          <p:nvPr>
            <p:ph type="title"/>
          </p:nvPr>
        </p:nvSpPr>
        <p:spPr/>
        <p:txBody>
          <a:bodyPr/>
          <a:lstStyle/>
          <a:p>
            <a:r>
              <a:rPr kumimoji="1" lang="en-US" altLang="ja-JP" dirty="0"/>
              <a:t>Interference sources example</a:t>
            </a:r>
            <a:endParaRPr kumimoji="1" lang="ja-JP" altLang="en-US" dirty="0"/>
          </a:p>
        </p:txBody>
      </p:sp>
      <p:sp>
        <p:nvSpPr>
          <p:cNvPr id="2" name="日付プレースホルダー 1">
            <a:extLst>
              <a:ext uri="{FF2B5EF4-FFF2-40B4-BE49-F238E27FC236}">
                <a16:creationId xmlns:a16="http://schemas.microsoft.com/office/drawing/2014/main" id="{12A627C4-813B-4494-EABB-9B17714C3310}"/>
              </a:ext>
            </a:extLst>
          </p:cNvPr>
          <p:cNvSpPr>
            <a:spLocks noGrp="1"/>
          </p:cNvSpPr>
          <p:nvPr>
            <p:ph type="dt" idx="10"/>
          </p:nvPr>
        </p:nvSpPr>
        <p:spPr/>
        <p:txBody>
          <a:bodyPr/>
          <a:lstStyle/>
          <a:p>
            <a:r>
              <a:rPr lang="en-US" altLang="ja-JP"/>
              <a:t>January 2024</a:t>
            </a:r>
            <a:endParaRPr lang="en-US" dirty="0"/>
          </a:p>
        </p:txBody>
      </p:sp>
      <p:sp>
        <p:nvSpPr>
          <p:cNvPr id="7" name="Rectangle 3">
            <a:extLst>
              <a:ext uri="{FF2B5EF4-FFF2-40B4-BE49-F238E27FC236}">
                <a16:creationId xmlns:a16="http://schemas.microsoft.com/office/drawing/2014/main" id="{733B3A18-CAF5-9418-D86D-2A085F1399D0}"/>
              </a:ext>
            </a:extLst>
          </p:cNvPr>
          <p:cNvSpPr txBox="1">
            <a:spLocks noChangeArrowheads="1"/>
          </p:cNvSpPr>
          <p:nvPr/>
        </p:nvSpPr>
        <p:spPr>
          <a:xfrm>
            <a:off x="0" y="1269224"/>
            <a:ext cx="9144000" cy="397273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pPr eaLnBrk="1" fontAlgn="auto" hangingPunct="1"/>
            <a:r>
              <a:rPr kumimoji="0" lang="en-US" altLang="ja-JP" sz="2000" kern="0" dirty="0">
                <a:latin typeface="Arial" panose="020B0604020202020204" pitchFamily="34" charset="0"/>
                <a:ea typeface="ＭＳ Ｐゴシック" panose="020B0600070205080204" pitchFamily="50" charset="-128"/>
              </a:rPr>
              <a:t>Interference from the other 15.6ma devices (not controlled)</a:t>
            </a:r>
          </a:p>
          <a:p>
            <a:pPr lvl="1" eaLnBrk="1" fontAlgn="auto" hangingPunct="1"/>
            <a:r>
              <a:rPr kumimoji="0" lang="en-US" altLang="ja-JP" sz="1400" kern="0" dirty="0">
                <a:latin typeface="Arial" panose="020B0604020202020204" pitchFamily="34" charset="0"/>
                <a:ea typeface="ＭＳ Ｐゴシック" panose="020B0600070205080204" pitchFamily="50" charset="-128"/>
              </a:rPr>
              <a:t>From the other BAN networks, hidden devices etc.</a:t>
            </a:r>
            <a:br>
              <a:rPr kumimoji="0" lang="en-US" altLang="ja-JP" sz="1400" kern="0" dirty="0">
                <a:latin typeface="Arial" panose="020B0604020202020204" pitchFamily="34" charset="0"/>
                <a:ea typeface="ＭＳ Ｐゴシック" panose="020B0600070205080204" pitchFamily="50" charset="-128"/>
              </a:rPr>
            </a:br>
            <a:endParaRPr kumimoji="0" lang="en-US" altLang="ja-JP" sz="1400" kern="0" dirty="0">
              <a:latin typeface="Arial" panose="020B0604020202020204" pitchFamily="34" charset="0"/>
              <a:ea typeface="ＭＳ Ｐゴシック" panose="020B0600070205080204" pitchFamily="50" charset="-128"/>
            </a:endParaRPr>
          </a:p>
          <a:p>
            <a:pPr eaLnBrk="1" fontAlgn="auto" hangingPunct="1"/>
            <a:r>
              <a:rPr kumimoji="0" lang="en-US" altLang="ja-JP" sz="2000" kern="0" dirty="0">
                <a:latin typeface="Arial" panose="020B0604020202020204" pitchFamily="34" charset="0"/>
                <a:ea typeface="ＭＳ Ｐゴシック" panose="020B0600070205080204" pitchFamily="50" charset="-128"/>
              </a:rPr>
              <a:t>Interference from the other UWB systems</a:t>
            </a:r>
          </a:p>
          <a:p>
            <a:pPr lvl="1" eaLnBrk="1" fontAlgn="auto" hangingPunct="1"/>
            <a:r>
              <a:rPr kumimoji="0" lang="en-US" altLang="ja-JP" sz="1600" kern="0" dirty="0">
                <a:latin typeface="Arial" panose="020B0604020202020204" pitchFamily="34" charset="0"/>
                <a:ea typeface="ＭＳ Ｐゴシック" panose="020B0600070205080204" pitchFamily="50" charset="-128"/>
              </a:rPr>
              <a:t>For example: 15.4, 15.4ab and 15.4z</a:t>
            </a:r>
            <a:br>
              <a:rPr kumimoji="0" lang="en-US" altLang="ja-JP" sz="1600" kern="0" dirty="0">
                <a:latin typeface="Arial" panose="020B0604020202020204" pitchFamily="34" charset="0"/>
                <a:ea typeface="ＭＳ Ｐゴシック" panose="020B0600070205080204" pitchFamily="50" charset="-128"/>
              </a:rPr>
            </a:br>
            <a:endParaRPr kumimoji="0" lang="en-US" altLang="ja-JP" sz="1600" kern="0" dirty="0">
              <a:latin typeface="Arial" panose="020B0604020202020204" pitchFamily="34" charset="0"/>
              <a:ea typeface="ＭＳ Ｐゴシック" panose="020B0600070205080204" pitchFamily="50" charset="-128"/>
            </a:endParaRPr>
          </a:p>
          <a:p>
            <a:pPr eaLnBrk="1" fontAlgn="auto" hangingPunct="1"/>
            <a:r>
              <a:rPr kumimoji="0" lang="en-US" altLang="ja-JP" sz="2000" kern="0" dirty="0">
                <a:latin typeface="Arial" panose="020B0604020202020204" pitchFamily="34" charset="0"/>
                <a:ea typeface="ＭＳ Ｐゴシック" panose="020B0600070205080204" pitchFamily="50" charset="-128"/>
              </a:rPr>
              <a:t>Interference from the other wireless systems</a:t>
            </a:r>
          </a:p>
          <a:p>
            <a:pPr lvl="1" eaLnBrk="1" fontAlgn="auto" hangingPunct="1"/>
            <a:r>
              <a:rPr kumimoji="0" lang="en-US" altLang="ja-JP" sz="1600" kern="0" dirty="0">
                <a:latin typeface="Arial" panose="020B0604020202020204" pitchFamily="34" charset="0"/>
                <a:ea typeface="ＭＳ Ｐゴシック" panose="020B0600070205080204" pitchFamily="50" charset="-128"/>
              </a:rPr>
              <a:t>Such as 802.11 series, 802.15.x (narrowband) systems operating in the UWB band.</a:t>
            </a:r>
            <a:endParaRPr kumimoji="0" lang="en-US" altLang="ja-JP" sz="2000" kern="0" dirty="0">
              <a:latin typeface="Arial" panose="020B0604020202020204" pitchFamily="34" charset="0"/>
              <a:ea typeface="ＭＳ Ｐゴシック" panose="020B0600070205080204" pitchFamily="50" charset="-128"/>
            </a:endParaRPr>
          </a:p>
          <a:p>
            <a:pPr lvl="1" eaLnBrk="1" fontAlgn="auto" hangingPunct="1"/>
            <a:endParaRPr kumimoji="0" lang="en-US" altLang="ja-JP" sz="2000" kern="0" dirty="0">
              <a:latin typeface="Arial" panose="020B0604020202020204" pitchFamily="34" charset="0"/>
              <a:ea typeface="ＭＳ Ｐゴシック" panose="020B0600070205080204" pitchFamily="50" charset="-128"/>
            </a:endParaRPr>
          </a:p>
          <a:p>
            <a:pPr eaLnBrk="1" fontAlgn="auto" hangingPunct="1"/>
            <a:r>
              <a:rPr kumimoji="0" lang="en-US" altLang="ja-JP" sz="2000" kern="0" dirty="0">
                <a:latin typeface="Arial" panose="020B0604020202020204" pitchFamily="34" charset="0"/>
                <a:ea typeface="ＭＳ Ｐゴシック" panose="020B0600070205080204" pitchFamily="50" charset="-128"/>
              </a:rPr>
              <a:t>Interference from the other electric and electronic components</a:t>
            </a:r>
          </a:p>
          <a:p>
            <a:pPr lvl="1" eaLnBrk="1" fontAlgn="auto" hangingPunct="1"/>
            <a:r>
              <a:rPr kumimoji="0" lang="en-US" altLang="ja-JP" sz="1600" kern="0" dirty="0">
                <a:latin typeface="Arial" panose="020B0604020202020204" pitchFamily="34" charset="0"/>
                <a:ea typeface="ＭＳ Ｐゴシック" panose="020B0600070205080204" pitchFamily="50" charset="-128"/>
              </a:rPr>
              <a:t>Such as medical components, vehicle components, electric motor, spark plug etc.</a:t>
            </a:r>
          </a:p>
        </p:txBody>
      </p:sp>
    </p:spTree>
    <p:extLst>
      <p:ext uri="{BB962C8B-B14F-4D97-AF65-F5344CB8AC3E}">
        <p14:creationId xmlns:p14="http://schemas.microsoft.com/office/powerpoint/2010/main" val="4849838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AB059CA-4E28-46EC-8C4B-BF7DC347BBEA}"/>
              </a:ext>
            </a:extLst>
          </p:cNvPr>
          <p:cNvSpPr>
            <a:spLocks noGrp="1"/>
          </p:cNvSpPr>
          <p:nvPr>
            <p:ph type="ctrTitle"/>
          </p:nvPr>
        </p:nvSpPr>
        <p:spPr>
          <a:xfrm>
            <a:off x="685800" y="1787525"/>
            <a:ext cx="8096250" cy="1470025"/>
          </a:xfrm>
        </p:spPr>
        <p:txBody>
          <a:bodyPr>
            <a:normAutofit fontScale="90000"/>
          </a:bodyPr>
          <a:lstStyle/>
          <a:p>
            <a:r>
              <a:rPr kumimoji="0" lang="en-US" altLang="ja-JP" sz="3600" b="0" i="0" u="none" strike="noStrike" kern="0" cap="none" spc="0" normalizeH="0" baseline="0" noProof="0" dirty="0">
                <a:ln>
                  <a:noFill/>
                </a:ln>
                <a:solidFill>
                  <a:schemeClr val="tx1"/>
                </a:solidFill>
                <a:effectLst/>
                <a:uLnTx/>
                <a:uFillTx/>
                <a:latin typeface="Times New Roman"/>
                <a:ea typeface="Times New Roman"/>
                <a:cs typeface="Times New Roman"/>
                <a:sym typeface="Times New Roman"/>
              </a:rPr>
              <a:t>Interference Mitigation Schemes in </a:t>
            </a:r>
            <a:br>
              <a:rPr kumimoji="0" lang="en-US" altLang="ja-JP" sz="3600" b="0" i="0" u="none" strike="noStrike" kern="0" cap="none" spc="0" normalizeH="0" baseline="0" noProof="0" dirty="0">
                <a:ln>
                  <a:noFill/>
                </a:ln>
                <a:solidFill>
                  <a:schemeClr val="tx1"/>
                </a:solidFill>
                <a:effectLst/>
                <a:uLnTx/>
                <a:uFillTx/>
                <a:latin typeface="Times New Roman"/>
                <a:ea typeface="Times New Roman"/>
                <a:cs typeface="Times New Roman"/>
                <a:sym typeface="Times New Roman"/>
              </a:rPr>
            </a:br>
            <a:r>
              <a:rPr kumimoji="0" lang="en-US" altLang="ja-JP" sz="3600" b="0" i="0" u="none" strike="noStrike" kern="0" cap="none" spc="0" normalizeH="0" baseline="0" noProof="0" dirty="0">
                <a:ln>
                  <a:noFill/>
                </a:ln>
                <a:solidFill>
                  <a:schemeClr val="tx1"/>
                </a:solidFill>
                <a:effectLst/>
                <a:uLnTx/>
                <a:uFillTx/>
                <a:latin typeface="Times New Roman"/>
                <a:ea typeface="Times New Roman"/>
                <a:cs typeface="Times New Roman"/>
                <a:sym typeface="Times New Roman"/>
              </a:rPr>
              <a:t>Class 3, 5, 6, and 7 of Coexistence in TG6ma</a:t>
            </a:r>
            <a:endParaRPr kumimoji="1" lang="ja-JP" altLang="en-US" dirty="0">
              <a:solidFill>
                <a:schemeClr val="tx1"/>
              </a:solidFill>
            </a:endParaRPr>
          </a:p>
        </p:txBody>
      </p:sp>
      <p:sp>
        <p:nvSpPr>
          <p:cNvPr id="3" name="字幕 2">
            <a:extLst>
              <a:ext uri="{FF2B5EF4-FFF2-40B4-BE49-F238E27FC236}">
                <a16:creationId xmlns:a16="http://schemas.microsoft.com/office/drawing/2014/main" id="{169AC742-DB54-4E5D-B13D-65186EC1240E}"/>
              </a:ext>
            </a:extLst>
          </p:cNvPr>
          <p:cNvSpPr>
            <a:spLocks noGrp="1"/>
          </p:cNvSpPr>
          <p:nvPr>
            <p:ph type="subTitle" idx="1"/>
          </p:nvPr>
        </p:nvSpPr>
        <p:spPr>
          <a:xfrm>
            <a:off x="1409700" y="3649662"/>
            <a:ext cx="6400800" cy="1470025"/>
          </a:xfrm>
        </p:spPr>
        <p:txBody>
          <a:bodyPr/>
          <a:lstStyle/>
          <a:p>
            <a:r>
              <a:rPr kumimoji="1" lang="en-US" altLang="ja-JP" sz="2000" dirty="0">
                <a:latin typeface="+mj-lt"/>
              </a:rPr>
              <a:t>Takumi Kobayashi</a:t>
            </a:r>
            <a:r>
              <a:rPr kumimoji="1" lang="en-US" altLang="ja-JP" sz="2000" baseline="30000" dirty="0">
                <a:latin typeface="+mj-lt"/>
              </a:rPr>
              <a:t>1,2</a:t>
            </a:r>
            <a:r>
              <a:rPr kumimoji="1" lang="en-US" altLang="ja-JP" sz="2000" dirty="0">
                <a:latin typeface="+mj-lt"/>
              </a:rPr>
              <a:t>, Minsoo Kim</a:t>
            </a:r>
            <a:r>
              <a:rPr kumimoji="1" lang="en-US" altLang="ja-JP" sz="2000" baseline="30000" dirty="0">
                <a:latin typeface="+mj-lt"/>
              </a:rPr>
              <a:t>2</a:t>
            </a:r>
            <a:r>
              <a:rPr kumimoji="1" lang="en-US" altLang="ja-JP" sz="2000" dirty="0">
                <a:latin typeface="+mj-lt"/>
              </a:rPr>
              <a:t>, Marco Hernandez</a:t>
            </a:r>
            <a:r>
              <a:rPr kumimoji="1" lang="en-US" altLang="ja-JP" sz="2000" baseline="30000" dirty="0">
                <a:latin typeface="+mj-lt"/>
              </a:rPr>
              <a:t>2,3</a:t>
            </a:r>
            <a:r>
              <a:rPr kumimoji="1" lang="en-US" altLang="ja-JP" sz="2000" dirty="0">
                <a:latin typeface="+mj-lt"/>
              </a:rPr>
              <a:t>, Daisuke Anzai</a:t>
            </a:r>
            <a:r>
              <a:rPr kumimoji="1" lang="en-US" altLang="ja-JP" sz="2000" baseline="30000" dirty="0">
                <a:latin typeface="+mj-lt"/>
              </a:rPr>
              <a:t>1</a:t>
            </a:r>
            <a:r>
              <a:rPr kumimoji="1" lang="en-US" altLang="ja-JP" sz="2000" dirty="0">
                <a:latin typeface="+mj-lt"/>
              </a:rPr>
              <a:t>, Ryuji Kohno</a:t>
            </a:r>
            <a:r>
              <a:rPr kumimoji="1" lang="en-US" altLang="ja-JP" sz="2000" baseline="30000" dirty="0">
                <a:latin typeface="+mj-lt"/>
              </a:rPr>
              <a:t>2,4</a:t>
            </a:r>
          </a:p>
        </p:txBody>
      </p:sp>
      <p:sp>
        <p:nvSpPr>
          <p:cNvPr id="5" name="日付プレースホルダー 4">
            <a:extLst>
              <a:ext uri="{FF2B5EF4-FFF2-40B4-BE49-F238E27FC236}">
                <a16:creationId xmlns:a16="http://schemas.microsoft.com/office/drawing/2014/main" id="{A9B665EA-F07D-4188-8326-F659381AFD03}"/>
              </a:ext>
            </a:extLst>
          </p:cNvPr>
          <p:cNvSpPr>
            <a:spLocks noGrp="1"/>
          </p:cNvSpPr>
          <p:nvPr>
            <p:ph type="dt" idx="10"/>
          </p:nvPr>
        </p:nvSpPr>
        <p:spPr>
          <a:xfrm>
            <a:off x="685800" y="444500"/>
            <a:ext cx="1600200" cy="215900"/>
          </a:xfrm>
        </p:spPr>
        <p:txBody>
          <a:bodyPr/>
          <a:lstStyle/>
          <a:p>
            <a:r>
              <a:rPr kumimoji="1" lang="en-US" altLang="ja-JP"/>
              <a:t>January 2024</a:t>
            </a:r>
            <a:endParaRPr kumimoji="1" lang="ja-JP" altLang="en-US"/>
          </a:p>
        </p:txBody>
      </p:sp>
      <p:sp>
        <p:nvSpPr>
          <p:cNvPr id="6" name="フッター プレースホルダー 5">
            <a:extLst>
              <a:ext uri="{FF2B5EF4-FFF2-40B4-BE49-F238E27FC236}">
                <a16:creationId xmlns:a16="http://schemas.microsoft.com/office/drawing/2014/main" id="{D04E258F-1F60-4F52-8C75-E11614000F78}"/>
              </a:ext>
            </a:extLst>
          </p:cNvPr>
          <p:cNvSpPr>
            <a:spLocks noGrp="1"/>
          </p:cNvSpPr>
          <p:nvPr>
            <p:ph type="ftr" idx="11"/>
          </p:nvPr>
        </p:nvSpPr>
        <p:spPr>
          <a:xfrm>
            <a:off x="4878388" y="6398039"/>
            <a:ext cx="4132262" cy="184150"/>
          </a:xfrm>
        </p:spPr>
        <p:txBody>
          <a:bodyPr/>
          <a:lstStyle/>
          <a:p>
            <a:r>
              <a:rPr kumimoji="1" lang="en-US" altLang="ja-JP"/>
              <a:t>Takumi Kobayashi, Minsoo Kim, Marco Hernandez, Ryuji Kohno (Nitech/YRP-IAI/U.Oulu/YNU)</a:t>
            </a:r>
            <a:endParaRPr kumimoji="1" lang="ja-JP" altLang="en-US" dirty="0"/>
          </a:p>
        </p:txBody>
      </p:sp>
      <p:sp>
        <p:nvSpPr>
          <p:cNvPr id="4" name="スライド番号プレースホルダー 3">
            <a:extLst>
              <a:ext uri="{FF2B5EF4-FFF2-40B4-BE49-F238E27FC236}">
                <a16:creationId xmlns:a16="http://schemas.microsoft.com/office/drawing/2014/main" id="{C07F7F96-A9BC-4DA5-8F52-A51FF0FD776E}"/>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2</a:t>
            </a:fld>
            <a:endParaRPr dirty="0"/>
          </a:p>
        </p:txBody>
      </p:sp>
      <p:sp>
        <p:nvSpPr>
          <p:cNvPr id="7" name="字幕 2">
            <a:extLst>
              <a:ext uri="{FF2B5EF4-FFF2-40B4-BE49-F238E27FC236}">
                <a16:creationId xmlns:a16="http://schemas.microsoft.com/office/drawing/2014/main" id="{7055BBC3-2DC1-D944-DF52-A97F596F37EA}"/>
              </a:ext>
            </a:extLst>
          </p:cNvPr>
          <p:cNvSpPr txBox="1">
            <a:spLocks/>
          </p:cNvSpPr>
          <p:nvPr/>
        </p:nvSpPr>
        <p:spPr>
          <a:xfrm>
            <a:off x="2870553" y="4613276"/>
            <a:ext cx="3726744" cy="147002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0" marR="0" lvl="0" indent="0" algn="ctr"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L="457200" marR="0" lvl="1" indent="0" algn="ctr" rtl="0">
              <a:lnSpc>
                <a:spcPct val="100000"/>
              </a:lnSpc>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L="914400" marR="0" lvl="2" indent="0" algn="ctr"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371600" marR="0" lvl="3" indent="0" algn="ctr"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L="1828800" marR="0" lvl="4" indent="0" algn="ctr"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L="2286000" marR="0" lvl="5" indent="0" algn="ctr"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L="2743200" marR="0" lvl="6" indent="0" algn="ctr"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L="3200400" marR="0" lvl="7" indent="0" algn="ctr"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L="3657600" marR="0" lvl="8" indent="0" algn="ctr"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pPr algn="l" eaLnBrk="1" fontAlgn="auto" hangingPunct="1"/>
            <a:r>
              <a:rPr lang="en-US" altLang="ja-JP" sz="2000" baseline="30000" dirty="0">
                <a:latin typeface="+mj-lt"/>
              </a:rPr>
              <a:t>1</a:t>
            </a:r>
            <a:r>
              <a:rPr lang="en-US" altLang="ja-JP" sz="1600" kern="0" dirty="0">
                <a:latin typeface="+mj-lt"/>
              </a:rPr>
              <a:t> Nagoya Institute of Technology</a:t>
            </a:r>
          </a:p>
          <a:p>
            <a:pPr algn="l" eaLnBrk="1" fontAlgn="auto" hangingPunct="1"/>
            <a:r>
              <a:rPr lang="en-US" altLang="ja-JP" sz="2000" baseline="30000" dirty="0">
                <a:latin typeface="+mj-lt"/>
              </a:rPr>
              <a:t>2 </a:t>
            </a:r>
            <a:r>
              <a:rPr kumimoji="1" lang="en-US" altLang="ja-JP" sz="1600" kern="0" dirty="0">
                <a:latin typeface="+mj-lt"/>
              </a:rPr>
              <a:t>YRP International Alliance Institute</a:t>
            </a:r>
          </a:p>
          <a:p>
            <a:pPr algn="l" eaLnBrk="1" fontAlgn="auto" hangingPunct="1"/>
            <a:r>
              <a:rPr lang="en-US" altLang="ja-JP" sz="2000" baseline="30000" dirty="0">
                <a:latin typeface="+mj-lt"/>
              </a:rPr>
              <a:t>3 </a:t>
            </a:r>
            <a:r>
              <a:rPr lang="en-US" altLang="ja-JP" sz="1600" kern="0" dirty="0">
                <a:latin typeface="+mj-lt"/>
              </a:rPr>
              <a:t>CWC, University of Oulu</a:t>
            </a:r>
          </a:p>
          <a:p>
            <a:pPr algn="l" eaLnBrk="1" fontAlgn="auto" hangingPunct="1"/>
            <a:r>
              <a:rPr lang="en-US" altLang="ja-JP" sz="2000" baseline="30000" dirty="0">
                <a:latin typeface="+mj-lt"/>
              </a:rPr>
              <a:t>4 </a:t>
            </a:r>
            <a:r>
              <a:rPr kumimoji="1" lang="en-US" altLang="ja-JP" sz="1600" kern="0" dirty="0">
                <a:latin typeface="+mj-lt"/>
              </a:rPr>
              <a:t>Yokohama National University</a:t>
            </a:r>
          </a:p>
        </p:txBody>
      </p:sp>
    </p:spTree>
    <p:extLst>
      <p:ext uri="{BB962C8B-B14F-4D97-AF65-F5344CB8AC3E}">
        <p14:creationId xmlns:p14="http://schemas.microsoft.com/office/powerpoint/2010/main" val="36568000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760FDDA0-BF29-9C85-0DE5-8696E1A27A7F}"/>
              </a:ext>
            </a:extLst>
          </p:cNvPr>
          <p:cNvSpPr>
            <a:spLocks noGrp="1"/>
          </p:cNvSpPr>
          <p:nvPr>
            <p:ph type="dt" idx="10"/>
          </p:nvPr>
        </p:nvSpPr>
        <p:spPr/>
        <p:txBody>
          <a:bodyPr/>
          <a:lstStyle/>
          <a:p>
            <a:r>
              <a:rPr lang="en-US" altLang="ja-JP"/>
              <a:t>January 2024</a:t>
            </a:r>
            <a:endParaRPr lang="en-US" dirty="0"/>
          </a:p>
        </p:txBody>
      </p:sp>
      <p:sp>
        <p:nvSpPr>
          <p:cNvPr id="3" name="フッター プレースホルダー 2">
            <a:extLst>
              <a:ext uri="{FF2B5EF4-FFF2-40B4-BE49-F238E27FC236}">
                <a16:creationId xmlns:a16="http://schemas.microsoft.com/office/drawing/2014/main" id="{180B52B0-72F9-D900-C922-DB4788D3A800}"/>
              </a:ext>
            </a:extLst>
          </p:cNvPr>
          <p:cNvSpPr>
            <a:spLocks noGrp="1"/>
          </p:cNvSpPr>
          <p:nvPr>
            <p:ph type="ftr" idx="11"/>
          </p:nvPr>
        </p:nvSpPr>
        <p:spPr/>
        <p:txBody>
          <a:bodyPr/>
          <a:lstStyle/>
          <a:p>
            <a:r>
              <a:rPr lang="en-US"/>
              <a:t>Takumi Kobayashi, Minsoo Kim, Marco Hernandez, Ryuji Kohno (Nitech/YRP-IAI/U.Oulu/YNU)</a:t>
            </a:r>
            <a:endParaRPr lang="en-US" dirty="0"/>
          </a:p>
        </p:txBody>
      </p:sp>
      <p:sp>
        <p:nvSpPr>
          <p:cNvPr id="4" name="スライド番号プレースホルダー 3">
            <a:extLst>
              <a:ext uri="{FF2B5EF4-FFF2-40B4-BE49-F238E27FC236}">
                <a16:creationId xmlns:a16="http://schemas.microsoft.com/office/drawing/2014/main" id="{F110E68B-27D4-3301-FDBD-6CE3603740C0}"/>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20</a:t>
            </a:fld>
            <a:endParaRPr dirty="0"/>
          </a:p>
        </p:txBody>
      </p:sp>
      <p:sp>
        <p:nvSpPr>
          <p:cNvPr id="5" name="タイトル 4">
            <a:extLst>
              <a:ext uri="{FF2B5EF4-FFF2-40B4-BE49-F238E27FC236}">
                <a16:creationId xmlns:a16="http://schemas.microsoft.com/office/drawing/2014/main" id="{D51103B5-A33D-FC4E-621E-5919A35050F2}"/>
              </a:ext>
            </a:extLst>
          </p:cNvPr>
          <p:cNvSpPr>
            <a:spLocks noGrp="1"/>
          </p:cNvSpPr>
          <p:nvPr>
            <p:ph type="title"/>
          </p:nvPr>
        </p:nvSpPr>
        <p:spPr/>
        <p:txBody>
          <a:bodyPr/>
          <a:lstStyle/>
          <a:p>
            <a:r>
              <a:rPr kumimoji="1" lang="en-US" altLang="ja-JP" dirty="0"/>
              <a:t>Pre-knowledge</a:t>
            </a:r>
            <a:endParaRPr kumimoji="1" lang="ja-JP" altLang="en-US" dirty="0"/>
          </a:p>
        </p:txBody>
      </p:sp>
      <p:sp>
        <p:nvSpPr>
          <p:cNvPr id="6" name="Rectangle 3">
            <a:extLst>
              <a:ext uri="{FF2B5EF4-FFF2-40B4-BE49-F238E27FC236}">
                <a16:creationId xmlns:a16="http://schemas.microsoft.com/office/drawing/2014/main" id="{2FDADB0E-E411-5384-5A3E-3A72CD817020}"/>
              </a:ext>
            </a:extLst>
          </p:cNvPr>
          <p:cNvSpPr txBox="1">
            <a:spLocks noChangeArrowheads="1"/>
          </p:cNvSpPr>
          <p:nvPr/>
        </p:nvSpPr>
        <p:spPr>
          <a:xfrm>
            <a:off x="0" y="1269224"/>
            <a:ext cx="9144000" cy="460288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pPr eaLnBrk="1" fontAlgn="auto" hangingPunct="1"/>
            <a:r>
              <a:rPr kumimoji="0" lang="en-US" altLang="ja-JP" sz="2000" kern="0" dirty="0">
                <a:latin typeface="Arial" panose="020B0604020202020204" pitchFamily="34" charset="0"/>
                <a:ea typeface="ＭＳ Ｐゴシック" panose="020B0600070205080204" pitchFamily="50" charset="-128"/>
              </a:rPr>
              <a:t>Some interference sources have known characteristics:</a:t>
            </a:r>
          </a:p>
          <a:p>
            <a:pPr lvl="1" eaLnBrk="1" fontAlgn="auto" hangingPunct="1"/>
            <a:r>
              <a:rPr kumimoji="0" lang="en-US" altLang="ja-JP" sz="1600" kern="0" dirty="0">
                <a:latin typeface="Arial" panose="020B0604020202020204" pitchFamily="34" charset="0"/>
                <a:ea typeface="ＭＳ Ｐゴシック" panose="020B0600070205080204" pitchFamily="50" charset="-128"/>
              </a:rPr>
              <a:t>Example: frequency, pulse reputation rate, modulation method, etc.	</a:t>
            </a:r>
          </a:p>
          <a:p>
            <a:pPr lvl="1" eaLnBrk="1" fontAlgn="auto" hangingPunct="1"/>
            <a:r>
              <a:rPr kumimoji="0" lang="en-US" altLang="ja-JP" sz="1600" kern="0" dirty="0">
                <a:latin typeface="Arial" panose="020B0604020202020204" pitchFamily="34" charset="0"/>
                <a:ea typeface="ＭＳ Ｐゴシック" panose="020B0600070205080204" pitchFamily="50" charset="-128"/>
              </a:rPr>
              <a:t>Interference from the other 15.6ma and legacy 15.6 devices may be controlled by the MAC</a:t>
            </a:r>
          </a:p>
          <a:p>
            <a:pPr lvl="1" eaLnBrk="1" fontAlgn="auto" hangingPunct="1"/>
            <a:r>
              <a:rPr kumimoji="0" lang="en-US" altLang="ja-JP" sz="1600" kern="0" dirty="0">
                <a:latin typeface="Arial" panose="020B0604020202020204" pitchFamily="34" charset="0"/>
                <a:ea typeface="ＭＳ Ｐゴシック" panose="020B0600070205080204" pitchFamily="50" charset="-128"/>
              </a:rPr>
              <a:t>Interference from the other UWB devices is mostly overlapped in the same frequency band. However, we can exploit the knowledge of the signal specification.</a:t>
            </a:r>
          </a:p>
          <a:p>
            <a:pPr lvl="1" eaLnBrk="1" fontAlgn="auto" hangingPunct="1"/>
            <a:endParaRPr kumimoji="0" lang="en-US" altLang="ja-JP" sz="1600" kern="0" dirty="0">
              <a:latin typeface="Arial" panose="020B0604020202020204" pitchFamily="34" charset="0"/>
              <a:ea typeface="ＭＳ Ｐゴシック" panose="020B0600070205080204" pitchFamily="50" charset="-128"/>
            </a:endParaRPr>
          </a:p>
          <a:p>
            <a:pPr eaLnBrk="1" fontAlgn="auto" hangingPunct="1"/>
            <a:r>
              <a:rPr kumimoji="0" lang="en-US" altLang="ja-JP" sz="2000" kern="0" dirty="0">
                <a:latin typeface="Arial" panose="020B0604020202020204" pitchFamily="34" charset="0"/>
                <a:ea typeface="ＭＳ Ｐゴシック" panose="020B0600070205080204" pitchFamily="50" charset="-128"/>
              </a:rPr>
              <a:t>Some</a:t>
            </a:r>
            <a:r>
              <a:rPr kumimoji="0" lang="ja-JP" altLang="en-US" sz="2000" kern="0" dirty="0">
                <a:latin typeface="Arial" panose="020B0604020202020204" pitchFamily="34" charset="0"/>
                <a:ea typeface="ＭＳ Ｐゴシック" panose="020B0600070205080204" pitchFamily="50" charset="-128"/>
              </a:rPr>
              <a:t> </a:t>
            </a:r>
            <a:r>
              <a:rPr kumimoji="0" lang="en-US" altLang="ja-JP" sz="2000" kern="0" dirty="0">
                <a:latin typeface="Arial" panose="020B0604020202020204" pitchFamily="34" charset="0"/>
                <a:ea typeface="ＭＳ Ｐゴシック" panose="020B0600070205080204" pitchFamily="50" charset="-128"/>
              </a:rPr>
              <a:t>interference sources emit unknown electromagnetic radiation:</a:t>
            </a:r>
          </a:p>
          <a:p>
            <a:pPr lvl="1" eaLnBrk="1" fontAlgn="auto" hangingPunct="1"/>
            <a:r>
              <a:rPr kumimoji="0" lang="en-US" altLang="ja-JP" sz="1600" kern="0" dirty="0">
                <a:latin typeface="Arial" panose="020B0604020202020204" pitchFamily="34" charset="0"/>
                <a:ea typeface="ＭＳ Ｐゴシック" panose="020B0600070205080204" pitchFamily="50" charset="-128"/>
              </a:rPr>
              <a:t>Electromagnetic interference from the electric and electronic components, i.e., electric motor in EV, HEV, and spark plugs on engine radiate strong electromagnetic waves.</a:t>
            </a:r>
          </a:p>
          <a:p>
            <a:pPr lvl="1" eaLnBrk="1" fontAlgn="auto" hangingPunct="1"/>
            <a:r>
              <a:rPr kumimoji="0" lang="en-US" altLang="ja-JP" sz="1600" kern="0" dirty="0">
                <a:latin typeface="Arial" panose="020B0604020202020204" pitchFamily="34" charset="0"/>
                <a:ea typeface="ＭＳ Ｐゴシック" panose="020B0600070205080204" pitchFamily="50" charset="-128"/>
              </a:rPr>
              <a:t>Legacy narrowband wireless radiate unknown </a:t>
            </a:r>
            <a:r>
              <a:rPr kumimoji="0" lang="en-US" altLang="ja-JP" sz="1600" kern="0" dirty="0" err="1">
                <a:latin typeface="Arial" panose="020B0604020202020204" pitchFamily="34" charset="0"/>
                <a:ea typeface="ＭＳ Ｐゴシック" panose="020B0600070205080204" pitchFamily="50" charset="-128"/>
              </a:rPr>
              <a:t>radiowaves</a:t>
            </a:r>
            <a:r>
              <a:rPr kumimoji="0" lang="en-US" altLang="ja-JP" sz="1600" kern="0" dirty="0">
                <a:latin typeface="Arial" panose="020B0604020202020204" pitchFamily="34" charset="0"/>
                <a:ea typeface="ＭＳ Ｐゴシック" panose="020B0600070205080204" pitchFamily="50" charset="-128"/>
              </a:rPr>
              <a:t>.</a:t>
            </a:r>
          </a:p>
        </p:txBody>
      </p:sp>
    </p:spTree>
    <p:extLst>
      <p:ext uri="{BB962C8B-B14F-4D97-AF65-F5344CB8AC3E}">
        <p14:creationId xmlns:p14="http://schemas.microsoft.com/office/powerpoint/2010/main" val="772623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a:extLst>
              <a:ext uri="{FF2B5EF4-FFF2-40B4-BE49-F238E27FC236}">
                <a16:creationId xmlns:a16="http://schemas.microsoft.com/office/drawing/2014/main" id="{25B40DBA-E322-4562-9AC5-AA79AFE53F5C}"/>
              </a:ext>
            </a:extLst>
          </p:cNvPr>
          <p:cNvSpPr>
            <a:spLocks noGrp="1"/>
          </p:cNvSpPr>
          <p:nvPr>
            <p:ph type="title"/>
          </p:nvPr>
        </p:nvSpPr>
        <p:spPr>
          <a:xfrm>
            <a:off x="685800" y="685800"/>
            <a:ext cx="7772400" cy="438944"/>
          </a:xfrm>
        </p:spPr>
        <p:txBody>
          <a:bodyPr/>
          <a:lstStyle/>
          <a:p>
            <a:r>
              <a:rPr kumimoji="1" lang="en-US" altLang="ja-JP" dirty="0"/>
              <a:t>Issues on multiple BAN environment</a:t>
            </a:r>
            <a:endParaRPr kumimoji="1" lang="ja-JP" altLang="en-US" dirty="0"/>
          </a:p>
        </p:txBody>
      </p:sp>
      <p:sp>
        <p:nvSpPr>
          <p:cNvPr id="21" name="日付プレースホルダー 5">
            <a:extLst>
              <a:ext uri="{FF2B5EF4-FFF2-40B4-BE49-F238E27FC236}">
                <a16:creationId xmlns:a16="http://schemas.microsoft.com/office/drawing/2014/main" id="{27F84D3E-BF4C-43AB-8E1B-D0F9A9EB7F0A}"/>
              </a:ext>
            </a:extLst>
          </p:cNvPr>
          <p:cNvSpPr>
            <a:spLocks noGrp="1"/>
          </p:cNvSpPr>
          <p:nvPr>
            <p:ph type="dt" sz="half" idx="2"/>
          </p:nvPr>
        </p:nvSpPr>
        <p:spPr>
          <a:xfrm>
            <a:off x="684483" y="394156"/>
            <a:ext cx="1600200" cy="215444"/>
          </a:xfr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ja-JP" sz="1400" b="1" i="0" u="none" strike="noStrike" kern="1200" cap="none" spc="0" normalizeH="0" baseline="0" noProof="0">
                <a:ln>
                  <a:noFill/>
                </a:ln>
                <a:solidFill>
                  <a:srgbClr val="000000"/>
                </a:solidFill>
                <a:effectLst/>
                <a:uLnTx/>
                <a:uFillTx/>
                <a:latin typeface="Times New Roman" pitchFamily="18" charset="0"/>
                <a:ea typeface="ＭＳ Ｐゴシック" charset="-128"/>
                <a:cs typeface="+mn-cs"/>
              </a:rPr>
              <a:t>January 2024</a:t>
            </a:r>
            <a:endParaRPr kumimoji="0" lang="en-US" altLang="ja-JP" sz="1400" b="1" i="0" u="none" strike="noStrike" kern="1200" cap="none" spc="0" normalizeH="0" baseline="0" noProof="0" dirty="0">
              <a:ln>
                <a:noFill/>
              </a:ln>
              <a:solidFill>
                <a:srgbClr val="000000"/>
              </a:solidFill>
              <a:effectLst/>
              <a:uLnTx/>
              <a:uFillTx/>
              <a:latin typeface="Times New Roman" pitchFamily="18" charset="0"/>
              <a:ea typeface="ＭＳ Ｐゴシック" charset="-128"/>
              <a:cs typeface="+mn-cs"/>
            </a:endParaRPr>
          </a:p>
        </p:txBody>
      </p:sp>
      <p:sp>
        <p:nvSpPr>
          <p:cNvPr id="22" name="Rectangle 3">
            <a:extLst>
              <a:ext uri="{FF2B5EF4-FFF2-40B4-BE49-F238E27FC236}">
                <a16:creationId xmlns:a16="http://schemas.microsoft.com/office/drawing/2014/main" id="{59632CD9-5BED-4462-AE41-B77D6E0706A2}"/>
              </a:ext>
            </a:extLst>
          </p:cNvPr>
          <p:cNvSpPr txBox="1">
            <a:spLocks noChangeArrowheads="1"/>
          </p:cNvSpPr>
          <p:nvPr/>
        </p:nvSpPr>
        <p:spPr bwMode="auto">
          <a:xfrm>
            <a:off x="-461963" y="1373188"/>
            <a:ext cx="5334001"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60000"/>
              </a:spcBef>
              <a:buBlip>
                <a:blip r:embed="rId2"/>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3"/>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lvl="1" eaLnBrk="1" hangingPunct="1"/>
            <a:r>
              <a:rPr lang="en-US" altLang="ja-JP" b="0" i="1" dirty="0"/>
              <a:t>Inter-</a:t>
            </a:r>
            <a:r>
              <a:rPr lang="en-US" altLang="ja-JP" b="0" i="1" dirty="0">
                <a:solidFill>
                  <a:srgbClr val="0000FF"/>
                </a:solidFill>
              </a:rPr>
              <a:t>user</a:t>
            </a:r>
            <a:r>
              <a:rPr lang="en-US" altLang="ja-JP" b="0" i="1" dirty="0"/>
              <a:t> interference</a:t>
            </a:r>
          </a:p>
          <a:p>
            <a:pPr lvl="2" eaLnBrk="1" hangingPunct="1"/>
            <a:r>
              <a:rPr lang="en-US" altLang="ja-JP" sz="2000" b="0" dirty="0">
                <a:latin typeface="Times New Roman" panose="02020603050405020304" pitchFamily="18" charset="0"/>
              </a:rPr>
              <a:t>IR-UWB</a:t>
            </a:r>
            <a:r>
              <a:rPr lang="ja-JP" altLang="en-US" sz="2000" b="0" dirty="0">
                <a:latin typeface="Times New Roman" panose="02020603050405020304" pitchFamily="18" charset="0"/>
              </a:rPr>
              <a:t> </a:t>
            </a:r>
            <a:r>
              <a:rPr lang="en-US" altLang="ja-JP" sz="2000" b="0" dirty="0">
                <a:latin typeface="Times New Roman" panose="02020603050405020304" pitchFamily="18" charset="0"/>
              </a:rPr>
              <a:t>uses the same pulse as all users signal in the same standard.</a:t>
            </a:r>
          </a:p>
          <a:p>
            <a:pPr lvl="2" eaLnBrk="1" hangingPunct="1"/>
            <a:r>
              <a:rPr lang="en-US" altLang="ja-JP" sz="2000" dirty="0">
                <a:solidFill>
                  <a:srgbClr val="FF0000"/>
                </a:solidFill>
                <a:latin typeface="Times New Roman" panose="02020603050405020304" pitchFamily="18" charset="0"/>
              </a:rPr>
              <a:t>Other users </a:t>
            </a:r>
            <a:r>
              <a:rPr lang="en-US" altLang="ja-JP" sz="2000" b="0" dirty="0">
                <a:latin typeface="Times New Roman" panose="02020603050405020304" pitchFamily="18" charset="0"/>
              </a:rPr>
              <a:t>signal and/or the </a:t>
            </a:r>
            <a:r>
              <a:rPr lang="en-US" altLang="ja-JP" sz="2000" dirty="0">
                <a:solidFill>
                  <a:srgbClr val="FF0000"/>
                </a:solidFill>
                <a:latin typeface="Times New Roman" panose="02020603050405020304" pitchFamily="18" charset="0"/>
              </a:rPr>
              <a:t>other network </a:t>
            </a:r>
            <a:r>
              <a:rPr lang="en-US" altLang="ja-JP" sz="2000" b="0" dirty="0">
                <a:latin typeface="Times New Roman" panose="02020603050405020304" pitchFamily="18" charset="0"/>
              </a:rPr>
              <a:t>signal would be interference.</a:t>
            </a:r>
          </a:p>
        </p:txBody>
      </p:sp>
      <p:sp>
        <p:nvSpPr>
          <p:cNvPr id="23" name="Rectangle 3">
            <a:extLst>
              <a:ext uri="{FF2B5EF4-FFF2-40B4-BE49-F238E27FC236}">
                <a16:creationId xmlns:a16="http://schemas.microsoft.com/office/drawing/2014/main" id="{2FDD1194-3E95-4D6C-A579-01FCEC2FA83E}"/>
              </a:ext>
            </a:extLst>
          </p:cNvPr>
          <p:cNvSpPr txBox="1">
            <a:spLocks noChangeArrowheads="1"/>
          </p:cNvSpPr>
          <p:nvPr/>
        </p:nvSpPr>
        <p:spPr bwMode="auto">
          <a:xfrm>
            <a:off x="4000500" y="1416050"/>
            <a:ext cx="5056188" cy="204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60000"/>
              </a:spcBef>
              <a:buBlip>
                <a:blip r:embed="rId2"/>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3"/>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lvl="1" eaLnBrk="1" hangingPunct="1"/>
            <a:r>
              <a:rPr lang="en-US" altLang="ja-JP" b="0" i="1" dirty="0"/>
              <a:t>Inter-</a:t>
            </a:r>
            <a:r>
              <a:rPr lang="en-US" altLang="ja-JP" b="0" i="1" dirty="0">
                <a:solidFill>
                  <a:srgbClr val="0000FF"/>
                </a:solidFill>
              </a:rPr>
              <a:t>system</a:t>
            </a:r>
            <a:r>
              <a:rPr lang="en-US" altLang="ja-JP" b="0" i="1" dirty="0"/>
              <a:t> interference</a:t>
            </a:r>
          </a:p>
          <a:p>
            <a:pPr lvl="2" eaLnBrk="1" hangingPunct="1"/>
            <a:r>
              <a:rPr lang="en-US" altLang="ja-JP" sz="2000" b="0" dirty="0">
                <a:latin typeface="Times New Roman" panose="02020603050405020304" pitchFamily="18" charset="0"/>
              </a:rPr>
              <a:t>Interference from the other wireless system using overlapped frequency band. </a:t>
            </a:r>
            <a:r>
              <a:rPr lang="ja-JP" altLang="en-US" sz="2000" b="0" dirty="0">
                <a:latin typeface="Times New Roman" panose="02020603050405020304" pitchFamily="18" charset="0"/>
              </a:rPr>
              <a:t>⇒ </a:t>
            </a:r>
            <a:r>
              <a:rPr lang="en-US" altLang="ja-JP" sz="2000" dirty="0">
                <a:solidFill>
                  <a:srgbClr val="FF0000"/>
                </a:solidFill>
                <a:latin typeface="Times New Roman" panose="02020603050405020304" pitchFamily="18" charset="0"/>
              </a:rPr>
              <a:t>Unknown</a:t>
            </a:r>
            <a:endParaRPr lang="en-US" altLang="ja-JP" sz="2800" b="0" dirty="0">
              <a:latin typeface="Times New Roman" panose="02020603050405020304" pitchFamily="18" charset="0"/>
            </a:endParaRPr>
          </a:p>
        </p:txBody>
      </p:sp>
      <p:sp>
        <p:nvSpPr>
          <p:cNvPr id="25" name="正方形/長方形 46">
            <a:extLst>
              <a:ext uri="{FF2B5EF4-FFF2-40B4-BE49-F238E27FC236}">
                <a16:creationId xmlns:a16="http://schemas.microsoft.com/office/drawing/2014/main" id="{F55998AE-86E8-4755-AE01-58F57B4D60D9}"/>
              </a:ext>
            </a:extLst>
          </p:cNvPr>
          <p:cNvSpPr>
            <a:spLocks noChangeArrowheads="1"/>
          </p:cNvSpPr>
          <p:nvPr/>
        </p:nvSpPr>
        <p:spPr bwMode="auto">
          <a:xfrm>
            <a:off x="5291138" y="2986088"/>
            <a:ext cx="3606500" cy="36933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60000"/>
              </a:spcBef>
              <a:buBlip>
                <a:blip r:embed="rId2"/>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3"/>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ja-JP" altLang="en-US" sz="1800" b="0" dirty="0"/>
              <a:t>＊ </a:t>
            </a:r>
            <a:r>
              <a:rPr lang="en-US" altLang="ja-JP" sz="1800" b="0" dirty="0">
                <a:latin typeface="Times New Roman" panose="02020603050405020304" pitchFamily="18" charset="0"/>
              </a:rPr>
              <a:t>802.11a (wi-fi)</a:t>
            </a:r>
            <a:r>
              <a:rPr lang="ja-JP" altLang="en-US" sz="1800" b="0" dirty="0">
                <a:latin typeface="Times New Roman" panose="02020603050405020304" pitchFamily="18" charset="0"/>
              </a:rPr>
              <a:t>  （</a:t>
            </a:r>
            <a:r>
              <a:rPr lang="en-US" altLang="ja-JP" sz="1800" b="0" dirty="0">
                <a:latin typeface="Times New Roman" panose="02020603050405020304" pitchFamily="18" charset="0"/>
              </a:rPr>
              <a:t>5GHz</a:t>
            </a:r>
            <a:r>
              <a:rPr lang="ja-JP" altLang="en-US" sz="1800" b="0" dirty="0">
                <a:latin typeface="Times New Roman" panose="02020603050405020304" pitchFamily="18" charset="0"/>
              </a:rPr>
              <a:t>） </a:t>
            </a:r>
            <a:r>
              <a:rPr lang="en-US" altLang="ja-JP" sz="1800" b="0" dirty="0">
                <a:latin typeface="Times New Roman" panose="02020603050405020304" pitchFamily="18" charset="0"/>
              </a:rPr>
              <a:t>overlaps</a:t>
            </a:r>
            <a:endParaRPr lang="ja-JP" altLang="en-US" sz="1800" b="0" dirty="0">
              <a:latin typeface="Times New Roman" panose="02020603050405020304" pitchFamily="18" charset="0"/>
            </a:endParaRPr>
          </a:p>
        </p:txBody>
      </p:sp>
      <p:sp>
        <p:nvSpPr>
          <p:cNvPr id="26" name="角丸四角形 47">
            <a:extLst>
              <a:ext uri="{FF2B5EF4-FFF2-40B4-BE49-F238E27FC236}">
                <a16:creationId xmlns:a16="http://schemas.microsoft.com/office/drawing/2014/main" id="{528ABC27-D0C8-4017-A804-1E05D3DDCC0D}"/>
              </a:ext>
            </a:extLst>
          </p:cNvPr>
          <p:cNvSpPr/>
          <p:nvPr/>
        </p:nvSpPr>
        <p:spPr>
          <a:xfrm>
            <a:off x="5897562" y="3284984"/>
            <a:ext cx="3081834" cy="3108325"/>
          </a:xfrm>
          <a:prstGeom prst="roundRect">
            <a:avLst/>
          </a:prstGeom>
          <a:solidFill>
            <a:schemeClr val="bg1">
              <a:lumMod val="85000"/>
            </a:schemeClr>
          </a:solidFill>
          <a:ln>
            <a:solidFill>
              <a:schemeClr val="tx1"/>
            </a:solidFill>
          </a:ln>
        </p:spPr>
        <p:style>
          <a:lnRef idx="1">
            <a:schemeClr val="accent6"/>
          </a:lnRef>
          <a:fillRef idx="2">
            <a:schemeClr val="accent6"/>
          </a:fillRef>
          <a:effectRef idx="1">
            <a:schemeClr val="accent6"/>
          </a:effectRef>
          <a:fontRef idx="minor">
            <a:schemeClr val="dk1"/>
          </a:fontRef>
        </p:style>
        <p:txBody>
          <a:bodyPr anchor="ctr"/>
          <a:lstStyle>
            <a:defPPr>
              <a:defRPr lang="ja-JP"/>
            </a:defPPr>
            <a:lvl1pPr algn="l" rtl="0" eaLnBrk="0" fontAlgn="base" hangingPunct="0">
              <a:spcBef>
                <a:spcPct val="0"/>
              </a:spcBef>
              <a:spcAft>
                <a:spcPct val="0"/>
              </a:spcAft>
              <a:defRPr kumimoji="1" b="1" kern="1200">
                <a:solidFill>
                  <a:schemeClr val="dk1"/>
                </a:solidFill>
                <a:latin typeface="+mn-lt"/>
                <a:ea typeface="+mn-ea"/>
                <a:cs typeface="+mn-cs"/>
              </a:defRPr>
            </a:lvl1pPr>
            <a:lvl2pPr marL="457200" algn="l" rtl="0" eaLnBrk="0" fontAlgn="base" hangingPunct="0">
              <a:spcBef>
                <a:spcPct val="0"/>
              </a:spcBef>
              <a:spcAft>
                <a:spcPct val="0"/>
              </a:spcAft>
              <a:defRPr kumimoji="1" b="1" kern="1200">
                <a:solidFill>
                  <a:schemeClr val="dk1"/>
                </a:solidFill>
                <a:latin typeface="+mn-lt"/>
                <a:ea typeface="+mn-ea"/>
                <a:cs typeface="+mn-cs"/>
              </a:defRPr>
            </a:lvl2pPr>
            <a:lvl3pPr marL="914400" algn="l" rtl="0" eaLnBrk="0" fontAlgn="base" hangingPunct="0">
              <a:spcBef>
                <a:spcPct val="0"/>
              </a:spcBef>
              <a:spcAft>
                <a:spcPct val="0"/>
              </a:spcAft>
              <a:defRPr kumimoji="1" b="1" kern="1200">
                <a:solidFill>
                  <a:schemeClr val="dk1"/>
                </a:solidFill>
                <a:latin typeface="+mn-lt"/>
                <a:ea typeface="+mn-ea"/>
                <a:cs typeface="+mn-cs"/>
              </a:defRPr>
            </a:lvl3pPr>
            <a:lvl4pPr marL="1371600" algn="l" rtl="0" eaLnBrk="0" fontAlgn="base" hangingPunct="0">
              <a:spcBef>
                <a:spcPct val="0"/>
              </a:spcBef>
              <a:spcAft>
                <a:spcPct val="0"/>
              </a:spcAft>
              <a:defRPr kumimoji="1" b="1" kern="1200">
                <a:solidFill>
                  <a:schemeClr val="dk1"/>
                </a:solidFill>
                <a:latin typeface="+mn-lt"/>
                <a:ea typeface="+mn-ea"/>
                <a:cs typeface="+mn-cs"/>
              </a:defRPr>
            </a:lvl4pPr>
            <a:lvl5pPr marL="1828800" algn="l" rtl="0" eaLnBrk="0" fontAlgn="base" hangingPunct="0">
              <a:spcBef>
                <a:spcPct val="0"/>
              </a:spcBef>
              <a:spcAft>
                <a:spcPct val="0"/>
              </a:spcAft>
              <a:defRPr kumimoji="1" b="1" kern="1200">
                <a:solidFill>
                  <a:schemeClr val="dk1"/>
                </a:solidFill>
                <a:latin typeface="+mn-lt"/>
                <a:ea typeface="+mn-ea"/>
                <a:cs typeface="+mn-cs"/>
              </a:defRPr>
            </a:lvl5pPr>
            <a:lvl6pPr marL="2286000" algn="l" defTabSz="914400" rtl="0" eaLnBrk="1" latinLnBrk="0" hangingPunct="1">
              <a:defRPr kumimoji="1" b="1" kern="1200">
                <a:solidFill>
                  <a:schemeClr val="dk1"/>
                </a:solidFill>
                <a:latin typeface="+mn-lt"/>
                <a:ea typeface="+mn-ea"/>
                <a:cs typeface="+mn-cs"/>
              </a:defRPr>
            </a:lvl6pPr>
            <a:lvl7pPr marL="2743200" algn="l" defTabSz="914400" rtl="0" eaLnBrk="1" latinLnBrk="0" hangingPunct="1">
              <a:defRPr kumimoji="1" b="1" kern="1200">
                <a:solidFill>
                  <a:schemeClr val="dk1"/>
                </a:solidFill>
                <a:latin typeface="+mn-lt"/>
                <a:ea typeface="+mn-ea"/>
                <a:cs typeface="+mn-cs"/>
              </a:defRPr>
            </a:lvl7pPr>
            <a:lvl8pPr marL="3200400" algn="l" defTabSz="914400" rtl="0" eaLnBrk="1" latinLnBrk="0" hangingPunct="1">
              <a:defRPr kumimoji="1" b="1" kern="1200">
                <a:solidFill>
                  <a:schemeClr val="dk1"/>
                </a:solidFill>
                <a:latin typeface="+mn-lt"/>
                <a:ea typeface="+mn-ea"/>
                <a:cs typeface="+mn-cs"/>
              </a:defRPr>
            </a:lvl8pPr>
            <a:lvl9pPr marL="3657600" algn="l" defTabSz="914400" rtl="0" eaLnBrk="1" latinLnBrk="0" hangingPunct="1">
              <a:defRPr kumimoji="1" b="1" kern="1200">
                <a:solidFill>
                  <a:schemeClr val="dk1"/>
                </a:solidFill>
                <a:latin typeface="+mn-lt"/>
                <a:ea typeface="+mn-ea"/>
                <a:cs typeface="+mn-cs"/>
              </a:defRPr>
            </a:lvl9pPr>
          </a:lstStyle>
          <a:p>
            <a:pPr algn="ctr" eaLnBrk="1" hangingPunct="1">
              <a:defRPr/>
            </a:pPr>
            <a:endParaRPr lang="ja-JP" altLang="en-US" dirty="0"/>
          </a:p>
        </p:txBody>
      </p:sp>
      <p:sp>
        <p:nvSpPr>
          <p:cNvPr id="27" name="角丸四角形 43">
            <a:extLst>
              <a:ext uri="{FF2B5EF4-FFF2-40B4-BE49-F238E27FC236}">
                <a16:creationId xmlns:a16="http://schemas.microsoft.com/office/drawing/2014/main" id="{874E1CDE-F0D1-40CF-B6B5-D577CC93D6CC}"/>
              </a:ext>
            </a:extLst>
          </p:cNvPr>
          <p:cNvSpPr/>
          <p:nvPr/>
        </p:nvSpPr>
        <p:spPr>
          <a:xfrm>
            <a:off x="174550" y="3313113"/>
            <a:ext cx="5189538" cy="3108325"/>
          </a:xfrm>
          <a:prstGeom prst="roundRect">
            <a:avLst/>
          </a:prstGeom>
          <a:solidFill>
            <a:schemeClr val="bg1">
              <a:lumMod val="85000"/>
            </a:schemeClr>
          </a:solidFill>
          <a:ln>
            <a:solidFill>
              <a:schemeClr val="tx1"/>
            </a:solidFill>
          </a:ln>
        </p:spPr>
        <p:style>
          <a:lnRef idx="1">
            <a:schemeClr val="accent6"/>
          </a:lnRef>
          <a:fillRef idx="2">
            <a:schemeClr val="accent6"/>
          </a:fillRef>
          <a:effectRef idx="1">
            <a:schemeClr val="accent6"/>
          </a:effectRef>
          <a:fontRef idx="minor">
            <a:schemeClr val="dk1"/>
          </a:fontRef>
        </p:style>
        <p:txBody>
          <a:bodyPr anchor="ctr"/>
          <a:lstStyle>
            <a:defPPr>
              <a:defRPr lang="ja-JP"/>
            </a:defPPr>
            <a:lvl1pPr algn="l" rtl="0" eaLnBrk="0" fontAlgn="base" hangingPunct="0">
              <a:spcBef>
                <a:spcPct val="0"/>
              </a:spcBef>
              <a:spcAft>
                <a:spcPct val="0"/>
              </a:spcAft>
              <a:defRPr kumimoji="1" b="1" kern="1200">
                <a:solidFill>
                  <a:schemeClr val="dk1"/>
                </a:solidFill>
                <a:latin typeface="+mn-lt"/>
                <a:ea typeface="+mn-ea"/>
                <a:cs typeface="+mn-cs"/>
              </a:defRPr>
            </a:lvl1pPr>
            <a:lvl2pPr marL="457200" algn="l" rtl="0" eaLnBrk="0" fontAlgn="base" hangingPunct="0">
              <a:spcBef>
                <a:spcPct val="0"/>
              </a:spcBef>
              <a:spcAft>
                <a:spcPct val="0"/>
              </a:spcAft>
              <a:defRPr kumimoji="1" b="1" kern="1200">
                <a:solidFill>
                  <a:schemeClr val="dk1"/>
                </a:solidFill>
                <a:latin typeface="+mn-lt"/>
                <a:ea typeface="+mn-ea"/>
                <a:cs typeface="+mn-cs"/>
              </a:defRPr>
            </a:lvl2pPr>
            <a:lvl3pPr marL="914400" algn="l" rtl="0" eaLnBrk="0" fontAlgn="base" hangingPunct="0">
              <a:spcBef>
                <a:spcPct val="0"/>
              </a:spcBef>
              <a:spcAft>
                <a:spcPct val="0"/>
              </a:spcAft>
              <a:defRPr kumimoji="1" b="1" kern="1200">
                <a:solidFill>
                  <a:schemeClr val="dk1"/>
                </a:solidFill>
                <a:latin typeface="+mn-lt"/>
                <a:ea typeface="+mn-ea"/>
                <a:cs typeface="+mn-cs"/>
              </a:defRPr>
            </a:lvl3pPr>
            <a:lvl4pPr marL="1371600" algn="l" rtl="0" eaLnBrk="0" fontAlgn="base" hangingPunct="0">
              <a:spcBef>
                <a:spcPct val="0"/>
              </a:spcBef>
              <a:spcAft>
                <a:spcPct val="0"/>
              </a:spcAft>
              <a:defRPr kumimoji="1" b="1" kern="1200">
                <a:solidFill>
                  <a:schemeClr val="dk1"/>
                </a:solidFill>
                <a:latin typeface="+mn-lt"/>
                <a:ea typeface="+mn-ea"/>
                <a:cs typeface="+mn-cs"/>
              </a:defRPr>
            </a:lvl4pPr>
            <a:lvl5pPr marL="1828800" algn="l" rtl="0" eaLnBrk="0" fontAlgn="base" hangingPunct="0">
              <a:spcBef>
                <a:spcPct val="0"/>
              </a:spcBef>
              <a:spcAft>
                <a:spcPct val="0"/>
              </a:spcAft>
              <a:defRPr kumimoji="1" b="1" kern="1200">
                <a:solidFill>
                  <a:schemeClr val="dk1"/>
                </a:solidFill>
                <a:latin typeface="+mn-lt"/>
                <a:ea typeface="+mn-ea"/>
                <a:cs typeface="+mn-cs"/>
              </a:defRPr>
            </a:lvl5pPr>
            <a:lvl6pPr marL="2286000" algn="l" defTabSz="914400" rtl="0" eaLnBrk="1" latinLnBrk="0" hangingPunct="1">
              <a:defRPr kumimoji="1" b="1" kern="1200">
                <a:solidFill>
                  <a:schemeClr val="dk1"/>
                </a:solidFill>
                <a:latin typeface="+mn-lt"/>
                <a:ea typeface="+mn-ea"/>
                <a:cs typeface="+mn-cs"/>
              </a:defRPr>
            </a:lvl6pPr>
            <a:lvl7pPr marL="2743200" algn="l" defTabSz="914400" rtl="0" eaLnBrk="1" latinLnBrk="0" hangingPunct="1">
              <a:defRPr kumimoji="1" b="1" kern="1200">
                <a:solidFill>
                  <a:schemeClr val="dk1"/>
                </a:solidFill>
                <a:latin typeface="+mn-lt"/>
                <a:ea typeface="+mn-ea"/>
                <a:cs typeface="+mn-cs"/>
              </a:defRPr>
            </a:lvl7pPr>
            <a:lvl8pPr marL="3200400" algn="l" defTabSz="914400" rtl="0" eaLnBrk="1" latinLnBrk="0" hangingPunct="1">
              <a:defRPr kumimoji="1" b="1" kern="1200">
                <a:solidFill>
                  <a:schemeClr val="dk1"/>
                </a:solidFill>
                <a:latin typeface="+mn-lt"/>
                <a:ea typeface="+mn-ea"/>
                <a:cs typeface="+mn-cs"/>
              </a:defRPr>
            </a:lvl8pPr>
            <a:lvl9pPr marL="3657600" algn="l" defTabSz="914400" rtl="0" eaLnBrk="1" latinLnBrk="0" hangingPunct="1">
              <a:defRPr kumimoji="1" b="1" kern="1200">
                <a:solidFill>
                  <a:schemeClr val="dk1"/>
                </a:solidFill>
                <a:latin typeface="+mn-lt"/>
                <a:ea typeface="+mn-ea"/>
                <a:cs typeface="+mn-cs"/>
              </a:defRPr>
            </a:lvl9pPr>
          </a:lstStyle>
          <a:p>
            <a:pPr algn="ctr" eaLnBrk="1" hangingPunct="1">
              <a:defRPr/>
            </a:pPr>
            <a:endParaRPr lang="ja-JP" altLang="en-US" dirty="0"/>
          </a:p>
        </p:txBody>
      </p:sp>
      <p:sp>
        <p:nvSpPr>
          <p:cNvPr id="28" name="角丸四角形 15">
            <a:extLst>
              <a:ext uri="{FF2B5EF4-FFF2-40B4-BE49-F238E27FC236}">
                <a16:creationId xmlns:a16="http://schemas.microsoft.com/office/drawing/2014/main" id="{AAB8C611-7433-415A-A29D-FDD397467E59}"/>
              </a:ext>
            </a:extLst>
          </p:cNvPr>
          <p:cNvSpPr/>
          <p:nvPr/>
        </p:nvSpPr>
        <p:spPr>
          <a:xfrm>
            <a:off x="285750" y="4464050"/>
            <a:ext cx="1066800" cy="609600"/>
          </a:xfrm>
          <a:prstGeom prst="roundRect">
            <a:avLst/>
          </a:prstGeom>
          <a:solidFill>
            <a:schemeClr val="bg1">
              <a:lumMod val="95000"/>
            </a:schemeClr>
          </a:solidFill>
          <a:ln>
            <a:solidFill>
              <a:schemeClr val="tx1"/>
            </a:solidFill>
          </a:ln>
        </p:spPr>
        <p:style>
          <a:lnRef idx="2">
            <a:schemeClr val="accent2"/>
          </a:lnRef>
          <a:fillRef idx="1">
            <a:schemeClr val="lt1"/>
          </a:fillRef>
          <a:effectRef idx="0">
            <a:schemeClr val="accent2"/>
          </a:effectRef>
          <a:fontRef idx="minor">
            <a:schemeClr val="dk1"/>
          </a:fontRef>
        </p:style>
        <p:txBody>
          <a:bodyPr anchor="ctr"/>
          <a:lstStyle>
            <a:defPPr>
              <a:defRPr lang="ja-JP"/>
            </a:defPPr>
            <a:lvl1pPr algn="l" rtl="0" eaLnBrk="0" fontAlgn="base" hangingPunct="0">
              <a:spcBef>
                <a:spcPct val="0"/>
              </a:spcBef>
              <a:spcAft>
                <a:spcPct val="0"/>
              </a:spcAft>
              <a:defRPr kumimoji="1" b="1" kern="1200">
                <a:solidFill>
                  <a:schemeClr val="dk1"/>
                </a:solidFill>
                <a:latin typeface="+mn-lt"/>
                <a:ea typeface="+mn-ea"/>
                <a:cs typeface="+mn-cs"/>
              </a:defRPr>
            </a:lvl1pPr>
            <a:lvl2pPr marL="457200" algn="l" rtl="0" eaLnBrk="0" fontAlgn="base" hangingPunct="0">
              <a:spcBef>
                <a:spcPct val="0"/>
              </a:spcBef>
              <a:spcAft>
                <a:spcPct val="0"/>
              </a:spcAft>
              <a:defRPr kumimoji="1" b="1" kern="1200">
                <a:solidFill>
                  <a:schemeClr val="dk1"/>
                </a:solidFill>
                <a:latin typeface="+mn-lt"/>
                <a:ea typeface="+mn-ea"/>
                <a:cs typeface="+mn-cs"/>
              </a:defRPr>
            </a:lvl2pPr>
            <a:lvl3pPr marL="914400" algn="l" rtl="0" eaLnBrk="0" fontAlgn="base" hangingPunct="0">
              <a:spcBef>
                <a:spcPct val="0"/>
              </a:spcBef>
              <a:spcAft>
                <a:spcPct val="0"/>
              </a:spcAft>
              <a:defRPr kumimoji="1" b="1" kern="1200">
                <a:solidFill>
                  <a:schemeClr val="dk1"/>
                </a:solidFill>
                <a:latin typeface="+mn-lt"/>
                <a:ea typeface="+mn-ea"/>
                <a:cs typeface="+mn-cs"/>
              </a:defRPr>
            </a:lvl3pPr>
            <a:lvl4pPr marL="1371600" algn="l" rtl="0" eaLnBrk="0" fontAlgn="base" hangingPunct="0">
              <a:spcBef>
                <a:spcPct val="0"/>
              </a:spcBef>
              <a:spcAft>
                <a:spcPct val="0"/>
              </a:spcAft>
              <a:defRPr kumimoji="1" b="1" kern="1200">
                <a:solidFill>
                  <a:schemeClr val="dk1"/>
                </a:solidFill>
                <a:latin typeface="+mn-lt"/>
                <a:ea typeface="+mn-ea"/>
                <a:cs typeface="+mn-cs"/>
              </a:defRPr>
            </a:lvl4pPr>
            <a:lvl5pPr marL="1828800" algn="l" rtl="0" eaLnBrk="0" fontAlgn="base" hangingPunct="0">
              <a:spcBef>
                <a:spcPct val="0"/>
              </a:spcBef>
              <a:spcAft>
                <a:spcPct val="0"/>
              </a:spcAft>
              <a:defRPr kumimoji="1" b="1" kern="1200">
                <a:solidFill>
                  <a:schemeClr val="dk1"/>
                </a:solidFill>
                <a:latin typeface="+mn-lt"/>
                <a:ea typeface="+mn-ea"/>
                <a:cs typeface="+mn-cs"/>
              </a:defRPr>
            </a:lvl5pPr>
            <a:lvl6pPr marL="2286000" algn="l" defTabSz="914400" rtl="0" eaLnBrk="1" latinLnBrk="0" hangingPunct="1">
              <a:defRPr kumimoji="1" b="1" kern="1200">
                <a:solidFill>
                  <a:schemeClr val="dk1"/>
                </a:solidFill>
                <a:latin typeface="+mn-lt"/>
                <a:ea typeface="+mn-ea"/>
                <a:cs typeface="+mn-cs"/>
              </a:defRPr>
            </a:lvl6pPr>
            <a:lvl7pPr marL="2743200" algn="l" defTabSz="914400" rtl="0" eaLnBrk="1" latinLnBrk="0" hangingPunct="1">
              <a:defRPr kumimoji="1" b="1" kern="1200">
                <a:solidFill>
                  <a:schemeClr val="dk1"/>
                </a:solidFill>
                <a:latin typeface="+mn-lt"/>
                <a:ea typeface="+mn-ea"/>
                <a:cs typeface="+mn-cs"/>
              </a:defRPr>
            </a:lvl7pPr>
            <a:lvl8pPr marL="3200400" algn="l" defTabSz="914400" rtl="0" eaLnBrk="1" latinLnBrk="0" hangingPunct="1">
              <a:defRPr kumimoji="1" b="1" kern="1200">
                <a:solidFill>
                  <a:schemeClr val="dk1"/>
                </a:solidFill>
                <a:latin typeface="+mn-lt"/>
                <a:ea typeface="+mn-ea"/>
                <a:cs typeface="+mn-cs"/>
              </a:defRPr>
            </a:lvl8pPr>
            <a:lvl9pPr marL="3657600" algn="l" defTabSz="914400" rtl="0" eaLnBrk="1" latinLnBrk="0" hangingPunct="1">
              <a:defRPr kumimoji="1" b="1" kern="1200">
                <a:solidFill>
                  <a:schemeClr val="dk1"/>
                </a:solidFill>
                <a:latin typeface="+mn-lt"/>
                <a:ea typeface="+mn-ea"/>
                <a:cs typeface="+mn-cs"/>
              </a:defRPr>
            </a:lvl9pPr>
          </a:lstStyle>
          <a:p>
            <a:pPr algn="ctr" eaLnBrk="1" hangingPunct="1">
              <a:defRPr/>
            </a:pPr>
            <a:r>
              <a:rPr lang="en-US" altLang="ja-JP">
                <a:solidFill>
                  <a:srgbClr val="000000"/>
                </a:solidFill>
              </a:rPr>
              <a:t>user</a:t>
            </a:r>
            <a:r>
              <a:rPr lang="ja-JP" altLang="en-US">
                <a:solidFill>
                  <a:srgbClr val="000000"/>
                </a:solidFill>
              </a:rPr>
              <a:t>　</a:t>
            </a:r>
            <a:r>
              <a:rPr lang="en-US" altLang="ja-JP">
                <a:solidFill>
                  <a:srgbClr val="000000"/>
                </a:solidFill>
              </a:rPr>
              <a:t>C</a:t>
            </a:r>
          </a:p>
        </p:txBody>
      </p:sp>
      <p:sp>
        <p:nvSpPr>
          <p:cNvPr id="29" name="角丸四角形 21">
            <a:extLst>
              <a:ext uri="{FF2B5EF4-FFF2-40B4-BE49-F238E27FC236}">
                <a16:creationId xmlns:a16="http://schemas.microsoft.com/office/drawing/2014/main" id="{200DFD9A-77C3-4139-9D2C-DC5DBD9B002F}"/>
              </a:ext>
            </a:extLst>
          </p:cNvPr>
          <p:cNvSpPr/>
          <p:nvPr/>
        </p:nvSpPr>
        <p:spPr>
          <a:xfrm>
            <a:off x="6610350" y="4768850"/>
            <a:ext cx="1219200" cy="609600"/>
          </a:xfrm>
          <a:prstGeom prst="roundRect">
            <a:avLst/>
          </a:prstGeom>
          <a:solidFill>
            <a:schemeClr val="bg1">
              <a:lumMod val="95000"/>
            </a:schemeClr>
          </a:solidFill>
          <a:ln>
            <a:solidFill>
              <a:schemeClr val="tx1"/>
            </a:solidFill>
          </a:ln>
        </p:spPr>
        <p:style>
          <a:lnRef idx="2">
            <a:schemeClr val="accent2"/>
          </a:lnRef>
          <a:fillRef idx="1">
            <a:schemeClr val="lt1"/>
          </a:fillRef>
          <a:effectRef idx="0">
            <a:schemeClr val="accent2"/>
          </a:effectRef>
          <a:fontRef idx="minor">
            <a:schemeClr val="dk1"/>
          </a:fontRef>
        </p:style>
        <p:txBody>
          <a:bodyPr anchor="ctr"/>
          <a:lstStyle>
            <a:defPPr>
              <a:defRPr lang="ja-JP"/>
            </a:defPPr>
            <a:lvl1pPr algn="l" rtl="0" eaLnBrk="0" fontAlgn="base" hangingPunct="0">
              <a:spcBef>
                <a:spcPct val="0"/>
              </a:spcBef>
              <a:spcAft>
                <a:spcPct val="0"/>
              </a:spcAft>
              <a:defRPr kumimoji="1" b="1" kern="1200">
                <a:solidFill>
                  <a:schemeClr val="dk1"/>
                </a:solidFill>
                <a:latin typeface="+mn-lt"/>
                <a:ea typeface="+mn-ea"/>
                <a:cs typeface="+mn-cs"/>
              </a:defRPr>
            </a:lvl1pPr>
            <a:lvl2pPr marL="457200" algn="l" rtl="0" eaLnBrk="0" fontAlgn="base" hangingPunct="0">
              <a:spcBef>
                <a:spcPct val="0"/>
              </a:spcBef>
              <a:spcAft>
                <a:spcPct val="0"/>
              </a:spcAft>
              <a:defRPr kumimoji="1" b="1" kern="1200">
                <a:solidFill>
                  <a:schemeClr val="dk1"/>
                </a:solidFill>
                <a:latin typeface="+mn-lt"/>
                <a:ea typeface="+mn-ea"/>
                <a:cs typeface="+mn-cs"/>
              </a:defRPr>
            </a:lvl2pPr>
            <a:lvl3pPr marL="914400" algn="l" rtl="0" eaLnBrk="0" fontAlgn="base" hangingPunct="0">
              <a:spcBef>
                <a:spcPct val="0"/>
              </a:spcBef>
              <a:spcAft>
                <a:spcPct val="0"/>
              </a:spcAft>
              <a:defRPr kumimoji="1" b="1" kern="1200">
                <a:solidFill>
                  <a:schemeClr val="dk1"/>
                </a:solidFill>
                <a:latin typeface="+mn-lt"/>
                <a:ea typeface="+mn-ea"/>
                <a:cs typeface="+mn-cs"/>
              </a:defRPr>
            </a:lvl3pPr>
            <a:lvl4pPr marL="1371600" algn="l" rtl="0" eaLnBrk="0" fontAlgn="base" hangingPunct="0">
              <a:spcBef>
                <a:spcPct val="0"/>
              </a:spcBef>
              <a:spcAft>
                <a:spcPct val="0"/>
              </a:spcAft>
              <a:defRPr kumimoji="1" b="1" kern="1200">
                <a:solidFill>
                  <a:schemeClr val="dk1"/>
                </a:solidFill>
                <a:latin typeface="+mn-lt"/>
                <a:ea typeface="+mn-ea"/>
                <a:cs typeface="+mn-cs"/>
              </a:defRPr>
            </a:lvl4pPr>
            <a:lvl5pPr marL="1828800" algn="l" rtl="0" eaLnBrk="0" fontAlgn="base" hangingPunct="0">
              <a:spcBef>
                <a:spcPct val="0"/>
              </a:spcBef>
              <a:spcAft>
                <a:spcPct val="0"/>
              </a:spcAft>
              <a:defRPr kumimoji="1" b="1" kern="1200">
                <a:solidFill>
                  <a:schemeClr val="dk1"/>
                </a:solidFill>
                <a:latin typeface="+mn-lt"/>
                <a:ea typeface="+mn-ea"/>
                <a:cs typeface="+mn-cs"/>
              </a:defRPr>
            </a:lvl5pPr>
            <a:lvl6pPr marL="2286000" algn="l" defTabSz="914400" rtl="0" eaLnBrk="1" latinLnBrk="0" hangingPunct="1">
              <a:defRPr kumimoji="1" b="1" kern="1200">
                <a:solidFill>
                  <a:schemeClr val="dk1"/>
                </a:solidFill>
                <a:latin typeface="+mn-lt"/>
                <a:ea typeface="+mn-ea"/>
                <a:cs typeface="+mn-cs"/>
              </a:defRPr>
            </a:lvl6pPr>
            <a:lvl7pPr marL="2743200" algn="l" defTabSz="914400" rtl="0" eaLnBrk="1" latinLnBrk="0" hangingPunct="1">
              <a:defRPr kumimoji="1" b="1" kern="1200">
                <a:solidFill>
                  <a:schemeClr val="dk1"/>
                </a:solidFill>
                <a:latin typeface="+mn-lt"/>
                <a:ea typeface="+mn-ea"/>
                <a:cs typeface="+mn-cs"/>
              </a:defRPr>
            </a:lvl7pPr>
            <a:lvl8pPr marL="3200400" algn="l" defTabSz="914400" rtl="0" eaLnBrk="1" latinLnBrk="0" hangingPunct="1">
              <a:defRPr kumimoji="1" b="1" kern="1200">
                <a:solidFill>
                  <a:schemeClr val="dk1"/>
                </a:solidFill>
                <a:latin typeface="+mn-lt"/>
                <a:ea typeface="+mn-ea"/>
                <a:cs typeface="+mn-cs"/>
              </a:defRPr>
            </a:lvl8pPr>
            <a:lvl9pPr marL="3657600" algn="l" defTabSz="914400" rtl="0" eaLnBrk="1" latinLnBrk="0" hangingPunct="1">
              <a:defRPr kumimoji="1" b="1" kern="1200">
                <a:solidFill>
                  <a:schemeClr val="dk1"/>
                </a:solidFill>
                <a:latin typeface="+mn-lt"/>
                <a:ea typeface="+mn-ea"/>
                <a:cs typeface="+mn-cs"/>
              </a:defRPr>
            </a:lvl9pPr>
          </a:lstStyle>
          <a:p>
            <a:pPr algn="ctr" eaLnBrk="1" hangingPunct="1">
              <a:defRPr/>
            </a:pPr>
            <a:r>
              <a:rPr lang="en-US" altLang="ja-JP" dirty="0">
                <a:solidFill>
                  <a:srgbClr val="000000"/>
                </a:solidFill>
                <a:latin typeface="Arial" charset="0"/>
                <a:ea typeface="ＭＳ Ｐゴシック" pitchFamily="50" charset="-128"/>
              </a:rPr>
              <a:t>user  </a:t>
            </a:r>
            <a:r>
              <a:rPr lang="ja-JP" altLang="en-US" dirty="0">
                <a:solidFill>
                  <a:srgbClr val="000000"/>
                </a:solidFill>
                <a:latin typeface="Arial" charset="0"/>
                <a:ea typeface="ＭＳ Ｐゴシック" pitchFamily="50" charset="-128"/>
              </a:rPr>
              <a:t>？</a:t>
            </a:r>
          </a:p>
        </p:txBody>
      </p:sp>
      <p:sp>
        <p:nvSpPr>
          <p:cNvPr id="30" name="角丸四角形 22">
            <a:extLst>
              <a:ext uri="{FF2B5EF4-FFF2-40B4-BE49-F238E27FC236}">
                <a16:creationId xmlns:a16="http://schemas.microsoft.com/office/drawing/2014/main" id="{BAB7F034-245E-42DC-A9E2-173D63622A87}"/>
              </a:ext>
            </a:extLst>
          </p:cNvPr>
          <p:cNvSpPr/>
          <p:nvPr/>
        </p:nvSpPr>
        <p:spPr>
          <a:xfrm>
            <a:off x="2560637" y="3497263"/>
            <a:ext cx="1066800" cy="609600"/>
          </a:xfrm>
          <a:prstGeom prst="roundRect">
            <a:avLst/>
          </a:prstGeom>
          <a:solidFill>
            <a:schemeClr val="bg1">
              <a:lumMod val="95000"/>
            </a:schemeClr>
          </a:solidFill>
          <a:ln>
            <a:solidFill>
              <a:schemeClr val="tx1"/>
            </a:solidFill>
          </a:ln>
        </p:spPr>
        <p:style>
          <a:lnRef idx="2">
            <a:schemeClr val="accent2"/>
          </a:lnRef>
          <a:fillRef idx="1">
            <a:schemeClr val="lt1"/>
          </a:fillRef>
          <a:effectRef idx="0">
            <a:schemeClr val="accent2"/>
          </a:effectRef>
          <a:fontRef idx="minor">
            <a:schemeClr val="dk1"/>
          </a:fontRef>
        </p:style>
        <p:txBody>
          <a:bodyPr anchor="ctr"/>
          <a:lstStyle>
            <a:defPPr>
              <a:defRPr lang="ja-JP"/>
            </a:defPPr>
            <a:lvl1pPr algn="l" rtl="0" eaLnBrk="0" fontAlgn="base" hangingPunct="0">
              <a:spcBef>
                <a:spcPct val="0"/>
              </a:spcBef>
              <a:spcAft>
                <a:spcPct val="0"/>
              </a:spcAft>
              <a:defRPr kumimoji="1" b="1" kern="1200">
                <a:solidFill>
                  <a:schemeClr val="dk1"/>
                </a:solidFill>
                <a:latin typeface="+mn-lt"/>
                <a:ea typeface="+mn-ea"/>
                <a:cs typeface="+mn-cs"/>
              </a:defRPr>
            </a:lvl1pPr>
            <a:lvl2pPr marL="457200" algn="l" rtl="0" eaLnBrk="0" fontAlgn="base" hangingPunct="0">
              <a:spcBef>
                <a:spcPct val="0"/>
              </a:spcBef>
              <a:spcAft>
                <a:spcPct val="0"/>
              </a:spcAft>
              <a:defRPr kumimoji="1" b="1" kern="1200">
                <a:solidFill>
                  <a:schemeClr val="dk1"/>
                </a:solidFill>
                <a:latin typeface="+mn-lt"/>
                <a:ea typeface="+mn-ea"/>
                <a:cs typeface="+mn-cs"/>
              </a:defRPr>
            </a:lvl2pPr>
            <a:lvl3pPr marL="914400" algn="l" rtl="0" eaLnBrk="0" fontAlgn="base" hangingPunct="0">
              <a:spcBef>
                <a:spcPct val="0"/>
              </a:spcBef>
              <a:spcAft>
                <a:spcPct val="0"/>
              </a:spcAft>
              <a:defRPr kumimoji="1" b="1" kern="1200">
                <a:solidFill>
                  <a:schemeClr val="dk1"/>
                </a:solidFill>
                <a:latin typeface="+mn-lt"/>
                <a:ea typeface="+mn-ea"/>
                <a:cs typeface="+mn-cs"/>
              </a:defRPr>
            </a:lvl3pPr>
            <a:lvl4pPr marL="1371600" algn="l" rtl="0" eaLnBrk="0" fontAlgn="base" hangingPunct="0">
              <a:spcBef>
                <a:spcPct val="0"/>
              </a:spcBef>
              <a:spcAft>
                <a:spcPct val="0"/>
              </a:spcAft>
              <a:defRPr kumimoji="1" b="1" kern="1200">
                <a:solidFill>
                  <a:schemeClr val="dk1"/>
                </a:solidFill>
                <a:latin typeface="+mn-lt"/>
                <a:ea typeface="+mn-ea"/>
                <a:cs typeface="+mn-cs"/>
              </a:defRPr>
            </a:lvl4pPr>
            <a:lvl5pPr marL="1828800" algn="l" rtl="0" eaLnBrk="0" fontAlgn="base" hangingPunct="0">
              <a:spcBef>
                <a:spcPct val="0"/>
              </a:spcBef>
              <a:spcAft>
                <a:spcPct val="0"/>
              </a:spcAft>
              <a:defRPr kumimoji="1" b="1" kern="1200">
                <a:solidFill>
                  <a:schemeClr val="dk1"/>
                </a:solidFill>
                <a:latin typeface="+mn-lt"/>
                <a:ea typeface="+mn-ea"/>
                <a:cs typeface="+mn-cs"/>
              </a:defRPr>
            </a:lvl5pPr>
            <a:lvl6pPr marL="2286000" algn="l" defTabSz="914400" rtl="0" eaLnBrk="1" latinLnBrk="0" hangingPunct="1">
              <a:defRPr kumimoji="1" b="1" kern="1200">
                <a:solidFill>
                  <a:schemeClr val="dk1"/>
                </a:solidFill>
                <a:latin typeface="+mn-lt"/>
                <a:ea typeface="+mn-ea"/>
                <a:cs typeface="+mn-cs"/>
              </a:defRPr>
            </a:lvl6pPr>
            <a:lvl7pPr marL="2743200" algn="l" defTabSz="914400" rtl="0" eaLnBrk="1" latinLnBrk="0" hangingPunct="1">
              <a:defRPr kumimoji="1" b="1" kern="1200">
                <a:solidFill>
                  <a:schemeClr val="dk1"/>
                </a:solidFill>
                <a:latin typeface="+mn-lt"/>
                <a:ea typeface="+mn-ea"/>
                <a:cs typeface="+mn-cs"/>
              </a:defRPr>
            </a:lvl7pPr>
            <a:lvl8pPr marL="3200400" algn="l" defTabSz="914400" rtl="0" eaLnBrk="1" latinLnBrk="0" hangingPunct="1">
              <a:defRPr kumimoji="1" b="1" kern="1200">
                <a:solidFill>
                  <a:schemeClr val="dk1"/>
                </a:solidFill>
                <a:latin typeface="+mn-lt"/>
                <a:ea typeface="+mn-ea"/>
                <a:cs typeface="+mn-cs"/>
              </a:defRPr>
            </a:lvl8pPr>
            <a:lvl9pPr marL="3657600" algn="l" defTabSz="914400" rtl="0" eaLnBrk="1" latinLnBrk="0" hangingPunct="1">
              <a:defRPr kumimoji="1" b="1" kern="1200">
                <a:solidFill>
                  <a:schemeClr val="dk1"/>
                </a:solidFill>
                <a:latin typeface="+mn-lt"/>
                <a:ea typeface="+mn-ea"/>
                <a:cs typeface="+mn-cs"/>
              </a:defRPr>
            </a:lvl9pPr>
          </a:lstStyle>
          <a:p>
            <a:pPr algn="ctr" eaLnBrk="1" hangingPunct="1">
              <a:defRPr/>
            </a:pPr>
            <a:r>
              <a:rPr lang="en-US" altLang="ja-JP">
                <a:solidFill>
                  <a:srgbClr val="000000"/>
                </a:solidFill>
              </a:rPr>
              <a:t>user</a:t>
            </a:r>
            <a:r>
              <a:rPr lang="ja-JP" altLang="en-US">
                <a:solidFill>
                  <a:srgbClr val="000000"/>
                </a:solidFill>
              </a:rPr>
              <a:t>　</a:t>
            </a:r>
            <a:r>
              <a:rPr lang="en-US" altLang="ja-JP">
                <a:solidFill>
                  <a:srgbClr val="000000"/>
                </a:solidFill>
              </a:rPr>
              <a:t>B</a:t>
            </a:r>
          </a:p>
        </p:txBody>
      </p:sp>
      <p:sp>
        <p:nvSpPr>
          <p:cNvPr id="31" name="角丸四角形 23">
            <a:extLst>
              <a:ext uri="{FF2B5EF4-FFF2-40B4-BE49-F238E27FC236}">
                <a16:creationId xmlns:a16="http://schemas.microsoft.com/office/drawing/2014/main" id="{D7E1C62C-35EF-479B-B2CB-5ED8AEB79B29}"/>
              </a:ext>
            </a:extLst>
          </p:cNvPr>
          <p:cNvSpPr/>
          <p:nvPr/>
        </p:nvSpPr>
        <p:spPr>
          <a:xfrm>
            <a:off x="1884362" y="5475288"/>
            <a:ext cx="2298700" cy="828675"/>
          </a:xfrm>
          <a:prstGeom prst="roundRect">
            <a:avLst/>
          </a:prstGeom>
          <a:solidFill>
            <a:schemeClr val="bg1">
              <a:lumMod val="95000"/>
            </a:schemeClr>
          </a:solidFill>
          <a:ln>
            <a:solidFill>
              <a:schemeClr val="tx1"/>
            </a:solidFill>
          </a:ln>
        </p:spPr>
        <p:style>
          <a:lnRef idx="2">
            <a:schemeClr val="accent2"/>
          </a:lnRef>
          <a:fillRef idx="1">
            <a:schemeClr val="lt1"/>
          </a:fillRef>
          <a:effectRef idx="0">
            <a:schemeClr val="accent2"/>
          </a:effectRef>
          <a:fontRef idx="minor">
            <a:schemeClr val="dk1"/>
          </a:fontRef>
        </p:style>
        <p:txBody>
          <a:bodyPr anchor="ctr"/>
          <a:lstStyle>
            <a:defPPr>
              <a:defRPr lang="ja-JP"/>
            </a:defPPr>
            <a:lvl1pPr algn="l" rtl="0" eaLnBrk="0" fontAlgn="base" hangingPunct="0">
              <a:spcBef>
                <a:spcPct val="0"/>
              </a:spcBef>
              <a:spcAft>
                <a:spcPct val="0"/>
              </a:spcAft>
              <a:defRPr kumimoji="1" b="1" kern="1200">
                <a:solidFill>
                  <a:schemeClr val="dk1"/>
                </a:solidFill>
                <a:latin typeface="+mn-lt"/>
                <a:ea typeface="+mn-ea"/>
                <a:cs typeface="+mn-cs"/>
              </a:defRPr>
            </a:lvl1pPr>
            <a:lvl2pPr marL="457200" algn="l" rtl="0" eaLnBrk="0" fontAlgn="base" hangingPunct="0">
              <a:spcBef>
                <a:spcPct val="0"/>
              </a:spcBef>
              <a:spcAft>
                <a:spcPct val="0"/>
              </a:spcAft>
              <a:defRPr kumimoji="1" b="1" kern="1200">
                <a:solidFill>
                  <a:schemeClr val="dk1"/>
                </a:solidFill>
                <a:latin typeface="+mn-lt"/>
                <a:ea typeface="+mn-ea"/>
                <a:cs typeface="+mn-cs"/>
              </a:defRPr>
            </a:lvl2pPr>
            <a:lvl3pPr marL="914400" algn="l" rtl="0" eaLnBrk="0" fontAlgn="base" hangingPunct="0">
              <a:spcBef>
                <a:spcPct val="0"/>
              </a:spcBef>
              <a:spcAft>
                <a:spcPct val="0"/>
              </a:spcAft>
              <a:defRPr kumimoji="1" b="1" kern="1200">
                <a:solidFill>
                  <a:schemeClr val="dk1"/>
                </a:solidFill>
                <a:latin typeface="+mn-lt"/>
                <a:ea typeface="+mn-ea"/>
                <a:cs typeface="+mn-cs"/>
              </a:defRPr>
            </a:lvl3pPr>
            <a:lvl4pPr marL="1371600" algn="l" rtl="0" eaLnBrk="0" fontAlgn="base" hangingPunct="0">
              <a:spcBef>
                <a:spcPct val="0"/>
              </a:spcBef>
              <a:spcAft>
                <a:spcPct val="0"/>
              </a:spcAft>
              <a:defRPr kumimoji="1" b="1" kern="1200">
                <a:solidFill>
                  <a:schemeClr val="dk1"/>
                </a:solidFill>
                <a:latin typeface="+mn-lt"/>
                <a:ea typeface="+mn-ea"/>
                <a:cs typeface="+mn-cs"/>
              </a:defRPr>
            </a:lvl4pPr>
            <a:lvl5pPr marL="1828800" algn="l" rtl="0" eaLnBrk="0" fontAlgn="base" hangingPunct="0">
              <a:spcBef>
                <a:spcPct val="0"/>
              </a:spcBef>
              <a:spcAft>
                <a:spcPct val="0"/>
              </a:spcAft>
              <a:defRPr kumimoji="1" b="1" kern="1200">
                <a:solidFill>
                  <a:schemeClr val="dk1"/>
                </a:solidFill>
                <a:latin typeface="+mn-lt"/>
                <a:ea typeface="+mn-ea"/>
                <a:cs typeface="+mn-cs"/>
              </a:defRPr>
            </a:lvl5pPr>
            <a:lvl6pPr marL="2286000" algn="l" defTabSz="914400" rtl="0" eaLnBrk="1" latinLnBrk="0" hangingPunct="1">
              <a:defRPr kumimoji="1" b="1" kern="1200">
                <a:solidFill>
                  <a:schemeClr val="dk1"/>
                </a:solidFill>
                <a:latin typeface="+mn-lt"/>
                <a:ea typeface="+mn-ea"/>
                <a:cs typeface="+mn-cs"/>
              </a:defRPr>
            </a:lvl6pPr>
            <a:lvl7pPr marL="2743200" algn="l" defTabSz="914400" rtl="0" eaLnBrk="1" latinLnBrk="0" hangingPunct="1">
              <a:defRPr kumimoji="1" b="1" kern="1200">
                <a:solidFill>
                  <a:schemeClr val="dk1"/>
                </a:solidFill>
                <a:latin typeface="+mn-lt"/>
                <a:ea typeface="+mn-ea"/>
                <a:cs typeface="+mn-cs"/>
              </a:defRPr>
            </a:lvl7pPr>
            <a:lvl8pPr marL="3200400" algn="l" defTabSz="914400" rtl="0" eaLnBrk="1" latinLnBrk="0" hangingPunct="1">
              <a:defRPr kumimoji="1" b="1" kern="1200">
                <a:solidFill>
                  <a:schemeClr val="dk1"/>
                </a:solidFill>
                <a:latin typeface="+mn-lt"/>
                <a:ea typeface="+mn-ea"/>
                <a:cs typeface="+mn-cs"/>
              </a:defRPr>
            </a:lvl8pPr>
            <a:lvl9pPr marL="3657600" algn="l" defTabSz="914400" rtl="0" eaLnBrk="1" latinLnBrk="0" hangingPunct="1">
              <a:defRPr kumimoji="1" b="1" kern="1200">
                <a:solidFill>
                  <a:schemeClr val="dk1"/>
                </a:solidFill>
                <a:latin typeface="+mn-lt"/>
                <a:ea typeface="+mn-ea"/>
                <a:cs typeface="+mn-cs"/>
              </a:defRPr>
            </a:lvl9pPr>
          </a:lstStyle>
          <a:p>
            <a:pPr algn="ctr" eaLnBrk="1" hangingPunct="1">
              <a:defRPr/>
            </a:pPr>
            <a:r>
              <a:rPr lang="en-US" altLang="ja-JP" dirty="0">
                <a:solidFill>
                  <a:srgbClr val="000000"/>
                </a:solidFill>
              </a:rPr>
              <a:t>User A wants to connect </a:t>
            </a:r>
            <a:r>
              <a:rPr lang="en-US" altLang="ja-JP" dirty="0" err="1">
                <a:solidFill>
                  <a:srgbClr val="000000"/>
                </a:solidFill>
              </a:rPr>
              <a:t>to“B</a:t>
            </a:r>
            <a:r>
              <a:rPr lang="en-US" altLang="ja-JP" dirty="0">
                <a:solidFill>
                  <a:srgbClr val="000000"/>
                </a:solidFill>
              </a:rPr>
              <a:t>”.</a:t>
            </a:r>
          </a:p>
        </p:txBody>
      </p:sp>
      <p:sp>
        <p:nvSpPr>
          <p:cNvPr id="32" name="下矢印 29">
            <a:extLst>
              <a:ext uri="{FF2B5EF4-FFF2-40B4-BE49-F238E27FC236}">
                <a16:creationId xmlns:a16="http://schemas.microsoft.com/office/drawing/2014/main" id="{70DEC7B7-A0A3-4F41-9DF0-C1D1B4DAC146}"/>
              </a:ext>
            </a:extLst>
          </p:cNvPr>
          <p:cNvSpPr/>
          <p:nvPr/>
        </p:nvSpPr>
        <p:spPr>
          <a:xfrm>
            <a:off x="2876550" y="4235450"/>
            <a:ext cx="457200" cy="1196975"/>
          </a:xfrm>
          <a:prstGeom prst="downArrow">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eaLnBrk="0" fontAlgn="base" hangingPunct="0">
              <a:spcBef>
                <a:spcPct val="0"/>
              </a:spcBef>
              <a:spcAft>
                <a:spcPct val="0"/>
              </a:spcAft>
              <a:defRPr kumimoji="1" b="1" kern="1200">
                <a:solidFill>
                  <a:schemeClr val="lt1"/>
                </a:solidFill>
                <a:latin typeface="+mn-lt"/>
                <a:ea typeface="+mn-ea"/>
                <a:cs typeface="+mn-cs"/>
              </a:defRPr>
            </a:lvl1pPr>
            <a:lvl2pPr marL="457200" algn="l" rtl="0" eaLnBrk="0" fontAlgn="base" hangingPunct="0">
              <a:spcBef>
                <a:spcPct val="0"/>
              </a:spcBef>
              <a:spcAft>
                <a:spcPct val="0"/>
              </a:spcAft>
              <a:defRPr kumimoji="1" b="1" kern="1200">
                <a:solidFill>
                  <a:schemeClr val="lt1"/>
                </a:solidFill>
                <a:latin typeface="+mn-lt"/>
                <a:ea typeface="+mn-ea"/>
                <a:cs typeface="+mn-cs"/>
              </a:defRPr>
            </a:lvl2pPr>
            <a:lvl3pPr marL="914400" algn="l" rtl="0" eaLnBrk="0" fontAlgn="base" hangingPunct="0">
              <a:spcBef>
                <a:spcPct val="0"/>
              </a:spcBef>
              <a:spcAft>
                <a:spcPct val="0"/>
              </a:spcAft>
              <a:defRPr kumimoji="1" b="1" kern="1200">
                <a:solidFill>
                  <a:schemeClr val="lt1"/>
                </a:solidFill>
                <a:latin typeface="+mn-lt"/>
                <a:ea typeface="+mn-ea"/>
                <a:cs typeface="+mn-cs"/>
              </a:defRPr>
            </a:lvl3pPr>
            <a:lvl4pPr marL="1371600" algn="l" rtl="0" eaLnBrk="0" fontAlgn="base" hangingPunct="0">
              <a:spcBef>
                <a:spcPct val="0"/>
              </a:spcBef>
              <a:spcAft>
                <a:spcPct val="0"/>
              </a:spcAft>
              <a:defRPr kumimoji="1" b="1" kern="1200">
                <a:solidFill>
                  <a:schemeClr val="lt1"/>
                </a:solidFill>
                <a:latin typeface="+mn-lt"/>
                <a:ea typeface="+mn-ea"/>
                <a:cs typeface="+mn-cs"/>
              </a:defRPr>
            </a:lvl4pPr>
            <a:lvl5pPr marL="1828800" algn="l" rtl="0" eaLnBrk="0" fontAlgn="base" hangingPunct="0">
              <a:spcBef>
                <a:spcPct val="0"/>
              </a:spcBef>
              <a:spcAft>
                <a:spcPct val="0"/>
              </a:spcAft>
              <a:defRPr kumimoji="1" b="1" kern="1200">
                <a:solidFill>
                  <a:schemeClr val="lt1"/>
                </a:solidFill>
                <a:latin typeface="+mn-lt"/>
                <a:ea typeface="+mn-ea"/>
                <a:cs typeface="+mn-cs"/>
              </a:defRPr>
            </a:lvl5pPr>
            <a:lvl6pPr marL="2286000" algn="l" defTabSz="914400" rtl="0" eaLnBrk="1" latinLnBrk="0" hangingPunct="1">
              <a:defRPr kumimoji="1" b="1" kern="1200">
                <a:solidFill>
                  <a:schemeClr val="lt1"/>
                </a:solidFill>
                <a:latin typeface="+mn-lt"/>
                <a:ea typeface="+mn-ea"/>
                <a:cs typeface="+mn-cs"/>
              </a:defRPr>
            </a:lvl6pPr>
            <a:lvl7pPr marL="2743200" algn="l" defTabSz="914400" rtl="0" eaLnBrk="1" latinLnBrk="0" hangingPunct="1">
              <a:defRPr kumimoji="1" b="1" kern="1200">
                <a:solidFill>
                  <a:schemeClr val="lt1"/>
                </a:solidFill>
                <a:latin typeface="+mn-lt"/>
                <a:ea typeface="+mn-ea"/>
                <a:cs typeface="+mn-cs"/>
              </a:defRPr>
            </a:lvl7pPr>
            <a:lvl8pPr marL="3200400" algn="l" defTabSz="914400" rtl="0" eaLnBrk="1" latinLnBrk="0" hangingPunct="1">
              <a:defRPr kumimoji="1" b="1" kern="1200">
                <a:solidFill>
                  <a:schemeClr val="lt1"/>
                </a:solidFill>
                <a:latin typeface="+mn-lt"/>
                <a:ea typeface="+mn-ea"/>
                <a:cs typeface="+mn-cs"/>
              </a:defRPr>
            </a:lvl8pPr>
            <a:lvl9pPr marL="3657600" algn="l" defTabSz="914400" rtl="0" eaLnBrk="1" latinLnBrk="0" hangingPunct="1">
              <a:defRPr kumimoji="1" b="1" kern="1200">
                <a:solidFill>
                  <a:schemeClr val="lt1"/>
                </a:solidFill>
                <a:latin typeface="+mn-lt"/>
                <a:ea typeface="+mn-ea"/>
                <a:cs typeface="+mn-cs"/>
              </a:defRPr>
            </a:lvl9pPr>
          </a:lstStyle>
          <a:p>
            <a:pPr algn="ctr" eaLnBrk="1" hangingPunct="1">
              <a:defRPr/>
            </a:pPr>
            <a:endParaRPr lang="ja-JP" altLang="en-US"/>
          </a:p>
        </p:txBody>
      </p:sp>
      <p:sp>
        <p:nvSpPr>
          <p:cNvPr id="33" name="下矢印 30">
            <a:extLst>
              <a:ext uri="{FF2B5EF4-FFF2-40B4-BE49-F238E27FC236}">
                <a16:creationId xmlns:a16="http://schemas.microsoft.com/office/drawing/2014/main" id="{B1E1FE9F-35E0-4D45-87AE-2AC50135909E}"/>
              </a:ext>
            </a:extLst>
          </p:cNvPr>
          <p:cNvSpPr/>
          <p:nvPr/>
        </p:nvSpPr>
        <p:spPr>
          <a:xfrm rot="17198103">
            <a:off x="1852612" y="4376738"/>
            <a:ext cx="457200" cy="1295400"/>
          </a:xfrm>
          <a:prstGeom prst="downArrow">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eaLnBrk="0" fontAlgn="base" hangingPunct="0">
              <a:spcBef>
                <a:spcPct val="0"/>
              </a:spcBef>
              <a:spcAft>
                <a:spcPct val="0"/>
              </a:spcAft>
              <a:defRPr kumimoji="1" b="1" kern="1200">
                <a:solidFill>
                  <a:schemeClr val="lt1"/>
                </a:solidFill>
                <a:latin typeface="+mn-lt"/>
                <a:ea typeface="+mn-ea"/>
                <a:cs typeface="+mn-cs"/>
              </a:defRPr>
            </a:lvl1pPr>
            <a:lvl2pPr marL="457200" algn="l" rtl="0" eaLnBrk="0" fontAlgn="base" hangingPunct="0">
              <a:spcBef>
                <a:spcPct val="0"/>
              </a:spcBef>
              <a:spcAft>
                <a:spcPct val="0"/>
              </a:spcAft>
              <a:defRPr kumimoji="1" b="1" kern="1200">
                <a:solidFill>
                  <a:schemeClr val="lt1"/>
                </a:solidFill>
                <a:latin typeface="+mn-lt"/>
                <a:ea typeface="+mn-ea"/>
                <a:cs typeface="+mn-cs"/>
              </a:defRPr>
            </a:lvl2pPr>
            <a:lvl3pPr marL="914400" algn="l" rtl="0" eaLnBrk="0" fontAlgn="base" hangingPunct="0">
              <a:spcBef>
                <a:spcPct val="0"/>
              </a:spcBef>
              <a:spcAft>
                <a:spcPct val="0"/>
              </a:spcAft>
              <a:defRPr kumimoji="1" b="1" kern="1200">
                <a:solidFill>
                  <a:schemeClr val="lt1"/>
                </a:solidFill>
                <a:latin typeface="+mn-lt"/>
                <a:ea typeface="+mn-ea"/>
                <a:cs typeface="+mn-cs"/>
              </a:defRPr>
            </a:lvl3pPr>
            <a:lvl4pPr marL="1371600" algn="l" rtl="0" eaLnBrk="0" fontAlgn="base" hangingPunct="0">
              <a:spcBef>
                <a:spcPct val="0"/>
              </a:spcBef>
              <a:spcAft>
                <a:spcPct val="0"/>
              </a:spcAft>
              <a:defRPr kumimoji="1" b="1" kern="1200">
                <a:solidFill>
                  <a:schemeClr val="lt1"/>
                </a:solidFill>
                <a:latin typeface="+mn-lt"/>
                <a:ea typeface="+mn-ea"/>
                <a:cs typeface="+mn-cs"/>
              </a:defRPr>
            </a:lvl4pPr>
            <a:lvl5pPr marL="1828800" algn="l" rtl="0" eaLnBrk="0" fontAlgn="base" hangingPunct="0">
              <a:spcBef>
                <a:spcPct val="0"/>
              </a:spcBef>
              <a:spcAft>
                <a:spcPct val="0"/>
              </a:spcAft>
              <a:defRPr kumimoji="1" b="1" kern="1200">
                <a:solidFill>
                  <a:schemeClr val="lt1"/>
                </a:solidFill>
                <a:latin typeface="+mn-lt"/>
                <a:ea typeface="+mn-ea"/>
                <a:cs typeface="+mn-cs"/>
              </a:defRPr>
            </a:lvl5pPr>
            <a:lvl6pPr marL="2286000" algn="l" defTabSz="914400" rtl="0" eaLnBrk="1" latinLnBrk="0" hangingPunct="1">
              <a:defRPr kumimoji="1" b="1" kern="1200">
                <a:solidFill>
                  <a:schemeClr val="lt1"/>
                </a:solidFill>
                <a:latin typeface="+mn-lt"/>
                <a:ea typeface="+mn-ea"/>
                <a:cs typeface="+mn-cs"/>
              </a:defRPr>
            </a:lvl6pPr>
            <a:lvl7pPr marL="2743200" algn="l" defTabSz="914400" rtl="0" eaLnBrk="1" latinLnBrk="0" hangingPunct="1">
              <a:defRPr kumimoji="1" b="1" kern="1200">
                <a:solidFill>
                  <a:schemeClr val="lt1"/>
                </a:solidFill>
                <a:latin typeface="+mn-lt"/>
                <a:ea typeface="+mn-ea"/>
                <a:cs typeface="+mn-cs"/>
              </a:defRPr>
            </a:lvl7pPr>
            <a:lvl8pPr marL="3200400" algn="l" defTabSz="914400" rtl="0" eaLnBrk="1" latinLnBrk="0" hangingPunct="1">
              <a:defRPr kumimoji="1" b="1" kern="1200">
                <a:solidFill>
                  <a:schemeClr val="lt1"/>
                </a:solidFill>
                <a:latin typeface="+mn-lt"/>
                <a:ea typeface="+mn-ea"/>
                <a:cs typeface="+mn-cs"/>
              </a:defRPr>
            </a:lvl8pPr>
            <a:lvl9pPr marL="3657600" algn="l" defTabSz="914400" rtl="0" eaLnBrk="1" latinLnBrk="0" hangingPunct="1">
              <a:defRPr kumimoji="1" b="1" kern="1200">
                <a:solidFill>
                  <a:schemeClr val="lt1"/>
                </a:solidFill>
                <a:latin typeface="+mn-lt"/>
                <a:ea typeface="+mn-ea"/>
                <a:cs typeface="+mn-cs"/>
              </a:defRPr>
            </a:lvl9pPr>
          </a:lstStyle>
          <a:p>
            <a:pPr algn="ctr" eaLnBrk="1" hangingPunct="1">
              <a:defRPr/>
            </a:pPr>
            <a:endParaRPr lang="ja-JP" altLang="en-US"/>
          </a:p>
        </p:txBody>
      </p:sp>
      <p:sp>
        <p:nvSpPr>
          <p:cNvPr id="34" name="下矢印 36">
            <a:extLst>
              <a:ext uri="{FF2B5EF4-FFF2-40B4-BE49-F238E27FC236}">
                <a16:creationId xmlns:a16="http://schemas.microsoft.com/office/drawing/2014/main" id="{A6F0C2AA-6731-4CB5-98B6-984FD4DA1ED7}"/>
              </a:ext>
            </a:extLst>
          </p:cNvPr>
          <p:cNvSpPr/>
          <p:nvPr/>
        </p:nvSpPr>
        <p:spPr>
          <a:xfrm rot="5400000">
            <a:off x="4872025" y="3878275"/>
            <a:ext cx="457200" cy="2543150"/>
          </a:xfrm>
          <a:prstGeom prst="downArrow">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eaLnBrk="0" fontAlgn="base" hangingPunct="0">
              <a:spcBef>
                <a:spcPct val="0"/>
              </a:spcBef>
              <a:spcAft>
                <a:spcPct val="0"/>
              </a:spcAft>
              <a:defRPr kumimoji="1" b="1" kern="1200">
                <a:solidFill>
                  <a:schemeClr val="lt1"/>
                </a:solidFill>
                <a:latin typeface="+mn-lt"/>
                <a:ea typeface="+mn-ea"/>
                <a:cs typeface="+mn-cs"/>
              </a:defRPr>
            </a:lvl1pPr>
            <a:lvl2pPr marL="457200" algn="l" rtl="0" eaLnBrk="0" fontAlgn="base" hangingPunct="0">
              <a:spcBef>
                <a:spcPct val="0"/>
              </a:spcBef>
              <a:spcAft>
                <a:spcPct val="0"/>
              </a:spcAft>
              <a:defRPr kumimoji="1" b="1" kern="1200">
                <a:solidFill>
                  <a:schemeClr val="lt1"/>
                </a:solidFill>
                <a:latin typeface="+mn-lt"/>
                <a:ea typeface="+mn-ea"/>
                <a:cs typeface="+mn-cs"/>
              </a:defRPr>
            </a:lvl2pPr>
            <a:lvl3pPr marL="914400" algn="l" rtl="0" eaLnBrk="0" fontAlgn="base" hangingPunct="0">
              <a:spcBef>
                <a:spcPct val="0"/>
              </a:spcBef>
              <a:spcAft>
                <a:spcPct val="0"/>
              </a:spcAft>
              <a:defRPr kumimoji="1" b="1" kern="1200">
                <a:solidFill>
                  <a:schemeClr val="lt1"/>
                </a:solidFill>
                <a:latin typeface="+mn-lt"/>
                <a:ea typeface="+mn-ea"/>
                <a:cs typeface="+mn-cs"/>
              </a:defRPr>
            </a:lvl3pPr>
            <a:lvl4pPr marL="1371600" algn="l" rtl="0" eaLnBrk="0" fontAlgn="base" hangingPunct="0">
              <a:spcBef>
                <a:spcPct val="0"/>
              </a:spcBef>
              <a:spcAft>
                <a:spcPct val="0"/>
              </a:spcAft>
              <a:defRPr kumimoji="1" b="1" kern="1200">
                <a:solidFill>
                  <a:schemeClr val="lt1"/>
                </a:solidFill>
                <a:latin typeface="+mn-lt"/>
                <a:ea typeface="+mn-ea"/>
                <a:cs typeface="+mn-cs"/>
              </a:defRPr>
            </a:lvl4pPr>
            <a:lvl5pPr marL="1828800" algn="l" rtl="0" eaLnBrk="0" fontAlgn="base" hangingPunct="0">
              <a:spcBef>
                <a:spcPct val="0"/>
              </a:spcBef>
              <a:spcAft>
                <a:spcPct val="0"/>
              </a:spcAft>
              <a:defRPr kumimoji="1" b="1" kern="1200">
                <a:solidFill>
                  <a:schemeClr val="lt1"/>
                </a:solidFill>
                <a:latin typeface="+mn-lt"/>
                <a:ea typeface="+mn-ea"/>
                <a:cs typeface="+mn-cs"/>
              </a:defRPr>
            </a:lvl5pPr>
            <a:lvl6pPr marL="2286000" algn="l" defTabSz="914400" rtl="0" eaLnBrk="1" latinLnBrk="0" hangingPunct="1">
              <a:defRPr kumimoji="1" b="1" kern="1200">
                <a:solidFill>
                  <a:schemeClr val="lt1"/>
                </a:solidFill>
                <a:latin typeface="+mn-lt"/>
                <a:ea typeface="+mn-ea"/>
                <a:cs typeface="+mn-cs"/>
              </a:defRPr>
            </a:lvl6pPr>
            <a:lvl7pPr marL="2743200" algn="l" defTabSz="914400" rtl="0" eaLnBrk="1" latinLnBrk="0" hangingPunct="1">
              <a:defRPr kumimoji="1" b="1" kern="1200">
                <a:solidFill>
                  <a:schemeClr val="lt1"/>
                </a:solidFill>
                <a:latin typeface="+mn-lt"/>
                <a:ea typeface="+mn-ea"/>
                <a:cs typeface="+mn-cs"/>
              </a:defRPr>
            </a:lvl7pPr>
            <a:lvl8pPr marL="3200400" algn="l" defTabSz="914400" rtl="0" eaLnBrk="1" latinLnBrk="0" hangingPunct="1">
              <a:defRPr kumimoji="1" b="1" kern="1200">
                <a:solidFill>
                  <a:schemeClr val="lt1"/>
                </a:solidFill>
                <a:latin typeface="+mn-lt"/>
                <a:ea typeface="+mn-ea"/>
                <a:cs typeface="+mn-cs"/>
              </a:defRPr>
            </a:lvl8pPr>
            <a:lvl9pPr marL="3657600" algn="l" defTabSz="914400" rtl="0" eaLnBrk="1" latinLnBrk="0" hangingPunct="1">
              <a:defRPr kumimoji="1" b="1" kern="1200">
                <a:solidFill>
                  <a:schemeClr val="lt1"/>
                </a:solidFill>
                <a:latin typeface="+mn-lt"/>
                <a:ea typeface="+mn-ea"/>
                <a:cs typeface="+mn-cs"/>
              </a:defRPr>
            </a:lvl9pPr>
          </a:lstStyle>
          <a:p>
            <a:pPr algn="ctr" eaLnBrk="1" hangingPunct="1">
              <a:defRPr/>
            </a:pPr>
            <a:endParaRPr lang="ja-JP" altLang="en-US"/>
          </a:p>
        </p:txBody>
      </p:sp>
      <p:sp>
        <p:nvSpPr>
          <p:cNvPr id="35" name="爆発 1 32">
            <a:extLst>
              <a:ext uri="{FF2B5EF4-FFF2-40B4-BE49-F238E27FC236}">
                <a16:creationId xmlns:a16="http://schemas.microsoft.com/office/drawing/2014/main" id="{6FB12007-C305-4479-8C8B-663B8C953D2A}"/>
              </a:ext>
            </a:extLst>
          </p:cNvPr>
          <p:cNvSpPr/>
          <p:nvPr/>
        </p:nvSpPr>
        <p:spPr>
          <a:xfrm>
            <a:off x="2481262" y="5062538"/>
            <a:ext cx="549275" cy="401637"/>
          </a:xfrm>
          <a:prstGeom prst="irregularSeal1">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eaLnBrk="0" fontAlgn="base" hangingPunct="0">
              <a:spcBef>
                <a:spcPct val="0"/>
              </a:spcBef>
              <a:spcAft>
                <a:spcPct val="0"/>
              </a:spcAft>
              <a:defRPr kumimoji="1" b="1" kern="1200">
                <a:solidFill>
                  <a:schemeClr val="lt1"/>
                </a:solidFill>
                <a:latin typeface="+mn-lt"/>
                <a:ea typeface="+mn-ea"/>
                <a:cs typeface="+mn-cs"/>
              </a:defRPr>
            </a:lvl1pPr>
            <a:lvl2pPr marL="457200" algn="l" rtl="0" eaLnBrk="0" fontAlgn="base" hangingPunct="0">
              <a:spcBef>
                <a:spcPct val="0"/>
              </a:spcBef>
              <a:spcAft>
                <a:spcPct val="0"/>
              </a:spcAft>
              <a:defRPr kumimoji="1" b="1" kern="1200">
                <a:solidFill>
                  <a:schemeClr val="lt1"/>
                </a:solidFill>
                <a:latin typeface="+mn-lt"/>
                <a:ea typeface="+mn-ea"/>
                <a:cs typeface="+mn-cs"/>
              </a:defRPr>
            </a:lvl2pPr>
            <a:lvl3pPr marL="914400" algn="l" rtl="0" eaLnBrk="0" fontAlgn="base" hangingPunct="0">
              <a:spcBef>
                <a:spcPct val="0"/>
              </a:spcBef>
              <a:spcAft>
                <a:spcPct val="0"/>
              </a:spcAft>
              <a:defRPr kumimoji="1" b="1" kern="1200">
                <a:solidFill>
                  <a:schemeClr val="lt1"/>
                </a:solidFill>
                <a:latin typeface="+mn-lt"/>
                <a:ea typeface="+mn-ea"/>
                <a:cs typeface="+mn-cs"/>
              </a:defRPr>
            </a:lvl3pPr>
            <a:lvl4pPr marL="1371600" algn="l" rtl="0" eaLnBrk="0" fontAlgn="base" hangingPunct="0">
              <a:spcBef>
                <a:spcPct val="0"/>
              </a:spcBef>
              <a:spcAft>
                <a:spcPct val="0"/>
              </a:spcAft>
              <a:defRPr kumimoji="1" b="1" kern="1200">
                <a:solidFill>
                  <a:schemeClr val="lt1"/>
                </a:solidFill>
                <a:latin typeface="+mn-lt"/>
                <a:ea typeface="+mn-ea"/>
                <a:cs typeface="+mn-cs"/>
              </a:defRPr>
            </a:lvl4pPr>
            <a:lvl5pPr marL="1828800" algn="l" rtl="0" eaLnBrk="0" fontAlgn="base" hangingPunct="0">
              <a:spcBef>
                <a:spcPct val="0"/>
              </a:spcBef>
              <a:spcAft>
                <a:spcPct val="0"/>
              </a:spcAft>
              <a:defRPr kumimoji="1" b="1" kern="1200">
                <a:solidFill>
                  <a:schemeClr val="lt1"/>
                </a:solidFill>
                <a:latin typeface="+mn-lt"/>
                <a:ea typeface="+mn-ea"/>
                <a:cs typeface="+mn-cs"/>
              </a:defRPr>
            </a:lvl5pPr>
            <a:lvl6pPr marL="2286000" algn="l" defTabSz="914400" rtl="0" eaLnBrk="1" latinLnBrk="0" hangingPunct="1">
              <a:defRPr kumimoji="1" b="1" kern="1200">
                <a:solidFill>
                  <a:schemeClr val="lt1"/>
                </a:solidFill>
                <a:latin typeface="+mn-lt"/>
                <a:ea typeface="+mn-ea"/>
                <a:cs typeface="+mn-cs"/>
              </a:defRPr>
            </a:lvl6pPr>
            <a:lvl7pPr marL="2743200" algn="l" defTabSz="914400" rtl="0" eaLnBrk="1" latinLnBrk="0" hangingPunct="1">
              <a:defRPr kumimoji="1" b="1" kern="1200">
                <a:solidFill>
                  <a:schemeClr val="lt1"/>
                </a:solidFill>
                <a:latin typeface="+mn-lt"/>
                <a:ea typeface="+mn-ea"/>
                <a:cs typeface="+mn-cs"/>
              </a:defRPr>
            </a:lvl7pPr>
            <a:lvl8pPr marL="3200400" algn="l" defTabSz="914400" rtl="0" eaLnBrk="1" latinLnBrk="0" hangingPunct="1">
              <a:defRPr kumimoji="1" b="1" kern="1200">
                <a:solidFill>
                  <a:schemeClr val="lt1"/>
                </a:solidFill>
                <a:latin typeface="+mn-lt"/>
                <a:ea typeface="+mn-ea"/>
                <a:cs typeface="+mn-cs"/>
              </a:defRPr>
            </a:lvl8pPr>
            <a:lvl9pPr marL="3657600" algn="l" defTabSz="914400" rtl="0" eaLnBrk="1" latinLnBrk="0" hangingPunct="1">
              <a:defRPr kumimoji="1" b="1" kern="1200">
                <a:solidFill>
                  <a:schemeClr val="lt1"/>
                </a:solidFill>
                <a:latin typeface="+mn-lt"/>
                <a:ea typeface="+mn-ea"/>
                <a:cs typeface="+mn-cs"/>
              </a:defRPr>
            </a:lvl9pPr>
          </a:lstStyle>
          <a:p>
            <a:pPr algn="ctr" eaLnBrk="1" hangingPunct="1">
              <a:defRPr/>
            </a:pPr>
            <a:endParaRPr lang="ja-JP" altLang="en-US"/>
          </a:p>
        </p:txBody>
      </p:sp>
      <p:sp>
        <p:nvSpPr>
          <p:cNvPr id="36" name="爆発 1 35">
            <a:extLst>
              <a:ext uri="{FF2B5EF4-FFF2-40B4-BE49-F238E27FC236}">
                <a16:creationId xmlns:a16="http://schemas.microsoft.com/office/drawing/2014/main" id="{E487CE80-BE2D-4BBE-95A0-F7EDB8E44649}"/>
              </a:ext>
            </a:extLst>
          </p:cNvPr>
          <p:cNvSpPr/>
          <p:nvPr/>
        </p:nvSpPr>
        <p:spPr>
          <a:xfrm>
            <a:off x="3425825" y="5073650"/>
            <a:ext cx="403225" cy="401638"/>
          </a:xfrm>
          <a:prstGeom prst="irregularSeal1">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eaLnBrk="0" fontAlgn="base" hangingPunct="0">
              <a:spcBef>
                <a:spcPct val="0"/>
              </a:spcBef>
              <a:spcAft>
                <a:spcPct val="0"/>
              </a:spcAft>
              <a:defRPr kumimoji="1" b="1" kern="1200">
                <a:solidFill>
                  <a:schemeClr val="lt1"/>
                </a:solidFill>
                <a:latin typeface="+mn-lt"/>
                <a:ea typeface="+mn-ea"/>
                <a:cs typeface="+mn-cs"/>
              </a:defRPr>
            </a:lvl1pPr>
            <a:lvl2pPr marL="457200" algn="l" rtl="0" eaLnBrk="0" fontAlgn="base" hangingPunct="0">
              <a:spcBef>
                <a:spcPct val="0"/>
              </a:spcBef>
              <a:spcAft>
                <a:spcPct val="0"/>
              </a:spcAft>
              <a:defRPr kumimoji="1" b="1" kern="1200">
                <a:solidFill>
                  <a:schemeClr val="lt1"/>
                </a:solidFill>
                <a:latin typeface="+mn-lt"/>
                <a:ea typeface="+mn-ea"/>
                <a:cs typeface="+mn-cs"/>
              </a:defRPr>
            </a:lvl2pPr>
            <a:lvl3pPr marL="914400" algn="l" rtl="0" eaLnBrk="0" fontAlgn="base" hangingPunct="0">
              <a:spcBef>
                <a:spcPct val="0"/>
              </a:spcBef>
              <a:spcAft>
                <a:spcPct val="0"/>
              </a:spcAft>
              <a:defRPr kumimoji="1" b="1" kern="1200">
                <a:solidFill>
                  <a:schemeClr val="lt1"/>
                </a:solidFill>
                <a:latin typeface="+mn-lt"/>
                <a:ea typeface="+mn-ea"/>
                <a:cs typeface="+mn-cs"/>
              </a:defRPr>
            </a:lvl3pPr>
            <a:lvl4pPr marL="1371600" algn="l" rtl="0" eaLnBrk="0" fontAlgn="base" hangingPunct="0">
              <a:spcBef>
                <a:spcPct val="0"/>
              </a:spcBef>
              <a:spcAft>
                <a:spcPct val="0"/>
              </a:spcAft>
              <a:defRPr kumimoji="1" b="1" kern="1200">
                <a:solidFill>
                  <a:schemeClr val="lt1"/>
                </a:solidFill>
                <a:latin typeface="+mn-lt"/>
                <a:ea typeface="+mn-ea"/>
                <a:cs typeface="+mn-cs"/>
              </a:defRPr>
            </a:lvl4pPr>
            <a:lvl5pPr marL="1828800" algn="l" rtl="0" eaLnBrk="0" fontAlgn="base" hangingPunct="0">
              <a:spcBef>
                <a:spcPct val="0"/>
              </a:spcBef>
              <a:spcAft>
                <a:spcPct val="0"/>
              </a:spcAft>
              <a:defRPr kumimoji="1" b="1" kern="1200">
                <a:solidFill>
                  <a:schemeClr val="lt1"/>
                </a:solidFill>
                <a:latin typeface="+mn-lt"/>
                <a:ea typeface="+mn-ea"/>
                <a:cs typeface="+mn-cs"/>
              </a:defRPr>
            </a:lvl5pPr>
            <a:lvl6pPr marL="2286000" algn="l" defTabSz="914400" rtl="0" eaLnBrk="1" latinLnBrk="0" hangingPunct="1">
              <a:defRPr kumimoji="1" b="1" kern="1200">
                <a:solidFill>
                  <a:schemeClr val="lt1"/>
                </a:solidFill>
                <a:latin typeface="+mn-lt"/>
                <a:ea typeface="+mn-ea"/>
                <a:cs typeface="+mn-cs"/>
              </a:defRPr>
            </a:lvl6pPr>
            <a:lvl7pPr marL="2743200" algn="l" defTabSz="914400" rtl="0" eaLnBrk="1" latinLnBrk="0" hangingPunct="1">
              <a:defRPr kumimoji="1" b="1" kern="1200">
                <a:solidFill>
                  <a:schemeClr val="lt1"/>
                </a:solidFill>
                <a:latin typeface="+mn-lt"/>
                <a:ea typeface="+mn-ea"/>
                <a:cs typeface="+mn-cs"/>
              </a:defRPr>
            </a:lvl7pPr>
            <a:lvl8pPr marL="3200400" algn="l" defTabSz="914400" rtl="0" eaLnBrk="1" latinLnBrk="0" hangingPunct="1">
              <a:defRPr kumimoji="1" b="1" kern="1200">
                <a:solidFill>
                  <a:schemeClr val="lt1"/>
                </a:solidFill>
                <a:latin typeface="+mn-lt"/>
                <a:ea typeface="+mn-ea"/>
                <a:cs typeface="+mn-cs"/>
              </a:defRPr>
            </a:lvl8pPr>
            <a:lvl9pPr marL="3657600" algn="l" defTabSz="914400" rtl="0" eaLnBrk="1" latinLnBrk="0" hangingPunct="1">
              <a:defRPr kumimoji="1" b="1" kern="1200">
                <a:solidFill>
                  <a:schemeClr val="lt1"/>
                </a:solidFill>
                <a:latin typeface="+mn-lt"/>
                <a:ea typeface="+mn-ea"/>
                <a:cs typeface="+mn-cs"/>
              </a:defRPr>
            </a:lvl9pPr>
          </a:lstStyle>
          <a:p>
            <a:pPr algn="ctr" eaLnBrk="1" hangingPunct="1">
              <a:defRPr/>
            </a:pPr>
            <a:endParaRPr lang="ja-JP" altLang="en-US"/>
          </a:p>
        </p:txBody>
      </p:sp>
      <p:sp>
        <p:nvSpPr>
          <p:cNvPr id="37" name="テキスト ボックス 44">
            <a:extLst>
              <a:ext uri="{FF2B5EF4-FFF2-40B4-BE49-F238E27FC236}">
                <a16:creationId xmlns:a16="http://schemas.microsoft.com/office/drawing/2014/main" id="{BB5157D4-96D9-445A-9649-A49932483C29}"/>
              </a:ext>
            </a:extLst>
          </p:cNvPr>
          <p:cNvSpPr txBox="1">
            <a:spLocks noChangeArrowheads="1"/>
          </p:cNvSpPr>
          <p:nvPr/>
        </p:nvSpPr>
        <p:spPr bwMode="auto">
          <a:xfrm>
            <a:off x="209550" y="3497263"/>
            <a:ext cx="2590800" cy="73183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60000"/>
              </a:spcBef>
              <a:buBlip>
                <a:blip r:embed="rId2"/>
              </a:buBlip>
              <a:defRPr kumimoji="1" sz="3200">
                <a:solidFill>
                  <a:schemeClr val="tx1"/>
                </a:solidFill>
                <a:latin typeface="Arial" panose="020B0604020202020204" pitchFamily="34" charset="0"/>
              </a:defRPr>
            </a:lvl1pPr>
            <a:lvl2pPr indent="-285750">
              <a:spcBef>
                <a:spcPct val="50000"/>
              </a:spcBef>
              <a:buFont typeface="Wingdings" panose="05000000000000000000" pitchFamily="2" charset="2"/>
              <a:buBlip>
                <a:blip r:embed="rId3"/>
              </a:buBlip>
              <a:defRPr kumimoji="1" sz="2400">
                <a:solidFill>
                  <a:schemeClr val="tx1"/>
                </a:solidFill>
                <a:latin typeface="Arial" panose="020B0604020202020204" pitchFamily="34" charset="0"/>
              </a:defRPr>
            </a:lvl2pPr>
            <a:lvl3pPr indent="-228600">
              <a:spcBef>
                <a:spcPct val="20000"/>
              </a:spcBef>
              <a:buChar char="•"/>
              <a:defRPr kumimoji="1" sz="2400">
                <a:solidFill>
                  <a:schemeClr val="tx1"/>
                </a:solidFill>
                <a:latin typeface="Arial" panose="020B0604020202020204" pitchFamily="34" charset="0"/>
              </a:defRPr>
            </a:lvl3pPr>
            <a:lvl4pPr indent="-228600">
              <a:spcBef>
                <a:spcPct val="20000"/>
              </a:spcBef>
              <a:buChar char="–"/>
              <a:defRPr kumimoji="1" sz="2000">
                <a:solidFill>
                  <a:schemeClr val="tx1"/>
                </a:solidFill>
                <a:latin typeface="Arial" panose="020B0604020202020204" pitchFamily="34" charset="0"/>
              </a:defRPr>
            </a:lvl4pPr>
            <a:lvl5pPr indent="-228600">
              <a:spcBef>
                <a:spcPct val="20000"/>
              </a:spcBef>
              <a:buChar char="»"/>
              <a:defRPr kumimoji="1" sz="2000">
                <a:solidFill>
                  <a:schemeClr val="tx1"/>
                </a:solidFill>
                <a:latin typeface="Arial" panose="020B0604020202020204" pitchFamily="34" charset="0"/>
              </a:defRPr>
            </a:lvl5pPr>
            <a:lvl6pPr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1800" dirty="0"/>
              <a:t>UWB-WBAN</a:t>
            </a:r>
          </a:p>
          <a:p>
            <a:pPr eaLnBrk="1" hangingPunct="1">
              <a:spcBef>
                <a:spcPct val="0"/>
              </a:spcBef>
              <a:buFontTx/>
              <a:buNone/>
            </a:pPr>
            <a:r>
              <a:rPr lang="en-US" altLang="ja-JP" sz="1800" dirty="0"/>
              <a:t>IEEE 802.15.</a:t>
            </a:r>
            <a:r>
              <a:rPr lang="en-US" altLang="ja-JP" sz="2400" dirty="0"/>
              <a:t>6ma</a:t>
            </a:r>
            <a:endParaRPr lang="ja-JP" altLang="en-US" sz="1800" dirty="0"/>
          </a:p>
        </p:txBody>
      </p:sp>
      <p:sp>
        <p:nvSpPr>
          <p:cNvPr id="38" name="テキスト ボックス 48">
            <a:extLst>
              <a:ext uri="{FF2B5EF4-FFF2-40B4-BE49-F238E27FC236}">
                <a16:creationId xmlns:a16="http://schemas.microsoft.com/office/drawing/2014/main" id="{BB2BC8DF-FB0B-427D-B591-80477D36D82C}"/>
              </a:ext>
            </a:extLst>
          </p:cNvPr>
          <p:cNvSpPr txBox="1">
            <a:spLocks noChangeArrowheads="1"/>
          </p:cNvSpPr>
          <p:nvPr/>
        </p:nvSpPr>
        <p:spPr bwMode="auto">
          <a:xfrm>
            <a:off x="6240462" y="3497263"/>
            <a:ext cx="2590800" cy="64135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60000"/>
              </a:spcBef>
              <a:buBlip>
                <a:blip r:embed="rId2"/>
              </a:buBlip>
              <a:defRPr kumimoji="1" sz="3200">
                <a:solidFill>
                  <a:schemeClr val="tx1"/>
                </a:solidFill>
                <a:latin typeface="Arial" panose="020B0604020202020204" pitchFamily="34" charset="0"/>
              </a:defRPr>
            </a:lvl1pPr>
            <a:lvl2pPr indent="-285750">
              <a:spcBef>
                <a:spcPct val="50000"/>
              </a:spcBef>
              <a:buFont typeface="Wingdings" panose="05000000000000000000" pitchFamily="2" charset="2"/>
              <a:buBlip>
                <a:blip r:embed="rId3"/>
              </a:buBlip>
              <a:defRPr kumimoji="1" sz="2400">
                <a:solidFill>
                  <a:schemeClr val="tx1"/>
                </a:solidFill>
                <a:latin typeface="Arial" panose="020B0604020202020204" pitchFamily="34" charset="0"/>
              </a:defRPr>
            </a:lvl2pPr>
            <a:lvl3pPr indent="-228600">
              <a:spcBef>
                <a:spcPct val="20000"/>
              </a:spcBef>
              <a:buChar char="•"/>
              <a:defRPr kumimoji="1" sz="2400">
                <a:solidFill>
                  <a:schemeClr val="tx1"/>
                </a:solidFill>
                <a:latin typeface="Arial" panose="020B0604020202020204" pitchFamily="34" charset="0"/>
              </a:defRPr>
            </a:lvl3pPr>
            <a:lvl4pPr indent="-228600">
              <a:spcBef>
                <a:spcPct val="20000"/>
              </a:spcBef>
              <a:buChar char="–"/>
              <a:defRPr kumimoji="1" sz="2000">
                <a:solidFill>
                  <a:schemeClr val="tx1"/>
                </a:solidFill>
                <a:latin typeface="Arial" panose="020B0604020202020204" pitchFamily="34" charset="0"/>
              </a:defRPr>
            </a:lvl4pPr>
            <a:lvl5pPr indent="-228600">
              <a:spcBef>
                <a:spcPct val="20000"/>
              </a:spcBef>
              <a:buChar char="»"/>
              <a:defRPr kumimoji="1" sz="2000">
                <a:solidFill>
                  <a:schemeClr val="tx1"/>
                </a:solidFill>
                <a:latin typeface="Arial" panose="020B0604020202020204" pitchFamily="34" charset="0"/>
              </a:defRPr>
            </a:lvl5pPr>
            <a:lvl6pPr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1800" dirty="0"/>
              <a:t>Other UWB system.</a:t>
            </a:r>
          </a:p>
          <a:p>
            <a:pPr eaLnBrk="1" hangingPunct="1">
              <a:spcBef>
                <a:spcPct val="0"/>
              </a:spcBef>
              <a:buFontTx/>
              <a:buNone/>
            </a:pPr>
            <a:r>
              <a:rPr lang="en-US" altLang="ja-JP" sz="1800" dirty="0"/>
              <a:t>e.g. IEEE 802.15.4a</a:t>
            </a:r>
            <a:endParaRPr lang="ja-JP" altLang="en-US" sz="1800" dirty="0"/>
          </a:p>
        </p:txBody>
      </p:sp>
      <p:sp>
        <p:nvSpPr>
          <p:cNvPr id="39" name="角丸四角形 49">
            <a:extLst>
              <a:ext uri="{FF2B5EF4-FFF2-40B4-BE49-F238E27FC236}">
                <a16:creationId xmlns:a16="http://schemas.microsoft.com/office/drawing/2014/main" id="{1B178769-FA69-4B85-94ED-9A5043A5B185}"/>
              </a:ext>
            </a:extLst>
          </p:cNvPr>
          <p:cNvSpPr/>
          <p:nvPr/>
        </p:nvSpPr>
        <p:spPr>
          <a:xfrm>
            <a:off x="7575550" y="4186238"/>
            <a:ext cx="1255712" cy="609600"/>
          </a:xfrm>
          <a:prstGeom prst="roundRect">
            <a:avLst/>
          </a:prstGeom>
          <a:solidFill>
            <a:schemeClr val="bg1">
              <a:lumMod val="95000"/>
            </a:schemeClr>
          </a:solidFill>
          <a:ln>
            <a:solidFill>
              <a:schemeClr val="tx1"/>
            </a:solidFill>
          </a:ln>
        </p:spPr>
        <p:style>
          <a:lnRef idx="2">
            <a:schemeClr val="accent2"/>
          </a:lnRef>
          <a:fillRef idx="1">
            <a:schemeClr val="lt1"/>
          </a:fillRef>
          <a:effectRef idx="0">
            <a:schemeClr val="accent2"/>
          </a:effectRef>
          <a:fontRef idx="minor">
            <a:schemeClr val="dk1"/>
          </a:fontRef>
        </p:style>
        <p:txBody>
          <a:bodyPr anchor="ctr"/>
          <a:lstStyle>
            <a:defPPr>
              <a:defRPr lang="ja-JP"/>
            </a:defPPr>
            <a:lvl1pPr algn="l" rtl="0" eaLnBrk="0" fontAlgn="base" hangingPunct="0">
              <a:spcBef>
                <a:spcPct val="0"/>
              </a:spcBef>
              <a:spcAft>
                <a:spcPct val="0"/>
              </a:spcAft>
              <a:defRPr kumimoji="1" b="1" kern="1200">
                <a:solidFill>
                  <a:schemeClr val="dk1"/>
                </a:solidFill>
                <a:latin typeface="+mn-lt"/>
                <a:ea typeface="+mn-ea"/>
                <a:cs typeface="+mn-cs"/>
              </a:defRPr>
            </a:lvl1pPr>
            <a:lvl2pPr marL="457200" algn="l" rtl="0" eaLnBrk="0" fontAlgn="base" hangingPunct="0">
              <a:spcBef>
                <a:spcPct val="0"/>
              </a:spcBef>
              <a:spcAft>
                <a:spcPct val="0"/>
              </a:spcAft>
              <a:defRPr kumimoji="1" b="1" kern="1200">
                <a:solidFill>
                  <a:schemeClr val="dk1"/>
                </a:solidFill>
                <a:latin typeface="+mn-lt"/>
                <a:ea typeface="+mn-ea"/>
                <a:cs typeface="+mn-cs"/>
              </a:defRPr>
            </a:lvl2pPr>
            <a:lvl3pPr marL="914400" algn="l" rtl="0" eaLnBrk="0" fontAlgn="base" hangingPunct="0">
              <a:spcBef>
                <a:spcPct val="0"/>
              </a:spcBef>
              <a:spcAft>
                <a:spcPct val="0"/>
              </a:spcAft>
              <a:defRPr kumimoji="1" b="1" kern="1200">
                <a:solidFill>
                  <a:schemeClr val="dk1"/>
                </a:solidFill>
                <a:latin typeface="+mn-lt"/>
                <a:ea typeface="+mn-ea"/>
                <a:cs typeface="+mn-cs"/>
              </a:defRPr>
            </a:lvl3pPr>
            <a:lvl4pPr marL="1371600" algn="l" rtl="0" eaLnBrk="0" fontAlgn="base" hangingPunct="0">
              <a:spcBef>
                <a:spcPct val="0"/>
              </a:spcBef>
              <a:spcAft>
                <a:spcPct val="0"/>
              </a:spcAft>
              <a:defRPr kumimoji="1" b="1" kern="1200">
                <a:solidFill>
                  <a:schemeClr val="dk1"/>
                </a:solidFill>
                <a:latin typeface="+mn-lt"/>
                <a:ea typeface="+mn-ea"/>
                <a:cs typeface="+mn-cs"/>
              </a:defRPr>
            </a:lvl4pPr>
            <a:lvl5pPr marL="1828800" algn="l" rtl="0" eaLnBrk="0" fontAlgn="base" hangingPunct="0">
              <a:spcBef>
                <a:spcPct val="0"/>
              </a:spcBef>
              <a:spcAft>
                <a:spcPct val="0"/>
              </a:spcAft>
              <a:defRPr kumimoji="1" b="1" kern="1200">
                <a:solidFill>
                  <a:schemeClr val="dk1"/>
                </a:solidFill>
                <a:latin typeface="+mn-lt"/>
                <a:ea typeface="+mn-ea"/>
                <a:cs typeface="+mn-cs"/>
              </a:defRPr>
            </a:lvl5pPr>
            <a:lvl6pPr marL="2286000" algn="l" defTabSz="914400" rtl="0" eaLnBrk="1" latinLnBrk="0" hangingPunct="1">
              <a:defRPr kumimoji="1" b="1" kern="1200">
                <a:solidFill>
                  <a:schemeClr val="dk1"/>
                </a:solidFill>
                <a:latin typeface="+mn-lt"/>
                <a:ea typeface="+mn-ea"/>
                <a:cs typeface="+mn-cs"/>
              </a:defRPr>
            </a:lvl6pPr>
            <a:lvl7pPr marL="2743200" algn="l" defTabSz="914400" rtl="0" eaLnBrk="1" latinLnBrk="0" hangingPunct="1">
              <a:defRPr kumimoji="1" b="1" kern="1200">
                <a:solidFill>
                  <a:schemeClr val="dk1"/>
                </a:solidFill>
                <a:latin typeface="+mn-lt"/>
                <a:ea typeface="+mn-ea"/>
                <a:cs typeface="+mn-cs"/>
              </a:defRPr>
            </a:lvl7pPr>
            <a:lvl8pPr marL="3200400" algn="l" defTabSz="914400" rtl="0" eaLnBrk="1" latinLnBrk="0" hangingPunct="1">
              <a:defRPr kumimoji="1" b="1" kern="1200">
                <a:solidFill>
                  <a:schemeClr val="dk1"/>
                </a:solidFill>
                <a:latin typeface="+mn-lt"/>
                <a:ea typeface="+mn-ea"/>
                <a:cs typeface="+mn-cs"/>
              </a:defRPr>
            </a:lvl8pPr>
            <a:lvl9pPr marL="3657600" algn="l" defTabSz="914400" rtl="0" eaLnBrk="1" latinLnBrk="0" hangingPunct="1">
              <a:defRPr kumimoji="1" b="1" kern="1200">
                <a:solidFill>
                  <a:schemeClr val="dk1"/>
                </a:solidFill>
                <a:latin typeface="+mn-lt"/>
                <a:ea typeface="+mn-ea"/>
                <a:cs typeface="+mn-cs"/>
              </a:defRPr>
            </a:lvl9pPr>
          </a:lstStyle>
          <a:p>
            <a:pPr algn="ctr" eaLnBrk="1" hangingPunct="1">
              <a:defRPr/>
            </a:pPr>
            <a:r>
              <a:rPr lang="en-US" altLang="ja-JP">
                <a:solidFill>
                  <a:srgbClr val="000000"/>
                </a:solidFill>
                <a:latin typeface="Arial" charset="0"/>
                <a:ea typeface="ＭＳ Ｐゴシック" pitchFamily="50" charset="-128"/>
              </a:rPr>
              <a:t>user  </a:t>
            </a:r>
            <a:r>
              <a:rPr lang="ja-JP" altLang="en-US">
                <a:solidFill>
                  <a:srgbClr val="000000"/>
                </a:solidFill>
                <a:latin typeface="Arial" charset="0"/>
                <a:ea typeface="ＭＳ Ｐゴシック" pitchFamily="50" charset="-128"/>
              </a:rPr>
              <a:t>？</a:t>
            </a:r>
          </a:p>
        </p:txBody>
      </p:sp>
      <p:sp>
        <p:nvSpPr>
          <p:cNvPr id="40" name="角丸四角形 50">
            <a:extLst>
              <a:ext uri="{FF2B5EF4-FFF2-40B4-BE49-F238E27FC236}">
                <a16:creationId xmlns:a16="http://schemas.microsoft.com/office/drawing/2014/main" id="{A90D802A-D7A8-4D91-8031-1B0B53DF7CC7}"/>
              </a:ext>
            </a:extLst>
          </p:cNvPr>
          <p:cNvSpPr/>
          <p:nvPr/>
        </p:nvSpPr>
        <p:spPr>
          <a:xfrm>
            <a:off x="7405687" y="5545138"/>
            <a:ext cx="1349375" cy="609600"/>
          </a:xfrm>
          <a:prstGeom prst="roundRect">
            <a:avLst/>
          </a:prstGeom>
          <a:solidFill>
            <a:schemeClr val="bg1">
              <a:lumMod val="95000"/>
            </a:schemeClr>
          </a:solidFill>
          <a:ln>
            <a:solidFill>
              <a:schemeClr val="tx1"/>
            </a:solidFill>
          </a:ln>
        </p:spPr>
        <p:style>
          <a:lnRef idx="2">
            <a:schemeClr val="accent2"/>
          </a:lnRef>
          <a:fillRef idx="1">
            <a:schemeClr val="lt1"/>
          </a:fillRef>
          <a:effectRef idx="0">
            <a:schemeClr val="accent2"/>
          </a:effectRef>
          <a:fontRef idx="minor">
            <a:schemeClr val="dk1"/>
          </a:fontRef>
        </p:style>
        <p:txBody>
          <a:bodyPr anchor="ctr"/>
          <a:lstStyle>
            <a:defPPr>
              <a:defRPr lang="ja-JP"/>
            </a:defPPr>
            <a:lvl1pPr algn="l" rtl="0" eaLnBrk="0" fontAlgn="base" hangingPunct="0">
              <a:spcBef>
                <a:spcPct val="0"/>
              </a:spcBef>
              <a:spcAft>
                <a:spcPct val="0"/>
              </a:spcAft>
              <a:defRPr kumimoji="1" b="1" kern="1200">
                <a:solidFill>
                  <a:schemeClr val="dk1"/>
                </a:solidFill>
                <a:latin typeface="+mn-lt"/>
                <a:ea typeface="+mn-ea"/>
                <a:cs typeface="+mn-cs"/>
              </a:defRPr>
            </a:lvl1pPr>
            <a:lvl2pPr marL="457200" algn="l" rtl="0" eaLnBrk="0" fontAlgn="base" hangingPunct="0">
              <a:spcBef>
                <a:spcPct val="0"/>
              </a:spcBef>
              <a:spcAft>
                <a:spcPct val="0"/>
              </a:spcAft>
              <a:defRPr kumimoji="1" b="1" kern="1200">
                <a:solidFill>
                  <a:schemeClr val="dk1"/>
                </a:solidFill>
                <a:latin typeface="+mn-lt"/>
                <a:ea typeface="+mn-ea"/>
                <a:cs typeface="+mn-cs"/>
              </a:defRPr>
            </a:lvl2pPr>
            <a:lvl3pPr marL="914400" algn="l" rtl="0" eaLnBrk="0" fontAlgn="base" hangingPunct="0">
              <a:spcBef>
                <a:spcPct val="0"/>
              </a:spcBef>
              <a:spcAft>
                <a:spcPct val="0"/>
              </a:spcAft>
              <a:defRPr kumimoji="1" b="1" kern="1200">
                <a:solidFill>
                  <a:schemeClr val="dk1"/>
                </a:solidFill>
                <a:latin typeface="+mn-lt"/>
                <a:ea typeface="+mn-ea"/>
                <a:cs typeface="+mn-cs"/>
              </a:defRPr>
            </a:lvl3pPr>
            <a:lvl4pPr marL="1371600" algn="l" rtl="0" eaLnBrk="0" fontAlgn="base" hangingPunct="0">
              <a:spcBef>
                <a:spcPct val="0"/>
              </a:spcBef>
              <a:spcAft>
                <a:spcPct val="0"/>
              </a:spcAft>
              <a:defRPr kumimoji="1" b="1" kern="1200">
                <a:solidFill>
                  <a:schemeClr val="dk1"/>
                </a:solidFill>
                <a:latin typeface="+mn-lt"/>
                <a:ea typeface="+mn-ea"/>
                <a:cs typeface="+mn-cs"/>
              </a:defRPr>
            </a:lvl4pPr>
            <a:lvl5pPr marL="1828800" algn="l" rtl="0" eaLnBrk="0" fontAlgn="base" hangingPunct="0">
              <a:spcBef>
                <a:spcPct val="0"/>
              </a:spcBef>
              <a:spcAft>
                <a:spcPct val="0"/>
              </a:spcAft>
              <a:defRPr kumimoji="1" b="1" kern="1200">
                <a:solidFill>
                  <a:schemeClr val="dk1"/>
                </a:solidFill>
                <a:latin typeface="+mn-lt"/>
                <a:ea typeface="+mn-ea"/>
                <a:cs typeface="+mn-cs"/>
              </a:defRPr>
            </a:lvl5pPr>
            <a:lvl6pPr marL="2286000" algn="l" defTabSz="914400" rtl="0" eaLnBrk="1" latinLnBrk="0" hangingPunct="1">
              <a:defRPr kumimoji="1" b="1" kern="1200">
                <a:solidFill>
                  <a:schemeClr val="dk1"/>
                </a:solidFill>
                <a:latin typeface="+mn-lt"/>
                <a:ea typeface="+mn-ea"/>
                <a:cs typeface="+mn-cs"/>
              </a:defRPr>
            </a:lvl6pPr>
            <a:lvl7pPr marL="2743200" algn="l" defTabSz="914400" rtl="0" eaLnBrk="1" latinLnBrk="0" hangingPunct="1">
              <a:defRPr kumimoji="1" b="1" kern="1200">
                <a:solidFill>
                  <a:schemeClr val="dk1"/>
                </a:solidFill>
                <a:latin typeface="+mn-lt"/>
                <a:ea typeface="+mn-ea"/>
                <a:cs typeface="+mn-cs"/>
              </a:defRPr>
            </a:lvl7pPr>
            <a:lvl8pPr marL="3200400" algn="l" defTabSz="914400" rtl="0" eaLnBrk="1" latinLnBrk="0" hangingPunct="1">
              <a:defRPr kumimoji="1" b="1" kern="1200">
                <a:solidFill>
                  <a:schemeClr val="dk1"/>
                </a:solidFill>
                <a:latin typeface="+mn-lt"/>
                <a:ea typeface="+mn-ea"/>
                <a:cs typeface="+mn-cs"/>
              </a:defRPr>
            </a:lvl8pPr>
            <a:lvl9pPr marL="3657600" algn="l" defTabSz="914400" rtl="0" eaLnBrk="1" latinLnBrk="0" hangingPunct="1">
              <a:defRPr kumimoji="1" b="1" kern="1200">
                <a:solidFill>
                  <a:schemeClr val="dk1"/>
                </a:solidFill>
                <a:latin typeface="+mn-lt"/>
                <a:ea typeface="+mn-ea"/>
                <a:cs typeface="+mn-cs"/>
              </a:defRPr>
            </a:lvl9pPr>
          </a:lstStyle>
          <a:p>
            <a:pPr algn="ctr" eaLnBrk="1" hangingPunct="1">
              <a:defRPr/>
            </a:pPr>
            <a:r>
              <a:rPr lang="en-US" altLang="ja-JP">
                <a:solidFill>
                  <a:srgbClr val="000000"/>
                </a:solidFill>
                <a:latin typeface="Arial" charset="0"/>
                <a:ea typeface="ＭＳ Ｐゴシック" pitchFamily="50" charset="-128"/>
              </a:rPr>
              <a:t>user  </a:t>
            </a:r>
            <a:r>
              <a:rPr lang="ja-JP" altLang="en-US">
                <a:solidFill>
                  <a:srgbClr val="000000"/>
                </a:solidFill>
                <a:latin typeface="Arial" charset="0"/>
                <a:ea typeface="ＭＳ Ｐゴシック" pitchFamily="50" charset="-128"/>
              </a:rPr>
              <a:t>？</a:t>
            </a:r>
          </a:p>
        </p:txBody>
      </p:sp>
      <p:sp>
        <p:nvSpPr>
          <p:cNvPr id="41" name="正方形/長方形 3">
            <a:extLst>
              <a:ext uri="{FF2B5EF4-FFF2-40B4-BE49-F238E27FC236}">
                <a16:creationId xmlns:a16="http://schemas.microsoft.com/office/drawing/2014/main" id="{FF19D7D4-9A6B-4A05-A91A-AE7EAAD6DF2F}"/>
              </a:ext>
            </a:extLst>
          </p:cNvPr>
          <p:cNvSpPr>
            <a:spLocks noChangeArrowheads="1"/>
          </p:cNvSpPr>
          <p:nvPr/>
        </p:nvSpPr>
        <p:spPr bwMode="auto">
          <a:xfrm>
            <a:off x="1698898" y="4581128"/>
            <a:ext cx="1504950" cy="36988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kumimoji="1" b="1">
                <a:solidFill>
                  <a:schemeClr val="tx1"/>
                </a:solidFill>
                <a:latin typeface="Arial" panose="020B0604020202020204" pitchFamily="34" charset="0"/>
                <a:ea typeface="ＭＳ Ｐゴシック" panose="020B0600070205080204" pitchFamily="50" charset="-128"/>
              </a:defRPr>
            </a:lvl1pPr>
            <a:lvl2pPr marL="742950" indent="-285750">
              <a:defRPr kumimoji="1" b="1">
                <a:solidFill>
                  <a:schemeClr val="tx1"/>
                </a:solidFill>
                <a:latin typeface="Arial" panose="020B0604020202020204" pitchFamily="34" charset="0"/>
                <a:ea typeface="ＭＳ Ｐゴシック" panose="020B0600070205080204" pitchFamily="50" charset="-128"/>
              </a:defRPr>
            </a:lvl2pPr>
            <a:lvl3pPr marL="1143000" indent="-228600">
              <a:defRPr kumimoji="1" b="1">
                <a:solidFill>
                  <a:schemeClr val="tx1"/>
                </a:solidFill>
                <a:latin typeface="Arial" panose="020B0604020202020204" pitchFamily="34" charset="0"/>
                <a:ea typeface="ＭＳ Ｐゴシック" panose="020B0600070205080204" pitchFamily="50" charset="-128"/>
              </a:defRPr>
            </a:lvl3pPr>
            <a:lvl4pPr marL="1600200" indent="-228600">
              <a:defRPr kumimoji="1" b="1">
                <a:solidFill>
                  <a:schemeClr val="tx1"/>
                </a:solidFill>
                <a:latin typeface="Arial" panose="020B0604020202020204" pitchFamily="34" charset="0"/>
                <a:ea typeface="ＭＳ Ｐゴシック" panose="020B0600070205080204" pitchFamily="50" charset="-128"/>
              </a:defRPr>
            </a:lvl4pPr>
            <a:lvl5pPr marL="2057400" indent="-228600">
              <a:defRPr kumimoji="1" b="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9pPr>
          </a:lstStyle>
          <a:p>
            <a:r>
              <a:rPr lang="en-US" altLang="ja-JP">
                <a:solidFill>
                  <a:srgbClr val="FF0000"/>
                </a:solidFill>
              </a:rPr>
              <a:t>interference</a:t>
            </a:r>
            <a:endParaRPr lang="ja-JP" altLang="en-US">
              <a:solidFill>
                <a:srgbClr val="FF0000"/>
              </a:solidFill>
            </a:endParaRPr>
          </a:p>
        </p:txBody>
      </p:sp>
      <p:sp>
        <p:nvSpPr>
          <p:cNvPr id="42" name="正方形/長方形 88">
            <a:extLst>
              <a:ext uri="{FF2B5EF4-FFF2-40B4-BE49-F238E27FC236}">
                <a16:creationId xmlns:a16="http://schemas.microsoft.com/office/drawing/2014/main" id="{D4EF2054-47C8-4E95-8619-B2C080260D75}"/>
              </a:ext>
            </a:extLst>
          </p:cNvPr>
          <p:cNvSpPr>
            <a:spLocks noChangeArrowheads="1"/>
          </p:cNvSpPr>
          <p:nvPr/>
        </p:nvSpPr>
        <p:spPr bwMode="auto">
          <a:xfrm>
            <a:off x="4219178" y="5292948"/>
            <a:ext cx="1504950" cy="3683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kumimoji="1" b="1">
                <a:solidFill>
                  <a:schemeClr val="tx1"/>
                </a:solidFill>
                <a:latin typeface="Arial" panose="020B0604020202020204" pitchFamily="34" charset="0"/>
                <a:ea typeface="ＭＳ Ｐゴシック" panose="020B0600070205080204" pitchFamily="50" charset="-128"/>
              </a:defRPr>
            </a:lvl1pPr>
            <a:lvl2pPr marL="742950" indent="-285750">
              <a:defRPr kumimoji="1" b="1">
                <a:solidFill>
                  <a:schemeClr val="tx1"/>
                </a:solidFill>
                <a:latin typeface="Arial" panose="020B0604020202020204" pitchFamily="34" charset="0"/>
                <a:ea typeface="ＭＳ Ｐゴシック" panose="020B0600070205080204" pitchFamily="50" charset="-128"/>
              </a:defRPr>
            </a:lvl2pPr>
            <a:lvl3pPr marL="1143000" indent="-228600">
              <a:defRPr kumimoji="1" b="1">
                <a:solidFill>
                  <a:schemeClr val="tx1"/>
                </a:solidFill>
                <a:latin typeface="Arial" panose="020B0604020202020204" pitchFamily="34" charset="0"/>
                <a:ea typeface="ＭＳ Ｐゴシック" panose="020B0600070205080204" pitchFamily="50" charset="-128"/>
              </a:defRPr>
            </a:lvl3pPr>
            <a:lvl4pPr marL="1600200" indent="-228600">
              <a:defRPr kumimoji="1" b="1">
                <a:solidFill>
                  <a:schemeClr val="tx1"/>
                </a:solidFill>
                <a:latin typeface="Arial" panose="020B0604020202020204" pitchFamily="34" charset="0"/>
                <a:ea typeface="ＭＳ Ｐゴシック" panose="020B0600070205080204" pitchFamily="50" charset="-128"/>
              </a:defRPr>
            </a:lvl4pPr>
            <a:lvl5pPr marL="2057400" indent="-228600">
              <a:defRPr kumimoji="1" b="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9pPr>
          </a:lstStyle>
          <a:p>
            <a:r>
              <a:rPr lang="en-US" altLang="ja-JP" dirty="0">
                <a:solidFill>
                  <a:srgbClr val="FF0000"/>
                </a:solidFill>
              </a:rPr>
              <a:t>interference</a:t>
            </a:r>
            <a:endParaRPr lang="ja-JP" altLang="en-US" dirty="0">
              <a:solidFill>
                <a:srgbClr val="FF0000"/>
              </a:solidFill>
            </a:endParaRPr>
          </a:p>
        </p:txBody>
      </p:sp>
      <p:sp>
        <p:nvSpPr>
          <p:cNvPr id="3" name="フッター プレースホルダー 2">
            <a:extLst>
              <a:ext uri="{FF2B5EF4-FFF2-40B4-BE49-F238E27FC236}">
                <a16:creationId xmlns:a16="http://schemas.microsoft.com/office/drawing/2014/main" id="{7E204BD9-FA76-4973-B94D-018F2FAB6B1A}"/>
              </a:ext>
            </a:extLst>
          </p:cNvPr>
          <p:cNvSpPr>
            <a:spLocks noGrp="1"/>
          </p:cNvSpPr>
          <p:nvPr>
            <p:ph type="ftr" sz="quarter" idx="3"/>
          </p:nvPr>
        </p:nvSpPr>
        <p:spPr>
          <a:ln>
            <a:solidFill>
              <a:schemeClr val="tx1"/>
            </a:solidFill>
          </a:ln>
        </p:spPr>
        <p:txBody>
          <a:bodyPr/>
          <a:lstStyle/>
          <a:p>
            <a:r>
              <a:rPr lang="en-US" altLang="ja-JP"/>
              <a:t>Takumi Kobayashi, Minsoo Kim, Marco Hernandez, Ryuji Kohno (Nitech/YRP-IAI/U.Oulu/YNU)</a:t>
            </a:r>
            <a:endParaRPr lang="en-US" altLang="ja-JP" dirty="0"/>
          </a:p>
        </p:txBody>
      </p:sp>
      <p:sp>
        <p:nvSpPr>
          <p:cNvPr id="4" name="スライド番号プレースホルダー 3">
            <a:extLst>
              <a:ext uri="{FF2B5EF4-FFF2-40B4-BE49-F238E27FC236}">
                <a16:creationId xmlns:a16="http://schemas.microsoft.com/office/drawing/2014/main" id="{1AD0B445-C692-4D80-8C58-8ED51D43AB28}"/>
              </a:ext>
            </a:extLst>
          </p:cNvPr>
          <p:cNvSpPr>
            <a:spLocks noGrp="1"/>
          </p:cNvSpPr>
          <p:nvPr>
            <p:ph type="sldNum" sz="quarter" idx="12"/>
          </p:nvPr>
        </p:nvSpPr>
        <p:spPr>
          <a:ln>
            <a:solidFill>
              <a:schemeClr val="tx1"/>
            </a:solidFill>
          </a:ln>
        </p:spPr>
        <p:txBody>
          <a:bodyPr/>
          <a:lstStyle/>
          <a:p>
            <a:r>
              <a:rPr lang="en-US" altLang="ja-JP"/>
              <a:t>Slide </a:t>
            </a:r>
            <a:fld id="{F80C6039-A5FA-4F5B-9853-58798A63706D}" type="slidenum">
              <a:rPr lang="en-US" altLang="ja-JP" smtClean="0"/>
              <a:pPr/>
              <a:t>21</a:t>
            </a:fld>
            <a:endParaRPr lang="en-US" altLang="ja-JP" dirty="0"/>
          </a:p>
        </p:txBody>
      </p:sp>
    </p:spTree>
    <p:extLst>
      <p:ext uri="{BB962C8B-B14F-4D97-AF65-F5344CB8AC3E}">
        <p14:creationId xmlns:p14="http://schemas.microsoft.com/office/powerpoint/2010/main" val="11555073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80" name="Rectangle 3">
            <a:extLst>
              <a:ext uri="{FF2B5EF4-FFF2-40B4-BE49-F238E27FC236}">
                <a16:creationId xmlns:a16="http://schemas.microsoft.com/office/drawing/2014/main" id="{32DF6963-3666-4F5A-B3CE-527B5D74BD4A}"/>
              </a:ext>
            </a:extLst>
          </p:cNvPr>
          <p:cNvSpPr>
            <a:spLocks noGrp="1" noChangeArrowheads="1"/>
          </p:cNvSpPr>
          <p:nvPr>
            <p:ph idx="4294967295"/>
          </p:nvPr>
        </p:nvSpPr>
        <p:spPr>
          <a:xfrm>
            <a:off x="0" y="685800"/>
            <a:ext cx="8686800" cy="1676400"/>
          </a:xfrm>
        </p:spPr>
        <p:txBody>
          <a:bodyPr/>
          <a:lstStyle/>
          <a:p>
            <a:pPr eaLnBrk="1" hangingPunct="1"/>
            <a:r>
              <a:rPr lang="en-US" altLang="ja-JP" sz="2800" dirty="0">
                <a:latin typeface="Arial" panose="020B0604020202020204" pitchFamily="34" charset="0"/>
                <a:ea typeface="ＭＳ Ｐゴシック" panose="020B0600070205080204" pitchFamily="50" charset="-128"/>
              </a:rPr>
              <a:t>Purpose and Suggestion</a:t>
            </a:r>
            <a:endParaRPr lang="ja-JP" altLang="en-US" sz="2800" dirty="0">
              <a:latin typeface="Arial" panose="020B0604020202020204" pitchFamily="34" charset="0"/>
              <a:ea typeface="ＭＳ Ｐゴシック" panose="020B0600070205080204" pitchFamily="50" charset="-128"/>
            </a:endParaRPr>
          </a:p>
          <a:p>
            <a:pPr lvl="1" eaLnBrk="1" hangingPunct="1"/>
            <a:r>
              <a:rPr lang="en-US" altLang="ja-JP" sz="2400" b="1" dirty="0" err="1">
                <a:solidFill>
                  <a:srgbClr val="FF0000"/>
                </a:solidFill>
                <a:latin typeface="Times New Roman" panose="02020603050405020304" pitchFamily="18" charset="0"/>
                <a:ea typeface="ＭＳ Ｐゴシック" panose="020B0600070205080204" pitchFamily="50" charset="-128"/>
              </a:rPr>
              <a:t>Sparate</a:t>
            </a:r>
            <a:r>
              <a:rPr lang="en-US" altLang="ja-JP" sz="2400" b="1" dirty="0">
                <a:solidFill>
                  <a:srgbClr val="FF0000"/>
                </a:solidFill>
                <a:latin typeface="Times New Roman" panose="02020603050405020304" pitchFamily="18" charset="0"/>
                <a:ea typeface="ＭＳ Ｐゴシック" panose="020B0600070205080204" pitchFamily="50" charset="-128"/>
              </a:rPr>
              <a:t> </a:t>
            </a:r>
            <a:r>
              <a:rPr lang="en-US" altLang="ja-JP" sz="2400" dirty="0">
                <a:latin typeface="Times New Roman" panose="02020603050405020304" pitchFamily="18" charset="0"/>
                <a:ea typeface="ＭＳ Ｐゴシック" panose="020B0600070205080204" pitchFamily="50" charset="-128"/>
              </a:rPr>
              <a:t>and </a:t>
            </a:r>
            <a:r>
              <a:rPr lang="en-US" altLang="ja-JP" sz="2400" b="1" dirty="0">
                <a:solidFill>
                  <a:srgbClr val="FF0000"/>
                </a:solidFill>
                <a:latin typeface="Times New Roman" panose="02020603050405020304" pitchFamily="18" charset="0"/>
                <a:ea typeface="ＭＳ Ｐゴシック" panose="020B0600070205080204" pitchFamily="50" charset="-128"/>
              </a:rPr>
              <a:t>Recognize </a:t>
            </a:r>
            <a:r>
              <a:rPr lang="en-US" altLang="ja-JP" sz="2400" dirty="0">
                <a:latin typeface="Times New Roman" panose="02020603050405020304" pitchFamily="18" charset="0"/>
                <a:ea typeface="ＭＳ Ｐゴシック" panose="020B0600070205080204" pitchFamily="50" charset="-128"/>
              </a:rPr>
              <a:t>each interference from different source. </a:t>
            </a:r>
            <a:br>
              <a:rPr lang="en-US" altLang="ja-JP" sz="2400" dirty="0">
                <a:latin typeface="Times New Roman" panose="02020603050405020304" pitchFamily="18" charset="0"/>
                <a:ea typeface="ＭＳ Ｐゴシック" panose="020B0600070205080204" pitchFamily="50" charset="-128"/>
              </a:rPr>
            </a:br>
            <a:r>
              <a:rPr lang="ja-JP" altLang="en-US" sz="2400" dirty="0">
                <a:latin typeface="Times New Roman" panose="02020603050405020304" pitchFamily="18" charset="0"/>
                <a:ea typeface="ＭＳ Ｐゴシック" panose="020B0600070205080204" pitchFamily="50" charset="-128"/>
              </a:rPr>
              <a:t>⇒ </a:t>
            </a:r>
            <a:r>
              <a:rPr lang="en-US" altLang="ja-JP" sz="2400" dirty="0">
                <a:latin typeface="Times New Roman" panose="02020603050405020304" pitchFamily="18" charset="0"/>
                <a:ea typeface="ＭＳ Ｐゴシック" panose="020B0600070205080204" pitchFamily="50" charset="-128"/>
              </a:rPr>
              <a:t>Apply suitable interference mitigation method according to source of interference.</a:t>
            </a:r>
            <a:endParaRPr lang="ja-JP" altLang="en-US" sz="2400" dirty="0">
              <a:latin typeface="Times New Roman" panose="02020603050405020304" pitchFamily="18" charset="0"/>
              <a:ea typeface="ＭＳ Ｐゴシック" panose="020B0600070205080204" pitchFamily="50" charset="-128"/>
            </a:endParaRPr>
          </a:p>
          <a:p>
            <a:pPr lvl="1" eaLnBrk="1" hangingPunct="1"/>
            <a:r>
              <a:rPr lang="en-US" altLang="ja-JP" sz="2400" dirty="0">
                <a:latin typeface="Times New Roman" panose="02020603050405020304" pitchFamily="18" charset="0"/>
                <a:ea typeface="ＭＳ Ｐゴシック" panose="020B0600070205080204" pitchFamily="50" charset="-128"/>
              </a:rPr>
              <a:t>Using both of Spatial and Temporal signal processing</a:t>
            </a:r>
            <a:r>
              <a:rPr lang="en-US" altLang="ja-JP" sz="1600" dirty="0">
                <a:latin typeface="Times New Roman" panose="02020603050405020304" pitchFamily="18" charset="0"/>
                <a:ea typeface="ＭＳ Ｐゴシック" panose="020B0600070205080204" pitchFamily="50" charset="-128"/>
              </a:rPr>
              <a:t>.</a:t>
            </a:r>
            <a:endParaRPr lang="ja-JP" altLang="en-US" sz="2400" dirty="0">
              <a:latin typeface="Times New Roman" panose="02020603050405020304" pitchFamily="18" charset="0"/>
              <a:ea typeface="ＭＳ Ｐゴシック" panose="020B0600070205080204" pitchFamily="50" charset="-128"/>
            </a:endParaRPr>
          </a:p>
        </p:txBody>
      </p:sp>
      <p:sp>
        <p:nvSpPr>
          <p:cNvPr id="28676" name="AutoShape 2">
            <a:extLst>
              <a:ext uri="{FF2B5EF4-FFF2-40B4-BE49-F238E27FC236}">
                <a16:creationId xmlns:a16="http://schemas.microsoft.com/office/drawing/2014/main" id="{BF7C3DBE-87E4-4FF7-82F1-77C3502E3867}"/>
              </a:ext>
            </a:extLst>
          </p:cNvPr>
          <p:cNvSpPr>
            <a:spLocks noChangeArrowheads="1"/>
          </p:cNvSpPr>
          <p:nvPr/>
        </p:nvSpPr>
        <p:spPr bwMode="auto">
          <a:xfrm>
            <a:off x="217611" y="5129213"/>
            <a:ext cx="3619500" cy="1160462"/>
          </a:xfrm>
          <a:prstGeom prst="roundRect">
            <a:avLst>
              <a:gd name="adj" fmla="val 16667"/>
            </a:avLst>
          </a:prstGeom>
          <a:noFill/>
          <a:ln w="38100">
            <a:solidFill>
              <a:schemeClr val="tx1">
                <a:lumMod val="50000"/>
                <a:lumOff val="50000"/>
              </a:scheme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60000"/>
              </a:spcBef>
              <a:buBlip>
                <a:blip r:embed="rId3"/>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4"/>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endParaRPr lang="ja-JP" altLang="en-US" sz="1800"/>
          </a:p>
        </p:txBody>
      </p:sp>
      <p:sp>
        <p:nvSpPr>
          <p:cNvPr id="28677" name="AutoShape 3">
            <a:extLst>
              <a:ext uri="{FF2B5EF4-FFF2-40B4-BE49-F238E27FC236}">
                <a16:creationId xmlns:a16="http://schemas.microsoft.com/office/drawing/2014/main" id="{A66959A4-054B-4697-9528-1548AF5D6A6F}"/>
              </a:ext>
            </a:extLst>
          </p:cNvPr>
          <p:cNvSpPr>
            <a:spLocks noChangeArrowheads="1"/>
          </p:cNvSpPr>
          <p:nvPr/>
        </p:nvSpPr>
        <p:spPr bwMode="auto">
          <a:xfrm>
            <a:off x="217611" y="3505200"/>
            <a:ext cx="3619500" cy="1041400"/>
          </a:xfrm>
          <a:prstGeom prst="roundRect">
            <a:avLst>
              <a:gd name="adj" fmla="val 16667"/>
            </a:avLst>
          </a:prstGeom>
          <a:noFill/>
          <a:ln w="38100">
            <a:solidFill>
              <a:schemeClr val="tx1">
                <a:lumMod val="50000"/>
                <a:lumOff val="50000"/>
              </a:scheme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60000"/>
              </a:spcBef>
              <a:buBlip>
                <a:blip r:embed="rId3"/>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4"/>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endParaRPr lang="ja-JP" altLang="en-US" sz="1800"/>
          </a:p>
        </p:txBody>
      </p:sp>
      <p:sp>
        <p:nvSpPr>
          <p:cNvPr id="28678" name="Rectangle 21">
            <a:extLst>
              <a:ext uri="{FF2B5EF4-FFF2-40B4-BE49-F238E27FC236}">
                <a16:creationId xmlns:a16="http://schemas.microsoft.com/office/drawing/2014/main" id="{ED56C7AB-A471-470C-9AAF-E1FF9D649281}"/>
              </a:ext>
            </a:extLst>
          </p:cNvPr>
          <p:cNvSpPr>
            <a:spLocks noChangeArrowheads="1"/>
          </p:cNvSpPr>
          <p:nvPr/>
        </p:nvSpPr>
        <p:spPr bwMode="auto">
          <a:xfrm>
            <a:off x="5119688" y="5270500"/>
            <a:ext cx="3871912" cy="1074738"/>
          </a:xfrm>
          <a:prstGeom prst="rect">
            <a:avLst/>
          </a:prstGeom>
          <a:solidFill>
            <a:schemeClr val="bg1">
              <a:lumMod val="75000"/>
            </a:schemeClr>
          </a:solidFill>
          <a:ln>
            <a:noFill/>
          </a:ln>
        </p:spPr>
        <p:txBody>
          <a:bodyPr wrap="none" anchor="ctr"/>
          <a:lstStyle>
            <a:lvl1pPr>
              <a:spcBef>
                <a:spcPct val="60000"/>
              </a:spcBef>
              <a:buBlip>
                <a:blip r:embed="rId3"/>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4"/>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spcBef>
                <a:spcPct val="0"/>
              </a:spcBef>
              <a:buFontTx/>
              <a:buNone/>
            </a:pPr>
            <a:endParaRPr lang="ja-JP" altLang="en-US" sz="1800" b="0"/>
          </a:p>
        </p:txBody>
      </p:sp>
      <p:sp>
        <p:nvSpPr>
          <p:cNvPr id="28679" name="Rectangle 19">
            <a:extLst>
              <a:ext uri="{FF2B5EF4-FFF2-40B4-BE49-F238E27FC236}">
                <a16:creationId xmlns:a16="http://schemas.microsoft.com/office/drawing/2014/main" id="{8CB3D2CB-279B-41D8-A8D5-4BE403EA8207}"/>
              </a:ext>
            </a:extLst>
          </p:cNvPr>
          <p:cNvSpPr>
            <a:spLocks noChangeArrowheads="1"/>
          </p:cNvSpPr>
          <p:nvPr/>
        </p:nvSpPr>
        <p:spPr bwMode="auto">
          <a:xfrm>
            <a:off x="5119688" y="3332163"/>
            <a:ext cx="3871912" cy="1597025"/>
          </a:xfrm>
          <a:prstGeom prst="rect">
            <a:avLst/>
          </a:prstGeom>
          <a:solidFill>
            <a:schemeClr val="bg1">
              <a:lumMod val="75000"/>
            </a:schemeClr>
          </a:solidFill>
          <a:ln>
            <a:noFill/>
          </a:ln>
        </p:spPr>
        <p:txBody>
          <a:bodyPr wrap="none" anchor="ctr"/>
          <a:lstStyle>
            <a:lvl1pPr>
              <a:spcBef>
                <a:spcPct val="60000"/>
              </a:spcBef>
              <a:buBlip>
                <a:blip r:embed="rId3"/>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4"/>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spcBef>
                <a:spcPct val="0"/>
              </a:spcBef>
              <a:buFontTx/>
              <a:buNone/>
            </a:pPr>
            <a:endParaRPr lang="ja-JP" altLang="en-US" sz="1800" b="0"/>
          </a:p>
        </p:txBody>
      </p:sp>
      <p:sp>
        <p:nvSpPr>
          <p:cNvPr id="7" name="右矢印 6">
            <a:extLst>
              <a:ext uri="{FF2B5EF4-FFF2-40B4-BE49-F238E27FC236}">
                <a16:creationId xmlns:a16="http://schemas.microsoft.com/office/drawing/2014/main" id="{5002B72A-4EF3-4AE7-89E8-D81EE08228EF}"/>
              </a:ext>
            </a:extLst>
          </p:cNvPr>
          <p:cNvSpPr>
            <a:spLocks noChangeArrowheads="1"/>
          </p:cNvSpPr>
          <p:nvPr/>
        </p:nvSpPr>
        <p:spPr bwMode="auto">
          <a:xfrm>
            <a:off x="4052888" y="5357813"/>
            <a:ext cx="990600" cy="708025"/>
          </a:xfrm>
          <a:prstGeom prst="rightArrow">
            <a:avLst>
              <a:gd name="adj1" fmla="val 47537"/>
              <a:gd name="adj2" fmla="val 45069"/>
            </a:avLst>
          </a:prstGeom>
          <a:solidFill>
            <a:schemeClr val="bg1">
              <a:lumMod val="75000"/>
            </a:schemeClr>
          </a:solidFill>
          <a:ln w="25400" algn="ctr">
            <a:solidFill>
              <a:schemeClr val="tx1">
                <a:lumMod val="50000"/>
                <a:lumOff val="50000"/>
              </a:schemeClr>
            </a:solidFill>
            <a:miter lim="800000"/>
            <a:headEnd/>
            <a:tailEnd/>
          </a:ln>
        </p:spPr>
        <p:txBody>
          <a:bodyPr anchor="ctr"/>
          <a:lstStyle/>
          <a:p>
            <a:pPr algn="ctr" eaLnBrk="1" hangingPunct="1">
              <a:defRPr/>
            </a:pPr>
            <a:endParaRPr lang="ja-JP" altLang="en-US" b="0">
              <a:solidFill>
                <a:schemeClr val="lt1"/>
              </a:solidFill>
              <a:latin typeface="+mn-lt"/>
              <a:ea typeface="+mn-ea"/>
            </a:endParaRPr>
          </a:p>
        </p:txBody>
      </p:sp>
      <p:sp>
        <p:nvSpPr>
          <p:cNvPr id="28684" name="Rectangle 10">
            <a:extLst>
              <a:ext uri="{FF2B5EF4-FFF2-40B4-BE49-F238E27FC236}">
                <a16:creationId xmlns:a16="http://schemas.microsoft.com/office/drawing/2014/main" id="{E2B8EB5E-BB81-480E-9FA4-059AF14A1CAE}"/>
              </a:ext>
            </a:extLst>
          </p:cNvPr>
          <p:cNvSpPr>
            <a:spLocks noChangeArrowheads="1"/>
          </p:cNvSpPr>
          <p:nvPr/>
        </p:nvSpPr>
        <p:spPr bwMode="auto">
          <a:xfrm>
            <a:off x="552574" y="3230563"/>
            <a:ext cx="2981325" cy="4619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60000"/>
              </a:spcBef>
              <a:buBlip>
                <a:blip r:embed="rId3"/>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4"/>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spcBef>
                <a:spcPct val="0"/>
              </a:spcBef>
              <a:buFontTx/>
              <a:buNone/>
            </a:pPr>
            <a:r>
              <a:rPr lang="en-US" altLang="ja-JP" sz="2400" dirty="0">
                <a:solidFill>
                  <a:srgbClr val="0000FF"/>
                </a:solidFill>
              </a:rPr>
              <a:t>Inter-user</a:t>
            </a:r>
            <a:r>
              <a:rPr lang="en-US" altLang="ja-JP" sz="1600" dirty="0">
                <a:solidFill>
                  <a:srgbClr val="0000FF"/>
                </a:solidFill>
              </a:rPr>
              <a:t> </a:t>
            </a:r>
            <a:r>
              <a:rPr lang="en-US" altLang="ja-JP" sz="1600" dirty="0"/>
              <a:t>interference</a:t>
            </a:r>
            <a:endParaRPr lang="ja-JP" altLang="en-US" sz="2400" dirty="0"/>
          </a:p>
        </p:txBody>
      </p:sp>
      <p:sp>
        <p:nvSpPr>
          <p:cNvPr id="28685" name="Rectangle 11">
            <a:extLst>
              <a:ext uri="{FF2B5EF4-FFF2-40B4-BE49-F238E27FC236}">
                <a16:creationId xmlns:a16="http://schemas.microsoft.com/office/drawing/2014/main" id="{7A5EF54E-643C-46C0-8406-A41A2A074A8E}"/>
              </a:ext>
            </a:extLst>
          </p:cNvPr>
          <p:cNvSpPr>
            <a:spLocks noChangeArrowheads="1"/>
          </p:cNvSpPr>
          <p:nvPr/>
        </p:nvSpPr>
        <p:spPr bwMode="auto">
          <a:xfrm>
            <a:off x="5430838" y="3355975"/>
            <a:ext cx="31940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60000"/>
              </a:spcBef>
              <a:buBlip>
                <a:blip r:embed="rId3"/>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4"/>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spcBef>
                <a:spcPct val="0"/>
              </a:spcBef>
              <a:buFontTx/>
              <a:buNone/>
            </a:pPr>
            <a:r>
              <a:rPr lang="en-US" altLang="ja-JP" sz="2400">
                <a:solidFill>
                  <a:schemeClr val="bg1"/>
                </a:solidFill>
              </a:rPr>
              <a:t>Recognize and demodulate</a:t>
            </a:r>
            <a:endParaRPr lang="ja-JP" altLang="en-US" sz="2400">
              <a:solidFill>
                <a:schemeClr val="bg1"/>
              </a:solidFill>
            </a:endParaRPr>
          </a:p>
        </p:txBody>
      </p:sp>
      <p:sp>
        <p:nvSpPr>
          <p:cNvPr id="28686" name="Rectangle 13">
            <a:extLst>
              <a:ext uri="{FF2B5EF4-FFF2-40B4-BE49-F238E27FC236}">
                <a16:creationId xmlns:a16="http://schemas.microsoft.com/office/drawing/2014/main" id="{B66B7A0F-EEC4-4B8A-B848-762E720F35EB}"/>
              </a:ext>
            </a:extLst>
          </p:cNvPr>
          <p:cNvSpPr>
            <a:spLocks noChangeArrowheads="1"/>
          </p:cNvSpPr>
          <p:nvPr/>
        </p:nvSpPr>
        <p:spPr bwMode="auto">
          <a:xfrm>
            <a:off x="6064250" y="5357813"/>
            <a:ext cx="1828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60000"/>
              </a:spcBef>
              <a:buBlip>
                <a:blip r:embed="rId3"/>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4"/>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spcBef>
                <a:spcPct val="0"/>
              </a:spcBef>
              <a:buFontTx/>
              <a:buNone/>
            </a:pPr>
            <a:r>
              <a:rPr lang="en-US" altLang="ja-JP" sz="2400" dirty="0">
                <a:solidFill>
                  <a:schemeClr val="bg1"/>
                </a:solidFill>
              </a:rPr>
              <a:t>Remove</a:t>
            </a:r>
          </a:p>
        </p:txBody>
      </p:sp>
      <p:sp>
        <p:nvSpPr>
          <p:cNvPr id="28687" name="Rectangle 14">
            <a:extLst>
              <a:ext uri="{FF2B5EF4-FFF2-40B4-BE49-F238E27FC236}">
                <a16:creationId xmlns:a16="http://schemas.microsoft.com/office/drawing/2014/main" id="{78A2565E-D439-48E9-8C5E-880A78CDDE77}"/>
              </a:ext>
            </a:extLst>
          </p:cNvPr>
          <p:cNvSpPr>
            <a:spLocks noChangeArrowheads="1"/>
          </p:cNvSpPr>
          <p:nvPr/>
        </p:nvSpPr>
        <p:spPr bwMode="auto">
          <a:xfrm>
            <a:off x="5772150" y="5815013"/>
            <a:ext cx="26479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60000"/>
              </a:spcBef>
              <a:buBlip>
                <a:blip r:embed="rId3"/>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4"/>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spcBef>
                <a:spcPct val="0"/>
              </a:spcBef>
              <a:buFontTx/>
              <a:buNone/>
            </a:pPr>
            <a:r>
              <a:rPr lang="en-US" altLang="ja-JP" sz="2000" b="0" i="1"/>
              <a:t>Interference canceller</a:t>
            </a:r>
            <a:endParaRPr lang="ja-JP" altLang="en-US" sz="2000" b="0" i="1"/>
          </a:p>
        </p:txBody>
      </p:sp>
      <p:sp>
        <p:nvSpPr>
          <p:cNvPr id="28688" name="Rectangle 15">
            <a:extLst>
              <a:ext uri="{FF2B5EF4-FFF2-40B4-BE49-F238E27FC236}">
                <a16:creationId xmlns:a16="http://schemas.microsoft.com/office/drawing/2014/main" id="{E9728E8B-5E89-4752-88E7-CAD832E3E6DB}"/>
              </a:ext>
            </a:extLst>
          </p:cNvPr>
          <p:cNvSpPr>
            <a:spLocks noChangeArrowheads="1"/>
          </p:cNvSpPr>
          <p:nvPr/>
        </p:nvSpPr>
        <p:spPr bwMode="auto">
          <a:xfrm>
            <a:off x="5251450" y="4473575"/>
            <a:ext cx="3505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60000"/>
              </a:spcBef>
              <a:buBlip>
                <a:blip r:embed="rId3"/>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4"/>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lgn="ctr">
              <a:spcBef>
                <a:spcPct val="0"/>
              </a:spcBef>
              <a:buFontTx/>
              <a:buNone/>
            </a:pPr>
            <a:r>
              <a:rPr lang="en-US" altLang="ja-JP" sz="2000" b="0" i="1"/>
              <a:t>Multi-user detection</a:t>
            </a:r>
            <a:endParaRPr lang="ja-JP" altLang="en-US" sz="2000" b="0" i="1"/>
          </a:p>
        </p:txBody>
      </p:sp>
      <p:sp>
        <p:nvSpPr>
          <p:cNvPr id="2" name="右矢印 6">
            <a:extLst>
              <a:ext uri="{FF2B5EF4-FFF2-40B4-BE49-F238E27FC236}">
                <a16:creationId xmlns:a16="http://schemas.microsoft.com/office/drawing/2014/main" id="{5AF874A4-74BD-4B40-99FA-9B21155327C0}"/>
              </a:ext>
            </a:extLst>
          </p:cNvPr>
          <p:cNvSpPr>
            <a:spLocks noChangeArrowheads="1"/>
          </p:cNvSpPr>
          <p:nvPr/>
        </p:nvSpPr>
        <p:spPr bwMode="auto">
          <a:xfrm>
            <a:off x="4052888" y="3716338"/>
            <a:ext cx="990600" cy="708025"/>
          </a:xfrm>
          <a:prstGeom prst="rightArrow">
            <a:avLst>
              <a:gd name="adj1" fmla="val 47537"/>
              <a:gd name="adj2" fmla="val 45069"/>
            </a:avLst>
          </a:prstGeom>
          <a:solidFill>
            <a:schemeClr val="bg1">
              <a:lumMod val="75000"/>
            </a:schemeClr>
          </a:solidFill>
          <a:ln w="25400" algn="ctr">
            <a:solidFill>
              <a:schemeClr val="tx1">
                <a:lumMod val="50000"/>
                <a:lumOff val="50000"/>
              </a:schemeClr>
            </a:solidFill>
            <a:miter lim="800000"/>
            <a:headEnd/>
            <a:tailEnd/>
          </a:ln>
        </p:spPr>
        <p:txBody>
          <a:bodyPr anchor="ctr"/>
          <a:lstStyle/>
          <a:p>
            <a:pPr algn="ctr" eaLnBrk="1" hangingPunct="1">
              <a:defRPr/>
            </a:pPr>
            <a:endParaRPr lang="ja-JP" altLang="en-US" b="0">
              <a:solidFill>
                <a:schemeClr val="lt1"/>
              </a:solidFill>
              <a:latin typeface="+mn-lt"/>
              <a:ea typeface="+mn-ea"/>
            </a:endParaRPr>
          </a:p>
        </p:txBody>
      </p:sp>
      <p:sp>
        <p:nvSpPr>
          <p:cNvPr id="28690" name="Rectangle 18">
            <a:extLst>
              <a:ext uri="{FF2B5EF4-FFF2-40B4-BE49-F238E27FC236}">
                <a16:creationId xmlns:a16="http://schemas.microsoft.com/office/drawing/2014/main" id="{D18FA729-F20C-41D9-9D68-089110BB1912}"/>
              </a:ext>
            </a:extLst>
          </p:cNvPr>
          <p:cNvSpPr>
            <a:spLocks noChangeArrowheads="1"/>
          </p:cNvSpPr>
          <p:nvPr/>
        </p:nvSpPr>
        <p:spPr bwMode="auto">
          <a:xfrm>
            <a:off x="5205413" y="4217988"/>
            <a:ext cx="3505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60000"/>
              </a:spcBef>
              <a:buBlip>
                <a:blip r:embed="rId3"/>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4"/>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lgn="ctr">
              <a:spcBef>
                <a:spcPct val="0"/>
              </a:spcBef>
              <a:buFontTx/>
              <a:buNone/>
            </a:pPr>
            <a:r>
              <a:rPr lang="en-US" altLang="ja-JP" sz="2000" b="0" i="1"/>
              <a:t>Pulse shape multiple access</a:t>
            </a:r>
            <a:endParaRPr lang="ja-JP" altLang="en-US" sz="2000" b="0" i="1"/>
          </a:p>
        </p:txBody>
      </p:sp>
      <p:sp>
        <p:nvSpPr>
          <p:cNvPr id="28691" name="Rectangle 22">
            <a:extLst>
              <a:ext uri="{FF2B5EF4-FFF2-40B4-BE49-F238E27FC236}">
                <a16:creationId xmlns:a16="http://schemas.microsoft.com/office/drawing/2014/main" id="{DF614F0F-A7FC-4988-AD63-C84ACFAEB024}"/>
              </a:ext>
            </a:extLst>
          </p:cNvPr>
          <p:cNvSpPr>
            <a:spLocks noChangeArrowheads="1"/>
          </p:cNvSpPr>
          <p:nvPr/>
        </p:nvSpPr>
        <p:spPr bwMode="auto">
          <a:xfrm>
            <a:off x="755774" y="3616325"/>
            <a:ext cx="2508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60000"/>
              </a:spcBef>
              <a:buBlip>
                <a:blip r:embed="rId3"/>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4"/>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spcBef>
                <a:spcPct val="0"/>
              </a:spcBef>
              <a:buFontTx/>
              <a:buNone/>
            </a:pPr>
            <a:r>
              <a:rPr lang="en-US" altLang="ja-JP" sz="1800"/>
              <a:t>“IUI” </a:t>
            </a:r>
            <a:r>
              <a:rPr lang="en-US" altLang="ja-JP" sz="1800" b="0">
                <a:latin typeface="Times New Roman" panose="02020603050405020304" pitchFamily="18" charset="0"/>
              </a:rPr>
              <a:t>in this presentation</a:t>
            </a:r>
            <a:endParaRPr lang="ja-JP" altLang="en-US" sz="1800" b="0">
              <a:latin typeface="Times New Roman" panose="02020603050405020304" pitchFamily="18" charset="0"/>
            </a:endParaRPr>
          </a:p>
        </p:txBody>
      </p:sp>
      <p:sp>
        <p:nvSpPr>
          <p:cNvPr id="28692" name="Rectangle 23">
            <a:extLst>
              <a:ext uri="{FF2B5EF4-FFF2-40B4-BE49-F238E27FC236}">
                <a16:creationId xmlns:a16="http://schemas.microsoft.com/office/drawing/2014/main" id="{AC424805-5522-4BFB-A75C-32D5462B8474}"/>
              </a:ext>
            </a:extLst>
          </p:cNvPr>
          <p:cNvSpPr>
            <a:spLocks noChangeArrowheads="1"/>
          </p:cNvSpPr>
          <p:nvPr/>
        </p:nvSpPr>
        <p:spPr bwMode="auto">
          <a:xfrm>
            <a:off x="728786" y="5286375"/>
            <a:ext cx="2495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60000"/>
              </a:spcBef>
              <a:buBlip>
                <a:blip r:embed="rId3"/>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4"/>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spcBef>
                <a:spcPct val="0"/>
              </a:spcBef>
              <a:buFontTx/>
              <a:buNone/>
            </a:pPr>
            <a:r>
              <a:rPr lang="en-US" altLang="ja-JP" sz="1800"/>
              <a:t>“ISI” </a:t>
            </a:r>
            <a:r>
              <a:rPr lang="en-US" altLang="ja-JP" sz="1800" b="0">
                <a:latin typeface="Times New Roman" panose="02020603050405020304" pitchFamily="18" charset="0"/>
              </a:rPr>
              <a:t>in this presentation</a:t>
            </a:r>
            <a:endParaRPr lang="ja-JP" altLang="en-US" sz="1800" b="0">
              <a:latin typeface="Times New Roman" panose="02020603050405020304" pitchFamily="18" charset="0"/>
            </a:endParaRPr>
          </a:p>
        </p:txBody>
      </p:sp>
      <p:sp>
        <p:nvSpPr>
          <p:cNvPr id="28695" name="Rectangle 23">
            <a:extLst>
              <a:ext uri="{FF2B5EF4-FFF2-40B4-BE49-F238E27FC236}">
                <a16:creationId xmlns:a16="http://schemas.microsoft.com/office/drawing/2014/main" id="{01EA28AA-F0AB-47AE-AC00-A71639953EAD}"/>
              </a:ext>
            </a:extLst>
          </p:cNvPr>
          <p:cNvSpPr>
            <a:spLocks noChangeArrowheads="1"/>
          </p:cNvSpPr>
          <p:nvPr/>
        </p:nvSpPr>
        <p:spPr bwMode="auto">
          <a:xfrm>
            <a:off x="436686" y="3984625"/>
            <a:ext cx="3178175" cy="61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60000"/>
              </a:spcBef>
              <a:buBlip>
                <a:blip r:embed="rId3"/>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4"/>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1600" b="0"/>
              <a:t>Interference from a system using</a:t>
            </a:r>
            <a:br>
              <a:rPr lang="en-US" altLang="ja-JP" sz="1600" b="0"/>
            </a:br>
            <a:r>
              <a:rPr lang="ja-JP" altLang="en-US" sz="1600" b="0"/>
              <a:t> </a:t>
            </a:r>
            <a:r>
              <a:rPr lang="en-US" altLang="ja-JP" sz="1600" b="0"/>
              <a:t>the</a:t>
            </a:r>
            <a:r>
              <a:rPr lang="ja-JP" altLang="en-US" sz="1600" b="0"/>
              <a:t> </a:t>
            </a:r>
            <a:r>
              <a:rPr lang="en-US" altLang="ja-JP" sz="1600" b="0"/>
              <a:t>same</a:t>
            </a:r>
            <a:r>
              <a:rPr lang="ja-JP" altLang="en-US" sz="1600" b="0"/>
              <a:t> </a:t>
            </a:r>
            <a:r>
              <a:rPr lang="en-US" altLang="ja-JP" sz="1600" b="0"/>
              <a:t>pulse</a:t>
            </a:r>
            <a:r>
              <a:rPr lang="en-US" altLang="ja-JP" sz="1800"/>
              <a:t> </a:t>
            </a:r>
            <a:endParaRPr lang="ja-JP" altLang="en-US" sz="1800"/>
          </a:p>
        </p:txBody>
      </p:sp>
      <p:sp>
        <p:nvSpPr>
          <p:cNvPr id="28697" name="Rectangle 10">
            <a:extLst>
              <a:ext uri="{FF2B5EF4-FFF2-40B4-BE49-F238E27FC236}">
                <a16:creationId xmlns:a16="http://schemas.microsoft.com/office/drawing/2014/main" id="{A37320A4-2996-4F05-8611-50918DB1C03E}"/>
              </a:ext>
            </a:extLst>
          </p:cNvPr>
          <p:cNvSpPr>
            <a:spLocks noChangeArrowheads="1"/>
          </p:cNvSpPr>
          <p:nvPr/>
        </p:nvSpPr>
        <p:spPr bwMode="auto">
          <a:xfrm>
            <a:off x="365249" y="4921250"/>
            <a:ext cx="3222625" cy="4603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60000"/>
              </a:spcBef>
              <a:buBlip>
                <a:blip r:embed="rId3"/>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4"/>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spcBef>
                <a:spcPct val="0"/>
              </a:spcBef>
              <a:buFontTx/>
              <a:buNone/>
            </a:pPr>
            <a:r>
              <a:rPr lang="en-US" altLang="ja-JP" sz="2400">
                <a:solidFill>
                  <a:srgbClr val="0000FF"/>
                </a:solidFill>
              </a:rPr>
              <a:t>Inter-system</a:t>
            </a:r>
            <a:r>
              <a:rPr lang="en-US" altLang="ja-JP" sz="1600">
                <a:solidFill>
                  <a:srgbClr val="0000FF"/>
                </a:solidFill>
              </a:rPr>
              <a:t> </a:t>
            </a:r>
            <a:r>
              <a:rPr lang="en-US" altLang="ja-JP" sz="1600"/>
              <a:t>interference</a:t>
            </a:r>
            <a:endParaRPr lang="ja-JP" altLang="en-US" sz="2400"/>
          </a:p>
        </p:txBody>
      </p:sp>
      <p:sp>
        <p:nvSpPr>
          <p:cNvPr id="28698" name="Rectangle 23">
            <a:extLst>
              <a:ext uri="{FF2B5EF4-FFF2-40B4-BE49-F238E27FC236}">
                <a16:creationId xmlns:a16="http://schemas.microsoft.com/office/drawing/2014/main" id="{9D1C8784-3D53-4434-B715-56470165F05A}"/>
              </a:ext>
            </a:extLst>
          </p:cNvPr>
          <p:cNvSpPr>
            <a:spLocks noChangeArrowheads="1"/>
          </p:cNvSpPr>
          <p:nvPr/>
        </p:nvSpPr>
        <p:spPr bwMode="auto">
          <a:xfrm>
            <a:off x="436686" y="5665788"/>
            <a:ext cx="3178175" cy="585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60000"/>
              </a:spcBef>
              <a:buBlip>
                <a:blip r:embed="rId3"/>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4"/>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1600" b="0"/>
              <a:t>Interference from a system using</a:t>
            </a:r>
            <a:br>
              <a:rPr lang="en-US" altLang="ja-JP" sz="1600" b="0"/>
            </a:br>
            <a:r>
              <a:rPr lang="ja-JP" altLang="en-US" sz="1600" b="0"/>
              <a:t> </a:t>
            </a:r>
            <a:r>
              <a:rPr lang="en-US" altLang="ja-JP" sz="1600" b="0"/>
              <a:t>overlapped frequency</a:t>
            </a:r>
            <a:endParaRPr lang="ja-JP" altLang="en-US" sz="1800"/>
          </a:p>
        </p:txBody>
      </p:sp>
      <p:sp>
        <p:nvSpPr>
          <p:cNvPr id="28699" name="正方形/長方形 3">
            <a:extLst>
              <a:ext uri="{FF2B5EF4-FFF2-40B4-BE49-F238E27FC236}">
                <a16:creationId xmlns:a16="http://schemas.microsoft.com/office/drawing/2014/main" id="{0D7AA4AA-D45E-4433-B91D-6337649C0785}"/>
              </a:ext>
            </a:extLst>
          </p:cNvPr>
          <p:cNvSpPr>
            <a:spLocks noChangeArrowheads="1"/>
          </p:cNvSpPr>
          <p:nvPr/>
        </p:nvSpPr>
        <p:spPr bwMode="auto">
          <a:xfrm>
            <a:off x="3872036" y="3460750"/>
            <a:ext cx="9159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b="1">
                <a:solidFill>
                  <a:schemeClr val="tx1"/>
                </a:solidFill>
                <a:latin typeface="Arial" panose="020B0604020202020204" pitchFamily="34" charset="0"/>
                <a:ea typeface="ＭＳ Ｐゴシック" panose="020B0600070205080204" pitchFamily="50" charset="-128"/>
              </a:defRPr>
            </a:lvl1pPr>
            <a:lvl2pPr marL="742950" indent="-285750">
              <a:defRPr kumimoji="1" b="1">
                <a:solidFill>
                  <a:schemeClr val="tx1"/>
                </a:solidFill>
                <a:latin typeface="Arial" panose="020B0604020202020204" pitchFamily="34" charset="0"/>
                <a:ea typeface="ＭＳ Ｐゴシック" panose="020B0600070205080204" pitchFamily="50" charset="-128"/>
              </a:defRPr>
            </a:lvl2pPr>
            <a:lvl3pPr marL="1143000" indent="-228600">
              <a:defRPr kumimoji="1" b="1">
                <a:solidFill>
                  <a:schemeClr val="tx1"/>
                </a:solidFill>
                <a:latin typeface="Arial" panose="020B0604020202020204" pitchFamily="34" charset="0"/>
                <a:ea typeface="ＭＳ Ｐゴシック" panose="020B0600070205080204" pitchFamily="50" charset="-128"/>
              </a:defRPr>
            </a:lvl3pPr>
            <a:lvl4pPr marL="1600200" indent="-228600">
              <a:defRPr kumimoji="1" b="1">
                <a:solidFill>
                  <a:schemeClr val="tx1"/>
                </a:solidFill>
                <a:latin typeface="Arial" panose="020B0604020202020204" pitchFamily="34" charset="0"/>
                <a:ea typeface="ＭＳ Ｐゴシック" panose="020B0600070205080204" pitchFamily="50" charset="-128"/>
              </a:defRPr>
            </a:lvl4pPr>
            <a:lvl5pPr marL="2057400" indent="-228600">
              <a:defRPr kumimoji="1" b="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9pPr>
          </a:lstStyle>
          <a:p>
            <a:r>
              <a:rPr lang="en-US" altLang="ja-JP">
                <a:solidFill>
                  <a:srgbClr val="0000FF"/>
                </a:solidFill>
              </a:rPr>
              <a:t>known</a:t>
            </a:r>
            <a:endParaRPr lang="ja-JP" altLang="en-US"/>
          </a:p>
        </p:txBody>
      </p:sp>
      <p:sp>
        <p:nvSpPr>
          <p:cNvPr id="28700" name="正方形/長方形 30">
            <a:extLst>
              <a:ext uri="{FF2B5EF4-FFF2-40B4-BE49-F238E27FC236}">
                <a16:creationId xmlns:a16="http://schemas.microsoft.com/office/drawing/2014/main" id="{AE1BB6B8-3071-4F9A-BB84-7501C0BA8BE7}"/>
              </a:ext>
            </a:extLst>
          </p:cNvPr>
          <p:cNvSpPr>
            <a:spLocks noChangeArrowheads="1"/>
          </p:cNvSpPr>
          <p:nvPr/>
        </p:nvSpPr>
        <p:spPr bwMode="auto">
          <a:xfrm>
            <a:off x="3877493" y="5013325"/>
            <a:ext cx="11985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b="1">
                <a:solidFill>
                  <a:schemeClr val="tx1"/>
                </a:solidFill>
                <a:latin typeface="Arial" panose="020B0604020202020204" pitchFamily="34" charset="0"/>
                <a:ea typeface="ＭＳ Ｐゴシック" panose="020B0600070205080204" pitchFamily="50" charset="-128"/>
              </a:defRPr>
            </a:lvl1pPr>
            <a:lvl2pPr marL="742950" indent="-285750">
              <a:defRPr kumimoji="1" b="1">
                <a:solidFill>
                  <a:schemeClr val="tx1"/>
                </a:solidFill>
                <a:latin typeface="Arial" panose="020B0604020202020204" pitchFamily="34" charset="0"/>
                <a:ea typeface="ＭＳ Ｐゴシック" panose="020B0600070205080204" pitchFamily="50" charset="-128"/>
              </a:defRPr>
            </a:lvl2pPr>
            <a:lvl3pPr marL="1143000" indent="-228600">
              <a:defRPr kumimoji="1" b="1">
                <a:solidFill>
                  <a:schemeClr val="tx1"/>
                </a:solidFill>
                <a:latin typeface="Arial" panose="020B0604020202020204" pitchFamily="34" charset="0"/>
                <a:ea typeface="ＭＳ Ｐゴシック" panose="020B0600070205080204" pitchFamily="50" charset="-128"/>
              </a:defRPr>
            </a:lvl3pPr>
            <a:lvl4pPr marL="1600200" indent="-228600">
              <a:defRPr kumimoji="1" b="1">
                <a:solidFill>
                  <a:schemeClr val="tx1"/>
                </a:solidFill>
                <a:latin typeface="Arial" panose="020B0604020202020204" pitchFamily="34" charset="0"/>
                <a:ea typeface="ＭＳ Ｐゴシック" panose="020B0600070205080204" pitchFamily="50" charset="-128"/>
              </a:defRPr>
            </a:lvl4pPr>
            <a:lvl5pPr marL="2057400" indent="-228600">
              <a:defRPr kumimoji="1" b="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9pPr>
          </a:lstStyle>
          <a:p>
            <a:r>
              <a:rPr lang="en-US" altLang="ja-JP">
                <a:solidFill>
                  <a:srgbClr val="0000FF"/>
                </a:solidFill>
              </a:rPr>
              <a:t>unknown</a:t>
            </a:r>
            <a:endParaRPr lang="ja-JP" altLang="en-US"/>
          </a:p>
        </p:txBody>
      </p:sp>
      <p:sp>
        <p:nvSpPr>
          <p:cNvPr id="4" name="日付プレースホルダー 3">
            <a:extLst>
              <a:ext uri="{FF2B5EF4-FFF2-40B4-BE49-F238E27FC236}">
                <a16:creationId xmlns:a16="http://schemas.microsoft.com/office/drawing/2014/main" id="{55F758FE-323C-46C1-9342-08CF91AD90C5}"/>
              </a:ext>
            </a:extLst>
          </p:cNvPr>
          <p:cNvSpPr>
            <a:spLocks noGrp="1"/>
          </p:cNvSpPr>
          <p:nvPr>
            <p:ph type="dt" sz="half" idx="2"/>
          </p:nvPr>
        </p:nvSpPr>
        <p:spPr/>
        <p:txBody>
          <a:bodyPr/>
          <a:lstStyle/>
          <a:p>
            <a:r>
              <a:rPr lang="en-US" altLang="ja-JP"/>
              <a:t>January 2024</a:t>
            </a:r>
            <a:endParaRPr lang="en-US" altLang="ja-JP" dirty="0"/>
          </a:p>
        </p:txBody>
      </p:sp>
      <p:sp>
        <p:nvSpPr>
          <p:cNvPr id="8" name="フッター プレースホルダー 7">
            <a:extLst>
              <a:ext uri="{FF2B5EF4-FFF2-40B4-BE49-F238E27FC236}">
                <a16:creationId xmlns:a16="http://schemas.microsoft.com/office/drawing/2014/main" id="{B1B503D4-915D-42B3-B66C-AF094DCB4601}"/>
              </a:ext>
            </a:extLst>
          </p:cNvPr>
          <p:cNvSpPr>
            <a:spLocks noGrp="1"/>
          </p:cNvSpPr>
          <p:nvPr>
            <p:ph type="ftr" sz="quarter" idx="3"/>
          </p:nvPr>
        </p:nvSpPr>
        <p:spPr/>
        <p:txBody>
          <a:bodyPr/>
          <a:lstStyle/>
          <a:p>
            <a:r>
              <a:rPr lang="en-US" altLang="ja-JP"/>
              <a:t>Takumi Kobayashi, Minsoo Kim, Marco Hernandez, Ryuji Kohno (Nitech/YRP-IAI/U.Oulu/YNU)</a:t>
            </a:r>
            <a:endParaRPr lang="en-US" altLang="ja-JP" dirty="0"/>
          </a:p>
        </p:txBody>
      </p:sp>
      <p:sp>
        <p:nvSpPr>
          <p:cNvPr id="9" name="スライド番号プレースホルダー 8">
            <a:extLst>
              <a:ext uri="{FF2B5EF4-FFF2-40B4-BE49-F238E27FC236}">
                <a16:creationId xmlns:a16="http://schemas.microsoft.com/office/drawing/2014/main" id="{C062E3FD-993B-4CA9-8804-1177B5FC6C01}"/>
              </a:ext>
            </a:extLst>
          </p:cNvPr>
          <p:cNvSpPr>
            <a:spLocks noGrp="1"/>
          </p:cNvSpPr>
          <p:nvPr>
            <p:ph type="sldNum" sz="quarter" idx="12"/>
          </p:nvPr>
        </p:nvSpPr>
        <p:spPr/>
        <p:txBody>
          <a:bodyPr/>
          <a:lstStyle/>
          <a:p>
            <a:r>
              <a:rPr lang="en-US" altLang="ja-JP"/>
              <a:t>Slide </a:t>
            </a:r>
            <a:fld id="{266A080E-4E30-4968-B029-7CF782D6220C}" type="slidenum">
              <a:rPr lang="en-US" altLang="ja-JP" smtClean="0"/>
              <a:pPr/>
              <a:t>22</a:t>
            </a:fld>
            <a:endParaRPr lang="en-US" altLang="ja-JP" dirty="0"/>
          </a:p>
        </p:txBody>
      </p:sp>
    </p:spTree>
    <p:extLst>
      <p:ext uri="{BB962C8B-B14F-4D97-AF65-F5344CB8AC3E}">
        <p14:creationId xmlns:p14="http://schemas.microsoft.com/office/powerpoint/2010/main" val="39854834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3F05A13E-E101-4368-AA6A-0601C98F48B1}"/>
              </a:ext>
            </a:extLst>
          </p:cNvPr>
          <p:cNvSpPr>
            <a:spLocks noGrp="1"/>
          </p:cNvSpPr>
          <p:nvPr>
            <p:ph type="dt" sz="half" idx="2"/>
          </p:nvPr>
        </p:nvSpPr>
        <p:spPr/>
        <p:txBody>
          <a:bodyPr/>
          <a:lstStyle/>
          <a:p>
            <a:r>
              <a:rPr lang="en-US" altLang="ja-JP"/>
              <a:t>January 2024</a:t>
            </a:r>
            <a:endParaRPr lang="en-US" altLang="ja-JP" dirty="0"/>
          </a:p>
        </p:txBody>
      </p:sp>
      <p:pic>
        <p:nvPicPr>
          <p:cNvPr id="32772" name="Picture 11">
            <a:extLst>
              <a:ext uri="{FF2B5EF4-FFF2-40B4-BE49-F238E27FC236}">
                <a16:creationId xmlns:a16="http://schemas.microsoft.com/office/drawing/2014/main" id="{4F430875-4A81-4730-BCB0-8BB6B336231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72000" y="2362200"/>
            <a:ext cx="4419600" cy="2922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775" name="Rectangle 3">
            <a:extLst>
              <a:ext uri="{FF2B5EF4-FFF2-40B4-BE49-F238E27FC236}">
                <a16:creationId xmlns:a16="http://schemas.microsoft.com/office/drawing/2014/main" id="{FC36CA33-6C05-45B8-A251-1DAB63C7F03E}"/>
              </a:ext>
            </a:extLst>
          </p:cNvPr>
          <p:cNvSpPr>
            <a:spLocks noChangeArrowheads="1"/>
          </p:cNvSpPr>
          <p:nvPr/>
        </p:nvSpPr>
        <p:spPr bwMode="auto">
          <a:xfrm>
            <a:off x="76200" y="914400"/>
            <a:ext cx="8686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60000"/>
              </a:spcBef>
              <a:buBlip>
                <a:blip r:embed="rId4"/>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5"/>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r>
              <a:rPr lang="en-US" altLang="ja-JP" b="0"/>
              <a:t>OMF</a:t>
            </a:r>
            <a:r>
              <a:rPr lang="ja-JP" altLang="en-US" b="0"/>
              <a:t>；</a:t>
            </a:r>
            <a:r>
              <a:rPr lang="en-US" altLang="ja-JP" b="0"/>
              <a:t> orthogonal matched filter</a:t>
            </a:r>
            <a:endParaRPr lang="ja-JP" altLang="en-US" sz="2400" b="0"/>
          </a:p>
          <a:p>
            <a:pPr lvl="2" eaLnBrk="1" hangingPunct="1"/>
            <a:endParaRPr lang="en-US" altLang="ja-JP" b="0"/>
          </a:p>
        </p:txBody>
      </p:sp>
      <p:sp>
        <p:nvSpPr>
          <p:cNvPr id="32776" name="Rectangle 51">
            <a:extLst>
              <a:ext uri="{FF2B5EF4-FFF2-40B4-BE49-F238E27FC236}">
                <a16:creationId xmlns:a16="http://schemas.microsoft.com/office/drawing/2014/main" id="{5AD20FEC-AA02-4703-A0FD-89DAAE201A66}"/>
              </a:ext>
            </a:extLst>
          </p:cNvPr>
          <p:cNvSpPr>
            <a:spLocks noChangeArrowheads="1"/>
          </p:cNvSpPr>
          <p:nvPr/>
        </p:nvSpPr>
        <p:spPr bwMode="auto">
          <a:xfrm>
            <a:off x="-381000" y="1447800"/>
            <a:ext cx="4953000" cy="461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60000"/>
              </a:spcBef>
              <a:buBlip>
                <a:blip r:embed="rId4"/>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5"/>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lvl="1" eaLnBrk="1" hangingPunct="1">
              <a:buFontTx/>
              <a:buBlip>
                <a:blip r:embed="rId5"/>
              </a:buBlip>
            </a:pPr>
            <a:r>
              <a:rPr lang="en-US" altLang="ja-JP" sz="1800" b="0" dirty="0">
                <a:latin typeface="Times New Roman" panose="02020603050405020304" pitchFamily="18" charset="0"/>
              </a:rPr>
              <a:t>consists a matched filter </a:t>
            </a:r>
            <a:r>
              <a:rPr lang="ja-JP" altLang="en-US" sz="1800" b="0" dirty="0">
                <a:latin typeface="Times New Roman" panose="02020603050405020304" pitchFamily="18" charset="0"/>
              </a:rPr>
              <a:t>（</a:t>
            </a:r>
            <a:r>
              <a:rPr lang="en-US" altLang="ja-JP" sz="1800" b="0" dirty="0">
                <a:latin typeface="Times New Roman" panose="02020603050405020304" pitchFamily="18" charset="0"/>
              </a:rPr>
              <a:t>MF</a:t>
            </a:r>
            <a:r>
              <a:rPr lang="en-US" altLang="ja-JP" sz="1800" b="0" baseline="-25000" dirty="0">
                <a:latin typeface="Times New Roman" panose="02020603050405020304" pitchFamily="18" charset="0"/>
              </a:rPr>
              <a:t>1</a:t>
            </a:r>
            <a:r>
              <a:rPr lang="ja-JP" altLang="en-US" sz="1800" b="0" dirty="0">
                <a:latin typeface="Times New Roman" panose="02020603050405020304" pitchFamily="18" charset="0"/>
              </a:rPr>
              <a:t>） </a:t>
            </a:r>
            <a:r>
              <a:rPr lang="en-US" altLang="ja-JP" sz="1800" b="0" dirty="0">
                <a:latin typeface="Times New Roman" panose="02020603050405020304" pitchFamily="18" charset="0"/>
              </a:rPr>
              <a:t>and MF Group</a:t>
            </a:r>
            <a:r>
              <a:rPr lang="ja-JP" altLang="en-US" sz="1800" b="0" dirty="0">
                <a:latin typeface="Times New Roman" panose="02020603050405020304" pitchFamily="18" charset="0"/>
              </a:rPr>
              <a:t>（</a:t>
            </a:r>
            <a:r>
              <a:rPr lang="en-US" altLang="ja-JP" sz="1800" b="0" dirty="0">
                <a:latin typeface="Times New Roman" panose="02020603050405020304" pitchFamily="18" charset="0"/>
              </a:rPr>
              <a:t>MFG</a:t>
            </a:r>
            <a:r>
              <a:rPr lang="ja-JP" altLang="en-US" sz="1800" b="0" dirty="0">
                <a:latin typeface="Times New Roman" panose="02020603050405020304" pitchFamily="18" charset="0"/>
              </a:rPr>
              <a:t>）</a:t>
            </a:r>
            <a:endParaRPr lang="en-US" altLang="ja-JP" sz="1800" b="0" dirty="0">
              <a:latin typeface="Times New Roman" panose="02020603050405020304" pitchFamily="18" charset="0"/>
            </a:endParaRPr>
          </a:p>
          <a:p>
            <a:pPr lvl="1" eaLnBrk="1" hangingPunct="1">
              <a:buFontTx/>
              <a:buBlip>
                <a:blip r:embed="rId5"/>
              </a:buBlip>
            </a:pPr>
            <a:r>
              <a:rPr lang="en-US" altLang="ja-JP" sz="1800" b="0" dirty="0">
                <a:latin typeface="Times New Roman" panose="02020603050405020304" pitchFamily="18" charset="0"/>
              </a:rPr>
              <a:t>Tap coefficients of MF</a:t>
            </a:r>
            <a:r>
              <a:rPr lang="en-US" altLang="ja-JP" sz="1800" b="0" baseline="-25000" dirty="0"/>
              <a:t>1</a:t>
            </a:r>
            <a:r>
              <a:rPr lang="ja-JP" altLang="en-US" sz="1800" b="0" dirty="0">
                <a:latin typeface="Times New Roman" panose="02020603050405020304" pitchFamily="18" charset="0"/>
              </a:rPr>
              <a:t> </a:t>
            </a:r>
            <a:r>
              <a:rPr lang="en-US" altLang="ja-JP" sz="1800" b="0" dirty="0">
                <a:latin typeface="Times New Roman" panose="02020603050405020304" pitchFamily="18" charset="0"/>
              </a:rPr>
              <a:t>are the same as sequence of desired signal.</a:t>
            </a:r>
          </a:p>
          <a:p>
            <a:pPr lvl="1" eaLnBrk="1" hangingPunct="1">
              <a:buFontTx/>
              <a:buBlip>
                <a:blip r:embed="rId5"/>
              </a:buBlip>
            </a:pPr>
            <a:r>
              <a:rPr lang="en-US" altLang="ja-JP" sz="1800" b="0" dirty="0">
                <a:latin typeface="Times New Roman" panose="02020603050405020304" pitchFamily="18" charset="0"/>
              </a:rPr>
              <a:t>Coefficients of MF</a:t>
            </a:r>
            <a:r>
              <a:rPr lang="en-US" altLang="ja-JP" sz="1800" b="0" baseline="-25000" dirty="0"/>
              <a:t>1</a:t>
            </a:r>
            <a:r>
              <a:rPr lang="ja-JP" altLang="en-US" sz="1800" b="0" dirty="0">
                <a:latin typeface="Times New Roman" panose="02020603050405020304" pitchFamily="18" charset="0"/>
              </a:rPr>
              <a:t> </a:t>
            </a:r>
            <a:r>
              <a:rPr lang="en-US" altLang="ja-JP" sz="1800" b="0" dirty="0">
                <a:latin typeface="Times New Roman" panose="02020603050405020304" pitchFamily="18" charset="0"/>
              </a:rPr>
              <a:t>and each </a:t>
            </a:r>
            <a:r>
              <a:rPr lang="en-US" altLang="ja-JP" sz="1800" b="0" dirty="0" err="1">
                <a:latin typeface="Times New Roman" panose="02020603050405020304" pitchFamily="18" charset="0"/>
              </a:rPr>
              <a:t>MF</a:t>
            </a:r>
            <a:r>
              <a:rPr lang="en-US" altLang="ja-JP" sz="1800" b="0" i="1" baseline="-25000" dirty="0" err="1">
                <a:latin typeface="Times New Roman" panose="02020603050405020304" pitchFamily="18" charset="0"/>
              </a:rPr>
              <a:t>k</a:t>
            </a:r>
            <a:r>
              <a:rPr lang="ja-JP" altLang="en-US" sz="1800" b="0" dirty="0">
                <a:latin typeface="Times New Roman" panose="02020603050405020304" pitchFamily="18" charset="0"/>
              </a:rPr>
              <a:t> </a:t>
            </a:r>
            <a:r>
              <a:rPr lang="en-US" altLang="ja-JP" sz="1800" b="0" dirty="0">
                <a:latin typeface="Times New Roman" panose="02020603050405020304" pitchFamily="18" charset="0"/>
              </a:rPr>
              <a:t>that constituting MFG are </a:t>
            </a:r>
            <a:r>
              <a:rPr lang="en-US" altLang="ja-JP" sz="1800" b="0" dirty="0">
                <a:solidFill>
                  <a:srgbClr val="FF0000"/>
                </a:solidFill>
                <a:latin typeface="Times New Roman" panose="02020603050405020304" pitchFamily="18" charset="0"/>
              </a:rPr>
              <a:t>orthogonal</a:t>
            </a:r>
            <a:r>
              <a:rPr lang="en-US" altLang="ja-JP" sz="1800" b="0" dirty="0">
                <a:latin typeface="Times New Roman" panose="02020603050405020304" pitchFamily="18" charset="0"/>
              </a:rPr>
              <a:t>.</a:t>
            </a:r>
            <a:endParaRPr lang="en-US" altLang="ja-JP" dirty="0">
              <a:solidFill>
                <a:srgbClr val="FF0000"/>
              </a:solidFill>
              <a:latin typeface="Times New Roman" panose="02020603050405020304" pitchFamily="18" charset="0"/>
            </a:endParaRPr>
          </a:p>
          <a:p>
            <a:pPr lvl="1" eaLnBrk="1" hangingPunct="1"/>
            <a:r>
              <a:rPr lang="en-US" altLang="ja-JP" sz="1800" b="0" dirty="0">
                <a:latin typeface="Times New Roman" panose="02020603050405020304" pitchFamily="18" charset="0"/>
              </a:rPr>
              <a:t>Desired signal does not go through MF</a:t>
            </a:r>
            <a:r>
              <a:rPr lang="en-US" altLang="ja-JP" sz="1800" b="0" baseline="-25000" dirty="0">
                <a:latin typeface="Times New Roman" panose="02020603050405020304" pitchFamily="18" charset="0"/>
              </a:rPr>
              <a:t>2</a:t>
            </a:r>
            <a:r>
              <a:rPr lang="ja-JP" altLang="en-US" sz="1800" b="0" baseline="-25000" dirty="0">
                <a:latin typeface="Times New Roman" panose="02020603050405020304" pitchFamily="18" charset="0"/>
              </a:rPr>
              <a:t>～</a:t>
            </a:r>
            <a:r>
              <a:rPr lang="en-US" altLang="ja-JP" sz="1800" b="0" i="1" baseline="-25000" dirty="0">
                <a:latin typeface="Times New Roman" panose="02020603050405020304" pitchFamily="18" charset="0"/>
              </a:rPr>
              <a:t>K</a:t>
            </a:r>
            <a:r>
              <a:rPr lang="en-US" altLang="ja-JP" sz="1800" b="0" baseline="-25000" dirty="0">
                <a:latin typeface="Times New Roman" panose="02020603050405020304" pitchFamily="18" charset="0"/>
              </a:rPr>
              <a:t>-1</a:t>
            </a:r>
            <a:r>
              <a:rPr lang="ja-JP" altLang="en-US" sz="1800" b="0" dirty="0">
                <a:latin typeface="Times New Roman" panose="02020603050405020304" pitchFamily="18" charset="0"/>
              </a:rPr>
              <a:t> </a:t>
            </a:r>
            <a:r>
              <a:rPr lang="en-US" altLang="ja-JP" sz="1800" b="0" dirty="0">
                <a:latin typeface="Times New Roman" panose="02020603050405020304" pitchFamily="18" charset="0"/>
              </a:rPr>
              <a:t>because orthogonality.</a:t>
            </a:r>
            <a:br>
              <a:rPr lang="ja-JP" altLang="en-US" sz="1800" b="0" dirty="0">
                <a:latin typeface="Times New Roman" panose="02020603050405020304" pitchFamily="18" charset="0"/>
              </a:rPr>
            </a:br>
            <a:r>
              <a:rPr lang="ja-JP" altLang="en-US" sz="1800" b="0" dirty="0">
                <a:solidFill>
                  <a:srgbClr val="FF0000"/>
                </a:solidFill>
                <a:latin typeface="Times New Roman" panose="02020603050405020304" pitchFamily="18" charset="0"/>
              </a:rPr>
              <a:t>→</a:t>
            </a:r>
            <a:r>
              <a:rPr lang="en-US" altLang="ja-JP" sz="1800" b="0" dirty="0">
                <a:solidFill>
                  <a:srgbClr val="FF0000"/>
                </a:solidFill>
                <a:latin typeface="Times New Roman" panose="02020603050405020304" pitchFamily="18" charset="0"/>
              </a:rPr>
              <a:t>only interference can go through.</a:t>
            </a:r>
          </a:p>
          <a:p>
            <a:pPr lvl="1" eaLnBrk="1" hangingPunct="1"/>
            <a:r>
              <a:rPr lang="en-US" altLang="ja-JP" sz="1800" b="0" dirty="0">
                <a:solidFill>
                  <a:srgbClr val="FF0000"/>
                </a:solidFill>
                <a:latin typeface="Times New Roman" panose="02020603050405020304" pitchFamily="18" charset="0"/>
              </a:rPr>
              <a:t>MFG makes a replica of the interference signal by linear combination with weight vector </a:t>
            </a:r>
            <a:r>
              <a:rPr lang="en-US" altLang="ja-JP" sz="1800" dirty="0">
                <a:solidFill>
                  <a:srgbClr val="FF0000"/>
                </a:solidFill>
                <a:latin typeface="Times New Roman" panose="02020603050405020304" pitchFamily="18" charset="0"/>
              </a:rPr>
              <a:t>w </a:t>
            </a:r>
            <a:r>
              <a:rPr lang="en-US" altLang="ja-JP" sz="1800" b="0" dirty="0">
                <a:solidFill>
                  <a:srgbClr val="FF0000"/>
                </a:solidFill>
                <a:latin typeface="Times New Roman" panose="02020603050405020304" pitchFamily="18" charset="0"/>
              </a:rPr>
              <a:t>of the linear combiner; LC.</a:t>
            </a:r>
            <a:r>
              <a:rPr lang="en-US" altLang="ja-JP" sz="1800" b="0" dirty="0">
                <a:latin typeface="Times New Roman" panose="02020603050405020304" pitchFamily="18" charset="0"/>
              </a:rPr>
              <a:t> </a:t>
            </a:r>
          </a:p>
          <a:p>
            <a:pPr lvl="1" eaLnBrk="1" hangingPunct="1"/>
            <a:r>
              <a:rPr lang="en-US" altLang="ja-JP" sz="1800" b="0" dirty="0">
                <a:latin typeface="Times New Roman" panose="02020603050405020304" pitchFamily="18" charset="0"/>
              </a:rPr>
              <a:t>Subtract interference replica from the output of </a:t>
            </a:r>
            <a:r>
              <a:rPr lang="en-US" altLang="ja-JP" sz="1800" b="0" dirty="0">
                <a:solidFill>
                  <a:srgbClr val="000000"/>
                </a:solidFill>
                <a:latin typeface="Times New Roman" panose="02020603050405020304" pitchFamily="18" charset="0"/>
              </a:rPr>
              <a:t>MF</a:t>
            </a:r>
            <a:r>
              <a:rPr lang="en-US" altLang="ja-JP" sz="1800" b="0" baseline="-25000" dirty="0">
                <a:solidFill>
                  <a:srgbClr val="000000"/>
                </a:solidFill>
              </a:rPr>
              <a:t>1</a:t>
            </a:r>
            <a:r>
              <a:rPr lang="ja-JP" altLang="ja-JP" sz="1800" b="0" dirty="0">
                <a:solidFill>
                  <a:srgbClr val="000000"/>
                </a:solidFill>
                <a:latin typeface="Times New Roman" panose="02020603050405020304" pitchFamily="18" charset="0"/>
                <a:cs typeface="Times New Roman" panose="02020603050405020304" pitchFamily="18" charset="0"/>
              </a:rPr>
              <a:t> </a:t>
            </a:r>
            <a:r>
              <a:rPr lang="en-US" altLang="ja-JP" sz="1800" b="0" dirty="0">
                <a:latin typeface="Times New Roman" panose="02020603050405020304" pitchFamily="18" charset="0"/>
              </a:rPr>
              <a:t>.</a:t>
            </a:r>
          </a:p>
        </p:txBody>
      </p:sp>
      <p:sp>
        <p:nvSpPr>
          <p:cNvPr id="32777" name="Rectangle 54">
            <a:extLst>
              <a:ext uri="{FF2B5EF4-FFF2-40B4-BE49-F238E27FC236}">
                <a16:creationId xmlns:a16="http://schemas.microsoft.com/office/drawing/2014/main" id="{459050EA-4F9D-4384-9A58-28E1E5B21AD9}"/>
              </a:ext>
            </a:extLst>
          </p:cNvPr>
          <p:cNvSpPr>
            <a:spLocks noChangeArrowheads="1"/>
          </p:cNvSpPr>
          <p:nvPr/>
        </p:nvSpPr>
        <p:spPr bwMode="auto">
          <a:xfrm>
            <a:off x="4876800" y="1828800"/>
            <a:ext cx="31242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60000"/>
              </a:spcBef>
              <a:buBlip>
                <a:blip r:embed="rId4"/>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5"/>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b="0" baseline="-25000"/>
              <a:t>Principle of OMF</a:t>
            </a:r>
          </a:p>
        </p:txBody>
      </p:sp>
      <p:sp>
        <p:nvSpPr>
          <p:cNvPr id="32778" name="Rectangle 55">
            <a:extLst>
              <a:ext uri="{FF2B5EF4-FFF2-40B4-BE49-F238E27FC236}">
                <a16:creationId xmlns:a16="http://schemas.microsoft.com/office/drawing/2014/main" id="{3AA18544-96F6-4338-9612-3BECCDDC9B81}"/>
              </a:ext>
            </a:extLst>
          </p:cNvPr>
          <p:cNvSpPr>
            <a:spLocks noChangeArrowheads="1"/>
          </p:cNvSpPr>
          <p:nvPr/>
        </p:nvSpPr>
        <p:spPr bwMode="auto">
          <a:xfrm>
            <a:off x="4572000" y="1828800"/>
            <a:ext cx="4419600" cy="36576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60000"/>
              </a:spcBef>
              <a:buBlip>
                <a:blip r:embed="rId4"/>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5"/>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endParaRPr lang="ja-JP" altLang="en-US" sz="1800" b="0"/>
          </a:p>
        </p:txBody>
      </p:sp>
      <p:sp>
        <p:nvSpPr>
          <p:cNvPr id="32779" name="Rectangle 13">
            <a:extLst>
              <a:ext uri="{FF2B5EF4-FFF2-40B4-BE49-F238E27FC236}">
                <a16:creationId xmlns:a16="http://schemas.microsoft.com/office/drawing/2014/main" id="{7B734979-2F3B-4264-8DFB-943BBEC2D910}"/>
              </a:ext>
            </a:extLst>
          </p:cNvPr>
          <p:cNvSpPr>
            <a:spLocks noChangeArrowheads="1"/>
          </p:cNvSpPr>
          <p:nvPr/>
        </p:nvSpPr>
        <p:spPr bwMode="auto">
          <a:xfrm>
            <a:off x="101600" y="6061075"/>
            <a:ext cx="8940800" cy="40005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marL="342900" indent="-342900">
              <a:spcBef>
                <a:spcPct val="60000"/>
              </a:spcBef>
              <a:buBlip>
                <a:blip r:embed="rId4"/>
              </a:buBlip>
              <a:defRPr kumimoji="1" sz="3200">
                <a:solidFill>
                  <a:schemeClr val="tx1"/>
                </a:solidFill>
                <a:latin typeface="Arial" panose="020B0604020202020204" pitchFamily="34" charset="0"/>
              </a:defRPr>
            </a:lvl1pPr>
            <a:lvl2pPr>
              <a:spcBef>
                <a:spcPct val="50000"/>
              </a:spcBef>
              <a:buFont typeface="Wingdings" panose="05000000000000000000" pitchFamily="2" charset="2"/>
              <a:buBlip>
                <a:blip r:embed="rId5"/>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lvl="1" eaLnBrk="1" hangingPunct="1">
              <a:buFont typeface="Wingdings" panose="05000000000000000000" pitchFamily="2" charset="2"/>
              <a:buNone/>
            </a:pPr>
            <a:r>
              <a:rPr lang="en-US" altLang="ja-JP" sz="2000" b="0" i="1">
                <a:solidFill>
                  <a:srgbClr val="FF0000"/>
                </a:solidFill>
              </a:rPr>
              <a:t>OMF can remove interference without any pre-knowledge of interference.</a:t>
            </a:r>
            <a:endParaRPr lang="ja-JP" altLang="en-US" sz="2000" b="0" i="1">
              <a:solidFill>
                <a:srgbClr val="FF0000"/>
              </a:solidFill>
            </a:endParaRPr>
          </a:p>
        </p:txBody>
      </p:sp>
      <p:sp>
        <p:nvSpPr>
          <p:cNvPr id="4" name="フッター プレースホルダー 3">
            <a:extLst>
              <a:ext uri="{FF2B5EF4-FFF2-40B4-BE49-F238E27FC236}">
                <a16:creationId xmlns:a16="http://schemas.microsoft.com/office/drawing/2014/main" id="{D2D59B44-445F-4763-ACCD-0BCD6C44FED2}"/>
              </a:ext>
            </a:extLst>
          </p:cNvPr>
          <p:cNvSpPr>
            <a:spLocks noGrp="1"/>
          </p:cNvSpPr>
          <p:nvPr>
            <p:ph type="ftr" sz="quarter" idx="3"/>
          </p:nvPr>
        </p:nvSpPr>
        <p:spPr/>
        <p:txBody>
          <a:bodyPr/>
          <a:lstStyle/>
          <a:p>
            <a:r>
              <a:rPr lang="en-US" altLang="ja-JP"/>
              <a:t>Takumi Kobayashi, Minsoo Kim, Marco Hernandez, Ryuji Kohno (Nitech/YRP-IAI/U.Oulu/YNU)</a:t>
            </a:r>
            <a:endParaRPr lang="en-US" altLang="ja-JP" dirty="0"/>
          </a:p>
        </p:txBody>
      </p:sp>
      <p:sp>
        <p:nvSpPr>
          <p:cNvPr id="5" name="スライド番号プレースホルダー 4">
            <a:extLst>
              <a:ext uri="{FF2B5EF4-FFF2-40B4-BE49-F238E27FC236}">
                <a16:creationId xmlns:a16="http://schemas.microsoft.com/office/drawing/2014/main" id="{A84843E1-4D4B-4C19-B178-3626E9BA1AE8}"/>
              </a:ext>
            </a:extLst>
          </p:cNvPr>
          <p:cNvSpPr>
            <a:spLocks noGrp="1"/>
          </p:cNvSpPr>
          <p:nvPr>
            <p:ph type="sldNum" sz="quarter" idx="12"/>
          </p:nvPr>
        </p:nvSpPr>
        <p:spPr/>
        <p:txBody>
          <a:bodyPr/>
          <a:lstStyle/>
          <a:p>
            <a:r>
              <a:rPr lang="en-US" altLang="ja-JP"/>
              <a:t>Slide </a:t>
            </a:r>
            <a:fld id="{266A080E-4E30-4968-B029-7CF782D6220C}" type="slidenum">
              <a:rPr lang="en-US" altLang="ja-JP" smtClean="0"/>
              <a:pPr/>
              <a:t>23</a:t>
            </a:fld>
            <a:endParaRPr lang="en-US" altLang="ja-JP" dirty="0"/>
          </a:p>
        </p:txBody>
      </p:sp>
    </p:spTree>
    <p:extLst>
      <p:ext uri="{BB962C8B-B14F-4D97-AF65-F5344CB8AC3E}">
        <p14:creationId xmlns:p14="http://schemas.microsoft.com/office/powerpoint/2010/main" val="31679166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四角形: 角を丸くする 80">
            <a:extLst>
              <a:ext uri="{FF2B5EF4-FFF2-40B4-BE49-F238E27FC236}">
                <a16:creationId xmlns:a16="http://schemas.microsoft.com/office/drawing/2014/main" id="{27DFC02B-B3D6-4F6B-A0DC-5A233B267F53}"/>
              </a:ext>
            </a:extLst>
          </p:cNvPr>
          <p:cNvSpPr/>
          <p:nvPr/>
        </p:nvSpPr>
        <p:spPr bwMode="auto">
          <a:xfrm>
            <a:off x="4572000" y="2276872"/>
            <a:ext cx="2088231" cy="3108684"/>
          </a:xfrm>
          <a:prstGeom prst="roundRect">
            <a:avLst/>
          </a:prstGeom>
          <a:solidFill>
            <a:schemeClr val="accent3">
              <a:lumMod val="85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itchFamily="18" charset="0"/>
            </a:endParaRPr>
          </a:p>
        </p:txBody>
      </p:sp>
      <p:sp>
        <p:nvSpPr>
          <p:cNvPr id="2" name="スライド番号プレースホルダー 1">
            <a:extLst>
              <a:ext uri="{FF2B5EF4-FFF2-40B4-BE49-F238E27FC236}">
                <a16:creationId xmlns:a16="http://schemas.microsoft.com/office/drawing/2014/main" id="{65EF64B7-61ED-4513-B893-272BA7D1D99F}"/>
              </a:ext>
            </a:extLst>
          </p:cNvPr>
          <p:cNvSpPr>
            <a:spLocks noGrp="1"/>
          </p:cNvSpPr>
          <p:nvPr>
            <p:ph type="sldNum" sz="quarter" idx="12"/>
          </p:nvPr>
        </p:nvSpPr>
        <p:spPr/>
        <p:txBody>
          <a:bodyPr/>
          <a:lstStyle/>
          <a:p>
            <a:r>
              <a:rPr lang="en-US" altLang="ja-JP"/>
              <a:t>Slide </a:t>
            </a:r>
            <a:fld id="{266A080E-4E30-4968-B029-7CF782D6220C}" type="slidenum">
              <a:rPr lang="en-US" altLang="ja-JP" smtClean="0"/>
              <a:pPr/>
              <a:t>24</a:t>
            </a:fld>
            <a:endParaRPr lang="en-US" altLang="ja-JP" dirty="0"/>
          </a:p>
        </p:txBody>
      </p:sp>
      <p:sp>
        <p:nvSpPr>
          <p:cNvPr id="3" name="フッター プレースホルダー 2">
            <a:extLst>
              <a:ext uri="{FF2B5EF4-FFF2-40B4-BE49-F238E27FC236}">
                <a16:creationId xmlns:a16="http://schemas.microsoft.com/office/drawing/2014/main" id="{0F705513-1B44-401A-9170-F3A5537A8540}"/>
              </a:ext>
            </a:extLst>
          </p:cNvPr>
          <p:cNvSpPr>
            <a:spLocks noGrp="1"/>
          </p:cNvSpPr>
          <p:nvPr>
            <p:ph type="ftr" sz="quarter" idx="3"/>
          </p:nvPr>
        </p:nvSpPr>
        <p:spPr/>
        <p:txBody>
          <a:bodyPr/>
          <a:lstStyle/>
          <a:p>
            <a:r>
              <a:rPr lang="en-US" altLang="ja-JP"/>
              <a:t>Takumi Kobayashi, Minsoo Kim, Marco Hernandez, Ryuji Kohno (Nitech/YRP-IAI/U.Oulu/YNU)</a:t>
            </a:r>
            <a:endParaRPr lang="en-US" altLang="ja-JP" dirty="0"/>
          </a:p>
        </p:txBody>
      </p:sp>
      <p:sp>
        <p:nvSpPr>
          <p:cNvPr id="4" name="日付プレースホルダー 3">
            <a:extLst>
              <a:ext uri="{FF2B5EF4-FFF2-40B4-BE49-F238E27FC236}">
                <a16:creationId xmlns:a16="http://schemas.microsoft.com/office/drawing/2014/main" id="{FB234238-FFE0-471E-BF93-45413E0B58C7}"/>
              </a:ext>
            </a:extLst>
          </p:cNvPr>
          <p:cNvSpPr>
            <a:spLocks noGrp="1"/>
          </p:cNvSpPr>
          <p:nvPr>
            <p:ph type="dt" sz="half" idx="2"/>
          </p:nvPr>
        </p:nvSpPr>
        <p:spPr/>
        <p:txBody>
          <a:bodyPr/>
          <a:lstStyle/>
          <a:p>
            <a:r>
              <a:rPr lang="en-US" altLang="ja-JP"/>
              <a:t>January 2024</a:t>
            </a:r>
            <a:endParaRPr lang="en-US" altLang="ja-JP" dirty="0"/>
          </a:p>
        </p:txBody>
      </p:sp>
      <p:sp>
        <p:nvSpPr>
          <p:cNvPr id="5" name="正方形/長方形 4">
            <a:extLst>
              <a:ext uri="{FF2B5EF4-FFF2-40B4-BE49-F238E27FC236}">
                <a16:creationId xmlns:a16="http://schemas.microsoft.com/office/drawing/2014/main" id="{EBC84D03-9D7A-4ACB-AB52-2FC03699B844}"/>
              </a:ext>
            </a:extLst>
          </p:cNvPr>
          <p:cNvSpPr/>
          <p:nvPr/>
        </p:nvSpPr>
        <p:spPr bwMode="auto">
          <a:xfrm>
            <a:off x="1743626" y="1628800"/>
            <a:ext cx="2088232" cy="288032"/>
          </a:xfrm>
          <a:prstGeom prst="rect">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altLang="ja-JP" sz="1200" b="0" i="0" u="none" strike="noStrike" cap="none" normalizeH="0" baseline="0" dirty="0">
                <a:ln>
                  <a:noFill/>
                </a:ln>
                <a:solidFill>
                  <a:schemeClr val="tx1"/>
                </a:solidFill>
                <a:effectLst/>
                <a:latin typeface="Times New Roman" pitchFamily="18" charset="0"/>
              </a:rPr>
              <a:t>Matched Filter (MF) 1</a:t>
            </a:r>
            <a:endParaRPr kumimoji="0" lang="ja-JP" altLang="en-US" sz="1200" b="0" i="0" u="none" strike="noStrike" cap="none" normalizeH="0" baseline="0" dirty="0">
              <a:ln>
                <a:noFill/>
              </a:ln>
              <a:solidFill>
                <a:schemeClr val="tx1"/>
              </a:solidFill>
              <a:effectLst/>
              <a:latin typeface="Times New Roman" pitchFamily="18" charset="0"/>
            </a:endParaRPr>
          </a:p>
        </p:txBody>
      </p:sp>
      <p:sp>
        <p:nvSpPr>
          <p:cNvPr id="6" name="正方形/長方形 5">
            <a:extLst>
              <a:ext uri="{FF2B5EF4-FFF2-40B4-BE49-F238E27FC236}">
                <a16:creationId xmlns:a16="http://schemas.microsoft.com/office/drawing/2014/main" id="{7CA2B6EE-C583-444E-8915-3D5066E6077A}"/>
              </a:ext>
            </a:extLst>
          </p:cNvPr>
          <p:cNvSpPr/>
          <p:nvPr/>
        </p:nvSpPr>
        <p:spPr bwMode="auto">
          <a:xfrm>
            <a:off x="1752553" y="2679979"/>
            <a:ext cx="2088232" cy="288032"/>
          </a:xfrm>
          <a:prstGeom prst="rect">
            <a:avLst/>
          </a:prstGeom>
          <a:solidFill>
            <a:schemeClr val="accent2">
              <a:lumMod val="40000"/>
              <a:lumOff val="60000"/>
            </a:schemeClr>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altLang="ja-JP" sz="1200" b="0" i="0" u="none" strike="noStrike" cap="none" normalizeH="0" baseline="0" dirty="0">
                <a:ln>
                  <a:noFill/>
                </a:ln>
                <a:solidFill>
                  <a:schemeClr val="tx1"/>
                </a:solidFill>
                <a:effectLst/>
                <a:latin typeface="Times New Roman" pitchFamily="18" charset="0"/>
              </a:rPr>
              <a:t>Matched Filter (MF) 2</a:t>
            </a:r>
            <a:endParaRPr kumimoji="0" lang="ja-JP" altLang="en-US" sz="1200" b="0" i="0" u="none" strike="noStrike" cap="none" normalizeH="0" baseline="0" dirty="0">
              <a:ln>
                <a:noFill/>
              </a:ln>
              <a:solidFill>
                <a:schemeClr val="tx1"/>
              </a:solidFill>
              <a:effectLst/>
              <a:latin typeface="Times New Roman" pitchFamily="18" charset="0"/>
            </a:endParaRPr>
          </a:p>
        </p:txBody>
      </p:sp>
      <p:sp>
        <p:nvSpPr>
          <p:cNvPr id="7" name="正方形/長方形 6">
            <a:extLst>
              <a:ext uri="{FF2B5EF4-FFF2-40B4-BE49-F238E27FC236}">
                <a16:creationId xmlns:a16="http://schemas.microsoft.com/office/drawing/2014/main" id="{F93A3C5D-B56A-436F-9A65-BBD71CD10314}"/>
              </a:ext>
            </a:extLst>
          </p:cNvPr>
          <p:cNvSpPr/>
          <p:nvPr/>
        </p:nvSpPr>
        <p:spPr bwMode="auto">
          <a:xfrm>
            <a:off x="1752553" y="3157631"/>
            <a:ext cx="2088232" cy="288032"/>
          </a:xfrm>
          <a:prstGeom prst="rect">
            <a:avLst/>
          </a:prstGeom>
          <a:solidFill>
            <a:schemeClr val="accent2">
              <a:lumMod val="40000"/>
              <a:lumOff val="60000"/>
            </a:schemeClr>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altLang="ja-JP" sz="1200" b="0" i="0" u="none" strike="noStrike" cap="none" normalizeH="0" baseline="0" dirty="0">
                <a:ln>
                  <a:noFill/>
                </a:ln>
                <a:solidFill>
                  <a:schemeClr val="tx1"/>
                </a:solidFill>
                <a:effectLst/>
                <a:latin typeface="Times New Roman" pitchFamily="18" charset="0"/>
              </a:rPr>
              <a:t>Matched Filter (MF) 3</a:t>
            </a:r>
            <a:endParaRPr kumimoji="0" lang="ja-JP" altLang="en-US" sz="1200" b="0" i="0" u="none" strike="noStrike" cap="none" normalizeH="0" baseline="0" dirty="0">
              <a:ln>
                <a:noFill/>
              </a:ln>
              <a:solidFill>
                <a:schemeClr val="tx1"/>
              </a:solidFill>
              <a:effectLst/>
              <a:latin typeface="Times New Roman" pitchFamily="18" charset="0"/>
            </a:endParaRPr>
          </a:p>
        </p:txBody>
      </p:sp>
      <p:sp>
        <p:nvSpPr>
          <p:cNvPr id="8" name="正方形/長方形 7">
            <a:extLst>
              <a:ext uri="{FF2B5EF4-FFF2-40B4-BE49-F238E27FC236}">
                <a16:creationId xmlns:a16="http://schemas.microsoft.com/office/drawing/2014/main" id="{41BF7EFF-A99C-495F-84B7-93455A027B66}"/>
              </a:ext>
            </a:extLst>
          </p:cNvPr>
          <p:cNvSpPr/>
          <p:nvPr/>
        </p:nvSpPr>
        <p:spPr bwMode="auto">
          <a:xfrm>
            <a:off x="1763688" y="3635283"/>
            <a:ext cx="2088232" cy="288032"/>
          </a:xfrm>
          <a:prstGeom prst="rect">
            <a:avLst/>
          </a:prstGeom>
          <a:solidFill>
            <a:schemeClr val="accent2">
              <a:lumMod val="40000"/>
              <a:lumOff val="60000"/>
            </a:schemeClr>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altLang="ja-JP" sz="1200" b="0" i="0" u="none" strike="noStrike" cap="none" normalizeH="0" baseline="0" dirty="0">
                <a:ln>
                  <a:noFill/>
                </a:ln>
                <a:solidFill>
                  <a:schemeClr val="tx1"/>
                </a:solidFill>
                <a:effectLst/>
                <a:latin typeface="Times New Roman" pitchFamily="18" charset="0"/>
              </a:rPr>
              <a:t>Matched Filter (MF) 4</a:t>
            </a:r>
            <a:endParaRPr kumimoji="0" lang="ja-JP" altLang="en-US" sz="1200" b="0" i="0" u="none" strike="noStrike" cap="none" normalizeH="0" baseline="0" dirty="0">
              <a:ln>
                <a:noFill/>
              </a:ln>
              <a:solidFill>
                <a:schemeClr val="tx1"/>
              </a:solidFill>
              <a:effectLst/>
              <a:latin typeface="Times New Roman" pitchFamily="18" charset="0"/>
            </a:endParaRPr>
          </a:p>
        </p:txBody>
      </p:sp>
      <p:sp>
        <p:nvSpPr>
          <p:cNvPr id="9" name="正方形/長方形 8">
            <a:extLst>
              <a:ext uri="{FF2B5EF4-FFF2-40B4-BE49-F238E27FC236}">
                <a16:creationId xmlns:a16="http://schemas.microsoft.com/office/drawing/2014/main" id="{6FDB2D87-52CC-4F01-99CE-FE67D5E5F40C}"/>
              </a:ext>
            </a:extLst>
          </p:cNvPr>
          <p:cNvSpPr/>
          <p:nvPr/>
        </p:nvSpPr>
        <p:spPr bwMode="auto">
          <a:xfrm>
            <a:off x="1763688" y="4653136"/>
            <a:ext cx="2088232" cy="288032"/>
          </a:xfrm>
          <a:prstGeom prst="rect">
            <a:avLst/>
          </a:prstGeom>
          <a:solidFill>
            <a:schemeClr val="accent2">
              <a:lumMod val="40000"/>
              <a:lumOff val="60000"/>
            </a:schemeClr>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altLang="ja-JP" sz="1200" b="0" i="0" u="none" strike="noStrike" cap="none" normalizeH="0" baseline="0" dirty="0">
                <a:ln>
                  <a:noFill/>
                </a:ln>
                <a:solidFill>
                  <a:schemeClr val="tx1"/>
                </a:solidFill>
                <a:effectLst/>
                <a:latin typeface="Times New Roman" pitchFamily="18" charset="0"/>
              </a:rPr>
              <a:t>Matched Filter (MF) </a:t>
            </a:r>
            <a:r>
              <a:rPr kumimoji="0" lang="en-US" altLang="ja-JP" sz="1200" b="0" i="1" u="none" strike="noStrike" cap="none" normalizeH="0" baseline="0" dirty="0">
                <a:ln>
                  <a:noFill/>
                </a:ln>
                <a:solidFill>
                  <a:schemeClr val="tx1"/>
                </a:solidFill>
                <a:effectLst/>
                <a:latin typeface="Times New Roman" pitchFamily="18" charset="0"/>
              </a:rPr>
              <a:t>k</a:t>
            </a:r>
            <a:endParaRPr kumimoji="0" lang="ja-JP" altLang="en-US" sz="1200" b="0" i="1" u="none" strike="noStrike" cap="none" normalizeH="0" baseline="0" dirty="0">
              <a:ln>
                <a:noFill/>
              </a:ln>
              <a:solidFill>
                <a:schemeClr val="tx1"/>
              </a:solidFill>
              <a:effectLst/>
              <a:latin typeface="Times New Roman" pitchFamily="18" charset="0"/>
            </a:endParaRPr>
          </a:p>
        </p:txBody>
      </p:sp>
      <p:sp>
        <p:nvSpPr>
          <p:cNvPr id="10" name="楕円 9">
            <a:extLst>
              <a:ext uri="{FF2B5EF4-FFF2-40B4-BE49-F238E27FC236}">
                <a16:creationId xmlns:a16="http://schemas.microsoft.com/office/drawing/2014/main" id="{768B1245-C590-4D20-B21A-44480C16DBCF}"/>
              </a:ext>
            </a:extLst>
          </p:cNvPr>
          <p:cNvSpPr/>
          <p:nvPr/>
        </p:nvSpPr>
        <p:spPr bwMode="auto">
          <a:xfrm>
            <a:off x="2715734" y="4097139"/>
            <a:ext cx="72008" cy="72008"/>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itchFamily="18" charset="0"/>
            </a:endParaRPr>
          </a:p>
        </p:txBody>
      </p:sp>
      <p:sp>
        <p:nvSpPr>
          <p:cNvPr id="11" name="楕円 10">
            <a:extLst>
              <a:ext uri="{FF2B5EF4-FFF2-40B4-BE49-F238E27FC236}">
                <a16:creationId xmlns:a16="http://schemas.microsoft.com/office/drawing/2014/main" id="{B8EF0F92-3D7B-4412-89A5-FE9101CE95D7}"/>
              </a:ext>
            </a:extLst>
          </p:cNvPr>
          <p:cNvSpPr/>
          <p:nvPr/>
        </p:nvSpPr>
        <p:spPr bwMode="auto">
          <a:xfrm>
            <a:off x="2715734" y="4270963"/>
            <a:ext cx="72008" cy="72008"/>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itchFamily="18" charset="0"/>
            </a:endParaRPr>
          </a:p>
        </p:txBody>
      </p:sp>
      <p:sp>
        <p:nvSpPr>
          <p:cNvPr id="12" name="楕円 11">
            <a:extLst>
              <a:ext uri="{FF2B5EF4-FFF2-40B4-BE49-F238E27FC236}">
                <a16:creationId xmlns:a16="http://schemas.microsoft.com/office/drawing/2014/main" id="{EE077F45-4BBA-4FCF-AECE-8B556248F797}"/>
              </a:ext>
            </a:extLst>
          </p:cNvPr>
          <p:cNvSpPr/>
          <p:nvPr/>
        </p:nvSpPr>
        <p:spPr bwMode="auto">
          <a:xfrm>
            <a:off x="2715734" y="4444787"/>
            <a:ext cx="72008" cy="72008"/>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itchFamily="18" charset="0"/>
            </a:endParaRPr>
          </a:p>
        </p:txBody>
      </p:sp>
      <p:cxnSp>
        <p:nvCxnSpPr>
          <p:cNvPr id="14" name="直線コネクタ 13">
            <a:extLst>
              <a:ext uri="{FF2B5EF4-FFF2-40B4-BE49-F238E27FC236}">
                <a16:creationId xmlns:a16="http://schemas.microsoft.com/office/drawing/2014/main" id="{7C530805-0989-481D-924A-F70F5E7ADAF4}"/>
              </a:ext>
            </a:extLst>
          </p:cNvPr>
          <p:cNvCxnSpPr>
            <a:stCxn id="5" idx="1"/>
          </p:cNvCxnSpPr>
          <p:nvPr/>
        </p:nvCxnSpPr>
        <p:spPr bwMode="auto">
          <a:xfrm flipH="1">
            <a:off x="735514" y="1772816"/>
            <a:ext cx="1008112"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直線コネクタ 15">
            <a:extLst>
              <a:ext uri="{FF2B5EF4-FFF2-40B4-BE49-F238E27FC236}">
                <a16:creationId xmlns:a16="http://schemas.microsoft.com/office/drawing/2014/main" id="{9D82E338-871B-498F-9A9B-D5EF8CE06A99}"/>
              </a:ext>
            </a:extLst>
          </p:cNvPr>
          <p:cNvCxnSpPr>
            <a:stCxn id="6" idx="1"/>
          </p:cNvCxnSpPr>
          <p:nvPr/>
        </p:nvCxnSpPr>
        <p:spPr bwMode="auto">
          <a:xfrm flipH="1">
            <a:off x="1331640" y="2823995"/>
            <a:ext cx="420913"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直線コネクタ 17">
            <a:extLst>
              <a:ext uri="{FF2B5EF4-FFF2-40B4-BE49-F238E27FC236}">
                <a16:creationId xmlns:a16="http://schemas.microsoft.com/office/drawing/2014/main" id="{5EA8D312-9634-4639-89CF-02062F5FDB63}"/>
              </a:ext>
            </a:extLst>
          </p:cNvPr>
          <p:cNvCxnSpPr/>
          <p:nvPr/>
        </p:nvCxnSpPr>
        <p:spPr bwMode="auto">
          <a:xfrm flipH="1">
            <a:off x="1331640" y="3284984"/>
            <a:ext cx="420913"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直線コネクタ 18">
            <a:extLst>
              <a:ext uri="{FF2B5EF4-FFF2-40B4-BE49-F238E27FC236}">
                <a16:creationId xmlns:a16="http://schemas.microsoft.com/office/drawing/2014/main" id="{BDB0188E-97ED-4359-8CEC-F1C34C51FCEA}"/>
              </a:ext>
            </a:extLst>
          </p:cNvPr>
          <p:cNvCxnSpPr/>
          <p:nvPr/>
        </p:nvCxnSpPr>
        <p:spPr bwMode="auto">
          <a:xfrm flipH="1">
            <a:off x="1331640" y="3789040"/>
            <a:ext cx="420913"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直線コネクタ 19">
            <a:extLst>
              <a:ext uri="{FF2B5EF4-FFF2-40B4-BE49-F238E27FC236}">
                <a16:creationId xmlns:a16="http://schemas.microsoft.com/office/drawing/2014/main" id="{C4B3526B-1E8E-4B08-B05E-9AE2D03A6ED3}"/>
              </a:ext>
            </a:extLst>
          </p:cNvPr>
          <p:cNvCxnSpPr/>
          <p:nvPr/>
        </p:nvCxnSpPr>
        <p:spPr bwMode="auto">
          <a:xfrm flipH="1">
            <a:off x="1331640" y="4797152"/>
            <a:ext cx="420913"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直線コネクタ 21">
            <a:extLst>
              <a:ext uri="{FF2B5EF4-FFF2-40B4-BE49-F238E27FC236}">
                <a16:creationId xmlns:a16="http://schemas.microsoft.com/office/drawing/2014/main" id="{02CF2D77-E67C-4B93-92A3-609E366F05AC}"/>
              </a:ext>
            </a:extLst>
          </p:cNvPr>
          <p:cNvCxnSpPr/>
          <p:nvPr/>
        </p:nvCxnSpPr>
        <p:spPr bwMode="auto">
          <a:xfrm flipV="1">
            <a:off x="1331640" y="1772816"/>
            <a:ext cx="0" cy="3024336"/>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 name="二等辺三角形 22">
            <a:extLst>
              <a:ext uri="{FF2B5EF4-FFF2-40B4-BE49-F238E27FC236}">
                <a16:creationId xmlns:a16="http://schemas.microsoft.com/office/drawing/2014/main" id="{6D88758B-9EA1-4476-BE2C-BFA3E5B4854F}"/>
              </a:ext>
            </a:extLst>
          </p:cNvPr>
          <p:cNvSpPr/>
          <p:nvPr/>
        </p:nvSpPr>
        <p:spPr bwMode="auto">
          <a:xfrm rot="10800000">
            <a:off x="467544" y="1124744"/>
            <a:ext cx="504056" cy="432044"/>
          </a:xfrm>
          <a:prstGeom prst="triangl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itchFamily="18" charset="0"/>
            </a:endParaRPr>
          </a:p>
        </p:txBody>
      </p:sp>
      <p:cxnSp>
        <p:nvCxnSpPr>
          <p:cNvPr id="25" name="直線コネクタ 24">
            <a:extLst>
              <a:ext uri="{FF2B5EF4-FFF2-40B4-BE49-F238E27FC236}">
                <a16:creationId xmlns:a16="http://schemas.microsoft.com/office/drawing/2014/main" id="{941BF3A7-1C64-4812-A508-99D8EC4BAA38}"/>
              </a:ext>
            </a:extLst>
          </p:cNvPr>
          <p:cNvCxnSpPr>
            <a:stCxn id="23" idx="3"/>
          </p:cNvCxnSpPr>
          <p:nvPr/>
        </p:nvCxnSpPr>
        <p:spPr bwMode="auto">
          <a:xfrm>
            <a:off x="719572" y="1124744"/>
            <a:ext cx="15942" cy="648072"/>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7" name="テキスト ボックス 26">
            <a:extLst>
              <a:ext uri="{FF2B5EF4-FFF2-40B4-BE49-F238E27FC236}">
                <a16:creationId xmlns:a16="http://schemas.microsoft.com/office/drawing/2014/main" id="{20AFCDE6-40E5-41F3-9316-497D5EC7CE04}"/>
              </a:ext>
            </a:extLst>
          </p:cNvPr>
          <p:cNvSpPr txBox="1"/>
          <p:nvPr/>
        </p:nvSpPr>
        <p:spPr>
          <a:xfrm>
            <a:off x="179512" y="770217"/>
            <a:ext cx="1421904" cy="338554"/>
          </a:xfrm>
          <a:prstGeom prst="rect">
            <a:avLst/>
          </a:prstGeom>
          <a:noFill/>
        </p:spPr>
        <p:txBody>
          <a:bodyPr wrap="square">
            <a:spAutoFit/>
          </a:bodyPr>
          <a:lstStyle/>
          <a:p>
            <a:r>
              <a:rPr kumimoji="0" lang="en-US" altLang="ja-JP" sz="1600" b="1" i="0" u="none" strike="noStrike" cap="none" normalizeH="0" baseline="0" dirty="0">
                <a:ln>
                  <a:noFill/>
                </a:ln>
                <a:solidFill>
                  <a:schemeClr val="tx1"/>
                </a:solidFill>
                <a:effectLst/>
                <a:latin typeface="Times New Roman" pitchFamily="18" charset="0"/>
              </a:rPr>
              <a:t>Antenna </a:t>
            </a:r>
            <a:endParaRPr lang="ja-JP" altLang="en-US" sz="1600" b="1" dirty="0"/>
          </a:p>
        </p:txBody>
      </p:sp>
      <p:cxnSp>
        <p:nvCxnSpPr>
          <p:cNvPr id="29" name="直線矢印コネクタ 28">
            <a:extLst>
              <a:ext uri="{FF2B5EF4-FFF2-40B4-BE49-F238E27FC236}">
                <a16:creationId xmlns:a16="http://schemas.microsoft.com/office/drawing/2014/main" id="{E9045E7E-1827-4AA3-8686-7AA241FCA2E2}"/>
              </a:ext>
            </a:extLst>
          </p:cNvPr>
          <p:cNvCxnSpPr/>
          <p:nvPr/>
        </p:nvCxnSpPr>
        <p:spPr bwMode="auto">
          <a:xfrm flipH="1">
            <a:off x="823463" y="1194943"/>
            <a:ext cx="648072" cy="432045"/>
          </a:xfrm>
          <a:prstGeom prst="straightConnector1">
            <a:avLst/>
          </a:prstGeom>
          <a:solidFill>
            <a:schemeClr val="accent1"/>
          </a:solidFill>
          <a:ln w="12700" cap="flat" cmpd="sng" algn="ctr">
            <a:solidFill>
              <a:schemeClr val="tx1"/>
            </a:solidFill>
            <a:prstDash val="solid"/>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0" name="テキスト ボックス 29">
            <a:extLst>
              <a:ext uri="{FF2B5EF4-FFF2-40B4-BE49-F238E27FC236}">
                <a16:creationId xmlns:a16="http://schemas.microsoft.com/office/drawing/2014/main" id="{98219083-0378-48AA-A605-C48275D89EA6}"/>
              </a:ext>
            </a:extLst>
          </p:cNvPr>
          <p:cNvSpPr txBox="1"/>
          <p:nvPr/>
        </p:nvSpPr>
        <p:spPr>
          <a:xfrm>
            <a:off x="1471535" y="748995"/>
            <a:ext cx="1421904" cy="584775"/>
          </a:xfrm>
          <a:prstGeom prst="rect">
            <a:avLst/>
          </a:prstGeom>
          <a:noFill/>
        </p:spPr>
        <p:txBody>
          <a:bodyPr wrap="square">
            <a:spAutoFit/>
          </a:bodyPr>
          <a:lstStyle/>
          <a:p>
            <a:r>
              <a:rPr lang="en-US" altLang="ja-JP" sz="1600" dirty="0">
                <a:latin typeface="+mn-lt"/>
              </a:rPr>
              <a:t>Desired signal + interference</a:t>
            </a:r>
            <a:endParaRPr lang="ja-JP" altLang="en-US" sz="1600" dirty="0">
              <a:latin typeface="+mn-lt"/>
            </a:endParaRPr>
          </a:p>
        </p:txBody>
      </p:sp>
      <p:sp>
        <p:nvSpPr>
          <p:cNvPr id="31" name="テキスト ボックス 30">
            <a:extLst>
              <a:ext uri="{FF2B5EF4-FFF2-40B4-BE49-F238E27FC236}">
                <a16:creationId xmlns:a16="http://schemas.microsoft.com/office/drawing/2014/main" id="{39DAE346-E1BA-43A5-B5DA-93F028D9D6CE}"/>
              </a:ext>
            </a:extLst>
          </p:cNvPr>
          <p:cNvSpPr txBox="1"/>
          <p:nvPr/>
        </p:nvSpPr>
        <p:spPr>
          <a:xfrm>
            <a:off x="4085071" y="885803"/>
            <a:ext cx="1421904" cy="584775"/>
          </a:xfrm>
          <a:prstGeom prst="rect">
            <a:avLst/>
          </a:prstGeom>
          <a:noFill/>
        </p:spPr>
        <p:txBody>
          <a:bodyPr wrap="square">
            <a:spAutoFit/>
          </a:bodyPr>
          <a:lstStyle/>
          <a:p>
            <a:r>
              <a:rPr lang="en-US" altLang="ja-JP" sz="1600" dirty="0">
                <a:latin typeface="+mn-lt"/>
              </a:rPr>
              <a:t>Desired signal + interference</a:t>
            </a:r>
            <a:endParaRPr lang="ja-JP" altLang="en-US" sz="1600" dirty="0">
              <a:latin typeface="+mn-lt"/>
            </a:endParaRPr>
          </a:p>
        </p:txBody>
      </p:sp>
      <p:cxnSp>
        <p:nvCxnSpPr>
          <p:cNvPr id="33" name="直線コネクタ 32">
            <a:extLst>
              <a:ext uri="{FF2B5EF4-FFF2-40B4-BE49-F238E27FC236}">
                <a16:creationId xmlns:a16="http://schemas.microsoft.com/office/drawing/2014/main" id="{03319458-F901-43EE-A6E0-D6601E676869}"/>
              </a:ext>
            </a:extLst>
          </p:cNvPr>
          <p:cNvCxnSpPr>
            <a:stCxn id="5" idx="3"/>
          </p:cNvCxnSpPr>
          <p:nvPr/>
        </p:nvCxnSpPr>
        <p:spPr bwMode="auto">
          <a:xfrm flipV="1">
            <a:off x="3831858" y="1768572"/>
            <a:ext cx="1849680" cy="4244"/>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 name="直線コネクタ 36">
            <a:extLst>
              <a:ext uri="{FF2B5EF4-FFF2-40B4-BE49-F238E27FC236}">
                <a16:creationId xmlns:a16="http://schemas.microsoft.com/office/drawing/2014/main" id="{5B85708C-48E1-489D-A11E-3A2CACB52648}"/>
              </a:ext>
            </a:extLst>
          </p:cNvPr>
          <p:cNvCxnSpPr/>
          <p:nvPr/>
        </p:nvCxnSpPr>
        <p:spPr bwMode="auto">
          <a:xfrm flipH="1">
            <a:off x="3851920" y="2823995"/>
            <a:ext cx="921408"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3" name="直線コネクタ 42">
            <a:extLst>
              <a:ext uri="{FF2B5EF4-FFF2-40B4-BE49-F238E27FC236}">
                <a16:creationId xmlns:a16="http://schemas.microsoft.com/office/drawing/2014/main" id="{05CFB651-2709-4BE4-ADF2-70C73B99652F}"/>
              </a:ext>
            </a:extLst>
          </p:cNvPr>
          <p:cNvCxnSpPr/>
          <p:nvPr/>
        </p:nvCxnSpPr>
        <p:spPr bwMode="auto">
          <a:xfrm flipH="1">
            <a:off x="3851920" y="3284984"/>
            <a:ext cx="921408"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4" name="直線コネクタ 43">
            <a:extLst>
              <a:ext uri="{FF2B5EF4-FFF2-40B4-BE49-F238E27FC236}">
                <a16:creationId xmlns:a16="http://schemas.microsoft.com/office/drawing/2014/main" id="{B718F6C8-27BA-4DFB-B8B2-D41E27B4C5E8}"/>
              </a:ext>
            </a:extLst>
          </p:cNvPr>
          <p:cNvCxnSpPr/>
          <p:nvPr/>
        </p:nvCxnSpPr>
        <p:spPr bwMode="auto">
          <a:xfrm flipH="1">
            <a:off x="3851920" y="3779299"/>
            <a:ext cx="921408"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5" name="直線コネクタ 44">
            <a:extLst>
              <a:ext uri="{FF2B5EF4-FFF2-40B4-BE49-F238E27FC236}">
                <a16:creationId xmlns:a16="http://schemas.microsoft.com/office/drawing/2014/main" id="{C4908D18-9C0A-4B08-B10B-01C6E9E45B2D}"/>
              </a:ext>
            </a:extLst>
          </p:cNvPr>
          <p:cNvCxnSpPr/>
          <p:nvPr/>
        </p:nvCxnSpPr>
        <p:spPr bwMode="auto">
          <a:xfrm flipH="1">
            <a:off x="3851920" y="4797152"/>
            <a:ext cx="921408"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6" name="二等辺三角形 45">
            <a:extLst>
              <a:ext uri="{FF2B5EF4-FFF2-40B4-BE49-F238E27FC236}">
                <a16:creationId xmlns:a16="http://schemas.microsoft.com/office/drawing/2014/main" id="{F7471C30-C3DA-4328-A205-FD929CAAC55B}"/>
              </a:ext>
            </a:extLst>
          </p:cNvPr>
          <p:cNvSpPr/>
          <p:nvPr/>
        </p:nvSpPr>
        <p:spPr bwMode="auto">
          <a:xfrm rot="5400000">
            <a:off x="4796479" y="2594700"/>
            <a:ext cx="432047" cy="475108"/>
          </a:xfrm>
          <a:prstGeom prst="triangl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dirty="0">
              <a:ln>
                <a:noFill/>
              </a:ln>
              <a:solidFill>
                <a:schemeClr val="tx1"/>
              </a:solidFill>
              <a:effectLst/>
              <a:latin typeface="Times New Roman" pitchFamily="18" charset="0"/>
            </a:endParaRPr>
          </a:p>
        </p:txBody>
      </p:sp>
      <p:sp>
        <p:nvSpPr>
          <p:cNvPr id="47" name="テキスト ボックス 46">
            <a:extLst>
              <a:ext uri="{FF2B5EF4-FFF2-40B4-BE49-F238E27FC236}">
                <a16:creationId xmlns:a16="http://schemas.microsoft.com/office/drawing/2014/main" id="{16064DB5-2CCD-48AE-8F65-EAD105FB9FF5}"/>
              </a:ext>
            </a:extLst>
          </p:cNvPr>
          <p:cNvSpPr txBox="1"/>
          <p:nvPr/>
        </p:nvSpPr>
        <p:spPr>
          <a:xfrm>
            <a:off x="4744316" y="2685165"/>
            <a:ext cx="451544" cy="307777"/>
          </a:xfrm>
          <a:prstGeom prst="rect">
            <a:avLst/>
          </a:prstGeom>
          <a:noFill/>
        </p:spPr>
        <p:txBody>
          <a:bodyPr wrap="square">
            <a:spAutoFit/>
          </a:bodyPr>
          <a:lstStyle/>
          <a:p>
            <a:r>
              <a:rPr lang="en-US" altLang="ja-JP" sz="1400" dirty="0">
                <a:latin typeface="+mn-lt"/>
              </a:rPr>
              <a:t>W1</a:t>
            </a:r>
            <a:endParaRPr lang="ja-JP" altLang="en-US" sz="1400" dirty="0">
              <a:latin typeface="+mn-lt"/>
            </a:endParaRPr>
          </a:p>
        </p:txBody>
      </p:sp>
      <p:sp>
        <p:nvSpPr>
          <p:cNvPr id="49" name="二等辺三角形 48">
            <a:extLst>
              <a:ext uri="{FF2B5EF4-FFF2-40B4-BE49-F238E27FC236}">
                <a16:creationId xmlns:a16="http://schemas.microsoft.com/office/drawing/2014/main" id="{397FAAC2-2C91-4426-8AE6-169BD0715245}"/>
              </a:ext>
            </a:extLst>
          </p:cNvPr>
          <p:cNvSpPr/>
          <p:nvPr/>
        </p:nvSpPr>
        <p:spPr bwMode="auto">
          <a:xfrm rot="5400000">
            <a:off x="4796479" y="3040764"/>
            <a:ext cx="432047" cy="475108"/>
          </a:xfrm>
          <a:prstGeom prst="triangl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dirty="0">
              <a:ln>
                <a:noFill/>
              </a:ln>
              <a:solidFill>
                <a:schemeClr val="tx1"/>
              </a:solidFill>
              <a:effectLst/>
              <a:latin typeface="Times New Roman" pitchFamily="18" charset="0"/>
            </a:endParaRPr>
          </a:p>
        </p:txBody>
      </p:sp>
      <p:sp>
        <p:nvSpPr>
          <p:cNvPr id="50" name="テキスト ボックス 49">
            <a:extLst>
              <a:ext uri="{FF2B5EF4-FFF2-40B4-BE49-F238E27FC236}">
                <a16:creationId xmlns:a16="http://schemas.microsoft.com/office/drawing/2014/main" id="{FC97EE4B-DAB5-465B-9349-CC088EB11D20}"/>
              </a:ext>
            </a:extLst>
          </p:cNvPr>
          <p:cNvSpPr txBox="1"/>
          <p:nvPr/>
        </p:nvSpPr>
        <p:spPr>
          <a:xfrm>
            <a:off x="4744316" y="3131229"/>
            <a:ext cx="451544" cy="307777"/>
          </a:xfrm>
          <a:prstGeom prst="rect">
            <a:avLst/>
          </a:prstGeom>
          <a:noFill/>
        </p:spPr>
        <p:txBody>
          <a:bodyPr wrap="square">
            <a:spAutoFit/>
          </a:bodyPr>
          <a:lstStyle/>
          <a:p>
            <a:r>
              <a:rPr lang="en-US" altLang="ja-JP" sz="1400" dirty="0">
                <a:latin typeface="+mn-lt"/>
              </a:rPr>
              <a:t>W2</a:t>
            </a:r>
            <a:endParaRPr lang="ja-JP" altLang="en-US" sz="1400" dirty="0">
              <a:latin typeface="+mn-lt"/>
            </a:endParaRPr>
          </a:p>
        </p:txBody>
      </p:sp>
      <p:sp>
        <p:nvSpPr>
          <p:cNvPr id="51" name="二等辺三角形 50">
            <a:extLst>
              <a:ext uri="{FF2B5EF4-FFF2-40B4-BE49-F238E27FC236}">
                <a16:creationId xmlns:a16="http://schemas.microsoft.com/office/drawing/2014/main" id="{3C088504-0FD4-4EBD-8535-B81B24AADA9A}"/>
              </a:ext>
            </a:extLst>
          </p:cNvPr>
          <p:cNvSpPr/>
          <p:nvPr/>
        </p:nvSpPr>
        <p:spPr bwMode="auto">
          <a:xfrm rot="5400000">
            <a:off x="4796479" y="3541900"/>
            <a:ext cx="432047" cy="475108"/>
          </a:xfrm>
          <a:prstGeom prst="triangl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dirty="0">
              <a:ln>
                <a:noFill/>
              </a:ln>
              <a:solidFill>
                <a:schemeClr val="tx1"/>
              </a:solidFill>
              <a:effectLst/>
              <a:latin typeface="Times New Roman" pitchFamily="18" charset="0"/>
            </a:endParaRPr>
          </a:p>
        </p:txBody>
      </p:sp>
      <p:sp>
        <p:nvSpPr>
          <p:cNvPr id="52" name="テキスト ボックス 51">
            <a:extLst>
              <a:ext uri="{FF2B5EF4-FFF2-40B4-BE49-F238E27FC236}">
                <a16:creationId xmlns:a16="http://schemas.microsoft.com/office/drawing/2014/main" id="{55FE5E25-12D5-4AE1-BFFE-C727152B1BE1}"/>
              </a:ext>
            </a:extLst>
          </p:cNvPr>
          <p:cNvSpPr txBox="1"/>
          <p:nvPr/>
        </p:nvSpPr>
        <p:spPr>
          <a:xfrm>
            <a:off x="4744316" y="3632365"/>
            <a:ext cx="451544" cy="307777"/>
          </a:xfrm>
          <a:prstGeom prst="rect">
            <a:avLst/>
          </a:prstGeom>
          <a:noFill/>
        </p:spPr>
        <p:txBody>
          <a:bodyPr wrap="square">
            <a:spAutoFit/>
          </a:bodyPr>
          <a:lstStyle/>
          <a:p>
            <a:r>
              <a:rPr lang="en-US" altLang="ja-JP" sz="1400" dirty="0">
                <a:latin typeface="+mn-lt"/>
              </a:rPr>
              <a:t>W3</a:t>
            </a:r>
            <a:endParaRPr lang="ja-JP" altLang="en-US" sz="1400" dirty="0">
              <a:latin typeface="+mn-lt"/>
            </a:endParaRPr>
          </a:p>
        </p:txBody>
      </p:sp>
      <p:sp>
        <p:nvSpPr>
          <p:cNvPr id="53" name="二等辺三角形 52">
            <a:extLst>
              <a:ext uri="{FF2B5EF4-FFF2-40B4-BE49-F238E27FC236}">
                <a16:creationId xmlns:a16="http://schemas.microsoft.com/office/drawing/2014/main" id="{BB25AA34-7270-46FF-8B5E-93749F779760}"/>
              </a:ext>
            </a:extLst>
          </p:cNvPr>
          <p:cNvSpPr/>
          <p:nvPr/>
        </p:nvSpPr>
        <p:spPr bwMode="auto">
          <a:xfrm rot="5400000">
            <a:off x="4796479" y="4559598"/>
            <a:ext cx="432047" cy="475108"/>
          </a:xfrm>
          <a:prstGeom prst="triangl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dirty="0">
              <a:ln>
                <a:noFill/>
              </a:ln>
              <a:solidFill>
                <a:schemeClr val="tx1"/>
              </a:solidFill>
              <a:effectLst/>
              <a:latin typeface="Times New Roman" pitchFamily="18" charset="0"/>
            </a:endParaRPr>
          </a:p>
        </p:txBody>
      </p:sp>
      <p:sp>
        <p:nvSpPr>
          <p:cNvPr id="54" name="テキスト ボックス 53">
            <a:extLst>
              <a:ext uri="{FF2B5EF4-FFF2-40B4-BE49-F238E27FC236}">
                <a16:creationId xmlns:a16="http://schemas.microsoft.com/office/drawing/2014/main" id="{6FCF8690-D49D-4C02-8AC8-3E5EA9C2CFA1}"/>
              </a:ext>
            </a:extLst>
          </p:cNvPr>
          <p:cNvSpPr txBox="1"/>
          <p:nvPr/>
        </p:nvSpPr>
        <p:spPr>
          <a:xfrm>
            <a:off x="4744316" y="4650063"/>
            <a:ext cx="451544" cy="307777"/>
          </a:xfrm>
          <a:prstGeom prst="rect">
            <a:avLst/>
          </a:prstGeom>
          <a:noFill/>
        </p:spPr>
        <p:txBody>
          <a:bodyPr wrap="square">
            <a:spAutoFit/>
          </a:bodyPr>
          <a:lstStyle/>
          <a:p>
            <a:r>
              <a:rPr lang="en-US" altLang="ja-JP" sz="1400" dirty="0" err="1">
                <a:latin typeface="+mn-lt"/>
              </a:rPr>
              <a:t>W</a:t>
            </a:r>
            <a:r>
              <a:rPr lang="en-US" altLang="ja-JP" sz="1400" i="1" dirty="0" err="1">
                <a:latin typeface="+mn-lt"/>
              </a:rPr>
              <a:t>k</a:t>
            </a:r>
            <a:endParaRPr lang="ja-JP" altLang="en-US" sz="1400" i="1" dirty="0">
              <a:latin typeface="+mn-lt"/>
            </a:endParaRPr>
          </a:p>
        </p:txBody>
      </p:sp>
      <p:cxnSp>
        <p:nvCxnSpPr>
          <p:cNvPr id="55" name="直線コネクタ 54">
            <a:extLst>
              <a:ext uri="{FF2B5EF4-FFF2-40B4-BE49-F238E27FC236}">
                <a16:creationId xmlns:a16="http://schemas.microsoft.com/office/drawing/2014/main" id="{5BD2F41E-3D39-4EE1-9EA1-C3009956F7E4}"/>
              </a:ext>
            </a:extLst>
          </p:cNvPr>
          <p:cNvCxnSpPr/>
          <p:nvPr/>
        </p:nvCxnSpPr>
        <p:spPr bwMode="auto">
          <a:xfrm flipH="1">
            <a:off x="5250057" y="2823995"/>
            <a:ext cx="420913"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6" name="直線コネクタ 55">
            <a:extLst>
              <a:ext uri="{FF2B5EF4-FFF2-40B4-BE49-F238E27FC236}">
                <a16:creationId xmlns:a16="http://schemas.microsoft.com/office/drawing/2014/main" id="{C043269E-B3AC-4A8A-B97C-AB6B247790F2}"/>
              </a:ext>
            </a:extLst>
          </p:cNvPr>
          <p:cNvCxnSpPr/>
          <p:nvPr/>
        </p:nvCxnSpPr>
        <p:spPr bwMode="auto">
          <a:xfrm flipH="1">
            <a:off x="5250057" y="3284984"/>
            <a:ext cx="420913"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7" name="直線コネクタ 56">
            <a:extLst>
              <a:ext uri="{FF2B5EF4-FFF2-40B4-BE49-F238E27FC236}">
                <a16:creationId xmlns:a16="http://schemas.microsoft.com/office/drawing/2014/main" id="{4A66A849-1CB8-4848-A11C-0DDA32E3AA9A}"/>
              </a:ext>
            </a:extLst>
          </p:cNvPr>
          <p:cNvCxnSpPr/>
          <p:nvPr/>
        </p:nvCxnSpPr>
        <p:spPr bwMode="auto">
          <a:xfrm flipH="1">
            <a:off x="5250057" y="3789040"/>
            <a:ext cx="420913"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8" name="直線コネクタ 57">
            <a:extLst>
              <a:ext uri="{FF2B5EF4-FFF2-40B4-BE49-F238E27FC236}">
                <a16:creationId xmlns:a16="http://schemas.microsoft.com/office/drawing/2014/main" id="{87589F92-7164-4F5B-A168-677D2919B655}"/>
              </a:ext>
            </a:extLst>
          </p:cNvPr>
          <p:cNvCxnSpPr/>
          <p:nvPr/>
        </p:nvCxnSpPr>
        <p:spPr bwMode="auto">
          <a:xfrm flipH="1">
            <a:off x="5250057" y="4797152"/>
            <a:ext cx="420913"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9" name="楕円 58">
            <a:extLst>
              <a:ext uri="{FF2B5EF4-FFF2-40B4-BE49-F238E27FC236}">
                <a16:creationId xmlns:a16="http://schemas.microsoft.com/office/drawing/2014/main" id="{67E8E487-0E42-42E8-91AC-AC043F7B70B8}"/>
              </a:ext>
            </a:extLst>
          </p:cNvPr>
          <p:cNvSpPr/>
          <p:nvPr/>
        </p:nvSpPr>
        <p:spPr bwMode="auto">
          <a:xfrm>
            <a:off x="5681538" y="2542242"/>
            <a:ext cx="609231" cy="609231"/>
          </a:xfrm>
          <a:prstGeom prst="ellips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itchFamily="18" charset="0"/>
            </a:endParaRPr>
          </a:p>
        </p:txBody>
      </p:sp>
      <p:cxnSp>
        <p:nvCxnSpPr>
          <p:cNvPr id="61" name="直線コネクタ 60">
            <a:extLst>
              <a:ext uri="{FF2B5EF4-FFF2-40B4-BE49-F238E27FC236}">
                <a16:creationId xmlns:a16="http://schemas.microsoft.com/office/drawing/2014/main" id="{541657F3-23CB-4DF5-9026-F41E5BBAC1C9}"/>
              </a:ext>
            </a:extLst>
          </p:cNvPr>
          <p:cNvCxnSpPr>
            <a:stCxn id="59" idx="2"/>
            <a:endCxn id="59" idx="6"/>
          </p:cNvCxnSpPr>
          <p:nvPr/>
        </p:nvCxnSpPr>
        <p:spPr bwMode="auto">
          <a:xfrm>
            <a:off x="5681538" y="2846858"/>
            <a:ext cx="609231"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3" name="直線コネクタ 62">
            <a:extLst>
              <a:ext uri="{FF2B5EF4-FFF2-40B4-BE49-F238E27FC236}">
                <a16:creationId xmlns:a16="http://schemas.microsoft.com/office/drawing/2014/main" id="{0AF36535-DC9D-47F5-A99E-F9D1C02AD012}"/>
              </a:ext>
            </a:extLst>
          </p:cNvPr>
          <p:cNvCxnSpPr>
            <a:stCxn id="59" idx="0"/>
            <a:endCxn id="59" idx="4"/>
          </p:cNvCxnSpPr>
          <p:nvPr/>
        </p:nvCxnSpPr>
        <p:spPr bwMode="auto">
          <a:xfrm>
            <a:off x="5986154" y="2542242"/>
            <a:ext cx="0" cy="609231"/>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5" name="直線コネクタ 64">
            <a:extLst>
              <a:ext uri="{FF2B5EF4-FFF2-40B4-BE49-F238E27FC236}">
                <a16:creationId xmlns:a16="http://schemas.microsoft.com/office/drawing/2014/main" id="{D45EB297-984B-4C3B-AF43-D3D9ED95B29E}"/>
              </a:ext>
            </a:extLst>
          </p:cNvPr>
          <p:cNvCxnSpPr>
            <a:endCxn id="59" idx="3"/>
          </p:cNvCxnSpPr>
          <p:nvPr/>
        </p:nvCxnSpPr>
        <p:spPr bwMode="auto">
          <a:xfrm flipV="1">
            <a:off x="5670970" y="3062253"/>
            <a:ext cx="99788" cy="216065"/>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6" name="直線コネクタ 65">
            <a:extLst>
              <a:ext uri="{FF2B5EF4-FFF2-40B4-BE49-F238E27FC236}">
                <a16:creationId xmlns:a16="http://schemas.microsoft.com/office/drawing/2014/main" id="{7710A8B0-646C-423A-9979-703D2E898AA0}"/>
              </a:ext>
            </a:extLst>
          </p:cNvPr>
          <p:cNvCxnSpPr/>
          <p:nvPr/>
        </p:nvCxnSpPr>
        <p:spPr bwMode="auto">
          <a:xfrm flipV="1">
            <a:off x="5687539" y="3150805"/>
            <a:ext cx="180605" cy="647525"/>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8" name="直線コネクタ 67">
            <a:extLst>
              <a:ext uri="{FF2B5EF4-FFF2-40B4-BE49-F238E27FC236}">
                <a16:creationId xmlns:a16="http://schemas.microsoft.com/office/drawing/2014/main" id="{0071AEBE-3D1E-4976-AF18-F72B7EC69E23}"/>
              </a:ext>
            </a:extLst>
          </p:cNvPr>
          <p:cNvCxnSpPr>
            <a:endCxn id="59" idx="4"/>
          </p:cNvCxnSpPr>
          <p:nvPr/>
        </p:nvCxnSpPr>
        <p:spPr bwMode="auto">
          <a:xfrm flipV="1">
            <a:off x="5678352" y="3151473"/>
            <a:ext cx="307802" cy="163709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5" name="直線コネクタ 74">
            <a:extLst>
              <a:ext uri="{FF2B5EF4-FFF2-40B4-BE49-F238E27FC236}">
                <a16:creationId xmlns:a16="http://schemas.microsoft.com/office/drawing/2014/main" id="{DF5CBFB1-2525-482C-A9AC-DECA5F7F152C}"/>
              </a:ext>
            </a:extLst>
          </p:cNvPr>
          <p:cNvCxnSpPr>
            <a:endCxn id="59" idx="0"/>
          </p:cNvCxnSpPr>
          <p:nvPr/>
        </p:nvCxnSpPr>
        <p:spPr bwMode="auto">
          <a:xfrm>
            <a:off x="5986154" y="2073187"/>
            <a:ext cx="0" cy="469055"/>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6" name="楕円 75">
            <a:extLst>
              <a:ext uri="{FF2B5EF4-FFF2-40B4-BE49-F238E27FC236}">
                <a16:creationId xmlns:a16="http://schemas.microsoft.com/office/drawing/2014/main" id="{EDA7B5BC-3A58-47EB-AA54-B9AE1314CE15}"/>
              </a:ext>
            </a:extLst>
          </p:cNvPr>
          <p:cNvSpPr/>
          <p:nvPr/>
        </p:nvSpPr>
        <p:spPr bwMode="auto">
          <a:xfrm>
            <a:off x="5681538" y="1463956"/>
            <a:ext cx="609231" cy="609231"/>
          </a:xfrm>
          <a:prstGeom prst="ellips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itchFamily="18" charset="0"/>
            </a:endParaRPr>
          </a:p>
        </p:txBody>
      </p:sp>
      <p:cxnSp>
        <p:nvCxnSpPr>
          <p:cNvPr id="77" name="直線コネクタ 76">
            <a:extLst>
              <a:ext uri="{FF2B5EF4-FFF2-40B4-BE49-F238E27FC236}">
                <a16:creationId xmlns:a16="http://schemas.microsoft.com/office/drawing/2014/main" id="{05497739-1367-4759-8367-94D1CE61284D}"/>
              </a:ext>
            </a:extLst>
          </p:cNvPr>
          <p:cNvCxnSpPr>
            <a:stCxn id="76" idx="2"/>
            <a:endCxn id="76" idx="6"/>
          </p:cNvCxnSpPr>
          <p:nvPr/>
        </p:nvCxnSpPr>
        <p:spPr bwMode="auto">
          <a:xfrm>
            <a:off x="5681538" y="1768572"/>
            <a:ext cx="609231"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8" name="直線コネクタ 77">
            <a:extLst>
              <a:ext uri="{FF2B5EF4-FFF2-40B4-BE49-F238E27FC236}">
                <a16:creationId xmlns:a16="http://schemas.microsoft.com/office/drawing/2014/main" id="{07E62239-BF02-4C68-959F-CF13ABF6ECEB}"/>
              </a:ext>
            </a:extLst>
          </p:cNvPr>
          <p:cNvCxnSpPr>
            <a:stCxn id="76" idx="0"/>
            <a:endCxn id="76" idx="4"/>
          </p:cNvCxnSpPr>
          <p:nvPr/>
        </p:nvCxnSpPr>
        <p:spPr bwMode="auto">
          <a:xfrm>
            <a:off x="5986154" y="1463956"/>
            <a:ext cx="0" cy="609231"/>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0" name="直線コネクタ 79">
            <a:extLst>
              <a:ext uri="{FF2B5EF4-FFF2-40B4-BE49-F238E27FC236}">
                <a16:creationId xmlns:a16="http://schemas.microsoft.com/office/drawing/2014/main" id="{D67F1B42-7BC5-45EE-86AF-8F8EA0DA684F}"/>
              </a:ext>
            </a:extLst>
          </p:cNvPr>
          <p:cNvCxnSpPr>
            <a:stCxn id="76" idx="6"/>
          </p:cNvCxnSpPr>
          <p:nvPr/>
        </p:nvCxnSpPr>
        <p:spPr bwMode="auto">
          <a:xfrm>
            <a:off x="6290769" y="1768572"/>
            <a:ext cx="688871"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2" name="テキスト ボックス 81">
            <a:extLst>
              <a:ext uri="{FF2B5EF4-FFF2-40B4-BE49-F238E27FC236}">
                <a16:creationId xmlns:a16="http://schemas.microsoft.com/office/drawing/2014/main" id="{2E6889B5-3B2B-4EEE-B315-CF1C00C6E5F5}"/>
              </a:ext>
            </a:extLst>
          </p:cNvPr>
          <p:cNvSpPr txBox="1"/>
          <p:nvPr/>
        </p:nvSpPr>
        <p:spPr>
          <a:xfrm>
            <a:off x="4996867" y="4961470"/>
            <a:ext cx="1929029" cy="338554"/>
          </a:xfrm>
          <a:prstGeom prst="rect">
            <a:avLst/>
          </a:prstGeom>
          <a:noFill/>
        </p:spPr>
        <p:txBody>
          <a:bodyPr wrap="square">
            <a:spAutoFit/>
          </a:bodyPr>
          <a:lstStyle/>
          <a:p>
            <a:r>
              <a:rPr lang="en-US" altLang="ja-JP" sz="1600" b="1" dirty="0"/>
              <a:t>Linear combiner</a:t>
            </a:r>
            <a:endParaRPr lang="ja-JP" altLang="en-US" sz="1600" b="1" dirty="0"/>
          </a:p>
        </p:txBody>
      </p:sp>
      <p:cxnSp>
        <p:nvCxnSpPr>
          <p:cNvPr id="83" name="直線矢印コネクタ 82">
            <a:extLst>
              <a:ext uri="{FF2B5EF4-FFF2-40B4-BE49-F238E27FC236}">
                <a16:creationId xmlns:a16="http://schemas.microsoft.com/office/drawing/2014/main" id="{0165275A-FF25-4324-923A-539F18819BEC}"/>
              </a:ext>
            </a:extLst>
          </p:cNvPr>
          <p:cNvCxnSpPr/>
          <p:nvPr/>
        </p:nvCxnSpPr>
        <p:spPr bwMode="auto">
          <a:xfrm flipH="1">
            <a:off x="4103949" y="1348403"/>
            <a:ext cx="236086" cy="335636"/>
          </a:xfrm>
          <a:prstGeom prst="straightConnector1">
            <a:avLst/>
          </a:prstGeom>
          <a:solidFill>
            <a:schemeClr val="accent1"/>
          </a:solidFill>
          <a:ln w="12700" cap="flat" cmpd="sng" algn="ctr">
            <a:solidFill>
              <a:schemeClr val="tx1"/>
            </a:solidFill>
            <a:prstDash val="solid"/>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5" name="テキスト ボックス 84">
            <a:extLst>
              <a:ext uri="{FF2B5EF4-FFF2-40B4-BE49-F238E27FC236}">
                <a16:creationId xmlns:a16="http://schemas.microsoft.com/office/drawing/2014/main" id="{E399B79A-763B-4F79-9666-DAE4D87A476E}"/>
              </a:ext>
            </a:extLst>
          </p:cNvPr>
          <p:cNvSpPr txBox="1"/>
          <p:nvPr/>
        </p:nvSpPr>
        <p:spPr>
          <a:xfrm>
            <a:off x="5386451" y="1374142"/>
            <a:ext cx="434981" cy="338554"/>
          </a:xfrm>
          <a:prstGeom prst="rect">
            <a:avLst/>
          </a:prstGeom>
          <a:noFill/>
        </p:spPr>
        <p:txBody>
          <a:bodyPr wrap="square">
            <a:spAutoFit/>
          </a:bodyPr>
          <a:lstStyle/>
          <a:p>
            <a:r>
              <a:rPr kumimoji="0" lang="en-US" altLang="ja-JP" sz="1600" b="1" i="0" u="none" strike="noStrike" cap="none" normalizeH="0" baseline="0" dirty="0">
                <a:ln>
                  <a:noFill/>
                </a:ln>
                <a:solidFill>
                  <a:schemeClr val="tx1"/>
                </a:solidFill>
                <a:effectLst/>
                <a:latin typeface="Times New Roman" pitchFamily="18" charset="0"/>
              </a:rPr>
              <a:t>+</a:t>
            </a:r>
            <a:endParaRPr lang="ja-JP" altLang="en-US" sz="1600" b="1" dirty="0"/>
          </a:p>
        </p:txBody>
      </p:sp>
      <p:sp>
        <p:nvSpPr>
          <p:cNvPr id="86" name="テキスト ボックス 85">
            <a:extLst>
              <a:ext uri="{FF2B5EF4-FFF2-40B4-BE49-F238E27FC236}">
                <a16:creationId xmlns:a16="http://schemas.microsoft.com/office/drawing/2014/main" id="{BD23C80A-37DD-401D-B2DF-FD0A9F477A08}"/>
              </a:ext>
            </a:extLst>
          </p:cNvPr>
          <p:cNvSpPr txBox="1"/>
          <p:nvPr/>
        </p:nvSpPr>
        <p:spPr>
          <a:xfrm>
            <a:off x="5081995" y="1922654"/>
            <a:ext cx="1412196" cy="338554"/>
          </a:xfrm>
          <a:prstGeom prst="rect">
            <a:avLst/>
          </a:prstGeom>
          <a:noFill/>
        </p:spPr>
        <p:txBody>
          <a:bodyPr wrap="square">
            <a:spAutoFit/>
          </a:bodyPr>
          <a:lstStyle/>
          <a:p>
            <a:r>
              <a:rPr lang="en-US" altLang="ja-JP" sz="1600" b="1" dirty="0"/>
              <a:t>subtract</a:t>
            </a:r>
            <a:endParaRPr lang="ja-JP" altLang="en-US" sz="1600" b="1" dirty="0"/>
          </a:p>
        </p:txBody>
      </p:sp>
      <p:grpSp>
        <p:nvGrpSpPr>
          <p:cNvPr id="97" name="グループ化 96">
            <a:extLst>
              <a:ext uri="{FF2B5EF4-FFF2-40B4-BE49-F238E27FC236}">
                <a16:creationId xmlns:a16="http://schemas.microsoft.com/office/drawing/2014/main" id="{3DACB1CC-662D-42EB-9226-45FD7D8F8A58}"/>
              </a:ext>
            </a:extLst>
          </p:cNvPr>
          <p:cNvGrpSpPr/>
          <p:nvPr/>
        </p:nvGrpSpPr>
        <p:grpSpPr>
          <a:xfrm>
            <a:off x="6960208" y="1590870"/>
            <a:ext cx="440166" cy="325962"/>
            <a:chOff x="6804241" y="1516221"/>
            <a:chExt cx="752100" cy="556963"/>
          </a:xfrm>
        </p:grpSpPr>
        <p:sp>
          <p:nvSpPr>
            <p:cNvPr id="87" name="正方形/長方形 86">
              <a:extLst>
                <a:ext uri="{FF2B5EF4-FFF2-40B4-BE49-F238E27FC236}">
                  <a16:creationId xmlns:a16="http://schemas.microsoft.com/office/drawing/2014/main" id="{3D4A205A-C97A-40A3-BA5D-D18DF1684C1F}"/>
                </a:ext>
              </a:extLst>
            </p:cNvPr>
            <p:cNvSpPr/>
            <p:nvPr/>
          </p:nvSpPr>
          <p:spPr bwMode="auto">
            <a:xfrm>
              <a:off x="6804241" y="1516221"/>
              <a:ext cx="752100" cy="556963"/>
            </a:xfrm>
            <a:prstGeom prst="rect">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itchFamily="18" charset="0"/>
              </a:endParaRPr>
            </a:p>
          </p:txBody>
        </p:sp>
        <p:cxnSp>
          <p:nvCxnSpPr>
            <p:cNvPr id="89" name="直線コネクタ 88">
              <a:extLst>
                <a:ext uri="{FF2B5EF4-FFF2-40B4-BE49-F238E27FC236}">
                  <a16:creationId xmlns:a16="http://schemas.microsoft.com/office/drawing/2014/main" id="{14AC8B5C-6EE2-4C98-8550-A0DF5BC38166}"/>
                </a:ext>
              </a:extLst>
            </p:cNvPr>
            <p:cNvCxnSpPr/>
            <p:nvPr/>
          </p:nvCxnSpPr>
          <p:spPr bwMode="auto">
            <a:xfrm>
              <a:off x="6978320" y="1615545"/>
              <a:ext cx="216024"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0" name="直線コネクタ 89">
              <a:extLst>
                <a:ext uri="{FF2B5EF4-FFF2-40B4-BE49-F238E27FC236}">
                  <a16:creationId xmlns:a16="http://schemas.microsoft.com/office/drawing/2014/main" id="{FFDE281B-9256-4F6E-A75B-7C666D0F8F0D}"/>
                </a:ext>
              </a:extLst>
            </p:cNvPr>
            <p:cNvCxnSpPr/>
            <p:nvPr/>
          </p:nvCxnSpPr>
          <p:spPr bwMode="auto">
            <a:xfrm>
              <a:off x="7194344" y="1975585"/>
              <a:ext cx="216024"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2" name="直線コネクタ 91">
              <a:extLst>
                <a:ext uri="{FF2B5EF4-FFF2-40B4-BE49-F238E27FC236}">
                  <a16:creationId xmlns:a16="http://schemas.microsoft.com/office/drawing/2014/main" id="{351A61E7-AA1B-47F6-9DC9-265AA1141383}"/>
                </a:ext>
              </a:extLst>
            </p:cNvPr>
            <p:cNvCxnSpPr/>
            <p:nvPr/>
          </p:nvCxnSpPr>
          <p:spPr bwMode="auto">
            <a:xfrm>
              <a:off x="7194344" y="1615545"/>
              <a:ext cx="0" cy="36004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3" name="直線コネクタ 92">
              <a:extLst>
                <a:ext uri="{FF2B5EF4-FFF2-40B4-BE49-F238E27FC236}">
                  <a16:creationId xmlns:a16="http://schemas.microsoft.com/office/drawing/2014/main" id="{4A1B1847-AB2F-4474-AD24-7FFC24976C33}"/>
                </a:ext>
              </a:extLst>
            </p:cNvPr>
            <p:cNvCxnSpPr/>
            <p:nvPr/>
          </p:nvCxnSpPr>
          <p:spPr bwMode="auto">
            <a:xfrm>
              <a:off x="7086332" y="1810887"/>
              <a:ext cx="216024"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94" name="直線コネクタ 93">
            <a:extLst>
              <a:ext uri="{FF2B5EF4-FFF2-40B4-BE49-F238E27FC236}">
                <a16:creationId xmlns:a16="http://schemas.microsoft.com/office/drawing/2014/main" id="{18203E61-52AB-47D9-9A7A-7AB49849F599}"/>
              </a:ext>
            </a:extLst>
          </p:cNvPr>
          <p:cNvCxnSpPr/>
          <p:nvPr/>
        </p:nvCxnSpPr>
        <p:spPr bwMode="auto">
          <a:xfrm>
            <a:off x="7373923" y="1768571"/>
            <a:ext cx="653349" cy="0"/>
          </a:xfrm>
          <a:prstGeom prst="line">
            <a:avLst/>
          </a:prstGeom>
          <a:solidFill>
            <a:schemeClr val="accent1"/>
          </a:solidFill>
          <a:ln w="12700" cap="flat" cmpd="sng" algn="ctr">
            <a:solidFill>
              <a:schemeClr val="tx1"/>
            </a:solidFill>
            <a:prstDash val="solid"/>
            <a:round/>
            <a:headEnd type="none" w="sm" len="sm"/>
            <a:tailEnd type="stealth"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2" name="直線コネクタ 101">
            <a:extLst>
              <a:ext uri="{FF2B5EF4-FFF2-40B4-BE49-F238E27FC236}">
                <a16:creationId xmlns:a16="http://schemas.microsoft.com/office/drawing/2014/main" id="{1DEDE252-7F75-4D4C-B32C-8D98FBA07C8B}"/>
              </a:ext>
            </a:extLst>
          </p:cNvPr>
          <p:cNvCxnSpPr/>
          <p:nvPr/>
        </p:nvCxnSpPr>
        <p:spPr bwMode="auto">
          <a:xfrm>
            <a:off x="6804241" y="1770694"/>
            <a:ext cx="0" cy="43417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3" name="直線コネクタ 102">
            <a:extLst>
              <a:ext uri="{FF2B5EF4-FFF2-40B4-BE49-F238E27FC236}">
                <a16:creationId xmlns:a16="http://schemas.microsoft.com/office/drawing/2014/main" id="{1A589BB8-5E57-40AF-98F6-A471AA89B03E}"/>
              </a:ext>
            </a:extLst>
          </p:cNvPr>
          <p:cNvCxnSpPr/>
          <p:nvPr/>
        </p:nvCxnSpPr>
        <p:spPr bwMode="auto">
          <a:xfrm>
            <a:off x="7596336" y="1770694"/>
            <a:ext cx="0" cy="43417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0" name="直線コネクタ 109">
            <a:extLst>
              <a:ext uri="{FF2B5EF4-FFF2-40B4-BE49-F238E27FC236}">
                <a16:creationId xmlns:a16="http://schemas.microsoft.com/office/drawing/2014/main" id="{B13334A0-2607-4F8E-8B5C-1649C5227870}"/>
              </a:ext>
            </a:extLst>
          </p:cNvPr>
          <p:cNvCxnSpPr/>
          <p:nvPr/>
        </p:nvCxnSpPr>
        <p:spPr bwMode="auto">
          <a:xfrm flipV="1">
            <a:off x="6804849" y="2189554"/>
            <a:ext cx="791487" cy="2122"/>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2" name="直線コネクタ 111">
            <a:extLst>
              <a:ext uri="{FF2B5EF4-FFF2-40B4-BE49-F238E27FC236}">
                <a16:creationId xmlns:a16="http://schemas.microsoft.com/office/drawing/2014/main" id="{D488B222-E697-4F23-A160-45120B2BCE6D}"/>
              </a:ext>
            </a:extLst>
          </p:cNvPr>
          <p:cNvCxnSpPr/>
          <p:nvPr/>
        </p:nvCxnSpPr>
        <p:spPr bwMode="auto">
          <a:xfrm>
            <a:off x="7218943" y="2189554"/>
            <a:ext cx="0" cy="43417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3" name="正方形/長方形 112">
            <a:extLst>
              <a:ext uri="{FF2B5EF4-FFF2-40B4-BE49-F238E27FC236}">
                <a16:creationId xmlns:a16="http://schemas.microsoft.com/office/drawing/2014/main" id="{2B0FF681-31A2-4DC0-A969-18D05171FE52}"/>
              </a:ext>
            </a:extLst>
          </p:cNvPr>
          <p:cNvSpPr/>
          <p:nvPr/>
        </p:nvSpPr>
        <p:spPr bwMode="auto">
          <a:xfrm>
            <a:off x="7011818" y="2629418"/>
            <a:ext cx="606251" cy="2167734"/>
          </a:xfrm>
          <a:prstGeom prst="rect">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itchFamily="18" charset="0"/>
            </a:endParaRPr>
          </a:p>
        </p:txBody>
      </p:sp>
      <p:sp>
        <p:nvSpPr>
          <p:cNvPr id="114" name="テキスト ボックス 113">
            <a:extLst>
              <a:ext uri="{FF2B5EF4-FFF2-40B4-BE49-F238E27FC236}">
                <a16:creationId xmlns:a16="http://schemas.microsoft.com/office/drawing/2014/main" id="{11851E85-DF99-4C08-8B21-CA19AE4B4D14}"/>
              </a:ext>
            </a:extLst>
          </p:cNvPr>
          <p:cNvSpPr txBox="1"/>
          <p:nvPr/>
        </p:nvSpPr>
        <p:spPr>
          <a:xfrm rot="5400000">
            <a:off x="6274187" y="3421193"/>
            <a:ext cx="2182260" cy="584775"/>
          </a:xfrm>
          <a:prstGeom prst="rect">
            <a:avLst/>
          </a:prstGeom>
          <a:noFill/>
        </p:spPr>
        <p:txBody>
          <a:bodyPr wrap="square">
            <a:spAutoFit/>
          </a:bodyPr>
          <a:lstStyle/>
          <a:p>
            <a:r>
              <a:rPr lang="en-US" altLang="ja-JP" sz="1600" b="1" dirty="0">
                <a:latin typeface="+mn-lt"/>
              </a:rPr>
              <a:t>Adaptive algorithm</a:t>
            </a:r>
          </a:p>
          <a:p>
            <a:r>
              <a:rPr lang="en-US" altLang="ja-JP" sz="1600" b="1" dirty="0">
                <a:latin typeface="+mn-lt"/>
              </a:rPr>
              <a:t>e.g. LMS</a:t>
            </a:r>
            <a:endParaRPr lang="ja-JP" altLang="en-US" sz="1600" b="1" dirty="0">
              <a:latin typeface="+mn-lt"/>
            </a:endParaRPr>
          </a:p>
        </p:txBody>
      </p:sp>
      <p:cxnSp>
        <p:nvCxnSpPr>
          <p:cNvPr id="117" name="直線コネクタ 116">
            <a:extLst>
              <a:ext uri="{FF2B5EF4-FFF2-40B4-BE49-F238E27FC236}">
                <a16:creationId xmlns:a16="http://schemas.microsoft.com/office/drawing/2014/main" id="{2648A504-BC8E-45C8-9C39-A7B24992EFDE}"/>
              </a:ext>
            </a:extLst>
          </p:cNvPr>
          <p:cNvCxnSpPr/>
          <p:nvPr/>
        </p:nvCxnSpPr>
        <p:spPr bwMode="auto">
          <a:xfrm flipV="1">
            <a:off x="4958796" y="4961470"/>
            <a:ext cx="0" cy="707740"/>
          </a:xfrm>
          <a:prstGeom prst="line">
            <a:avLst/>
          </a:prstGeom>
          <a:solidFill>
            <a:schemeClr val="accent1"/>
          </a:solidFill>
          <a:ln w="12700" cap="flat" cmpd="sng" algn="ctr">
            <a:solidFill>
              <a:schemeClr val="tx1"/>
            </a:solidFill>
            <a:prstDash val="solid"/>
            <a:round/>
            <a:headEnd type="none" w="sm" len="sm"/>
            <a:tailEnd type="stealth"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9" name="直線コネクタ 118">
            <a:extLst>
              <a:ext uri="{FF2B5EF4-FFF2-40B4-BE49-F238E27FC236}">
                <a16:creationId xmlns:a16="http://schemas.microsoft.com/office/drawing/2014/main" id="{4C0C26DE-F9E7-4915-8A40-FF9F46BCC964}"/>
              </a:ext>
            </a:extLst>
          </p:cNvPr>
          <p:cNvCxnSpPr/>
          <p:nvPr/>
        </p:nvCxnSpPr>
        <p:spPr bwMode="auto">
          <a:xfrm flipV="1">
            <a:off x="4958796" y="3942323"/>
            <a:ext cx="0" cy="707740"/>
          </a:xfrm>
          <a:prstGeom prst="line">
            <a:avLst/>
          </a:prstGeom>
          <a:solidFill>
            <a:schemeClr val="accent1"/>
          </a:solidFill>
          <a:ln w="12700" cap="flat" cmpd="sng" algn="ctr">
            <a:solidFill>
              <a:schemeClr val="tx1"/>
            </a:solidFill>
            <a:prstDash val="solid"/>
            <a:round/>
            <a:headEnd type="none" w="sm" len="sm"/>
            <a:tailEnd type="stealth"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0" name="直線コネクタ 119">
            <a:extLst>
              <a:ext uri="{FF2B5EF4-FFF2-40B4-BE49-F238E27FC236}">
                <a16:creationId xmlns:a16="http://schemas.microsoft.com/office/drawing/2014/main" id="{CAFF8E6A-0BDD-4A99-8FA0-30B3B54D97F7}"/>
              </a:ext>
            </a:extLst>
          </p:cNvPr>
          <p:cNvCxnSpPr>
            <a:stCxn id="52" idx="0"/>
          </p:cNvCxnSpPr>
          <p:nvPr/>
        </p:nvCxnSpPr>
        <p:spPr bwMode="auto">
          <a:xfrm flipH="1" flipV="1">
            <a:off x="4958796" y="3425403"/>
            <a:ext cx="11292" cy="206962"/>
          </a:xfrm>
          <a:prstGeom prst="line">
            <a:avLst/>
          </a:prstGeom>
          <a:solidFill>
            <a:schemeClr val="accent1"/>
          </a:solidFill>
          <a:ln w="12700" cap="flat" cmpd="sng" algn="ctr">
            <a:solidFill>
              <a:schemeClr val="tx1"/>
            </a:solidFill>
            <a:prstDash val="solid"/>
            <a:round/>
            <a:headEnd type="none" w="sm" len="sm"/>
            <a:tailEnd type="stealth"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1" name="直線コネクタ 120">
            <a:extLst>
              <a:ext uri="{FF2B5EF4-FFF2-40B4-BE49-F238E27FC236}">
                <a16:creationId xmlns:a16="http://schemas.microsoft.com/office/drawing/2014/main" id="{82877261-E076-4B82-9790-D5B86ED08F65}"/>
              </a:ext>
            </a:extLst>
          </p:cNvPr>
          <p:cNvCxnSpPr>
            <a:stCxn id="50" idx="0"/>
          </p:cNvCxnSpPr>
          <p:nvPr/>
        </p:nvCxnSpPr>
        <p:spPr bwMode="auto">
          <a:xfrm flipH="1" flipV="1">
            <a:off x="4958796" y="2962165"/>
            <a:ext cx="11292" cy="169064"/>
          </a:xfrm>
          <a:prstGeom prst="line">
            <a:avLst/>
          </a:prstGeom>
          <a:solidFill>
            <a:schemeClr val="accent1"/>
          </a:solidFill>
          <a:ln w="12700" cap="flat" cmpd="sng" algn="ctr">
            <a:solidFill>
              <a:schemeClr val="tx1"/>
            </a:solidFill>
            <a:prstDash val="solid"/>
            <a:round/>
            <a:headEnd type="none" w="sm" len="sm"/>
            <a:tailEnd type="stealth"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5" name="直線コネクタ 124">
            <a:extLst>
              <a:ext uri="{FF2B5EF4-FFF2-40B4-BE49-F238E27FC236}">
                <a16:creationId xmlns:a16="http://schemas.microsoft.com/office/drawing/2014/main" id="{56070BA6-99F1-4E86-AE10-7F722FED1029}"/>
              </a:ext>
            </a:extLst>
          </p:cNvPr>
          <p:cNvCxnSpPr/>
          <p:nvPr/>
        </p:nvCxnSpPr>
        <p:spPr bwMode="auto">
          <a:xfrm>
            <a:off x="4927244" y="5669210"/>
            <a:ext cx="2324486"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7" name="直線コネクタ 126">
            <a:extLst>
              <a:ext uri="{FF2B5EF4-FFF2-40B4-BE49-F238E27FC236}">
                <a16:creationId xmlns:a16="http://schemas.microsoft.com/office/drawing/2014/main" id="{2087AE38-0C76-48CA-8B82-217A08A9A5D2}"/>
              </a:ext>
            </a:extLst>
          </p:cNvPr>
          <p:cNvCxnSpPr/>
          <p:nvPr/>
        </p:nvCxnSpPr>
        <p:spPr bwMode="auto">
          <a:xfrm>
            <a:off x="7251730" y="4804711"/>
            <a:ext cx="0" cy="864499"/>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0" name="直線矢印コネクタ 129">
            <a:extLst>
              <a:ext uri="{FF2B5EF4-FFF2-40B4-BE49-F238E27FC236}">
                <a16:creationId xmlns:a16="http://schemas.microsoft.com/office/drawing/2014/main" id="{A3AAD68B-6F5B-4EA9-A372-A3C72FEF2613}"/>
              </a:ext>
            </a:extLst>
          </p:cNvPr>
          <p:cNvCxnSpPr/>
          <p:nvPr/>
        </p:nvCxnSpPr>
        <p:spPr bwMode="auto">
          <a:xfrm flipV="1">
            <a:off x="4017191" y="5143614"/>
            <a:ext cx="86758" cy="508851"/>
          </a:xfrm>
          <a:prstGeom prst="straightConnector1">
            <a:avLst/>
          </a:prstGeom>
          <a:solidFill>
            <a:schemeClr val="accent1"/>
          </a:solidFill>
          <a:ln w="12700" cap="flat" cmpd="sng" algn="ctr">
            <a:solidFill>
              <a:srgbClr val="FF0000"/>
            </a:solidFill>
            <a:prstDash val="solid"/>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1" name="テキスト ボックス 130">
            <a:extLst>
              <a:ext uri="{FF2B5EF4-FFF2-40B4-BE49-F238E27FC236}">
                <a16:creationId xmlns:a16="http://schemas.microsoft.com/office/drawing/2014/main" id="{956E5BD5-2F31-427C-8A5D-7DC3ADB11D77}"/>
              </a:ext>
            </a:extLst>
          </p:cNvPr>
          <p:cNvSpPr txBox="1"/>
          <p:nvPr/>
        </p:nvSpPr>
        <p:spPr>
          <a:xfrm>
            <a:off x="2634310" y="5641798"/>
            <a:ext cx="2088225" cy="523220"/>
          </a:xfrm>
          <a:prstGeom prst="rect">
            <a:avLst/>
          </a:prstGeom>
          <a:noFill/>
        </p:spPr>
        <p:txBody>
          <a:bodyPr wrap="square">
            <a:spAutoFit/>
          </a:bodyPr>
          <a:lstStyle/>
          <a:p>
            <a:r>
              <a:rPr lang="en-US" altLang="ja-JP" sz="1400" dirty="0"/>
              <a:t>Mixed signal </a:t>
            </a:r>
            <a:r>
              <a:rPr lang="en-US" altLang="ja-JP" sz="1400" b="1" dirty="0">
                <a:solidFill>
                  <a:srgbClr val="FF0000"/>
                </a:solidFill>
              </a:rPr>
              <a:t>EXCEPT </a:t>
            </a:r>
            <a:r>
              <a:rPr lang="en-US" altLang="ja-JP" sz="1400" dirty="0"/>
              <a:t>desired signal.</a:t>
            </a:r>
            <a:endParaRPr lang="ja-JP" altLang="en-US" sz="1400" dirty="0"/>
          </a:p>
        </p:txBody>
      </p:sp>
      <p:sp>
        <p:nvSpPr>
          <p:cNvPr id="132" name="楕円 131">
            <a:extLst>
              <a:ext uri="{FF2B5EF4-FFF2-40B4-BE49-F238E27FC236}">
                <a16:creationId xmlns:a16="http://schemas.microsoft.com/office/drawing/2014/main" id="{71388066-6A0A-4BC9-8772-2E2CA7C4760C}"/>
              </a:ext>
            </a:extLst>
          </p:cNvPr>
          <p:cNvSpPr/>
          <p:nvPr/>
        </p:nvSpPr>
        <p:spPr bwMode="auto">
          <a:xfrm>
            <a:off x="3995936" y="2536232"/>
            <a:ext cx="284279" cy="2544706"/>
          </a:xfrm>
          <a:prstGeom prst="ellipse">
            <a:avLst/>
          </a:prstGeom>
          <a:no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itchFamily="18" charset="0"/>
            </a:endParaRPr>
          </a:p>
        </p:txBody>
      </p:sp>
      <p:cxnSp>
        <p:nvCxnSpPr>
          <p:cNvPr id="134" name="直線矢印コネクタ 133">
            <a:extLst>
              <a:ext uri="{FF2B5EF4-FFF2-40B4-BE49-F238E27FC236}">
                <a16:creationId xmlns:a16="http://schemas.microsoft.com/office/drawing/2014/main" id="{270AAF44-2DA2-44C2-9CF1-A1E1E7005D56}"/>
              </a:ext>
            </a:extLst>
          </p:cNvPr>
          <p:cNvCxnSpPr/>
          <p:nvPr/>
        </p:nvCxnSpPr>
        <p:spPr bwMode="auto">
          <a:xfrm>
            <a:off x="4775533" y="2179825"/>
            <a:ext cx="1140430" cy="245217"/>
          </a:xfrm>
          <a:prstGeom prst="straightConnector1">
            <a:avLst/>
          </a:prstGeom>
          <a:solidFill>
            <a:schemeClr val="accent1"/>
          </a:solidFill>
          <a:ln w="12700" cap="flat" cmpd="sng" algn="ctr">
            <a:solidFill>
              <a:schemeClr val="tx1"/>
            </a:solidFill>
            <a:prstDash val="solid"/>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6" name="テキスト ボックス 135">
            <a:extLst>
              <a:ext uri="{FF2B5EF4-FFF2-40B4-BE49-F238E27FC236}">
                <a16:creationId xmlns:a16="http://schemas.microsoft.com/office/drawing/2014/main" id="{DC2E9442-AB23-40BD-8FC3-6494E901E234}"/>
              </a:ext>
            </a:extLst>
          </p:cNvPr>
          <p:cNvSpPr txBox="1"/>
          <p:nvPr/>
        </p:nvSpPr>
        <p:spPr>
          <a:xfrm>
            <a:off x="3747847" y="1871119"/>
            <a:ext cx="1421904" cy="523220"/>
          </a:xfrm>
          <a:prstGeom prst="rect">
            <a:avLst/>
          </a:prstGeom>
          <a:noFill/>
        </p:spPr>
        <p:txBody>
          <a:bodyPr wrap="square">
            <a:spAutoFit/>
          </a:bodyPr>
          <a:lstStyle/>
          <a:p>
            <a:r>
              <a:rPr lang="en-US" altLang="ja-JP" sz="1400" b="1" dirty="0">
                <a:solidFill>
                  <a:srgbClr val="FF0000"/>
                </a:solidFill>
              </a:rPr>
              <a:t>Replica of interferences</a:t>
            </a:r>
            <a:endParaRPr lang="ja-JP" altLang="en-US" sz="1400" b="1" dirty="0">
              <a:solidFill>
                <a:srgbClr val="FF0000"/>
              </a:solidFill>
            </a:endParaRPr>
          </a:p>
        </p:txBody>
      </p:sp>
      <p:cxnSp>
        <p:nvCxnSpPr>
          <p:cNvPr id="137" name="直線矢印コネクタ 136">
            <a:extLst>
              <a:ext uri="{FF2B5EF4-FFF2-40B4-BE49-F238E27FC236}">
                <a16:creationId xmlns:a16="http://schemas.microsoft.com/office/drawing/2014/main" id="{C411C342-1141-4BD9-B447-BBB8CEACAAE3}"/>
              </a:ext>
            </a:extLst>
          </p:cNvPr>
          <p:cNvCxnSpPr/>
          <p:nvPr/>
        </p:nvCxnSpPr>
        <p:spPr bwMode="auto">
          <a:xfrm flipH="1">
            <a:off x="961576" y="1923900"/>
            <a:ext cx="648072" cy="432045"/>
          </a:xfrm>
          <a:prstGeom prst="straightConnector1">
            <a:avLst/>
          </a:prstGeom>
          <a:solidFill>
            <a:schemeClr val="accent1"/>
          </a:solidFill>
          <a:ln w="12700" cap="flat" cmpd="sng" algn="ctr">
            <a:solidFill>
              <a:schemeClr val="tx1"/>
            </a:solidFill>
            <a:prstDash val="sysDot"/>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8" name="直線矢印コネクタ 137">
            <a:extLst>
              <a:ext uri="{FF2B5EF4-FFF2-40B4-BE49-F238E27FC236}">
                <a16:creationId xmlns:a16="http://schemas.microsoft.com/office/drawing/2014/main" id="{E81799C7-6A9F-48B3-816C-F8CA907D4071}"/>
              </a:ext>
            </a:extLst>
          </p:cNvPr>
          <p:cNvCxnSpPr/>
          <p:nvPr/>
        </p:nvCxnSpPr>
        <p:spPr bwMode="auto">
          <a:xfrm flipH="1">
            <a:off x="1036898" y="2888945"/>
            <a:ext cx="659207" cy="129539"/>
          </a:xfrm>
          <a:prstGeom prst="straightConnector1">
            <a:avLst/>
          </a:prstGeom>
          <a:solidFill>
            <a:schemeClr val="accent1"/>
          </a:solidFill>
          <a:ln w="12700" cap="flat" cmpd="sng" algn="ctr">
            <a:solidFill>
              <a:schemeClr val="tx1"/>
            </a:solidFill>
            <a:prstDash val="sysDot"/>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9" name="直線矢印コネクタ 138">
            <a:extLst>
              <a:ext uri="{FF2B5EF4-FFF2-40B4-BE49-F238E27FC236}">
                <a16:creationId xmlns:a16="http://schemas.microsoft.com/office/drawing/2014/main" id="{7972D792-EF10-43D8-8867-EB6592400C1A}"/>
              </a:ext>
            </a:extLst>
          </p:cNvPr>
          <p:cNvCxnSpPr/>
          <p:nvPr/>
        </p:nvCxnSpPr>
        <p:spPr bwMode="auto">
          <a:xfrm flipH="1" flipV="1">
            <a:off x="1036899" y="3112030"/>
            <a:ext cx="618268" cy="72005"/>
          </a:xfrm>
          <a:prstGeom prst="straightConnector1">
            <a:avLst/>
          </a:prstGeom>
          <a:solidFill>
            <a:schemeClr val="accent1"/>
          </a:solidFill>
          <a:ln w="12700" cap="flat" cmpd="sng" algn="ctr">
            <a:solidFill>
              <a:schemeClr val="tx1"/>
            </a:solidFill>
            <a:prstDash val="sysDot"/>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0" name="直線矢印コネクタ 139">
            <a:extLst>
              <a:ext uri="{FF2B5EF4-FFF2-40B4-BE49-F238E27FC236}">
                <a16:creationId xmlns:a16="http://schemas.microsoft.com/office/drawing/2014/main" id="{DE05FC77-9943-4E77-AA79-025A61712643}"/>
              </a:ext>
            </a:extLst>
          </p:cNvPr>
          <p:cNvCxnSpPr/>
          <p:nvPr/>
        </p:nvCxnSpPr>
        <p:spPr bwMode="auto">
          <a:xfrm flipH="1">
            <a:off x="1003707" y="3861051"/>
            <a:ext cx="648072" cy="432045"/>
          </a:xfrm>
          <a:prstGeom prst="straightConnector1">
            <a:avLst/>
          </a:prstGeom>
          <a:solidFill>
            <a:schemeClr val="accent1"/>
          </a:solidFill>
          <a:ln w="12700" cap="flat" cmpd="sng" algn="ctr">
            <a:solidFill>
              <a:schemeClr val="tx1"/>
            </a:solidFill>
            <a:prstDash val="sysDot"/>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1" name="直線矢印コネクタ 140">
            <a:extLst>
              <a:ext uri="{FF2B5EF4-FFF2-40B4-BE49-F238E27FC236}">
                <a16:creationId xmlns:a16="http://schemas.microsoft.com/office/drawing/2014/main" id="{69983884-2F8E-4E0F-96BF-8C8EC7DF2598}"/>
              </a:ext>
            </a:extLst>
          </p:cNvPr>
          <p:cNvCxnSpPr/>
          <p:nvPr/>
        </p:nvCxnSpPr>
        <p:spPr bwMode="auto">
          <a:xfrm flipH="1" flipV="1">
            <a:off x="997486" y="4516795"/>
            <a:ext cx="648072" cy="345306"/>
          </a:xfrm>
          <a:prstGeom prst="straightConnector1">
            <a:avLst/>
          </a:prstGeom>
          <a:solidFill>
            <a:schemeClr val="accent1"/>
          </a:solidFill>
          <a:ln w="12700" cap="flat" cmpd="sng" algn="ctr">
            <a:solidFill>
              <a:schemeClr val="tx1"/>
            </a:solidFill>
            <a:prstDash val="sysDot"/>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 name="直線矢印コネクタ 142">
            <a:extLst>
              <a:ext uri="{FF2B5EF4-FFF2-40B4-BE49-F238E27FC236}">
                <a16:creationId xmlns:a16="http://schemas.microsoft.com/office/drawing/2014/main" id="{E008B3A9-CA55-4E6E-B73B-E1CD3341351C}"/>
              </a:ext>
            </a:extLst>
          </p:cNvPr>
          <p:cNvCxnSpPr/>
          <p:nvPr/>
        </p:nvCxnSpPr>
        <p:spPr bwMode="auto">
          <a:xfrm flipH="1" flipV="1">
            <a:off x="961576" y="2406678"/>
            <a:ext cx="648072" cy="345306"/>
          </a:xfrm>
          <a:prstGeom prst="straightConnector1">
            <a:avLst/>
          </a:prstGeom>
          <a:solidFill>
            <a:schemeClr val="accent1"/>
          </a:solidFill>
          <a:ln w="12700" cap="flat" cmpd="sng" algn="ctr">
            <a:solidFill>
              <a:schemeClr val="tx1"/>
            </a:solidFill>
            <a:prstDash val="sysDot"/>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7" name="直線矢印コネクタ 146">
            <a:extLst>
              <a:ext uri="{FF2B5EF4-FFF2-40B4-BE49-F238E27FC236}">
                <a16:creationId xmlns:a16="http://schemas.microsoft.com/office/drawing/2014/main" id="{9A5C15E7-EC7C-4CC7-90DF-0D4EB0F7BB7B}"/>
              </a:ext>
            </a:extLst>
          </p:cNvPr>
          <p:cNvCxnSpPr/>
          <p:nvPr/>
        </p:nvCxnSpPr>
        <p:spPr bwMode="auto">
          <a:xfrm flipH="1" flipV="1">
            <a:off x="1036899" y="3666563"/>
            <a:ext cx="618268" cy="72005"/>
          </a:xfrm>
          <a:prstGeom prst="straightConnector1">
            <a:avLst/>
          </a:prstGeom>
          <a:solidFill>
            <a:schemeClr val="accent1"/>
          </a:solidFill>
          <a:ln w="12700" cap="flat" cmpd="sng" algn="ctr">
            <a:solidFill>
              <a:schemeClr val="tx1"/>
            </a:solidFill>
            <a:prstDash val="sysDot"/>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8" name="直線矢印コネクタ 147">
            <a:extLst>
              <a:ext uri="{FF2B5EF4-FFF2-40B4-BE49-F238E27FC236}">
                <a16:creationId xmlns:a16="http://schemas.microsoft.com/office/drawing/2014/main" id="{356D3F34-69EE-4879-8DAD-445E7DBEFD26}"/>
              </a:ext>
            </a:extLst>
          </p:cNvPr>
          <p:cNvCxnSpPr/>
          <p:nvPr/>
        </p:nvCxnSpPr>
        <p:spPr bwMode="auto">
          <a:xfrm flipH="1">
            <a:off x="1033230" y="3393000"/>
            <a:ext cx="659207" cy="129539"/>
          </a:xfrm>
          <a:prstGeom prst="straightConnector1">
            <a:avLst/>
          </a:prstGeom>
          <a:solidFill>
            <a:schemeClr val="accent1"/>
          </a:solidFill>
          <a:ln w="12700" cap="flat" cmpd="sng" algn="ctr">
            <a:solidFill>
              <a:schemeClr val="tx1"/>
            </a:solidFill>
            <a:prstDash val="sysDot"/>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9" name="テキスト ボックス 148">
            <a:extLst>
              <a:ext uri="{FF2B5EF4-FFF2-40B4-BE49-F238E27FC236}">
                <a16:creationId xmlns:a16="http://schemas.microsoft.com/office/drawing/2014/main" id="{D99B0F99-5CC4-4623-B146-E14390B85C29}"/>
              </a:ext>
            </a:extLst>
          </p:cNvPr>
          <p:cNvSpPr txBox="1"/>
          <p:nvPr/>
        </p:nvSpPr>
        <p:spPr>
          <a:xfrm>
            <a:off x="139316" y="2193036"/>
            <a:ext cx="1421904" cy="276999"/>
          </a:xfrm>
          <a:prstGeom prst="rect">
            <a:avLst/>
          </a:prstGeom>
          <a:noFill/>
        </p:spPr>
        <p:txBody>
          <a:bodyPr wrap="square">
            <a:spAutoFit/>
          </a:bodyPr>
          <a:lstStyle/>
          <a:p>
            <a:r>
              <a:rPr lang="en-US" altLang="ja-JP" sz="1200" dirty="0">
                <a:latin typeface="+mn-lt"/>
              </a:rPr>
              <a:t>Orthogonal</a:t>
            </a:r>
            <a:endParaRPr lang="ja-JP" altLang="en-US" sz="1200" dirty="0">
              <a:latin typeface="+mn-lt"/>
            </a:endParaRPr>
          </a:p>
        </p:txBody>
      </p:sp>
      <p:sp>
        <p:nvSpPr>
          <p:cNvPr id="150" name="テキスト ボックス 149">
            <a:extLst>
              <a:ext uri="{FF2B5EF4-FFF2-40B4-BE49-F238E27FC236}">
                <a16:creationId xmlns:a16="http://schemas.microsoft.com/office/drawing/2014/main" id="{951EF98A-4F64-4942-BB30-DF0133FE8545}"/>
              </a:ext>
            </a:extLst>
          </p:cNvPr>
          <p:cNvSpPr txBox="1"/>
          <p:nvPr/>
        </p:nvSpPr>
        <p:spPr>
          <a:xfrm>
            <a:off x="139316" y="2889362"/>
            <a:ext cx="1421904" cy="276999"/>
          </a:xfrm>
          <a:prstGeom prst="rect">
            <a:avLst/>
          </a:prstGeom>
          <a:noFill/>
        </p:spPr>
        <p:txBody>
          <a:bodyPr wrap="square">
            <a:spAutoFit/>
          </a:bodyPr>
          <a:lstStyle/>
          <a:p>
            <a:r>
              <a:rPr lang="en-US" altLang="ja-JP" sz="1200" dirty="0">
                <a:latin typeface="+mn-lt"/>
              </a:rPr>
              <a:t>Orthogonal</a:t>
            </a:r>
            <a:endParaRPr lang="ja-JP" altLang="en-US" sz="1200" dirty="0">
              <a:latin typeface="+mn-lt"/>
            </a:endParaRPr>
          </a:p>
        </p:txBody>
      </p:sp>
      <p:sp>
        <p:nvSpPr>
          <p:cNvPr id="151" name="テキスト ボックス 150">
            <a:extLst>
              <a:ext uri="{FF2B5EF4-FFF2-40B4-BE49-F238E27FC236}">
                <a16:creationId xmlns:a16="http://schemas.microsoft.com/office/drawing/2014/main" id="{3F451801-CA0E-462B-8235-D90FED77F310}"/>
              </a:ext>
            </a:extLst>
          </p:cNvPr>
          <p:cNvSpPr txBox="1"/>
          <p:nvPr/>
        </p:nvSpPr>
        <p:spPr>
          <a:xfrm>
            <a:off x="139316" y="3442103"/>
            <a:ext cx="1421904" cy="276999"/>
          </a:xfrm>
          <a:prstGeom prst="rect">
            <a:avLst/>
          </a:prstGeom>
          <a:noFill/>
        </p:spPr>
        <p:txBody>
          <a:bodyPr wrap="square">
            <a:spAutoFit/>
          </a:bodyPr>
          <a:lstStyle/>
          <a:p>
            <a:r>
              <a:rPr lang="en-US" altLang="ja-JP" sz="1200" dirty="0">
                <a:latin typeface="+mn-lt"/>
              </a:rPr>
              <a:t>Orthogonal</a:t>
            </a:r>
            <a:endParaRPr lang="ja-JP" altLang="en-US" sz="1200" dirty="0">
              <a:latin typeface="+mn-lt"/>
            </a:endParaRPr>
          </a:p>
        </p:txBody>
      </p:sp>
      <p:sp>
        <p:nvSpPr>
          <p:cNvPr id="152" name="テキスト ボックス 151">
            <a:extLst>
              <a:ext uri="{FF2B5EF4-FFF2-40B4-BE49-F238E27FC236}">
                <a16:creationId xmlns:a16="http://schemas.microsoft.com/office/drawing/2014/main" id="{DFAD872E-BE37-4B33-A9B4-0FB3B16D9747}"/>
              </a:ext>
            </a:extLst>
          </p:cNvPr>
          <p:cNvSpPr txBox="1"/>
          <p:nvPr/>
        </p:nvSpPr>
        <p:spPr>
          <a:xfrm>
            <a:off x="139316" y="4239796"/>
            <a:ext cx="1421904" cy="276999"/>
          </a:xfrm>
          <a:prstGeom prst="rect">
            <a:avLst/>
          </a:prstGeom>
          <a:noFill/>
        </p:spPr>
        <p:txBody>
          <a:bodyPr wrap="square">
            <a:spAutoFit/>
          </a:bodyPr>
          <a:lstStyle/>
          <a:p>
            <a:r>
              <a:rPr lang="en-US" altLang="ja-JP" sz="1200" dirty="0">
                <a:latin typeface="+mn-lt"/>
              </a:rPr>
              <a:t>Orthogonal</a:t>
            </a:r>
            <a:endParaRPr lang="ja-JP" altLang="en-US" sz="1200" dirty="0">
              <a:latin typeface="+mn-lt"/>
            </a:endParaRPr>
          </a:p>
        </p:txBody>
      </p:sp>
    </p:spTree>
    <p:extLst>
      <p:ext uri="{BB962C8B-B14F-4D97-AF65-F5344CB8AC3E}">
        <p14:creationId xmlns:p14="http://schemas.microsoft.com/office/powerpoint/2010/main" val="20007259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9DF9FEDA-9D27-4A3D-95AE-5F7C26E584DC}"/>
              </a:ext>
            </a:extLst>
          </p:cNvPr>
          <p:cNvSpPr>
            <a:spLocks noGrp="1"/>
          </p:cNvSpPr>
          <p:nvPr>
            <p:ph type="dt" sz="half" idx="2"/>
          </p:nvPr>
        </p:nvSpPr>
        <p:spPr/>
        <p:txBody>
          <a:bodyPr/>
          <a:lstStyle/>
          <a:p>
            <a:r>
              <a:rPr lang="en-US" altLang="ja-JP"/>
              <a:t>January 2024</a:t>
            </a:r>
            <a:endParaRPr lang="en-US" altLang="ja-JP" dirty="0"/>
          </a:p>
        </p:txBody>
      </p:sp>
      <p:sp>
        <p:nvSpPr>
          <p:cNvPr id="104453" name="Rectangle 3">
            <a:extLst>
              <a:ext uri="{FF2B5EF4-FFF2-40B4-BE49-F238E27FC236}">
                <a16:creationId xmlns:a16="http://schemas.microsoft.com/office/drawing/2014/main" id="{8402D518-BCE5-4BF4-B73D-8E1B5943C71E}"/>
              </a:ext>
            </a:extLst>
          </p:cNvPr>
          <p:cNvSpPr>
            <a:spLocks noGrp="1" noChangeArrowheads="1"/>
          </p:cNvSpPr>
          <p:nvPr>
            <p:ph idx="4294967295"/>
          </p:nvPr>
        </p:nvSpPr>
        <p:spPr>
          <a:xfrm>
            <a:off x="0" y="685800"/>
            <a:ext cx="8686800" cy="685800"/>
          </a:xfrm>
        </p:spPr>
        <p:txBody>
          <a:bodyPr/>
          <a:lstStyle/>
          <a:p>
            <a:pPr eaLnBrk="1" hangingPunct="1"/>
            <a:r>
              <a:rPr lang="en-US" altLang="ja-JP" sz="2400" dirty="0">
                <a:latin typeface="Arial" panose="020B0604020202020204" pitchFamily="34" charset="0"/>
                <a:ea typeface="ＭＳ Ｐゴシック" panose="020B0600070205080204" pitchFamily="50" charset="-128"/>
              </a:rPr>
              <a:t>Apply pulse based OMF to spatial signal processing</a:t>
            </a:r>
          </a:p>
          <a:p>
            <a:pPr lvl="2" eaLnBrk="1" hangingPunct="1"/>
            <a:endParaRPr lang="en-US" altLang="ja-JP" sz="1800" dirty="0">
              <a:latin typeface="Arial" panose="020B0604020202020204" pitchFamily="34" charset="0"/>
              <a:ea typeface="ＭＳ Ｐゴシック" panose="020B0600070205080204" pitchFamily="50" charset="-128"/>
            </a:endParaRPr>
          </a:p>
        </p:txBody>
      </p:sp>
      <p:pic>
        <p:nvPicPr>
          <p:cNvPr id="104452" name="Picture 12">
            <a:extLst>
              <a:ext uri="{FF2B5EF4-FFF2-40B4-BE49-F238E27FC236}">
                <a16:creationId xmlns:a16="http://schemas.microsoft.com/office/drawing/2014/main" id="{D63C7AC9-9692-42F4-8CD4-9E833337FAFC}"/>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341813" y="1158875"/>
            <a:ext cx="4421187" cy="4708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4454" name="Rectangle 5">
            <a:extLst>
              <a:ext uri="{FF2B5EF4-FFF2-40B4-BE49-F238E27FC236}">
                <a16:creationId xmlns:a16="http://schemas.microsoft.com/office/drawing/2014/main" id="{56749600-80C7-40A3-BE65-5B4EFE015EFB}"/>
              </a:ext>
            </a:extLst>
          </p:cNvPr>
          <p:cNvSpPr>
            <a:spLocks noChangeArrowheads="1"/>
          </p:cNvSpPr>
          <p:nvPr/>
        </p:nvSpPr>
        <p:spPr bwMode="auto">
          <a:xfrm>
            <a:off x="-381000" y="1301750"/>
            <a:ext cx="4800600"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60000"/>
              </a:spcBef>
              <a:buBlip>
                <a:blip r:embed="rId4"/>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5"/>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lvl="1" eaLnBrk="1" hangingPunct="1"/>
            <a:r>
              <a:rPr lang="en-US" altLang="ja-JP" b="0" dirty="0"/>
              <a:t>TDL array antenna</a:t>
            </a:r>
            <a:endParaRPr lang="ja-JP" altLang="en-US" b="0" dirty="0"/>
          </a:p>
          <a:p>
            <a:pPr lvl="2" eaLnBrk="1" hangingPunct="1"/>
            <a:r>
              <a:rPr lang="en-US" altLang="ja-JP" sz="1800" b="0" dirty="0"/>
              <a:t>Configured by multiple antennas and tapped delay line </a:t>
            </a:r>
            <a:r>
              <a:rPr lang="ja-JP" altLang="en-US" sz="1800" b="0" dirty="0"/>
              <a:t>（</a:t>
            </a:r>
            <a:r>
              <a:rPr lang="en-US" altLang="ja-JP" sz="1800" b="0" dirty="0"/>
              <a:t>TDL</a:t>
            </a:r>
            <a:r>
              <a:rPr lang="ja-JP" altLang="en-US" sz="1800" b="0" dirty="0"/>
              <a:t>）</a:t>
            </a:r>
          </a:p>
          <a:p>
            <a:pPr lvl="2" eaLnBrk="1" hangingPunct="1"/>
            <a:r>
              <a:rPr lang="en-US" altLang="ja-JP" sz="1800" b="0" dirty="0"/>
              <a:t>TDL-AA </a:t>
            </a:r>
            <a:r>
              <a:rPr lang="ja-JP" altLang="en-US" sz="1800" b="0" dirty="0"/>
              <a:t> </a:t>
            </a:r>
            <a:r>
              <a:rPr lang="en-US" altLang="ja-JP" sz="1800" b="0" dirty="0"/>
              <a:t>can</a:t>
            </a:r>
            <a:r>
              <a:rPr lang="ja-JP" altLang="en-US" sz="1800" b="0" dirty="0"/>
              <a:t> </a:t>
            </a:r>
            <a:r>
              <a:rPr lang="en-US" altLang="ja-JP" sz="1800" b="0" dirty="0"/>
              <a:t>separate the signals which comes from the same direction by using time-domain signal processing.</a:t>
            </a:r>
          </a:p>
          <a:p>
            <a:pPr lvl="1" eaLnBrk="1" hangingPunct="1"/>
            <a:r>
              <a:rPr lang="en-US" altLang="ja-JP" b="0" dirty="0"/>
              <a:t>By applying OMF to TDL-AA</a:t>
            </a:r>
            <a:endParaRPr lang="ja-JP" altLang="en-US" b="0" dirty="0"/>
          </a:p>
          <a:p>
            <a:pPr lvl="2" eaLnBrk="1" hangingPunct="1"/>
            <a:r>
              <a:rPr lang="en-US" altLang="ja-JP" sz="1800" b="0" dirty="0"/>
              <a:t>Interference reduction is performed on </a:t>
            </a:r>
            <a:r>
              <a:rPr lang="en-US" altLang="ja-JP" sz="1800" b="0" dirty="0">
                <a:solidFill>
                  <a:srgbClr val="FF0000"/>
                </a:solidFill>
              </a:rPr>
              <a:t>both domains: time and space.</a:t>
            </a:r>
          </a:p>
          <a:p>
            <a:pPr lvl="2" eaLnBrk="1" hangingPunct="1"/>
            <a:endParaRPr lang="ja-JP" altLang="en-US" sz="1800" b="0" dirty="0"/>
          </a:p>
        </p:txBody>
      </p:sp>
      <p:sp>
        <p:nvSpPr>
          <p:cNvPr id="104457" name="Rectangle 6">
            <a:extLst>
              <a:ext uri="{FF2B5EF4-FFF2-40B4-BE49-F238E27FC236}">
                <a16:creationId xmlns:a16="http://schemas.microsoft.com/office/drawing/2014/main" id="{AFF069E9-D861-4491-9344-AFB92C0027AF}"/>
              </a:ext>
            </a:extLst>
          </p:cNvPr>
          <p:cNvSpPr>
            <a:spLocks noChangeArrowheads="1"/>
          </p:cNvSpPr>
          <p:nvPr/>
        </p:nvSpPr>
        <p:spPr bwMode="auto">
          <a:xfrm>
            <a:off x="2438400" y="5867400"/>
            <a:ext cx="678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60000"/>
              </a:spcBef>
              <a:buBlip>
                <a:blip r:embed="rId4"/>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5"/>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2400" dirty="0">
                <a:solidFill>
                  <a:srgbClr val="FF0000"/>
                </a:solidFill>
              </a:rPr>
              <a:t>Space-temporal signal processing</a:t>
            </a:r>
            <a:endParaRPr lang="ja-JP" altLang="en-US" sz="2400" dirty="0">
              <a:solidFill>
                <a:srgbClr val="FF0000"/>
              </a:solidFill>
            </a:endParaRPr>
          </a:p>
        </p:txBody>
      </p:sp>
      <p:sp>
        <p:nvSpPr>
          <p:cNvPr id="104458" name="AutoShape 7">
            <a:extLst>
              <a:ext uri="{FF2B5EF4-FFF2-40B4-BE49-F238E27FC236}">
                <a16:creationId xmlns:a16="http://schemas.microsoft.com/office/drawing/2014/main" id="{C3CD060B-9185-4506-A854-339316150F3F}"/>
              </a:ext>
            </a:extLst>
          </p:cNvPr>
          <p:cNvSpPr>
            <a:spLocks noChangeArrowheads="1"/>
          </p:cNvSpPr>
          <p:nvPr/>
        </p:nvSpPr>
        <p:spPr bwMode="auto">
          <a:xfrm rot="5400000">
            <a:off x="1753394" y="5784056"/>
            <a:ext cx="450850" cy="452438"/>
          </a:xfrm>
          <a:custGeom>
            <a:avLst/>
            <a:gdLst>
              <a:gd name="T0" fmla="*/ 6721944 w 21600"/>
              <a:gd name="T1" fmla="*/ 0 h 21600"/>
              <a:gd name="T2" fmla="*/ 4032978 w 21600"/>
              <a:gd name="T3" fmla="*/ 3158960 h 21600"/>
              <a:gd name="T4" fmla="*/ 0 w 21600"/>
              <a:gd name="T5" fmla="*/ 7897829 h 21600"/>
              <a:gd name="T6" fmla="*/ 4032978 w 21600"/>
              <a:gd name="T7" fmla="*/ 9476859 h 21600"/>
              <a:gd name="T8" fmla="*/ 8065978 w 21600"/>
              <a:gd name="T9" fmla="*/ 6581151 h 21600"/>
              <a:gd name="T10" fmla="*/ 9410450 w 21600"/>
              <a:gd name="T11" fmla="*/ 3158960 h 21600"/>
              <a:gd name="T12" fmla="*/ 17694720 60000 65536"/>
              <a:gd name="T13" fmla="*/ 11796480 60000 65536"/>
              <a:gd name="T14" fmla="*/ 11796480 60000 65536"/>
              <a:gd name="T15" fmla="*/ 5898240 60000 65536"/>
              <a:gd name="T16" fmla="*/ 0 60000 65536"/>
              <a:gd name="T17" fmla="*/ 0 60000 65536"/>
              <a:gd name="T18" fmla="*/ 0 w 21600"/>
              <a:gd name="T19" fmla="*/ 14400 h 21600"/>
              <a:gd name="T20" fmla="*/ 18514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lnTo>
                  <a:pt x="15429" y="0"/>
                </a:lnTo>
                <a:close/>
              </a:path>
            </a:pathLst>
          </a:custGeom>
          <a:solidFill>
            <a:srgbClr val="FFFF99"/>
          </a:solidFill>
          <a:ln w="1905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 name="フッター プレースホルダー 3">
            <a:extLst>
              <a:ext uri="{FF2B5EF4-FFF2-40B4-BE49-F238E27FC236}">
                <a16:creationId xmlns:a16="http://schemas.microsoft.com/office/drawing/2014/main" id="{EEE635E9-595C-4D4D-B6B5-84A305BD9F49}"/>
              </a:ext>
            </a:extLst>
          </p:cNvPr>
          <p:cNvSpPr>
            <a:spLocks noGrp="1"/>
          </p:cNvSpPr>
          <p:nvPr>
            <p:ph type="ftr" sz="quarter" idx="3"/>
          </p:nvPr>
        </p:nvSpPr>
        <p:spPr/>
        <p:txBody>
          <a:bodyPr/>
          <a:lstStyle/>
          <a:p>
            <a:r>
              <a:rPr lang="en-US" altLang="ja-JP"/>
              <a:t>Takumi Kobayashi, Minsoo Kim, Marco Hernandez, Ryuji Kohno (Nitech/YRP-IAI/U.Oulu/YNU)</a:t>
            </a:r>
            <a:endParaRPr lang="en-US" altLang="ja-JP" dirty="0"/>
          </a:p>
        </p:txBody>
      </p:sp>
      <p:sp>
        <p:nvSpPr>
          <p:cNvPr id="5" name="スライド番号プレースホルダー 4">
            <a:extLst>
              <a:ext uri="{FF2B5EF4-FFF2-40B4-BE49-F238E27FC236}">
                <a16:creationId xmlns:a16="http://schemas.microsoft.com/office/drawing/2014/main" id="{ECD54923-A30C-4A75-BD83-48D6F6BA5016}"/>
              </a:ext>
            </a:extLst>
          </p:cNvPr>
          <p:cNvSpPr>
            <a:spLocks noGrp="1"/>
          </p:cNvSpPr>
          <p:nvPr>
            <p:ph type="sldNum" sz="quarter" idx="12"/>
          </p:nvPr>
        </p:nvSpPr>
        <p:spPr/>
        <p:txBody>
          <a:bodyPr/>
          <a:lstStyle/>
          <a:p>
            <a:r>
              <a:rPr lang="en-US" altLang="ja-JP"/>
              <a:t>Slide </a:t>
            </a:r>
            <a:fld id="{266A080E-4E30-4968-B029-7CF782D6220C}" type="slidenum">
              <a:rPr lang="en-US" altLang="ja-JP" smtClean="0"/>
              <a:pPr/>
              <a:t>25</a:t>
            </a:fld>
            <a:endParaRPr lang="en-US" altLang="ja-JP" dirty="0"/>
          </a:p>
        </p:txBody>
      </p:sp>
    </p:spTree>
    <p:extLst>
      <p:ext uri="{BB962C8B-B14F-4D97-AF65-F5344CB8AC3E}">
        <p14:creationId xmlns:p14="http://schemas.microsoft.com/office/powerpoint/2010/main" val="12026209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9259F3A4-CE5B-49B3-9767-9D653AA1C65F}"/>
              </a:ext>
            </a:extLst>
          </p:cNvPr>
          <p:cNvSpPr>
            <a:spLocks noGrp="1"/>
          </p:cNvSpPr>
          <p:nvPr>
            <p:ph type="dt" sz="half" idx="2"/>
          </p:nvPr>
        </p:nvSpPr>
        <p:spPr/>
        <p:txBody>
          <a:bodyPr/>
          <a:lstStyle/>
          <a:p>
            <a:r>
              <a:rPr lang="en-US" altLang="ja-JP"/>
              <a:t>January 2024</a:t>
            </a:r>
            <a:endParaRPr lang="en-US" altLang="ja-JP" dirty="0"/>
          </a:p>
        </p:txBody>
      </p:sp>
      <p:pic>
        <p:nvPicPr>
          <p:cNvPr id="112644" name="Picture 19">
            <a:extLst>
              <a:ext uri="{FF2B5EF4-FFF2-40B4-BE49-F238E27FC236}">
                <a16:creationId xmlns:a16="http://schemas.microsoft.com/office/drawing/2014/main" id="{EF68C364-AAED-465F-A59D-28D78288689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955675"/>
            <a:ext cx="4519613" cy="405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45" name="Picture 18">
            <a:extLst>
              <a:ext uri="{FF2B5EF4-FFF2-40B4-BE49-F238E27FC236}">
                <a16:creationId xmlns:a16="http://schemas.microsoft.com/office/drawing/2014/main" id="{4DE1942B-D5E0-4A1E-967D-621B9D98E13B}"/>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579938" y="962025"/>
            <a:ext cx="4556125" cy="405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2646" name="Rectangle 6">
            <a:extLst>
              <a:ext uri="{FF2B5EF4-FFF2-40B4-BE49-F238E27FC236}">
                <a16:creationId xmlns:a16="http://schemas.microsoft.com/office/drawing/2014/main" id="{00E210F4-0DAB-4146-842D-5F61D4CB3ACC}"/>
              </a:ext>
            </a:extLst>
          </p:cNvPr>
          <p:cNvSpPr>
            <a:spLocks noChangeArrowheads="1"/>
          </p:cNvSpPr>
          <p:nvPr/>
        </p:nvSpPr>
        <p:spPr bwMode="auto">
          <a:xfrm>
            <a:off x="4778375" y="5010150"/>
            <a:ext cx="441801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60000"/>
              </a:spcBef>
              <a:buBlip>
                <a:blip r:embed="rId5"/>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6"/>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1800" b="0" i="1" dirty="0">
                <a:latin typeface="Times New Roman" panose="02020603050405020304" pitchFamily="18" charset="0"/>
              </a:rPr>
              <a:t>Space-temporal interference reduction (</a:t>
            </a:r>
            <a:r>
              <a:rPr lang="en-US" altLang="ja-JP" sz="1800" i="1" dirty="0">
                <a:latin typeface="Times New Roman" panose="02020603050405020304" pitchFamily="18" charset="0"/>
              </a:rPr>
              <a:t>SC.7)</a:t>
            </a:r>
          </a:p>
        </p:txBody>
      </p:sp>
      <p:sp>
        <p:nvSpPr>
          <p:cNvPr id="112648" name="正方形/長方形 25">
            <a:extLst>
              <a:ext uri="{FF2B5EF4-FFF2-40B4-BE49-F238E27FC236}">
                <a16:creationId xmlns:a16="http://schemas.microsoft.com/office/drawing/2014/main" id="{662B9260-A328-478C-9811-FD2BE39F5C02}"/>
              </a:ext>
            </a:extLst>
          </p:cNvPr>
          <p:cNvSpPr>
            <a:spLocks noChangeArrowheads="1"/>
          </p:cNvSpPr>
          <p:nvPr/>
        </p:nvSpPr>
        <p:spPr bwMode="auto">
          <a:xfrm>
            <a:off x="384175" y="5765800"/>
            <a:ext cx="4394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60000"/>
              </a:spcBef>
              <a:buBlip>
                <a:blip r:embed="rId5"/>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6"/>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1800" b="0" dirty="0"/>
              <a:t>System has gain against an interference</a:t>
            </a:r>
            <a:br>
              <a:rPr lang="ja-JP" altLang="en-US" sz="1800" b="0" dirty="0"/>
            </a:br>
            <a:r>
              <a:rPr lang="ja-JP" altLang="en-US" sz="1800" dirty="0">
                <a:solidFill>
                  <a:srgbClr val="FF0000"/>
                </a:solidFill>
              </a:rPr>
              <a:t>→</a:t>
            </a:r>
            <a:r>
              <a:rPr lang="en-US" altLang="ja-JP" sz="1800" dirty="0">
                <a:solidFill>
                  <a:srgbClr val="FF0000"/>
                </a:solidFill>
              </a:rPr>
              <a:t>residual interference</a:t>
            </a:r>
            <a:endParaRPr lang="ja-JP" altLang="en-US" sz="1800" dirty="0">
              <a:solidFill>
                <a:srgbClr val="FF0000"/>
              </a:solidFill>
            </a:endParaRPr>
          </a:p>
        </p:txBody>
      </p:sp>
      <p:sp>
        <p:nvSpPr>
          <p:cNvPr id="112649" name="正方形/長方形 28">
            <a:extLst>
              <a:ext uri="{FF2B5EF4-FFF2-40B4-BE49-F238E27FC236}">
                <a16:creationId xmlns:a16="http://schemas.microsoft.com/office/drawing/2014/main" id="{DAD4ED22-80FF-46E7-9D5F-F1271DE76CE1}"/>
              </a:ext>
            </a:extLst>
          </p:cNvPr>
          <p:cNvSpPr>
            <a:spLocks noChangeArrowheads="1"/>
          </p:cNvSpPr>
          <p:nvPr/>
        </p:nvSpPr>
        <p:spPr bwMode="auto">
          <a:xfrm>
            <a:off x="5039518" y="5875308"/>
            <a:ext cx="389572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60000"/>
              </a:spcBef>
              <a:buBlip>
                <a:blip r:embed="rId5"/>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6"/>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2000" dirty="0">
                <a:solidFill>
                  <a:srgbClr val="FF0000"/>
                </a:solidFill>
              </a:rPr>
              <a:t>Interference signal is reduced</a:t>
            </a:r>
            <a:endParaRPr lang="ja-JP" altLang="en-US" sz="2000" dirty="0">
              <a:solidFill>
                <a:srgbClr val="FF0000"/>
              </a:solidFill>
            </a:endParaRPr>
          </a:p>
        </p:txBody>
      </p:sp>
      <p:sp>
        <p:nvSpPr>
          <p:cNvPr id="31" name="二等辺三角形 30">
            <a:extLst>
              <a:ext uri="{FF2B5EF4-FFF2-40B4-BE49-F238E27FC236}">
                <a16:creationId xmlns:a16="http://schemas.microsoft.com/office/drawing/2014/main" id="{19A0E4D7-7C14-4437-98A5-9F065CCCE8A6}"/>
              </a:ext>
            </a:extLst>
          </p:cNvPr>
          <p:cNvSpPr>
            <a:spLocks noChangeArrowheads="1"/>
          </p:cNvSpPr>
          <p:nvPr/>
        </p:nvSpPr>
        <p:spPr bwMode="auto">
          <a:xfrm rot="10800000">
            <a:off x="1295400" y="5537200"/>
            <a:ext cx="2259013" cy="228600"/>
          </a:xfrm>
          <a:prstGeom prst="triangle">
            <a:avLst>
              <a:gd name="adj" fmla="val 50000"/>
            </a:avLst>
          </a:prstGeom>
          <a:solidFill>
            <a:srgbClr val="FBBBBB"/>
          </a:solidFill>
          <a:ln w="25400" algn="ctr">
            <a:solidFill>
              <a:srgbClr val="FF0000"/>
            </a:solidFill>
            <a:miter lim="800000"/>
            <a:headEnd/>
            <a:tailEnd/>
          </a:ln>
        </p:spPr>
        <p:txBody>
          <a:bodyPr rot="10800000" anchor="ctr"/>
          <a:lstStyle/>
          <a:p>
            <a:pPr algn="ctr" eaLnBrk="1" hangingPunct="1">
              <a:defRPr/>
            </a:pPr>
            <a:endParaRPr lang="ja-JP" altLang="en-US" b="0">
              <a:solidFill>
                <a:schemeClr val="lt1"/>
              </a:solidFill>
              <a:latin typeface="+mn-lt"/>
              <a:ea typeface="+mn-ea"/>
            </a:endParaRPr>
          </a:p>
        </p:txBody>
      </p:sp>
      <p:sp>
        <p:nvSpPr>
          <p:cNvPr id="32" name="二等辺三角形 31">
            <a:extLst>
              <a:ext uri="{FF2B5EF4-FFF2-40B4-BE49-F238E27FC236}">
                <a16:creationId xmlns:a16="http://schemas.microsoft.com/office/drawing/2014/main" id="{3F2240D1-DF8D-4A48-92FA-DF0F079A01A0}"/>
              </a:ext>
            </a:extLst>
          </p:cNvPr>
          <p:cNvSpPr>
            <a:spLocks noChangeArrowheads="1"/>
          </p:cNvSpPr>
          <p:nvPr/>
        </p:nvSpPr>
        <p:spPr bwMode="auto">
          <a:xfrm rot="10800000">
            <a:off x="5562600" y="5537200"/>
            <a:ext cx="2259013" cy="228600"/>
          </a:xfrm>
          <a:prstGeom prst="triangle">
            <a:avLst>
              <a:gd name="adj" fmla="val 50000"/>
            </a:avLst>
          </a:prstGeom>
          <a:solidFill>
            <a:srgbClr val="FBBBBB"/>
          </a:solidFill>
          <a:ln w="25400" algn="ctr">
            <a:solidFill>
              <a:srgbClr val="FF0000"/>
            </a:solidFill>
            <a:miter lim="800000"/>
            <a:headEnd/>
            <a:tailEnd/>
          </a:ln>
        </p:spPr>
        <p:txBody>
          <a:bodyPr rot="10800000" anchor="ctr"/>
          <a:lstStyle/>
          <a:p>
            <a:pPr algn="ctr" eaLnBrk="1" hangingPunct="1">
              <a:defRPr/>
            </a:pPr>
            <a:endParaRPr lang="ja-JP" altLang="en-US" b="0">
              <a:solidFill>
                <a:schemeClr val="lt1"/>
              </a:solidFill>
              <a:latin typeface="+mn-lt"/>
              <a:ea typeface="+mn-ea"/>
            </a:endParaRPr>
          </a:p>
        </p:txBody>
      </p:sp>
      <p:sp>
        <p:nvSpPr>
          <p:cNvPr id="112653" name="Rectangle 6">
            <a:extLst>
              <a:ext uri="{FF2B5EF4-FFF2-40B4-BE49-F238E27FC236}">
                <a16:creationId xmlns:a16="http://schemas.microsoft.com/office/drawing/2014/main" id="{8F1CB70A-E8C7-454D-A9FA-9104A8F19DAB}"/>
              </a:ext>
            </a:extLst>
          </p:cNvPr>
          <p:cNvSpPr>
            <a:spLocks noChangeArrowheads="1"/>
          </p:cNvSpPr>
          <p:nvPr/>
        </p:nvSpPr>
        <p:spPr bwMode="auto">
          <a:xfrm>
            <a:off x="384175" y="5010150"/>
            <a:ext cx="42195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60000"/>
              </a:spcBef>
              <a:buBlip>
                <a:blip r:embed="rId5"/>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6"/>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1800" b="0" i="1" dirty="0">
                <a:latin typeface="Times New Roman" panose="02020603050405020304" pitchFamily="18" charset="0"/>
              </a:rPr>
              <a:t>TDL-AA </a:t>
            </a:r>
            <a:r>
              <a:rPr lang="en-US" altLang="ja-JP" sz="1800" b="0" i="1" dirty="0">
                <a:solidFill>
                  <a:srgbClr val="FF0000"/>
                </a:solidFill>
                <a:latin typeface="Times New Roman" panose="02020603050405020304" pitchFamily="18" charset="0"/>
              </a:rPr>
              <a:t>without null-steering</a:t>
            </a:r>
            <a:r>
              <a:rPr lang="ja-JP" altLang="en-US" sz="1800" b="0" i="1" dirty="0">
                <a:latin typeface="Times New Roman" panose="02020603050405020304" pitchFamily="18" charset="0"/>
              </a:rPr>
              <a:t>（ </a:t>
            </a:r>
            <a:r>
              <a:rPr lang="en-US" altLang="ja-JP" sz="1800" i="1" dirty="0">
                <a:latin typeface="Times New Roman" panose="02020603050405020304" pitchFamily="18" charset="0"/>
              </a:rPr>
              <a:t>SC.6</a:t>
            </a:r>
            <a:r>
              <a:rPr lang="ja-JP" altLang="en-US" sz="1800" i="1" dirty="0">
                <a:latin typeface="Times New Roman" panose="02020603050405020304" pitchFamily="18" charset="0"/>
              </a:rPr>
              <a:t>）</a:t>
            </a:r>
          </a:p>
        </p:txBody>
      </p:sp>
      <p:sp>
        <p:nvSpPr>
          <p:cNvPr id="112655" name="Oval 16">
            <a:extLst>
              <a:ext uri="{FF2B5EF4-FFF2-40B4-BE49-F238E27FC236}">
                <a16:creationId xmlns:a16="http://schemas.microsoft.com/office/drawing/2014/main" id="{492BAFFF-E3B1-4B4E-8902-432E68BFAFAC}"/>
              </a:ext>
            </a:extLst>
          </p:cNvPr>
          <p:cNvSpPr>
            <a:spLocks noChangeArrowheads="1"/>
          </p:cNvSpPr>
          <p:nvPr/>
        </p:nvSpPr>
        <p:spPr bwMode="auto">
          <a:xfrm>
            <a:off x="5257800" y="838200"/>
            <a:ext cx="2286000" cy="838200"/>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60000"/>
              </a:spcBef>
              <a:buBlip>
                <a:blip r:embed="rId5"/>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6"/>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endParaRPr lang="ja-JP" altLang="en-US" sz="1800"/>
          </a:p>
        </p:txBody>
      </p:sp>
      <p:sp>
        <p:nvSpPr>
          <p:cNvPr id="112656" name="Oval 17">
            <a:extLst>
              <a:ext uri="{FF2B5EF4-FFF2-40B4-BE49-F238E27FC236}">
                <a16:creationId xmlns:a16="http://schemas.microsoft.com/office/drawing/2014/main" id="{1E8AB932-DA71-4EE1-A92E-75298052373F}"/>
              </a:ext>
            </a:extLst>
          </p:cNvPr>
          <p:cNvSpPr>
            <a:spLocks noChangeArrowheads="1"/>
          </p:cNvSpPr>
          <p:nvPr/>
        </p:nvSpPr>
        <p:spPr bwMode="auto">
          <a:xfrm>
            <a:off x="838200" y="838200"/>
            <a:ext cx="2286000" cy="838200"/>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60000"/>
              </a:spcBef>
              <a:buBlip>
                <a:blip r:embed="rId5"/>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6"/>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endParaRPr lang="ja-JP" altLang="en-US" sz="1800"/>
          </a:p>
        </p:txBody>
      </p:sp>
      <p:sp>
        <p:nvSpPr>
          <p:cNvPr id="112657" name="Line 20">
            <a:extLst>
              <a:ext uri="{FF2B5EF4-FFF2-40B4-BE49-F238E27FC236}">
                <a16:creationId xmlns:a16="http://schemas.microsoft.com/office/drawing/2014/main" id="{7BC2D864-CA61-499E-8F0D-BBC1C20C725B}"/>
              </a:ext>
            </a:extLst>
          </p:cNvPr>
          <p:cNvSpPr>
            <a:spLocks noChangeShapeType="1"/>
          </p:cNvSpPr>
          <p:nvPr/>
        </p:nvSpPr>
        <p:spPr bwMode="auto">
          <a:xfrm flipH="1" flipV="1">
            <a:off x="2514600" y="2514600"/>
            <a:ext cx="609600" cy="457200"/>
          </a:xfrm>
          <a:prstGeom prst="line">
            <a:avLst/>
          </a:prstGeom>
          <a:noFill/>
          <a:ln w="38100">
            <a:solidFill>
              <a:srgbClr val="0080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2658" name="Line 21">
            <a:extLst>
              <a:ext uri="{FF2B5EF4-FFF2-40B4-BE49-F238E27FC236}">
                <a16:creationId xmlns:a16="http://schemas.microsoft.com/office/drawing/2014/main" id="{394B750D-AC9C-4188-BC8E-E5E8C3AEF9ED}"/>
              </a:ext>
            </a:extLst>
          </p:cNvPr>
          <p:cNvSpPr>
            <a:spLocks noChangeShapeType="1"/>
          </p:cNvSpPr>
          <p:nvPr/>
        </p:nvSpPr>
        <p:spPr bwMode="auto">
          <a:xfrm>
            <a:off x="6477000" y="3900488"/>
            <a:ext cx="457200" cy="519112"/>
          </a:xfrm>
          <a:prstGeom prst="line">
            <a:avLst/>
          </a:prstGeom>
          <a:noFill/>
          <a:ln w="38100">
            <a:solidFill>
              <a:srgbClr val="0080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2659" name="Line 22">
            <a:extLst>
              <a:ext uri="{FF2B5EF4-FFF2-40B4-BE49-F238E27FC236}">
                <a16:creationId xmlns:a16="http://schemas.microsoft.com/office/drawing/2014/main" id="{280F5870-386D-4A3A-917F-B7D91EB1AE1C}"/>
              </a:ext>
            </a:extLst>
          </p:cNvPr>
          <p:cNvSpPr>
            <a:spLocks noChangeShapeType="1"/>
          </p:cNvSpPr>
          <p:nvPr/>
        </p:nvSpPr>
        <p:spPr bwMode="auto">
          <a:xfrm flipH="1" flipV="1">
            <a:off x="1143000" y="2286000"/>
            <a:ext cx="152400" cy="685800"/>
          </a:xfrm>
          <a:prstGeom prst="line">
            <a:avLst/>
          </a:prstGeom>
          <a:noFill/>
          <a:ln w="38100">
            <a:solidFill>
              <a:srgbClr val="0000FF"/>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2660" name="Line 23">
            <a:extLst>
              <a:ext uri="{FF2B5EF4-FFF2-40B4-BE49-F238E27FC236}">
                <a16:creationId xmlns:a16="http://schemas.microsoft.com/office/drawing/2014/main" id="{583369BF-CE09-438A-B9A4-1F97416D371E}"/>
              </a:ext>
            </a:extLst>
          </p:cNvPr>
          <p:cNvSpPr>
            <a:spLocks noChangeShapeType="1"/>
          </p:cNvSpPr>
          <p:nvPr/>
        </p:nvSpPr>
        <p:spPr bwMode="auto">
          <a:xfrm flipH="1">
            <a:off x="5867400" y="3886200"/>
            <a:ext cx="152400" cy="533400"/>
          </a:xfrm>
          <a:prstGeom prst="line">
            <a:avLst/>
          </a:prstGeom>
          <a:noFill/>
          <a:ln w="38100">
            <a:solidFill>
              <a:srgbClr val="0000FF"/>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2661" name="Rectangle 24">
            <a:extLst>
              <a:ext uri="{FF2B5EF4-FFF2-40B4-BE49-F238E27FC236}">
                <a16:creationId xmlns:a16="http://schemas.microsoft.com/office/drawing/2014/main" id="{B0503C37-58E9-4C3C-BEAD-72AE0E69D62C}"/>
              </a:ext>
            </a:extLst>
          </p:cNvPr>
          <p:cNvSpPr>
            <a:spLocks noChangeArrowheads="1"/>
          </p:cNvSpPr>
          <p:nvPr/>
        </p:nvSpPr>
        <p:spPr bwMode="auto">
          <a:xfrm>
            <a:off x="5791200" y="3489881"/>
            <a:ext cx="1143000" cy="369332"/>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60000"/>
              </a:spcBef>
              <a:buBlip>
                <a:blip r:embed="rId5"/>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6"/>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1800" dirty="0">
                <a:solidFill>
                  <a:srgbClr val="FF0000"/>
                </a:solidFill>
              </a:rPr>
              <a:t>No gain</a:t>
            </a:r>
            <a:endParaRPr lang="ja-JP" altLang="en-US" sz="1800" dirty="0">
              <a:solidFill>
                <a:srgbClr val="FF0000"/>
              </a:solidFill>
            </a:endParaRPr>
          </a:p>
        </p:txBody>
      </p:sp>
      <p:sp>
        <p:nvSpPr>
          <p:cNvPr id="112662" name="Rectangle 25">
            <a:extLst>
              <a:ext uri="{FF2B5EF4-FFF2-40B4-BE49-F238E27FC236}">
                <a16:creationId xmlns:a16="http://schemas.microsoft.com/office/drawing/2014/main" id="{61956807-676B-4133-9E3E-AD4F586EBCAB}"/>
              </a:ext>
            </a:extLst>
          </p:cNvPr>
          <p:cNvSpPr>
            <a:spLocks noChangeArrowheads="1"/>
          </p:cNvSpPr>
          <p:nvPr/>
        </p:nvSpPr>
        <p:spPr bwMode="auto">
          <a:xfrm>
            <a:off x="627063" y="2971800"/>
            <a:ext cx="1031875" cy="369332"/>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60000"/>
              </a:spcBef>
              <a:buBlip>
                <a:blip r:embed="rId5"/>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6"/>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1800" dirty="0">
                <a:solidFill>
                  <a:srgbClr val="FF0000"/>
                </a:solidFill>
              </a:rPr>
              <a:t>Gain</a:t>
            </a:r>
            <a:r>
              <a:rPr lang="ja-JP" altLang="en-US" sz="1800" dirty="0">
                <a:solidFill>
                  <a:srgbClr val="FF0000"/>
                </a:solidFill>
              </a:rPr>
              <a:t>≠</a:t>
            </a:r>
            <a:r>
              <a:rPr lang="en-US" altLang="ja-JP" sz="1800" dirty="0">
                <a:solidFill>
                  <a:srgbClr val="FF0000"/>
                </a:solidFill>
              </a:rPr>
              <a:t>0</a:t>
            </a:r>
            <a:endParaRPr lang="ja-JP" altLang="en-US" sz="1800" dirty="0">
              <a:solidFill>
                <a:srgbClr val="FF0000"/>
              </a:solidFill>
            </a:endParaRPr>
          </a:p>
        </p:txBody>
      </p:sp>
      <p:sp>
        <p:nvSpPr>
          <p:cNvPr id="112663" name="Rectangle 26">
            <a:extLst>
              <a:ext uri="{FF2B5EF4-FFF2-40B4-BE49-F238E27FC236}">
                <a16:creationId xmlns:a16="http://schemas.microsoft.com/office/drawing/2014/main" id="{762348C6-3217-441F-8262-693BA62952A1}"/>
              </a:ext>
            </a:extLst>
          </p:cNvPr>
          <p:cNvSpPr>
            <a:spLocks noChangeArrowheads="1"/>
          </p:cNvSpPr>
          <p:nvPr/>
        </p:nvSpPr>
        <p:spPr bwMode="auto">
          <a:xfrm>
            <a:off x="3124200" y="2787650"/>
            <a:ext cx="1031875" cy="366713"/>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60000"/>
              </a:spcBef>
              <a:buBlip>
                <a:blip r:embed="rId5"/>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6"/>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1800" dirty="0">
                <a:solidFill>
                  <a:srgbClr val="FF0000"/>
                </a:solidFill>
              </a:rPr>
              <a:t>Gain</a:t>
            </a:r>
            <a:r>
              <a:rPr lang="ja-JP" altLang="en-US" sz="1800" dirty="0">
                <a:solidFill>
                  <a:srgbClr val="FF0000"/>
                </a:solidFill>
              </a:rPr>
              <a:t>≠</a:t>
            </a:r>
            <a:r>
              <a:rPr lang="en-US" altLang="ja-JP" sz="1800" dirty="0">
                <a:solidFill>
                  <a:srgbClr val="FF0000"/>
                </a:solidFill>
              </a:rPr>
              <a:t>0</a:t>
            </a:r>
            <a:endParaRPr lang="ja-JP" altLang="en-US" sz="1800" dirty="0">
              <a:solidFill>
                <a:srgbClr val="FF0000"/>
              </a:solidFill>
            </a:endParaRPr>
          </a:p>
        </p:txBody>
      </p:sp>
      <p:sp>
        <p:nvSpPr>
          <p:cNvPr id="4" name="フッター プレースホルダー 3">
            <a:extLst>
              <a:ext uri="{FF2B5EF4-FFF2-40B4-BE49-F238E27FC236}">
                <a16:creationId xmlns:a16="http://schemas.microsoft.com/office/drawing/2014/main" id="{2A9EDC0B-04D1-400D-893A-4F4084C8279D}"/>
              </a:ext>
            </a:extLst>
          </p:cNvPr>
          <p:cNvSpPr>
            <a:spLocks noGrp="1"/>
          </p:cNvSpPr>
          <p:nvPr>
            <p:ph type="ftr" sz="quarter" idx="3"/>
          </p:nvPr>
        </p:nvSpPr>
        <p:spPr/>
        <p:txBody>
          <a:bodyPr/>
          <a:lstStyle/>
          <a:p>
            <a:r>
              <a:rPr lang="en-US" altLang="ja-JP"/>
              <a:t>Takumi Kobayashi, Minsoo Kim, Marco Hernandez, Ryuji Kohno (Nitech/YRP-IAI/U.Oulu/YNU)</a:t>
            </a:r>
            <a:endParaRPr lang="en-US" altLang="ja-JP" dirty="0"/>
          </a:p>
        </p:txBody>
      </p:sp>
      <p:sp>
        <p:nvSpPr>
          <p:cNvPr id="5" name="スライド番号プレースホルダー 4">
            <a:extLst>
              <a:ext uri="{FF2B5EF4-FFF2-40B4-BE49-F238E27FC236}">
                <a16:creationId xmlns:a16="http://schemas.microsoft.com/office/drawing/2014/main" id="{76B4963C-0339-49E9-8066-23FD47F213B6}"/>
              </a:ext>
            </a:extLst>
          </p:cNvPr>
          <p:cNvSpPr>
            <a:spLocks noGrp="1"/>
          </p:cNvSpPr>
          <p:nvPr>
            <p:ph type="sldNum" sz="quarter" idx="12"/>
          </p:nvPr>
        </p:nvSpPr>
        <p:spPr/>
        <p:txBody>
          <a:bodyPr/>
          <a:lstStyle/>
          <a:p>
            <a:r>
              <a:rPr lang="en-US" altLang="ja-JP"/>
              <a:t>Slide </a:t>
            </a:r>
            <a:fld id="{266A080E-4E30-4968-B029-7CF782D6220C}" type="slidenum">
              <a:rPr lang="en-US" altLang="ja-JP" smtClean="0"/>
              <a:pPr/>
              <a:t>26</a:t>
            </a:fld>
            <a:endParaRPr lang="en-US" altLang="ja-JP" dirty="0"/>
          </a:p>
        </p:txBody>
      </p:sp>
    </p:spTree>
    <p:extLst>
      <p:ext uri="{BB962C8B-B14F-4D97-AF65-F5344CB8AC3E}">
        <p14:creationId xmlns:p14="http://schemas.microsoft.com/office/powerpoint/2010/main" val="18635750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C6D3F59F-5FCA-4264-8A28-14FEE7023954}"/>
              </a:ext>
            </a:extLst>
          </p:cNvPr>
          <p:cNvSpPr>
            <a:spLocks noGrp="1"/>
          </p:cNvSpPr>
          <p:nvPr>
            <p:ph type="dt" sz="half" idx="2"/>
          </p:nvPr>
        </p:nvSpPr>
        <p:spPr/>
        <p:txBody>
          <a:bodyPr/>
          <a:lstStyle/>
          <a:p>
            <a:r>
              <a:rPr lang="en-US" altLang="ja-JP"/>
              <a:t>January 2024</a:t>
            </a:r>
            <a:endParaRPr lang="en-US" altLang="ja-JP" dirty="0"/>
          </a:p>
        </p:txBody>
      </p:sp>
      <p:pic>
        <p:nvPicPr>
          <p:cNvPr id="114692" name="Picture 22">
            <a:extLst>
              <a:ext uri="{FF2B5EF4-FFF2-40B4-BE49-F238E27FC236}">
                <a16:creationId xmlns:a16="http://schemas.microsoft.com/office/drawing/2014/main" id="{50C50C3C-642D-404B-B3D9-B043CCB800A9}"/>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998538"/>
            <a:ext cx="4527550" cy="3813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4693" name="Picture 21">
            <a:extLst>
              <a:ext uri="{FF2B5EF4-FFF2-40B4-BE49-F238E27FC236}">
                <a16:creationId xmlns:a16="http://schemas.microsoft.com/office/drawing/2014/main" id="{8E17F541-9FDA-43B0-975A-2745AA08D4E5}"/>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616450" y="998538"/>
            <a:ext cx="4527550" cy="3813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4696" name="Oval 19">
            <a:extLst>
              <a:ext uri="{FF2B5EF4-FFF2-40B4-BE49-F238E27FC236}">
                <a16:creationId xmlns:a16="http://schemas.microsoft.com/office/drawing/2014/main" id="{E7179B6E-333F-41A9-AD77-0D4AA0811848}"/>
              </a:ext>
            </a:extLst>
          </p:cNvPr>
          <p:cNvSpPr>
            <a:spLocks noChangeArrowheads="1"/>
          </p:cNvSpPr>
          <p:nvPr/>
        </p:nvSpPr>
        <p:spPr bwMode="auto">
          <a:xfrm>
            <a:off x="1066800" y="838200"/>
            <a:ext cx="2895600" cy="533400"/>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60000"/>
              </a:spcBef>
              <a:buBlip>
                <a:blip r:embed="rId5"/>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6"/>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endParaRPr lang="ja-JP" altLang="en-US" sz="1800"/>
          </a:p>
        </p:txBody>
      </p:sp>
      <p:sp>
        <p:nvSpPr>
          <p:cNvPr id="114697" name="Oval 20">
            <a:extLst>
              <a:ext uri="{FF2B5EF4-FFF2-40B4-BE49-F238E27FC236}">
                <a16:creationId xmlns:a16="http://schemas.microsoft.com/office/drawing/2014/main" id="{5B3E2D11-628C-44BA-8B73-CADA5C84D8CA}"/>
              </a:ext>
            </a:extLst>
          </p:cNvPr>
          <p:cNvSpPr>
            <a:spLocks noChangeArrowheads="1"/>
          </p:cNvSpPr>
          <p:nvPr/>
        </p:nvSpPr>
        <p:spPr bwMode="auto">
          <a:xfrm>
            <a:off x="5562600" y="838200"/>
            <a:ext cx="2895600" cy="533400"/>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60000"/>
              </a:spcBef>
              <a:buBlip>
                <a:blip r:embed="rId5"/>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6"/>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endParaRPr lang="ja-JP" altLang="en-US" sz="1800"/>
          </a:p>
        </p:txBody>
      </p:sp>
      <p:sp>
        <p:nvSpPr>
          <p:cNvPr id="114698" name="Rectangle 6">
            <a:extLst>
              <a:ext uri="{FF2B5EF4-FFF2-40B4-BE49-F238E27FC236}">
                <a16:creationId xmlns:a16="http://schemas.microsoft.com/office/drawing/2014/main" id="{FDA9B28B-CADE-4FD5-BBC2-04AB7E506AFC}"/>
              </a:ext>
            </a:extLst>
          </p:cNvPr>
          <p:cNvSpPr>
            <a:spLocks noChangeArrowheads="1"/>
          </p:cNvSpPr>
          <p:nvPr/>
        </p:nvSpPr>
        <p:spPr bwMode="auto">
          <a:xfrm>
            <a:off x="4778375" y="5010150"/>
            <a:ext cx="45180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60000"/>
              </a:spcBef>
              <a:buBlip>
                <a:blip r:embed="rId5"/>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6"/>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1800" b="0" i="1" dirty="0">
                <a:latin typeface="Times New Roman" panose="02020603050405020304" pitchFamily="18" charset="0"/>
              </a:rPr>
              <a:t>Space-temporal interference reduction(</a:t>
            </a:r>
            <a:r>
              <a:rPr lang="en-US" altLang="ja-JP" sz="1800" i="1" dirty="0">
                <a:latin typeface="Times New Roman" panose="02020603050405020304" pitchFamily="18" charset="0"/>
              </a:rPr>
              <a:t>SC.7)</a:t>
            </a:r>
          </a:p>
        </p:txBody>
      </p:sp>
      <p:sp>
        <p:nvSpPr>
          <p:cNvPr id="31" name="二等辺三角形 30">
            <a:extLst>
              <a:ext uri="{FF2B5EF4-FFF2-40B4-BE49-F238E27FC236}">
                <a16:creationId xmlns:a16="http://schemas.microsoft.com/office/drawing/2014/main" id="{E350A39B-F533-470A-95BB-2EF83B93D963}"/>
              </a:ext>
            </a:extLst>
          </p:cNvPr>
          <p:cNvSpPr>
            <a:spLocks noChangeArrowheads="1"/>
          </p:cNvSpPr>
          <p:nvPr/>
        </p:nvSpPr>
        <p:spPr bwMode="auto">
          <a:xfrm rot="10800000">
            <a:off x="1295400" y="5537200"/>
            <a:ext cx="2259013" cy="228600"/>
          </a:xfrm>
          <a:prstGeom prst="triangle">
            <a:avLst>
              <a:gd name="adj" fmla="val 50000"/>
            </a:avLst>
          </a:prstGeom>
          <a:solidFill>
            <a:srgbClr val="FBBBBB"/>
          </a:solidFill>
          <a:ln w="25400" algn="ctr">
            <a:solidFill>
              <a:srgbClr val="FF0000"/>
            </a:solidFill>
            <a:miter lim="800000"/>
            <a:headEnd/>
            <a:tailEnd/>
          </a:ln>
        </p:spPr>
        <p:txBody>
          <a:bodyPr rot="10800000" anchor="ctr"/>
          <a:lstStyle/>
          <a:p>
            <a:pPr algn="ctr" eaLnBrk="1" hangingPunct="1">
              <a:defRPr/>
            </a:pPr>
            <a:endParaRPr lang="ja-JP" altLang="en-US" b="0">
              <a:solidFill>
                <a:schemeClr val="lt1"/>
              </a:solidFill>
              <a:latin typeface="+mn-lt"/>
              <a:ea typeface="+mn-ea"/>
            </a:endParaRPr>
          </a:p>
        </p:txBody>
      </p:sp>
      <p:sp>
        <p:nvSpPr>
          <p:cNvPr id="32" name="二等辺三角形 31">
            <a:extLst>
              <a:ext uri="{FF2B5EF4-FFF2-40B4-BE49-F238E27FC236}">
                <a16:creationId xmlns:a16="http://schemas.microsoft.com/office/drawing/2014/main" id="{5393564D-DA8B-4EB2-8951-82D901762EC4}"/>
              </a:ext>
            </a:extLst>
          </p:cNvPr>
          <p:cNvSpPr>
            <a:spLocks noChangeArrowheads="1"/>
          </p:cNvSpPr>
          <p:nvPr/>
        </p:nvSpPr>
        <p:spPr bwMode="auto">
          <a:xfrm rot="10800000">
            <a:off x="5562600" y="5537200"/>
            <a:ext cx="2259013" cy="228600"/>
          </a:xfrm>
          <a:prstGeom prst="triangle">
            <a:avLst>
              <a:gd name="adj" fmla="val 50000"/>
            </a:avLst>
          </a:prstGeom>
          <a:solidFill>
            <a:srgbClr val="FBBBBB"/>
          </a:solidFill>
          <a:ln w="25400" algn="ctr">
            <a:solidFill>
              <a:srgbClr val="FF0000"/>
            </a:solidFill>
            <a:miter lim="800000"/>
            <a:headEnd/>
            <a:tailEnd/>
          </a:ln>
        </p:spPr>
        <p:txBody>
          <a:bodyPr rot="10800000" anchor="ctr"/>
          <a:lstStyle/>
          <a:p>
            <a:pPr algn="ctr" eaLnBrk="1" hangingPunct="1">
              <a:defRPr/>
            </a:pPr>
            <a:endParaRPr lang="ja-JP" altLang="en-US" b="0">
              <a:solidFill>
                <a:schemeClr val="lt1"/>
              </a:solidFill>
              <a:latin typeface="+mn-lt"/>
              <a:ea typeface="+mn-ea"/>
            </a:endParaRPr>
          </a:p>
        </p:txBody>
      </p:sp>
      <p:sp>
        <p:nvSpPr>
          <p:cNvPr id="114703" name="Rectangle 6">
            <a:extLst>
              <a:ext uri="{FF2B5EF4-FFF2-40B4-BE49-F238E27FC236}">
                <a16:creationId xmlns:a16="http://schemas.microsoft.com/office/drawing/2014/main" id="{3CECE1F5-3B56-477E-8E38-D942751E8486}"/>
              </a:ext>
            </a:extLst>
          </p:cNvPr>
          <p:cNvSpPr>
            <a:spLocks noChangeArrowheads="1"/>
          </p:cNvSpPr>
          <p:nvPr/>
        </p:nvSpPr>
        <p:spPr bwMode="auto">
          <a:xfrm>
            <a:off x="384175" y="5010150"/>
            <a:ext cx="42195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60000"/>
              </a:spcBef>
              <a:buBlip>
                <a:blip r:embed="rId5"/>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6"/>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1800" b="0" i="1" dirty="0">
                <a:latin typeface="Times New Roman" panose="02020603050405020304" pitchFamily="18" charset="0"/>
              </a:rPr>
              <a:t>TDL-AA </a:t>
            </a:r>
            <a:r>
              <a:rPr lang="en-US" altLang="ja-JP" sz="1800" b="0" i="1" dirty="0">
                <a:solidFill>
                  <a:srgbClr val="FF0000"/>
                </a:solidFill>
                <a:latin typeface="Times New Roman" panose="02020603050405020304" pitchFamily="18" charset="0"/>
              </a:rPr>
              <a:t>without null-steering </a:t>
            </a:r>
            <a:r>
              <a:rPr lang="ja-JP" altLang="en-US" sz="1800" b="0" i="1" dirty="0">
                <a:latin typeface="Times New Roman" panose="02020603050405020304" pitchFamily="18" charset="0"/>
              </a:rPr>
              <a:t>（ </a:t>
            </a:r>
            <a:r>
              <a:rPr lang="en-US" altLang="ja-JP" sz="1800" i="1" dirty="0">
                <a:latin typeface="Times New Roman" panose="02020603050405020304" pitchFamily="18" charset="0"/>
              </a:rPr>
              <a:t>SC.6</a:t>
            </a:r>
            <a:r>
              <a:rPr lang="ja-JP" altLang="en-US" sz="1800" i="1" dirty="0">
                <a:latin typeface="Times New Roman" panose="02020603050405020304" pitchFamily="18" charset="0"/>
              </a:rPr>
              <a:t>）</a:t>
            </a:r>
          </a:p>
        </p:txBody>
      </p:sp>
      <p:sp>
        <p:nvSpPr>
          <p:cNvPr id="114704" name="Line 29">
            <a:extLst>
              <a:ext uri="{FF2B5EF4-FFF2-40B4-BE49-F238E27FC236}">
                <a16:creationId xmlns:a16="http://schemas.microsoft.com/office/drawing/2014/main" id="{B31ABF50-8F83-445F-8D93-A714778142C3}"/>
              </a:ext>
            </a:extLst>
          </p:cNvPr>
          <p:cNvSpPr>
            <a:spLocks noChangeShapeType="1"/>
          </p:cNvSpPr>
          <p:nvPr/>
        </p:nvSpPr>
        <p:spPr bwMode="auto">
          <a:xfrm flipV="1">
            <a:off x="2057400" y="1854200"/>
            <a:ext cx="365125" cy="750888"/>
          </a:xfrm>
          <a:prstGeom prst="line">
            <a:avLst/>
          </a:prstGeom>
          <a:noFill/>
          <a:ln w="38100">
            <a:solidFill>
              <a:srgbClr val="0080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4705" name="Rectangle 31">
            <a:extLst>
              <a:ext uri="{FF2B5EF4-FFF2-40B4-BE49-F238E27FC236}">
                <a16:creationId xmlns:a16="http://schemas.microsoft.com/office/drawing/2014/main" id="{A515004A-5151-48D3-BAE8-08B02B4CF439}"/>
              </a:ext>
            </a:extLst>
          </p:cNvPr>
          <p:cNvSpPr>
            <a:spLocks noChangeArrowheads="1"/>
          </p:cNvSpPr>
          <p:nvPr/>
        </p:nvSpPr>
        <p:spPr bwMode="auto">
          <a:xfrm>
            <a:off x="1295400" y="2605088"/>
            <a:ext cx="1031875" cy="366712"/>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60000"/>
              </a:spcBef>
              <a:buBlip>
                <a:blip r:embed="rId5"/>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6"/>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1800" dirty="0">
                <a:solidFill>
                  <a:srgbClr val="FF0000"/>
                </a:solidFill>
              </a:rPr>
              <a:t>Gain</a:t>
            </a:r>
            <a:r>
              <a:rPr lang="ja-JP" altLang="en-US" sz="1800" dirty="0">
                <a:solidFill>
                  <a:srgbClr val="FF0000"/>
                </a:solidFill>
              </a:rPr>
              <a:t>≠</a:t>
            </a:r>
            <a:r>
              <a:rPr lang="en-US" altLang="ja-JP" sz="1800" dirty="0">
                <a:solidFill>
                  <a:srgbClr val="FF0000"/>
                </a:solidFill>
              </a:rPr>
              <a:t>0</a:t>
            </a:r>
            <a:endParaRPr lang="ja-JP" altLang="en-US" sz="1800" dirty="0">
              <a:solidFill>
                <a:srgbClr val="FF0000"/>
              </a:solidFill>
            </a:endParaRPr>
          </a:p>
        </p:txBody>
      </p:sp>
      <p:sp>
        <p:nvSpPr>
          <p:cNvPr id="114706" name="Line 32">
            <a:extLst>
              <a:ext uri="{FF2B5EF4-FFF2-40B4-BE49-F238E27FC236}">
                <a16:creationId xmlns:a16="http://schemas.microsoft.com/office/drawing/2014/main" id="{12E78BF5-CB17-41E6-A1C3-165BC24F7F9F}"/>
              </a:ext>
            </a:extLst>
          </p:cNvPr>
          <p:cNvSpPr>
            <a:spLocks noChangeShapeType="1"/>
          </p:cNvSpPr>
          <p:nvPr/>
        </p:nvSpPr>
        <p:spPr bwMode="auto">
          <a:xfrm>
            <a:off x="6562725" y="3490913"/>
            <a:ext cx="447675" cy="776287"/>
          </a:xfrm>
          <a:prstGeom prst="line">
            <a:avLst/>
          </a:prstGeom>
          <a:noFill/>
          <a:ln w="38100">
            <a:solidFill>
              <a:srgbClr val="0080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4707" name="Line 33">
            <a:extLst>
              <a:ext uri="{FF2B5EF4-FFF2-40B4-BE49-F238E27FC236}">
                <a16:creationId xmlns:a16="http://schemas.microsoft.com/office/drawing/2014/main" id="{83DE82A8-3ACB-46E2-B2F4-0BA32467AC8C}"/>
              </a:ext>
            </a:extLst>
          </p:cNvPr>
          <p:cNvSpPr>
            <a:spLocks noChangeShapeType="1"/>
          </p:cNvSpPr>
          <p:nvPr/>
        </p:nvSpPr>
        <p:spPr bwMode="auto">
          <a:xfrm>
            <a:off x="6421438" y="3490913"/>
            <a:ext cx="588962" cy="776287"/>
          </a:xfrm>
          <a:prstGeom prst="line">
            <a:avLst/>
          </a:prstGeom>
          <a:noFill/>
          <a:ln w="38100">
            <a:solidFill>
              <a:srgbClr val="0000FF"/>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4708" name="Rectangle 34">
            <a:extLst>
              <a:ext uri="{FF2B5EF4-FFF2-40B4-BE49-F238E27FC236}">
                <a16:creationId xmlns:a16="http://schemas.microsoft.com/office/drawing/2014/main" id="{0F7CC11B-D1D1-443C-B5CC-04ECEA3F9A0A}"/>
              </a:ext>
            </a:extLst>
          </p:cNvPr>
          <p:cNvSpPr>
            <a:spLocks noChangeArrowheads="1"/>
          </p:cNvSpPr>
          <p:nvPr/>
        </p:nvSpPr>
        <p:spPr bwMode="auto">
          <a:xfrm>
            <a:off x="5969824" y="3121581"/>
            <a:ext cx="1031051" cy="369332"/>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60000"/>
              </a:spcBef>
              <a:buBlip>
                <a:blip r:embed="rId5"/>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6"/>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1800" dirty="0">
                <a:solidFill>
                  <a:srgbClr val="FF0000"/>
                </a:solidFill>
              </a:rPr>
              <a:t>No gain</a:t>
            </a:r>
          </a:p>
        </p:txBody>
      </p:sp>
      <p:sp>
        <p:nvSpPr>
          <p:cNvPr id="114709" name="Rectangle 35">
            <a:extLst>
              <a:ext uri="{FF2B5EF4-FFF2-40B4-BE49-F238E27FC236}">
                <a16:creationId xmlns:a16="http://schemas.microsoft.com/office/drawing/2014/main" id="{DDBAA0BA-57A7-4856-9596-89E7DC8F6E17}"/>
              </a:ext>
            </a:extLst>
          </p:cNvPr>
          <p:cNvSpPr>
            <a:spLocks noChangeArrowheads="1"/>
          </p:cNvSpPr>
          <p:nvPr/>
        </p:nvSpPr>
        <p:spPr bwMode="auto">
          <a:xfrm>
            <a:off x="618330" y="3638482"/>
            <a:ext cx="1354138" cy="584775"/>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60000"/>
              </a:spcBef>
              <a:buBlip>
                <a:blip r:embed="rId5"/>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6"/>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1600" b="0" dirty="0"/>
              <a:t>MHP</a:t>
            </a:r>
            <a:r>
              <a:rPr lang="ja-JP" altLang="en-US" sz="1600" b="0" dirty="0"/>
              <a:t> </a:t>
            </a:r>
            <a:r>
              <a:rPr lang="en-US" altLang="ja-JP" sz="1600" b="0" dirty="0"/>
              <a:t>orthogonality</a:t>
            </a:r>
          </a:p>
        </p:txBody>
      </p:sp>
      <p:sp>
        <p:nvSpPr>
          <p:cNvPr id="114710" name="Line 37">
            <a:extLst>
              <a:ext uri="{FF2B5EF4-FFF2-40B4-BE49-F238E27FC236}">
                <a16:creationId xmlns:a16="http://schemas.microsoft.com/office/drawing/2014/main" id="{DF9917FF-5227-42E1-84B2-FF104C1F4F85}"/>
              </a:ext>
            </a:extLst>
          </p:cNvPr>
          <p:cNvSpPr>
            <a:spLocks noChangeShapeType="1"/>
          </p:cNvSpPr>
          <p:nvPr/>
        </p:nvSpPr>
        <p:spPr bwMode="auto">
          <a:xfrm>
            <a:off x="1738313" y="3810000"/>
            <a:ext cx="588962" cy="457200"/>
          </a:xfrm>
          <a:prstGeom prst="line">
            <a:avLst/>
          </a:prstGeom>
          <a:noFill/>
          <a:ln w="38100">
            <a:solidFill>
              <a:srgbClr val="0000FF"/>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5" name="正方形/長方形 25">
            <a:extLst>
              <a:ext uri="{FF2B5EF4-FFF2-40B4-BE49-F238E27FC236}">
                <a16:creationId xmlns:a16="http://schemas.microsoft.com/office/drawing/2014/main" id="{81F60847-4378-4915-99AD-16B4DE440718}"/>
              </a:ext>
            </a:extLst>
          </p:cNvPr>
          <p:cNvSpPr>
            <a:spLocks noChangeArrowheads="1"/>
          </p:cNvSpPr>
          <p:nvPr/>
        </p:nvSpPr>
        <p:spPr bwMode="auto">
          <a:xfrm>
            <a:off x="384175" y="5765800"/>
            <a:ext cx="4394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60000"/>
              </a:spcBef>
              <a:buBlip>
                <a:blip r:embed="rId5"/>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6"/>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1800" b="0" dirty="0"/>
              <a:t>System has gain against an interference</a:t>
            </a:r>
            <a:br>
              <a:rPr lang="ja-JP" altLang="en-US" sz="1800" b="0" dirty="0"/>
            </a:br>
            <a:r>
              <a:rPr lang="ja-JP" altLang="en-US" sz="1800" dirty="0">
                <a:solidFill>
                  <a:srgbClr val="FF0000"/>
                </a:solidFill>
              </a:rPr>
              <a:t>→</a:t>
            </a:r>
            <a:r>
              <a:rPr lang="en-US" altLang="ja-JP" sz="1800" dirty="0">
                <a:solidFill>
                  <a:srgbClr val="FF0000"/>
                </a:solidFill>
              </a:rPr>
              <a:t>residual interference</a:t>
            </a:r>
            <a:endParaRPr lang="ja-JP" altLang="en-US" sz="1800" dirty="0">
              <a:solidFill>
                <a:srgbClr val="FF0000"/>
              </a:solidFill>
            </a:endParaRPr>
          </a:p>
        </p:txBody>
      </p:sp>
      <p:sp>
        <p:nvSpPr>
          <p:cNvPr id="26" name="正方形/長方形 28">
            <a:extLst>
              <a:ext uri="{FF2B5EF4-FFF2-40B4-BE49-F238E27FC236}">
                <a16:creationId xmlns:a16="http://schemas.microsoft.com/office/drawing/2014/main" id="{4DC274A5-F93B-4626-AB6F-BE5BE9C2F9DB}"/>
              </a:ext>
            </a:extLst>
          </p:cNvPr>
          <p:cNvSpPr>
            <a:spLocks noChangeArrowheads="1"/>
          </p:cNvSpPr>
          <p:nvPr/>
        </p:nvSpPr>
        <p:spPr bwMode="auto">
          <a:xfrm>
            <a:off x="5039518" y="5875308"/>
            <a:ext cx="389572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60000"/>
              </a:spcBef>
              <a:buBlip>
                <a:blip r:embed="rId5"/>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6"/>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2000" dirty="0">
                <a:solidFill>
                  <a:srgbClr val="FF0000"/>
                </a:solidFill>
              </a:rPr>
              <a:t>Interference signal is reduced</a:t>
            </a:r>
            <a:endParaRPr lang="ja-JP" altLang="en-US" sz="2000" dirty="0">
              <a:solidFill>
                <a:srgbClr val="FF0000"/>
              </a:solidFill>
            </a:endParaRPr>
          </a:p>
        </p:txBody>
      </p:sp>
      <p:sp>
        <p:nvSpPr>
          <p:cNvPr id="4" name="フッター プレースホルダー 3">
            <a:extLst>
              <a:ext uri="{FF2B5EF4-FFF2-40B4-BE49-F238E27FC236}">
                <a16:creationId xmlns:a16="http://schemas.microsoft.com/office/drawing/2014/main" id="{B66422C8-8C5D-4664-B058-6B58CA6186AB}"/>
              </a:ext>
            </a:extLst>
          </p:cNvPr>
          <p:cNvSpPr>
            <a:spLocks noGrp="1"/>
          </p:cNvSpPr>
          <p:nvPr>
            <p:ph type="ftr" sz="quarter" idx="3"/>
          </p:nvPr>
        </p:nvSpPr>
        <p:spPr/>
        <p:txBody>
          <a:bodyPr/>
          <a:lstStyle/>
          <a:p>
            <a:r>
              <a:rPr lang="en-US" altLang="ja-JP"/>
              <a:t>Takumi Kobayashi, Minsoo Kim, Marco Hernandez, Ryuji Kohno (Nitech/YRP-IAI/U.Oulu/YNU)</a:t>
            </a:r>
            <a:endParaRPr lang="en-US" altLang="ja-JP" dirty="0"/>
          </a:p>
        </p:txBody>
      </p:sp>
      <p:sp>
        <p:nvSpPr>
          <p:cNvPr id="5" name="スライド番号プレースホルダー 4">
            <a:extLst>
              <a:ext uri="{FF2B5EF4-FFF2-40B4-BE49-F238E27FC236}">
                <a16:creationId xmlns:a16="http://schemas.microsoft.com/office/drawing/2014/main" id="{FEB7E8BC-090B-452D-B8C0-9058BDC49791}"/>
              </a:ext>
            </a:extLst>
          </p:cNvPr>
          <p:cNvSpPr>
            <a:spLocks noGrp="1"/>
          </p:cNvSpPr>
          <p:nvPr>
            <p:ph type="sldNum" sz="quarter" idx="12"/>
          </p:nvPr>
        </p:nvSpPr>
        <p:spPr/>
        <p:txBody>
          <a:bodyPr/>
          <a:lstStyle/>
          <a:p>
            <a:r>
              <a:rPr lang="en-US" altLang="ja-JP"/>
              <a:t>Slide </a:t>
            </a:r>
            <a:fld id="{266A080E-4E30-4968-B029-7CF782D6220C}" type="slidenum">
              <a:rPr lang="en-US" altLang="ja-JP" smtClean="0"/>
              <a:pPr/>
              <a:t>27</a:t>
            </a:fld>
            <a:endParaRPr lang="en-US" altLang="ja-JP" dirty="0"/>
          </a:p>
        </p:txBody>
      </p:sp>
    </p:spTree>
    <p:extLst>
      <p:ext uri="{BB962C8B-B14F-4D97-AF65-F5344CB8AC3E}">
        <p14:creationId xmlns:p14="http://schemas.microsoft.com/office/powerpoint/2010/main" val="16453626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34E1AB02-51D8-4435-B8BB-F2E6835DFBE7}"/>
              </a:ext>
            </a:extLst>
          </p:cNvPr>
          <p:cNvSpPr>
            <a:spLocks noGrp="1"/>
          </p:cNvSpPr>
          <p:nvPr>
            <p:ph type="sldNum" sz="quarter" idx="12"/>
          </p:nvPr>
        </p:nvSpPr>
        <p:spPr/>
        <p:txBody>
          <a:bodyPr/>
          <a:lstStyle/>
          <a:p>
            <a:r>
              <a:rPr lang="en-US" altLang="ja-JP"/>
              <a:t>Slide </a:t>
            </a:r>
            <a:fld id="{266A080E-4E30-4968-B029-7CF782D6220C}" type="slidenum">
              <a:rPr lang="en-US" altLang="ja-JP" smtClean="0"/>
              <a:pPr/>
              <a:t>28</a:t>
            </a:fld>
            <a:endParaRPr lang="en-US" altLang="ja-JP" dirty="0"/>
          </a:p>
        </p:txBody>
      </p:sp>
      <p:sp>
        <p:nvSpPr>
          <p:cNvPr id="3" name="フッター プレースホルダー 2">
            <a:extLst>
              <a:ext uri="{FF2B5EF4-FFF2-40B4-BE49-F238E27FC236}">
                <a16:creationId xmlns:a16="http://schemas.microsoft.com/office/drawing/2014/main" id="{96A0173D-7D96-4350-B240-A2FA8AD5814A}"/>
              </a:ext>
            </a:extLst>
          </p:cNvPr>
          <p:cNvSpPr>
            <a:spLocks noGrp="1"/>
          </p:cNvSpPr>
          <p:nvPr>
            <p:ph type="ftr" sz="quarter" idx="3"/>
          </p:nvPr>
        </p:nvSpPr>
        <p:spPr/>
        <p:txBody>
          <a:bodyPr/>
          <a:lstStyle/>
          <a:p>
            <a:r>
              <a:rPr lang="en-US" altLang="ja-JP"/>
              <a:t>Takumi Kobayashi, Minsoo Kim, Marco Hernandez, Ryuji Kohno (Nitech/YRP-IAI/U.Oulu/YNU)</a:t>
            </a:r>
            <a:endParaRPr lang="en-US" altLang="ja-JP" dirty="0"/>
          </a:p>
        </p:txBody>
      </p:sp>
      <p:sp>
        <p:nvSpPr>
          <p:cNvPr id="4" name="日付プレースホルダー 3">
            <a:extLst>
              <a:ext uri="{FF2B5EF4-FFF2-40B4-BE49-F238E27FC236}">
                <a16:creationId xmlns:a16="http://schemas.microsoft.com/office/drawing/2014/main" id="{9A523F82-B856-4B08-97EA-65EEE06845DA}"/>
              </a:ext>
            </a:extLst>
          </p:cNvPr>
          <p:cNvSpPr>
            <a:spLocks noGrp="1"/>
          </p:cNvSpPr>
          <p:nvPr>
            <p:ph type="dt" sz="half" idx="2"/>
          </p:nvPr>
        </p:nvSpPr>
        <p:spPr/>
        <p:txBody>
          <a:bodyPr/>
          <a:lstStyle/>
          <a:p>
            <a:r>
              <a:rPr lang="en-US" altLang="ja-JP"/>
              <a:t>January 2024</a:t>
            </a:r>
            <a:endParaRPr lang="en-US" altLang="ja-JP" dirty="0"/>
          </a:p>
        </p:txBody>
      </p:sp>
      <p:grpSp>
        <p:nvGrpSpPr>
          <p:cNvPr id="5" name="グループ化 4">
            <a:extLst>
              <a:ext uri="{FF2B5EF4-FFF2-40B4-BE49-F238E27FC236}">
                <a16:creationId xmlns:a16="http://schemas.microsoft.com/office/drawing/2014/main" id="{B178626A-29C4-4440-A235-89819A84F186}"/>
              </a:ext>
            </a:extLst>
          </p:cNvPr>
          <p:cNvGrpSpPr/>
          <p:nvPr/>
        </p:nvGrpSpPr>
        <p:grpSpPr>
          <a:xfrm>
            <a:off x="68155" y="836712"/>
            <a:ext cx="8374138" cy="4814215"/>
            <a:chOff x="-64256" y="1906026"/>
            <a:chExt cx="8374138" cy="4814215"/>
          </a:xfrm>
        </p:grpSpPr>
        <p:sp>
          <p:nvSpPr>
            <p:cNvPr id="6" name="フローチャート: 結合子 5">
              <a:extLst>
                <a:ext uri="{FF2B5EF4-FFF2-40B4-BE49-F238E27FC236}">
                  <a16:creationId xmlns:a16="http://schemas.microsoft.com/office/drawing/2014/main" id="{1F66E1BF-57AF-448B-AB0A-D87749DDF178}"/>
                </a:ext>
              </a:extLst>
            </p:cNvPr>
            <p:cNvSpPr/>
            <p:nvPr/>
          </p:nvSpPr>
          <p:spPr>
            <a:xfrm>
              <a:off x="754537" y="3266623"/>
              <a:ext cx="2971800" cy="2971800"/>
            </a:xfrm>
            <a:prstGeom prst="flowChartConnector">
              <a:avLst/>
            </a:prstGeom>
            <a:ln w="34925" cap="rnd" cmpd="sng">
              <a:solidFill>
                <a:schemeClr val="accent1">
                  <a:lumMod val="75000"/>
                </a:schemeClr>
              </a:solidFill>
              <a:prstDash val="dash"/>
              <a:round/>
            </a:ln>
          </p:spPr>
          <p:style>
            <a:lnRef idx="2">
              <a:schemeClr val="dk1"/>
            </a:lnRef>
            <a:fillRef idx="1">
              <a:schemeClr val="lt1"/>
            </a:fillRef>
            <a:effectRef idx="0">
              <a:schemeClr val="dk1"/>
            </a:effectRef>
            <a:fontRef idx="minor">
              <a:schemeClr val="dk1"/>
            </a:fontRef>
          </p:style>
          <p:txBody>
            <a:bodyPr rtlCol="0" anchor="ctr"/>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pPr algn="ctr"/>
              <a:endParaRPr kumimoji="1" lang="ja-JP" altLang="en-US" dirty="0"/>
            </a:p>
          </p:txBody>
        </p:sp>
        <p:sp>
          <p:nvSpPr>
            <p:cNvPr id="7" name="フローチャート: 結合子 6">
              <a:extLst>
                <a:ext uri="{FF2B5EF4-FFF2-40B4-BE49-F238E27FC236}">
                  <a16:creationId xmlns:a16="http://schemas.microsoft.com/office/drawing/2014/main" id="{8AB10BC2-5479-482F-812E-46655A69115A}"/>
                </a:ext>
              </a:extLst>
            </p:cNvPr>
            <p:cNvSpPr/>
            <p:nvPr/>
          </p:nvSpPr>
          <p:spPr>
            <a:xfrm>
              <a:off x="640237" y="3138916"/>
              <a:ext cx="3200400" cy="3200400"/>
            </a:xfrm>
            <a:prstGeom prst="flowChartConnector">
              <a:avLst/>
            </a:prstGeom>
            <a:ln>
              <a:prstDash val="sysDot"/>
            </a:ln>
          </p:spPr>
          <p:style>
            <a:lnRef idx="2">
              <a:schemeClr val="dk1"/>
            </a:lnRef>
            <a:fillRef idx="1">
              <a:schemeClr val="lt1"/>
            </a:fillRef>
            <a:effectRef idx="0">
              <a:schemeClr val="dk1"/>
            </a:effectRef>
            <a:fontRef idx="minor">
              <a:schemeClr val="dk1"/>
            </a:fontRef>
          </p:style>
          <p:txBody>
            <a:bodyPr rtlCol="0" anchor="ctr"/>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pPr algn="ctr"/>
              <a:endParaRPr kumimoji="1" lang="ja-JP" altLang="en-US"/>
            </a:p>
          </p:txBody>
        </p:sp>
        <p:pic>
          <p:nvPicPr>
            <p:cNvPr id="8" name="図 7">
              <a:extLst>
                <a:ext uri="{FF2B5EF4-FFF2-40B4-BE49-F238E27FC236}">
                  <a16:creationId xmlns:a16="http://schemas.microsoft.com/office/drawing/2014/main" id="{955E98C1-364B-4880-B1DA-7D5767A68D7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5603" y="3710524"/>
              <a:ext cx="780356" cy="780356"/>
            </a:xfrm>
            <a:prstGeom prst="rect">
              <a:avLst/>
            </a:prstGeom>
          </p:spPr>
        </p:pic>
        <p:pic>
          <p:nvPicPr>
            <p:cNvPr id="9" name="図 8">
              <a:extLst>
                <a:ext uri="{FF2B5EF4-FFF2-40B4-BE49-F238E27FC236}">
                  <a16:creationId xmlns:a16="http://schemas.microsoft.com/office/drawing/2014/main" id="{AF717DAF-FB0C-42F0-BFAC-16CBBD26FA3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50259" y="2748738"/>
              <a:ext cx="780356" cy="780356"/>
            </a:xfrm>
            <a:prstGeom prst="rect">
              <a:avLst/>
            </a:prstGeom>
          </p:spPr>
        </p:pic>
        <p:pic>
          <p:nvPicPr>
            <p:cNvPr id="10" name="図 9">
              <a:extLst>
                <a:ext uri="{FF2B5EF4-FFF2-40B4-BE49-F238E27FC236}">
                  <a16:creationId xmlns:a16="http://schemas.microsoft.com/office/drawing/2014/main" id="{AC5DB757-63FF-4D55-82B2-B703C2CFBE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54462" y="3580507"/>
              <a:ext cx="780356" cy="780356"/>
            </a:xfrm>
            <a:prstGeom prst="rect">
              <a:avLst/>
            </a:prstGeom>
          </p:spPr>
        </p:pic>
        <p:pic>
          <p:nvPicPr>
            <p:cNvPr id="11" name="図 10">
              <a:extLst>
                <a:ext uri="{FF2B5EF4-FFF2-40B4-BE49-F238E27FC236}">
                  <a16:creationId xmlns:a16="http://schemas.microsoft.com/office/drawing/2014/main" id="{5AB86168-BDFB-435D-B2DA-446D263BE87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30745" y="5132689"/>
              <a:ext cx="780356" cy="780356"/>
            </a:xfrm>
            <a:prstGeom prst="rect">
              <a:avLst/>
            </a:prstGeom>
          </p:spPr>
        </p:pic>
        <p:pic>
          <p:nvPicPr>
            <p:cNvPr id="12" name="図 11">
              <a:extLst>
                <a:ext uri="{FF2B5EF4-FFF2-40B4-BE49-F238E27FC236}">
                  <a16:creationId xmlns:a16="http://schemas.microsoft.com/office/drawing/2014/main" id="{880EDBC7-8252-44B6-8872-6E71D1DF790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6474" y="4944632"/>
              <a:ext cx="780356" cy="780356"/>
            </a:xfrm>
            <a:prstGeom prst="rect">
              <a:avLst/>
            </a:prstGeom>
          </p:spPr>
        </p:pic>
        <p:pic>
          <p:nvPicPr>
            <p:cNvPr id="13" name="図 12">
              <a:extLst>
                <a:ext uri="{FF2B5EF4-FFF2-40B4-BE49-F238E27FC236}">
                  <a16:creationId xmlns:a16="http://schemas.microsoft.com/office/drawing/2014/main" id="{FEDC7AE7-08D8-404D-9CB0-4832F6B5CFE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50259" y="4348938"/>
              <a:ext cx="780356" cy="780356"/>
            </a:xfrm>
            <a:prstGeom prst="rect">
              <a:avLst/>
            </a:prstGeom>
          </p:spPr>
        </p:pic>
        <p:grpSp>
          <p:nvGrpSpPr>
            <p:cNvPr id="14" name="グループ化 13">
              <a:extLst>
                <a:ext uri="{FF2B5EF4-FFF2-40B4-BE49-F238E27FC236}">
                  <a16:creationId xmlns:a16="http://schemas.microsoft.com/office/drawing/2014/main" id="{DD55B04A-7B95-4C90-8393-C315E75A668D}"/>
                </a:ext>
              </a:extLst>
            </p:cNvPr>
            <p:cNvGrpSpPr/>
            <p:nvPr/>
          </p:nvGrpSpPr>
          <p:grpSpPr>
            <a:xfrm>
              <a:off x="5109482" y="2465516"/>
              <a:ext cx="3200400" cy="3937559"/>
              <a:chOff x="375687" y="1946850"/>
              <a:chExt cx="3200400" cy="3937559"/>
            </a:xfrm>
          </p:grpSpPr>
          <p:sp>
            <p:nvSpPr>
              <p:cNvPr id="51" name="フローチャート: 結合子 50">
                <a:extLst>
                  <a:ext uri="{FF2B5EF4-FFF2-40B4-BE49-F238E27FC236}">
                    <a16:creationId xmlns:a16="http://schemas.microsoft.com/office/drawing/2014/main" id="{CA828669-C9D8-40A0-9372-C422769811B2}"/>
                  </a:ext>
                </a:extLst>
              </p:cNvPr>
              <p:cNvSpPr/>
              <p:nvPr/>
            </p:nvSpPr>
            <p:spPr>
              <a:xfrm>
                <a:off x="489987" y="2811716"/>
                <a:ext cx="2971800" cy="2971800"/>
              </a:xfrm>
              <a:prstGeom prst="flowChartConnector">
                <a:avLst/>
              </a:prstGeom>
              <a:ln w="34925" cap="rnd" cmpd="sng">
                <a:solidFill>
                  <a:schemeClr val="accent1">
                    <a:lumMod val="75000"/>
                  </a:schemeClr>
                </a:solidFill>
                <a:prstDash val="dash"/>
                <a:round/>
              </a:ln>
            </p:spPr>
            <p:style>
              <a:lnRef idx="2">
                <a:schemeClr val="dk1"/>
              </a:lnRef>
              <a:fillRef idx="1">
                <a:schemeClr val="lt1"/>
              </a:fillRef>
              <a:effectRef idx="0">
                <a:schemeClr val="dk1"/>
              </a:effectRef>
              <a:fontRef idx="minor">
                <a:schemeClr val="dk1"/>
              </a:fontRef>
            </p:style>
            <p:txBody>
              <a:bodyPr rtlCol="0" anchor="ctr"/>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pPr algn="ctr"/>
                <a:endParaRPr kumimoji="1" lang="ja-JP" altLang="en-US" dirty="0"/>
              </a:p>
            </p:txBody>
          </p:sp>
          <p:sp>
            <p:nvSpPr>
              <p:cNvPr id="52" name="フローチャート: 結合子 51">
                <a:extLst>
                  <a:ext uri="{FF2B5EF4-FFF2-40B4-BE49-F238E27FC236}">
                    <a16:creationId xmlns:a16="http://schemas.microsoft.com/office/drawing/2014/main" id="{C9AAD617-3A26-48C5-A685-F894687DE411}"/>
                  </a:ext>
                </a:extLst>
              </p:cNvPr>
              <p:cNvSpPr/>
              <p:nvPr/>
            </p:nvSpPr>
            <p:spPr>
              <a:xfrm>
                <a:off x="375687" y="2684009"/>
                <a:ext cx="3200400" cy="3200400"/>
              </a:xfrm>
              <a:prstGeom prst="flowChartConnector">
                <a:avLst/>
              </a:prstGeom>
              <a:ln>
                <a:prstDash val="sysDot"/>
              </a:ln>
            </p:spPr>
            <p:style>
              <a:lnRef idx="2">
                <a:schemeClr val="dk1"/>
              </a:lnRef>
              <a:fillRef idx="1">
                <a:schemeClr val="lt1"/>
              </a:fillRef>
              <a:effectRef idx="0">
                <a:schemeClr val="dk1"/>
              </a:effectRef>
              <a:fontRef idx="minor">
                <a:schemeClr val="dk1"/>
              </a:fontRef>
            </p:style>
            <p:txBody>
              <a:bodyPr rtlCol="0" anchor="ctr"/>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pPr algn="ctr"/>
                <a:endParaRPr kumimoji="1" lang="ja-JP" altLang="en-US"/>
              </a:p>
            </p:txBody>
          </p:sp>
          <p:pic>
            <p:nvPicPr>
              <p:cNvPr id="53" name="図 52">
                <a:extLst>
                  <a:ext uri="{FF2B5EF4-FFF2-40B4-BE49-F238E27FC236}">
                    <a16:creationId xmlns:a16="http://schemas.microsoft.com/office/drawing/2014/main" id="{6BA11CF2-5F6A-4F65-BCAE-1A363647CC0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3820" y="2840541"/>
                <a:ext cx="780356" cy="780356"/>
              </a:xfrm>
              <a:prstGeom prst="rect">
                <a:avLst/>
              </a:prstGeom>
            </p:spPr>
          </p:pic>
          <p:pic>
            <p:nvPicPr>
              <p:cNvPr id="54" name="図 53">
                <a:extLst>
                  <a:ext uri="{FF2B5EF4-FFF2-40B4-BE49-F238E27FC236}">
                    <a16:creationId xmlns:a16="http://schemas.microsoft.com/office/drawing/2014/main" id="{D6EA7586-5058-4E34-92AD-D4C14033BDE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85709" y="2293831"/>
                <a:ext cx="780356" cy="780356"/>
              </a:xfrm>
              <a:prstGeom prst="rect">
                <a:avLst/>
              </a:prstGeom>
            </p:spPr>
          </p:pic>
          <p:pic>
            <p:nvPicPr>
              <p:cNvPr id="55" name="図 54">
                <a:extLst>
                  <a:ext uri="{FF2B5EF4-FFF2-40B4-BE49-F238E27FC236}">
                    <a16:creationId xmlns:a16="http://schemas.microsoft.com/office/drawing/2014/main" id="{89679355-3159-471E-AC4F-869F80B4CD1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15951" y="2868357"/>
                <a:ext cx="780356" cy="780356"/>
              </a:xfrm>
              <a:prstGeom prst="rect">
                <a:avLst/>
              </a:prstGeom>
            </p:spPr>
          </p:pic>
          <p:pic>
            <p:nvPicPr>
              <p:cNvPr id="56" name="図 55">
                <a:extLst>
                  <a:ext uri="{FF2B5EF4-FFF2-40B4-BE49-F238E27FC236}">
                    <a16:creationId xmlns:a16="http://schemas.microsoft.com/office/drawing/2014/main" id="{5749C021-A1C8-4ECE-B060-D46FC721C61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07084" y="2061961"/>
                <a:ext cx="780356" cy="780356"/>
              </a:xfrm>
              <a:prstGeom prst="rect">
                <a:avLst/>
              </a:prstGeom>
            </p:spPr>
          </p:pic>
          <p:pic>
            <p:nvPicPr>
              <p:cNvPr id="57" name="図 56">
                <a:extLst>
                  <a:ext uri="{FF2B5EF4-FFF2-40B4-BE49-F238E27FC236}">
                    <a16:creationId xmlns:a16="http://schemas.microsoft.com/office/drawing/2014/main" id="{FAAC60BF-BE8C-4446-A294-FC834700566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2645" y="1946850"/>
                <a:ext cx="780356" cy="780356"/>
              </a:xfrm>
              <a:prstGeom prst="rect">
                <a:avLst/>
              </a:prstGeom>
            </p:spPr>
          </p:pic>
          <p:pic>
            <p:nvPicPr>
              <p:cNvPr id="58" name="図 57">
                <a:extLst>
                  <a:ext uri="{FF2B5EF4-FFF2-40B4-BE49-F238E27FC236}">
                    <a16:creationId xmlns:a16="http://schemas.microsoft.com/office/drawing/2014/main" id="{D4BA5700-DB59-4E46-84AD-0179FCA8B1C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85709" y="3894031"/>
                <a:ext cx="780356" cy="780356"/>
              </a:xfrm>
              <a:prstGeom prst="rect">
                <a:avLst/>
              </a:prstGeom>
            </p:spPr>
          </p:pic>
        </p:grpSp>
        <p:sp>
          <p:nvSpPr>
            <p:cNvPr id="17" name="正方形/長方形 16">
              <a:extLst>
                <a:ext uri="{FF2B5EF4-FFF2-40B4-BE49-F238E27FC236}">
                  <a16:creationId xmlns:a16="http://schemas.microsoft.com/office/drawing/2014/main" id="{0EAE42C8-1147-4308-A92E-DBB8032790F6}"/>
                </a:ext>
              </a:extLst>
            </p:cNvPr>
            <p:cNvSpPr/>
            <p:nvPr/>
          </p:nvSpPr>
          <p:spPr>
            <a:xfrm>
              <a:off x="2433100" y="2541135"/>
              <a:ext cx="1471878" cy="400110"/>
            </a:xfrm>
            <a:prstGeom prst="rect">
              <a:avLst/>
            </a:prstGeom>
          </p:spPr>
          <p:txBody>
            <a:bodyPr wrap="none">
              <a:spAutoFit/>
            </a:bodyPr>
            <a:lstStyle/>
            <a:p>
              <a:r>
                <a:rPr lang="en-US" altLang="ja-JP" sz="2000" dirty="0"/>
                <a:t>Desired</a:t>
              </a:r>
              <a:r>
                <a:rPr lang="ja-JP" altLang="en-US" sz="2000" dirty="0"/>
                <a:t> </a:t>
              </a:r>
              <a:r>
                <a:rPr lang="en-US" altLang="ja-JP" sz="2000" dirty="0"/>
                <a:t>user</a:t>
              </a:r>
              <a:endParaRPr lang="ja-JP" altLang="en-US" sz="2000" dirty="0"/>
            </a:p>
          </p:txBody>
        </p:sp>
        <p:sp>
          <p:nvSpPr>
            <p:cNvPr id="18" name="正方形/長方形 17">
              <a:extLst>
                <a:ext uri="{FF2B5EF4-FFF2-40B4-BE49-F238E27FC236}">
                  <a16:creationId xmlns:a16="http://schemas.microsoft.com/office/drawing/2014/main" id="{95B42D44-446A-4178-81A9-80F5660A84CF}"/>
                </a:ext>
              </a:extLst>
            </p:cNvPr>
            <p:cNvSpPr/>
            <p:nvPr/>
          </p:nvSpPr>
          <p:spPr>
            <a:xfrm>
              <a:off x="-64256" y="4554212"/>
              <a:ext cx="1665841" cy="369332"/>
            </a:xfrm>
            <a:prstGeom prst="rect">
              <a:avLst/>
            </a:prstGeom>
          </p:spPr>
          <p:txBody>
            <a:bodyPr wrap="none">
              <a:spAutoFit/>
            </a:bodyPr>
            <a:lstStyle/>
            <a:p>
              <a:r>
                <a:rPr lang="en-US" altLang="ja-JP" sz="1800" dirty="0"/>
                <a:t>Undesired users</a:t>
              </a:r>
              <a:endParaRPr lang="ja-JP" altLang="en-US" sz="1800" dirty="0"/>
            </a:p>
          </p:txBody>
        </p:sp>
        <p:grpSp>
          <p:nvGrpSpPr>
            <p:cNvPr id="19" name="グループ化 18">
              <a:extLst>
                <a:ext uri="{FF2B5EF4-FFF2-40B4-BE49-F238E27FC236}">
                  <a16:creationId xmlns:a16="http://schemas.microsoft.com/office/drawing/2014/main" id="{3CE1F8E4-A91F-4A0D-B46C-F9CE4E57AAF3}"/>
                </a:ext>
              </a:extLst>
            </p:cNvPr>
            <p:cNvGrpSpPr/>
            <p:nvPr/>
          </p:nvGrpSpPr>
          <p:grpSpPr>
            <a:xfrm>
              <a:off x="6078466" y="3197204"/>
              <a:ext cx="1247610" cy="3238156"/>
              <a:chOff x="5891307" y="2834641"/>
              <a:chExt cx="1247610" cy="3238156"/>
            </a:xfrm>
          </p:grpSpPr>
          <p:cxnSp>
            <p:nvCxnSpPr>
              <p:cNvPr id="44" name="直線コネクタ 43">
                <a:extLst>
                  <a:ext uri="{FF2B5EF4-FFF2-40B4-BE49-F238E27FC236}">
                    <a16:creationId xmlns:a16="http://schemas.microsoft.com/office/drawing/2014/main" id="{E0921CBE-1DC0-4CEB-B409-AF6E093A0A5E}"/>
                  </a:ext>
                </a:extLst>
              </p:cNvPr>
              <p:cNvCxnSpPr/>
              <p:nvPr/>
            </p:nvCxnSpPr>
            <p:spPr>
              <a:xfrm flipV="1">
                <a:off x="5891307" y="3000104"/>
                <a:ext cx="1195293" cy="2948859"/>
              </a:xfrm>
              <a:prstGeom prst="line">
                <a:avLst/>
              </a:prstGeom>
              <a:ln w="28575"/>
            </p:spPr>
            <p:style>
              <a:lnRef idx="1">
                <a:schemeClr val="dk1"/>
              </a:lnRef>
              <a:fillRef idx="0">
                <a:schemeClr val="dk1"/>
              </a:fillRef>
              <a:effectRef idx="0">
                <a:schemeClr val="dk1"/>
              </a:effectRef>
              <a:fontRef idx="minor">
                <a:schemeClr val="tx1"/>
              </a:fontRef>
            </p:style>
          </p:cxnSp>
          <p:cxnSp>
            <p:nvCxnSpPr>
              <p:cNvPr id="45" name="直線コネクタ 44">
                <a:extLst>
                  <a:ext uri="{FF2B5EF4-FFF2-40B4-BE49-F238E27FC236}">
                    <a16:creationId xmlns:a16="http://schemas.microsoft.com/office/drawing/2014/main" id="{9942B0EB-575E-4AFB-9E5A-08895D3D0E74}"/>
                  </a:ext>
                </a:extLst>
              </p:cNvPr>
              <p:cNvCxnSpPr/>
              <p:nvPr/>
            </p:nvCxnSpPr>
            <p:spPr>
              <a:xfrm flipH="1" flipV="1">
                <a:off x="5902037" y="3017520"/>
                <a:ext cx="1236880" cy="2931443"/>
              </a:xfrm>
              <a:prstGeom prst="line">
                <a:avLst/>
              </a:prstGeom>
              <a:ln w="28575"/>
            </p:spPr>
            <p:style>
              <a:lnRef idx="1">
                <a:schemeClr val="dk1"/>
              </a:lnRef>
              <a:fillRef idx="0">
                <a:schemeClr val="dk1"/>
              </a:fillRef>
              <a:effectRef idx="0">
                <a:schemeClr val="dk1"/>
              </a:effectRef>
              <a:fontRef idx="minor">
                <a:schemeClr val="tx1"/>
              </a:fontRef>
            </p:style>
          </p:cxnSp>
          <p:cxnSp>
            <p:nvCxnSpPr>
              <p:cNvPr id="46" name="直線コネクタ 45">
                <a:extLst>
                  <a:ext uri="{FF2B5EF4-FFF2-40B4-BE49-F238E27FC236}">
                    <a16:creationId xmlns:a16="http://schemas.microsoft.com/office/drawing/2014/main" id="{4C4A1F2A-0696-4E5D-BE48-0F27E0E6903A}"/>
                  </a:ext>
                </a:extLst>
              </p:cNvPr>
              <p:cNvCxnSpPr/>
              <p:nvPr/>
            </p:nvCxnSpPr>
            <p:spPr>
              <a:xfrm flipH="1" flipV="1">
                <a:off x="6510740" y="2834641"/>
                <a:ext cx="9737" cy="3238156"/>
              </a:xfrm>
              <a:prstGeom prst="line">
                <a:avLst/>
              </a:prstGeom>
              <a:ln w="28575">
                <a:prstDash val="sysDot"/>
              </a:ln>
            </p:spPr>
            <p:style>
              <a:lnRef idx="1">
                <a:schemeClr val="dk1"/>
              </a:lnRef>
              <a:fillRef idx="0">
                <a:schemeClr val="dk1"/>
              </a:fillRef>
              <a:effectRef idx="0">
                <a:schemeClr val="dk1"/>
              </a:effectRef>
              <a:fontRef idx="minor">
                <a:schemeClr val="tx1"/>
              </a:fontRef>
            </p:style>
          </p:cxnSp>
          <p:sp>
            <p:nvSpPr>
              <p:cNvPr id="47" name="円弧 46">
                <a:extLst>
                  <a:ext uri="{FF2B5EF4-FFF2-40B4-BE49-F238E27FC236}">
                    <a16:creationId xmlns:a16="http://schemas.microsoft.com/office/drawing/2014/main" id="{32479411-D4B4-4F07-9C4D-26B2C5227A50}"/>
                  </a:ext>
                </a:extLst>
              </p:cNvPr>
              <p:cNvSpPr/>
              <p:nvPr/>
            </p:nvSpPr>
            <p:spPr>
              <a:xfrm>
                <a:off x="6361106" y="3777723"/>
                <a:ext cx="390178" cy="279757"/>
              </a:xfrm>
              <a:prstGeom prst="arc">
                <a:avLst>
                  <a:gd name="adj1" fmla="val 15097796"/>
                  <a:gd name="adj2" fmla="val 20936565"/>
                </a:avLst>
              </a:prstGeom>
              <a:ln w="28575"/>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48" name="円弧 47">
                <a:extLst>
                  <a:ext uri="{FF2B5EF4-FFF2-40B4-BE49-F238E27FC236}">
                    <a16:creationId xmlns:a16="http://schemas.microsoft.com/office/drawing/2014/main" id="{8CF136AF-B277-4723-8632-BD9FC476F5AF}"/>
                  </a:ext>
                </a:extLst>
              </p:cNvPr>
              <p:cNvSpPr/>
              <p:nvPr/>
            </p:nvSpPr>
            <p:spPr>
              <a:xfrm rot="-2700000">
                <a:off x="6197626" y="3805434"/>
                <a:ext cx="390178" cy="279757"/>
              </a:xfrm>
              <a:prstGeom prst="arc">
                <a:avLst>
                  <a:gd name="adj1" fmla="val 15097796"/>
                  <a:gd name="adj2" fmla="val 21195562"/>
                </a:avLst>
              </a:prstGeom>
              <a:ln w="28575"/>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49" name="正方形/長方形 48">
                    <a:extLst>
                      <a:ext uri="{FF2B5EF4-FFF2-40B4-BE49-F238E27FC236}">
                        <a16:creationId xmlns:a16="http://schemas.microsoft.com/office/drawing/2014/main" id="{C687B59D-E0CB-47A2-BAF5-422115C234C1}"/>
                      </a:ext>
                    </a:extLst>
                  </p:cNvPr>
                  <p:cNvSpPr/>
                  <p:nvPr/>
                </p:nvSpPr>
                <p:spPr>
                  <a:xfrm>
                    <a:off x="6434090" y="3439514"/>
                    <a:ext cx="505267" cy="369332"/>
                  </a:xfrm>
                  <a:prstGeom prst="rect">
                    <a:avLst/>
                  </a:prstGeom>
                </p:spPr>
                <p:txBody>
                  <a:bodyPr wrap="none">
                    <a:spAutoFit/>
                  </a:bodyPr>
                  <a:lstStyle/>
                  <a:p>
                    <a:r>
                      <a:rPr lang="en-US" altLang="ja-JP" dirty="0"/>
                      <a:t>10</a:t>
                    </a:r>
                    <a14:m>
                      <m:oMath xmlns:m="http://schemas.openxmlformats.org/officeDocument/2006/math">
                        <m:r>
                          <a:rPr lang="en-US" altLang="ja-JP" i="1" dirty="0">
                            <a:latin typeface="Cambria Math" panose="02040503050406030204" pitchFamily="18" charset="0"/>
                            <a:ea typeface="Cambria Math" panose="02040503050406030204" pitchFamily="18" charset="0"/>
                          </a:rPr>
                          <m:t>°</m:t>
                        </m:r>
                      </m:oMath>
                    </a14:m>
                    <a:endParaRPr lang="ja-JP" altLang="en-US" dirty="0"/>
                  </a:p>
                </p:txBody>
              </p:sp>
            </mc:Choice>
            <mc:Fallback xmlns="">
              <p:sp>
                <p:nvSpPr>
                  <p:cNvPr id="47" name="正方形/長方形 46"/>
                  <p:cNvSpPr>
                    <a:spLocks noRot="1" noChangeAspect="1" noMove="1" noResize="1" noEditPoints="1" noAdjustHandles="1" noChangeArrowheads="1" noChangeShapeType="1" noTextEdit="1"/>
                  </p:cNvSpPr>
                  <p:nvPr/>
                </p:nvSpPr>
                <p:spPr>
                  <a:xfrm>
                    <a:off x="6434090" y="3439514"/>
                    <a:ext cx="505267" cy="369332"/>
                  </a:xfrm>
                  <a:prstGeom prst="rect">
                    <a:avLst/>
                  </a:prstGeom>
                  <a:blipFill>
                    <a:blip r:embed="rId6"/>
                    <a:stretch>
                      <a:fillRect l="-9639" t="-10000" b="-2666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0" name="正方形/長方形 49">
                    <a:extLst>
                      <a:ext uri="{FF2B5EF4-FFF2-40B4-BE49-F238E27FC236}">
                        <a16:creationId xmlns:a16="http://schemas.microsoft.com/office/drawing/2014/main" id="{72E961FE-BA5E-4D63-B621-D7C3C2672BD5}"/>
                      </a:ext>
                    </a:extLst>
                  </p:cNvPr>
                  <p:cNvSpPr/>
                  <p:nvPr/>
                </p:nvSpPr>
                <p:spPr>
                  <a:xfrm>
                    <a:off x="6084082" y="3435484"/>
                    <a:ext cx="505267" cy="369332"/>
                  </a:xfrm>
                  <a:prstGeom prst="rect">
                    <a:avLst/>
                  </a:prstGeom>
                </p:spPr>
                <p:txBody>
                  <a:bodyPr wrap="none">
                    <a:spAutoFit/>
                  </a:bodyPr>
                  <a:lstStyle/>
                  <a:p>
                    <a:r>
                      <a:rPr lang="en-US" altLang="ja-JP" dirty="0"/>
                      <a:t>10</a:t>
                    </a:r>
                    <a14:m>
                      <m:oMath xmlns:m="http://schemas.openxmlformats.org/officeDocument/2006/math">
                        <m:r>
                          <a:rPr lang="en-US" altLang="ja-JP" i="1" dirty="0">
                            <a:latin typeface="Cambria Math" panose="02040503050406030204" pitchFamily="18" charset="0"/>
                            <a:ea typeface="Cambria Math" panose="02040503050406030204" pitchFamily="18" charset="0"/>
                          </a:rPr>
                          <m:t>°</m:t>
                        </m:r>
                      </m:oMath>
                    </a14:m>
                    <a:endParaRPr lang="ja-JP" altLang="en-US" dirty="0"/>
                  </a:p>
                </p:txBody>
              </p:sp>
            </mc:Choice>
            <mc:Fallback xmlns="">
              <p:sp>
                <p:nvSpPr>
                  <p:cNvPr id="48" name="正方形/長方形 47"/>
                  <p:cNvSpPr>
                    <a:spLocks noRot="1" noChangeAspect="1" noMove="1" noResize="1" noEditPoints="1" noAdjustHandles="1" noChangeArrowheads="1" noChangeShapeType="1" noTextEdit="1"/>
                  </p:cNvSpPr>
                  <p:nvPr/>
                </p:nvSpPr>
                <p:spPr>
                  <a:xfrm>
                    <a:off x="6084082" y="3435484"/>
                    <a:ext cx="505267" cy="369332"/>
                  </a:xfrm>
                  <a:prstGeom prst="rect">
                    <a:avLst/>
                  </a:prstGeom>
                  <a:blipFill>
                    <a:blip r:embed="rId7"/>
                    <a:stretch>
                      <a:fillRect l="-10843" t="-8197" b="-24590"/>
                    </a:stretch>
                  </a:blipFill>
                </p:spPr>
                <p:txBody>
                  <a:bodyPr/>
                  <a:lstStyle/>
                  <a:p>
                    <a:r>
                      <a:rPr lang="ja-JP" altLang="en-US">
                        <a:noFill/>
                      </a:rPr>
                      <a:t> </a:t>
                    </a:r>
                  </a:p>
                </p:txBody>
              </p:sp>
            </mc:Fallback>
          </mc:AlternateContent>
        </p:grpSp>
        <p:cxnSp>
          <p:nvCxnSpPr>
            <p:cNvPr id="20" name="直線コネクタ 19">
              <a:extLst>
                <a:ext uri="{FF2B5EF4-FFF2-40B4-BE49-F238E27FC236}">
                  <a16:creationId xmlns:a16="http://schemas.microsoft.com/office/drawing/2014/main" id="{E0A56D55-47C9-41BB-9617-B691D212BD8A}"/>
                </a:ext>
              </a:extLst>
            </p:cNvPr>
            <p:cNvCxnSpPr/>
            <p:nvPr/>
          </p:nvCxnSpPr>
          <p:spPr>
            <a:xfrm flipV="1">
              <a:off x="2240437" y="3112105"/>
              <a:ext cx="0" cy="3274635"/>
            </a:xfrm>
            <a:prstGeom prst="line">
              <a:avLst/>
            </a:prstGeom>
            <a:ln w="28575"/>
          </p:spPr>
          <p:style>
            <a:lnRef idx="1">
              <a:schemeClr val="dk1"/>
            </a:lnRef>
            <a:fillRef idx="0">
              <a:schemeClr val="dk1"/>
            </a:fillRef>
            <a:effectRef idx="0">
              <a:schemeClr val="dk1"/>
            </a:effectRef>
            <a:fontRef idx="minor">
              <a:schemeClr val="tx1"/>
            </a:fontRef>
          </p:style>
        </p:cxnSp>
        <p:cxnSp>
          <p:nvCxnSpPr>
            <p:cNvPr id="21" name="直線コネクタ 20">
              <a:extLst>
                <a:ext uri="{FF2B5EF4-FFF2-40B4-BE49-F238E27FC236}">
                  <a16:creationId xmlns:a16="http://schemas.microsoft.com/office/drawing/2014/main" id="{C674E67E-8A8D-49F1-9ABE-1598705BB573}"/>
                </a:ext>
              </a:extLst>
            </p:cNvPr>
            <p:cNvCxnSpPr/>
            <p:nvPr/>
          </p:nvCxnSpPr>
          <p:spPr>
            <a:xfrm flipH="1" flipV="1">
              <a:off x="946963" y="3784292"/>
              <a:ext cx="2568700" cy="1909175"/>
            </a:xfrm>
            <a:prstGeom prst="line">
              <a:avLst/>
            </a:prstGeom>
            <a:ln w="28575"/>
          </p:spPr>
          <p:style>
            <a:lnRef idx="1">
              <a:schemeClr val="dk1"/>
            </a:lnRef>
            <a:fillRef idx="0">
              <a:schemeClr val="dk1"/>
            </a:fillRef>
            <a:effectRef idx="0">
              <a:schemeClr val="dk1"/>
            </a:effectRef>
            <a:fontRef idx="minor">
              <a:schemeClr val="tx1"/>
            </a:fontRef>
          </p:style>
        </p:cxnSp>
        <p:cxnSp>
          <p:nvCxnSpPr>
            <p:cNvPr id="22" name="直線コネクタ 21">
              <a:extLst>
                <a:ext uri="{FF2B5EF4-FFF2-40B4-BE49-F238E27FC236}">
                  <a16:creationId xmlns:a16="http://schemas.microsoft.com/office/drawing/2014/main" id="{1AD26F11-E9F3-45AA-87A5-0A7F89452A94}"/>
                </a:ext>
              </a:extLst>
            </p:cNvPr>
            <p:cNvCxnSpPr/>
            <p:nvPr/>
          </p:nvCxnSpPr>
          <p:spPr>
            <a:xfrm flipV="1">
              <a:off x="961760" y="3747292"/>
              <a:ext cx="2576534" cy="1943844"/>
            </a:xfrm>
            <a:prstGeom prst="line">
              <a:avLst/>
            </a:prstGeom>
            <a:ln w="28575"/>
          </p:spPr>
          <p:style>
            <a:lnRef idx="1">
              <a:schemeClr val="dk1"/>
            </a:lnRef>
            <a:fillRef idx="0">
              <a:schemeClr val="dk1"/>
            </a:fillRef>
            <a:effectRef idx="0">
              <a:schemeClr val="dk1"/>
            </a:effectRef>
            <a:fontRef idx="minor">
              <a:schemeClr val="tx1"/>
            </a:fontRef>
          </p:style>
        </p:cxnSp>
        <p:sp>
          <p:nvSpPr>
            <p:cNvPr id="23" name="円 58">
              <a:extLst>
                <a:ext uri="{FF2B5EF4-FFF2-40B4-BE49-F238E27FC236}">
                  <a16:creationId xmlns:a16="http://schemas.microsoft.com/office/drawing/2014/main" id="{D07885E7-CB7D-4336-B061-4E78669D3F5F}"/>
                </a:ext>
              </a:extLst>
            </p:cNvPr>
            <p:cNvSpPr/>
            <p:nvPr/>
          </p:nvSpPr>
          <p:spPr>
            <a:xfrm rot="16200000">
              <a:off x="1786274" y="4281679"/>
              <a:ext cx="914400" cy="914400"/>
            </a:xfrm>
            <a:prstGeom prst="pie">
              <a:avLst>
                <a:gd name="adj1" fmla="val 0"/>
                <a:gd name="adj2" fmla="val 21599999"/>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nvGrpSpPr>
            <p:cNvPr id="24" name="グループ化 23">
              <a:extLst>
                <a:ext uri="{FF2B5EF4-FFF2-40B4-BE49-F238E27FC236}">
                  <a16:creationId xmlns:a16="http://schemas.microsoft.com/office/drawing/2014/main" id="{6C0D2B88-CB23-47CC-A83A-0A21654486E5}"/>
                </a:ext>
              </a:extLst>
            </p:cNvPr>
            <p:cNvGrpSpPr/>
            <p:nvPr/>
          </p:nvGrpSpPr>
          <p:grpSpPr>
            <a:xfrm>
              <a:off x="2575950" y="4719214"/>
              <a:ext cx="239759" cy="28793"/>
              <a:chOff x="4269873" y="3000104"/>
              <a:chExt cx="239759" cy="28793"/>
            </a:xfrm>
          </p:grpSpPr>
          <p:cxnSp>
            <p:nvCxnSpPr>
              <p:cNvPr id="42" name="直線コネクタ 41">
                <a:extLst>
                  <a:ext uri="{FF2B5EF4-FFF2-40B4-BE49-F238E27FC236}">
                    <a16:creationId xmlns:a16="http://schemas.microsoft.com/office/drawing/2014/main" id="{7CE480BB-D0F8-47CE-9655-CF86DBCE11C3}"/>
                  </a:ext>
                </a:extLst>
              </p:cNvPr>
              <p:cNvCxnSpPr/>
              <p:nvPr/>
            </p:nvCxnSpPr>
            <p:spPr>
              <a:xfrm flipH="1">
                <a:off x="4269873" y="3000104"/>
                <a:ext cx="23975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直線コネクタ 42">
                <a:extLst>
                  <a:ext uri="{FF2B5EF4-FFF2-40B4-BE49-F238E27FC236}">
                    <a16:creationId xmlns:a16="http://schemas.microsoft.com/office/drawing/2014/main" id="{3B58A27B-E029-4B7C-8E3A-9364102EBF5A}"/>
                  </a:ext>
                </a:extLst>
              </p:cNvPr>
              <p:cNvCxnSpPr/>
              <p:nvPr/>
            </p:nvCxnSpPr>
            <p:spPr>
              <a:xfrm flipH="1">
                <a:off x="4269873" y="3028897"/>
                <a:ext cx="23975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5" name="グループ化 24">
              <a:extLst>
                <a:ext uri="{FF2B5EF4-FFF2-40B4-BE49-F238E27FC236}">
                  <a16:creationId xmlns:a16="http://schemas.microsoft.com/office/drawing/2014/main" id="{5F2E92B1-1774-4D37-B5DE-31732F111C5A}"/>
                </a:ext>
              </a:extLst>
            </p:cNvPr>
            <p:cNvGrpSpPr/>
            <p:nvPr/>
          </p:nvGrpSpPr>
          <p:grpSpPr>
            <a:xfrm>
              <a:off x="1660320" y="4704817"/>
              <a:ext cx="239759" cy="28793"/>
              <a:chOff x="4269873" y="3000104"/>
              <a:chExt cx="239759" cy="28793"/>
            </a:xfrm>
          </p:grpSpPr>
          <p:cxnSp>
            <p:nvCxnSpPr>
              <p:cNvPr id="40" name="直線コネクタ 39">
                <a:extLst>
                  <a:ext uri="{FF2B5EF4-FFF2-40B4-BE49-F238E27FC236}">
                    <a16:creationId xmlns:a16="http://schemas.microsoft.com/office/drawing/2014/main" id="{E1C1CFEE-3D7D-4D12-AB25-935A948FFBC5}"/>
                  </a:ext>
                </a:extLst>
              </p:cNvPr>
              <p:cNvCxnSpPr/>
              <p:nvPr/>
            </p:nvCxnSpPr>
            <p:spPr>
              <a:xfrm flipH="1">
                <a:off x="4269873" y="3000104"/>
                <a:ext cx="23975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直線コネクタ 40">
                <a:extLst>
                  <a:ext uri="{FF2B5EF4-FFF2-40B4-BE49-F238E27FC236}">
                    <a16:creationId xmlns:a16="http://schemas.microsoft.com/office/drawing/2014/main" id="{A7B43132-E510-41DD-9884-58A26ECA1D2F}"/>
                  </a:ext>
                </a:extLst>
              </p:cNvPr>
              <p:cNvCxnSpPr/>
              <p:nvPr/>
            </p:nvCxnSpPr>
            <p:spPr>
              <a:xfrm flipH="1">
                <a:off x="4269873" y="3028897"/>
                <a:ext cx="23975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6" name="グループ化 25">
              <a:extLst>
                <a:ext uri="{FF2B5EF4-FFF2-40B4-BE49-F238E27FC236}">
                  <a16:creationId xmlns:a16="http://schemas.microsoft.com/office/drawing/2014/main" id="{849C0CDF-BC4E-4DF3-9BA8-30336FB03994}"/>
                </a:ext>
              </a:extLst>
            </p:cNvPr>
            <p:cNvGrpSpPr/>
            <p:nvPr/>
          </p:nvGrpSpPr>
          <p:grpSpPr>
            <a:xfrm rot="17963895">
              <a:off x="2336077" y="4282789"/>
              <a:ext cx="239759" cy="28793"/>
              <a:chOff x="4269873" y="3000104"/>
              <a:chExt cx="239759" cy="28793"/>
            </a:xfrm>
          </p:grpSpPr>
          <p:cxnSp>
            <p:nvCxnSpPr>
              <p:cNvPr id="38" name="直線コネクタ 37">
                <a:extLst>
                  <a:ext uri="{FF2B5EF4-FFF2-40B4-BE49-F238E27FC236}">
                    <a16:creationId xmlns:a16="http://schemas.microsoft.com/office/drawing/2014/main" id="{7295DA94-42BF-4D11-ACD7-E0FB0964C1C2}"/>
                  </a:ext>
                </a:extLst>
              </p:cNvPr>
              <p:cNvCxnSpPr/>
              <p:nvPr/>
            </p:nvCxnSpPr>
            <p:spPr>
              <a:xfrm flipH="1">
                <a:off x="4269873" y="3000104"/>
                <a:ext cx="23975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直線コネクタ 38">
                <a:extLst>
                  <a:ext uri="{FF2B5EF4-FFF2-40B4-BE49-F238E27FC236}">
                    <a16:creationId xmlns:a16="http://schemas.microsoft.com/office/drawing/2014/main" id="{7AFF0CB0-C0F3-4C2D-BB2C-EF950A33AF6A}"/>
                  </a:ext>
                </a:extLst>
              </p:cNvPr>
              <p:cNvCxnSpPr/>
              <p:nvPr/>
            </p:nvCxnSpPr>
            <p:spPr>
              <a:xfrm flipH="1">
                <a:off x="4269873" y="3028897"/>
                <a:ext cx="23975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7" name="グループ化 26">
              <a:extLst>
                <a:ext uri="{FF2B5EF4-FFF2-40B4-BE49-F238E27FC236}">
                  <a16:creationId xmlns:a16="http://schemas.microsoft.com/office/drawing/2014/main" id="{FB840404-0697-44BC-B60E-F0FBDBD10C03}"/>
                </a:ext>
              </a:extLst>
            </p:cNvPr>
            <p:cNvGrpSpPr/>
            <p:nvPr/>
          </p:nvGrpSpPr>
          <p:grpSpPr>
            <a:xfrm rot="17881779">
              <a:off x="1890486" y="5169137"/>
              <a:ext cx="239759" cy="28793"/>
              <a:chOff x="4269873" y="3000104"/>
              <a:chExt cx="239759" cy="28793"/>
            </a:xfrm>
          </p:grpSpPr>
          <p:cxnSp>
            <p:nvCxnSpPr>
              <p:cNvPr id="36" name="直線コネクタ 35">
                <a:extLst>
                  <a:ext uri="{FF2B5EF4-FFF2-40B4-BE49-F238E27FC236}">
                    <a16:creationId xmlns:a16="http://schemas.microsoft.com/office/drawing/2014/main" id="{49A2D0A0-9DB1-42AB-BF45-6F048E235416}"/>
                  </a:ext>
                </a:extLst>
              </p:cNvPr>
              <p:cNvCxnSpPr/>
              <p:nvPr/>
            </p:nvCxnSpPr>
            <p:spPr>
              <a:xfrm flipH="1">
                <a:off x="4269873" y="3000104"/>
                <a:ext cx="23975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直線コネクタ 36">
                <a:extLst>
                  <a:ext uri="{FF2B5EF4-FFF2-40B4-BE49-F238E27FC236}">
                    <a16:creationId xmlns:a16="http://schemas.microsoft.com/office/drawing/2014/main" id="{68364E27-64BC-4A50-A947-92C4229169C8}"/>
                  </a:ext>
                </a:extLst>
              </p:cNvPr>
              <p:cNvCxnSpPr/>
              <p:nvPr/>
            </p:nvCxnSpPr>
            <p:spPr>
              <a:xfrm flipH="1">
                <a:off x="4269873" y="3028897"/>
                <a:ext cx="23975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8" name="グループ化 27">
              <a:extLst>
                <a:ext uri="{FF2B5EF4-FFF2-40B4-BE49-F238E27FC236}">
                  <a16:creationId xmlns:a16="http://schemas.microsoft.com/office/drawing/2014/main" id="{1D2226DF-E764-4151-B1D4-B01581B0F0AC}"/>
                </a:ext>
              </a:extLst>
            </p:cNvPr>
            <p:cNvGrpSpPr/>
            <p:nvPr/>
          </p:nvGrpSpPr>
          <p:grpSpPr>
            <a:xfrm rot="14505826">
              <a:off x="1904707" y="4303020"/>
              <a:ext cx="239759" cy="28793"/>
              <a:chOff x="4269873" y="3000104"/>
              <a:chExt cx="239759" cy="28793"/>
            </a:xfrm>
          </p:grpSpPr>
          <p:cxnSp>
            <p:nvCxnSpPr>
              <p:cNvPr id="34" name="直線コネクタ 33">
                <a:extLst>
                  <a:ext uri="{FF2B5EF4-FFF2-40B4-BE49-F238E27FC236}">
                    <a16:creationId xmlns:a16="http://schemas.microsoft.com/office/drawing/2014/main" id="{B4CFB27A-3444-4921-B353-14EBBDDA8CA4}"/>
                  </a:ext>
                </a:extLst>
              </p:cNvPr>
              <p:cNvCxnSpPr/>
              <p:nvPr/>
            </p:nvCxnSpPr>
            <p:spPr>
              <a:xfrm flipH="1">
                <a:off x="4269873" y="3000104"/>
                <a:ext cx="23975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直線コネクタ 34">
                <a:extLst>
                  <a:ext uri="{FF2B5EF4-FFF2-40B4-BE49-F238E27FC236}">
                    <a16:creationId xmlns:a16="http://schemas.microsoft.com/office/drawing/2014/main" id="{4D7CED23-A89E-4836-AC26-7B5E352B491A}"/>
                  </a:ext>
                </a:extLst>
              </p:cNvPr>
              <p:cNvCxnSpPr/>
              <p:nvPr/>
            </p:nvCxnSpPr>
            <p:spPr>
              <a:xfrm flipH="1">
                <a:off x="4269873" y="3028897"/>
                <a:ext cx="23975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9" name="グループ化 28">
              <a:extLst>
                <a:ext uri="{FF2B5EF4-FFF2-40B4-BE49-F238E27FC236}">
                  <a16:creationId xmlns:a16="http://schemas.microsoft.com/office/drawing/2014/main" id="{41247667-0CD3-446B-B944-E5B7FD7A02FF}"/>
                </a:ext>
              </a:extLst>
            </p:cNvPr>
            <p:cNvGrpSpPr/>
            <p:nvPr/>
          </p:nvGrpSpPr>
          <p:grpSpPr>
            <a:xfrm rot="3493195">
              <a:off x="2362571" y="5155624"/>
              <a:ext cx="239759" cy="28793"/>
              <a:chOff x="4269873" y="3000104"/>
              <a:chExt cx="239759" cy="28793"/>
            </a:xfrm>
          </p:grpSpPr>
          <p:cxnSp>
            <p:nvCxnSpPr>
              <p:cNvPr id="32" name="直線コネクタ 31">
                <a:extLst>
                  <a:ext uri="{FF2B5EF4-FFF2-40B4-BE49-F238E27FC236}">
                    <a16:creationId xmlns:a16="http://schemas.microsoft.com/office/drawing/2014/main" id="{667D68FF-2A98-4ADF-97B7-91F9707A86FF}"/>
                  </a:ext>
                </a:extLst>
              </p:cNvPr>
              <p:cNvCxnSpPr/>
              <p:nvPr/>
            </p:nvCxnSpPr>
            <p:spPr>
              <a:xfrm flipH="1">
                <a:off x="4269873" y="3000104"/>
                <a:ext cx="23975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直線コネクタ 32">
                <a:extLst>
                  <a:ext uri="{FF2B5EF4-FFF2-40B4-BE49-F238E27FC236}">
                    <a16:creationId xmlns:a16="http://schemas.microsoft.com/office/drawing/2014/main" id="{2929BD96-5E4B-47D2-8B60-5F38E31AF8E7}"/>
                  </a:ext>
                </a:extLst>
              </p:cNvPr>
              <p:cNvCxnSpPr/>
              <p:nvPr/>
            </p:nvCxnSpPr>
            <p:spPr>
              <a:xfrm flipH="1">
                <a:off x="4269873" y="3028897"/>
                <a:ext cx="23975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30" name="図 29">
              <a:extLst>
                <a:ext uri="{FF2B5EF4-FFF2-40B4-BE49-F238E27FC236}">
                  <a16:creationId xmlns:a16="http://schemas.microsoft.com/office/drawing/2014/main" id="{2004B3C2-9F9D-4347-BC81-2D497FAD0F4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50259" y="5939885"/>
              <a:ext cx="780356" cy="780356"/>
            </a:xfrm>
            <a:prstGeom prst="rect">
              <a:avLst/>
            </a:prstGeom>
          </p:spPr>
        </p:pic>
        <p:pic>
          <p:nvPicPr>
            <p:cNvPr id="31" name="図 30">
              <a:extLst>
                <a:ext uri="{FF2B5EF4-FFF2-40B4-BE49-F238E27FC236}">
                  <a16:creationId xmlns:a16="http://schemas.microsoft.com/office/drawing/2014/main" id="{084B9214-B615-45DC-BC53-768ACBEB577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59568" y="1906026"/>
              <a:ext cx="780356" cy="780356"/>
            </a:xfrm>
            <a:prstGeom prst="rect">
              <a:avLst/>
            </a:prstGeom>
          </p:spPr>
        </p:pic>
      </p:grpSp>
      <p:sp>
        <p:nvSpPr>
          <p:cNvPr id="60" name="テキスト ボックス 59">
            <a:extLst>
              <a:ext uri="{FF2B5EF4-FFF2-40B4-BE49-F238E27FC236}">
                <a16:creationId xmlns:a16="http://schemas.microsoft.com/office/drawing/2014/main" id="{8E292D98-B745-4787-AD92-1358AF025A75}"/>
              </a:ext>
            </a:extLst>
          </p:cNvPr>
          <p:cNvSpPr txBox="1"/>
          <p:nvPr/>
        </p:nvSpPr>
        <p:spPr>
          <a:xfrm>
            <a:off x="509808" y="720818"/>
            <a:ext cx="4572000" cy="400110"/>
          </a:xfrm>
          <a:prstGeom prst="rect">
            <a:avLst/>
          </a:prstGeom>
          <a:noFill/>
        </p:spPr>
        <p:txBody>
          <a:bodyPr wrap="square">
            <a:spAutoFit/>
          </a:bodyPr>
          <a:lstStyle/>
          <a:p>
            <a:r>
              <a:rPr lang="en-US" altLang="ja-JP" sz="2000" dirty="0"/>
              <a:t>Multiple</a:t>
            </a:r>
            <a:r>
              <a:rPr lang="ja-JP" altLang="en-US" sz="2000" dirty="0"/>
              <a:t> </a:t>
            </a:r>
            <a:r>
              <a:rPr lang="en-US" altLang="ja-JP" sz="2000" dirty="0"/>
              <a:t>VBAN</a:t>
            </a:r>
            <a:r>
              <a:rPr lang="ja-JP" altLang="en-US" sz="2000" dirty="0"/>
              <a:t> </a:t>
            </a:r>
            <a:r>
              <a:rPr lang="en-US" altLang="ja-JP" sz="2000" dirty="0"/>
              <a:t>Situation</a:t>
            </a:r>
            <a:endParaRPr lang="ja-JP" altLang="en-US" sz="2000" dirty="0"/>
          </a:p>
        </p:txBody>
      </p:sp>
    </p:spTree>
    <p:extLst>
      <p:ext uri="{BB962C8B-B14F-4D97-AF65-F5344CB8AC3E}">
        <p14:creationId xmlns:p14="http://schemas.microsoft.com/office/powerpoint/2010/main" val="50622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C8691ED7-81EB-4D17-8213-1F1D70AB1A86}"/>
              </a:ext>
            </a:extLst>
          </p:cNvPr>
          <p:cNvSpPr>
            <a:spLocks noGrp="1"/>
          </p:cNvSpPr>
          <p:nvPr>
            <p:ph type="sldNum" sz="quarter" idx="12"/>
          </p:nvPr>
        </p:nvSpPr>
        <p:spPr/>
        <p:txBody>
          <a:bodyPr/>
          <a:lstStyle/>
          <a:p>
            <a:r>
              <a:rPr lang="en-US" altLang="ja-JP"/>
              <a:t>Slide </a:t>
            </a:r>
            <a:fld id="{266A080E-4E30-4968-B029-7CF782D6220C}" type="slidenum">
              <a:rPr lang="en-US" altLang="ja-JP" smtClean="0"/>
              <a:pPr/>
              <a:t>29</a:t>
            </a:fld>
            <a:endParaRPr lang="en-US" altLang="ja-JP" dirty="0"/>
          </a:p>
        </p:txBody>
      </p:sp>
      <p:sp>
        <p:nvSpPr>
          <p:cNvPr id="3" name="フッター プレースホルダー 2">
            <a:extLst>
              <a:ext uri="{FF2B5EF4-FFF2-40B4-BE49-F238E27FC236}">
                <a16:creationId xmlns:a16="http://schemas.microsoft.com/office/drawing/2014/main" id="{34BC04AD-11A9-46DA-A2B6-D27516393569}"/>
              </a:ext>
            </a:extLst>
          </p:cNvPr>
          <p:cNvSpPr>
            <a:spLocks noGrp="1"/>
          </p:cNvSpPr>
          <p:nvPr>
            <p:ph type="ftr" sz="quarter" idx="3"/>
          </p:nvPr>
        </p:nvSpPr>
        <p:spPr/>
        <p:txBody>
          <a:bodyPr/>
          <a:lstStyle/>
          <a:p>
            <a:r>
              <a:rPr lang="en-US" altLang="ja-JP"/>
              <a:t>Takumi Kobayashi, Minsoo Kim, Marco Hernandez, Ryuji Kohno (Nitech/YRP-IAI/U.Oulu/YNU)</a:t>
            </a:r>
            <a:endParaRPr lang="en-US" altLang="ja-JP" dirty="0"/>
          </a:p>
        </p:txBody>
      </p:sp>
      <p:sp>
        <p:nvSpPr>
          <p:cNvPr id="4" name="日付プレースホルダー 3">
            <a:extLst>
              <a:ext uri="{FF2B5EF4-FFF2-40B4-BE49-F238E27FC236}">
                <a16:creationId xmlns:a16="http://schemas.microsoft.com/office/drawing/2014/main" id="{9533682A-B728-42E4-AF9B-C49C6CDB90F2}"/>
              </a:ext>
            </a:extLst>
          </p:cNvPr>
          <p:cNvSpPr>
            <a:spLocks noGrp="1"/>
          </p:cNvSpPr>
          <p:nvPr>
            <p:ph type="dt" sz="half" idx="2"/>
          </p:nvPr>
        </p:nvSpPr>
        <p:spPr/>
        <p:txBody>
          <a:bodyPr/>
          <a:lstStyle/>
          <a:p>
            <a:r>
              <a:rPr lang="en-US" altLang="ja-JP"/>
              <a:t>January 2024</a:t>
            </a:r>
            <a:endParaRPr lang="en-US" altLang="ja-JP" dirty="0"/>
          </a:p>
        </p:txBody>
      </p:sp>
      <p:sp>
        <p:nvSpPr>
          <p:cNvPr id="5" name="タイトル 1">
            <a:extLst>
              <a:ext uri="{FF2B5EF4-FFF2-40B4-BE49-F238E27FC236}">
                <a16:creationId xmlns:a16="http://schemas.microsoft.com/office/drawing/2014/main" id="{76CE57D5-E570-4710-AF73-CDE76855C5A3}"/>
              </a:ext>
            </a:extLst>
          </p:cNvPr>
          <p:cNvSpPr txBox="1">
            <a:spLocks/>
          </p:cNvSpPr>
          <p:nvPr/>
        </p:nvSpPr>
        <p:spPr>
          <a:xfrm>
            <a:off x="-1494311" y="707293"/>
            <a:ext cx="7886700" cy="958849"/>
          </a:xfrm>
          <a:prstGeom prst="rect">
            <a:avLst/>
          </a:prstGeom>
        </p:spPr>
        <p:txBody>
          <a:bodyPr>
            <a:normAutofit fontScale="97500"/>
          </a:bodyPr>
          <a:lstStyle>
            <a:lvl1pPr algn="ctr" rtl="0" eaLnBrk="1" fontAlgn="base" hangingPunct="1">
              <a:spcBef>
                <a:spcPct val="0"/>
              </a:spcBef>
              <a:spcAft>
                <a:spcPct val="0"/>
              </a:spcAft>
              <a:defRPr kumimoji="1" sz="3600">
                <a:solidFill>
                  <a:schemeClr val="tx2"/>
                </a:solidFill>
                <a:latin typeface="+mj-lt"/>
                <a:ea typeface="+mj-ea"/>
                <a:cs typeface="+mj-cs"/>
              </a:defRPr>
            </a:lvl1pPr>
            <a:lvl2pPr algn="ctr" rtl="0" eaLnBrk="1" fontAlgn="base" hangingPunct="1">
              <a:spcBef>
                <a:spcPct val="0"/>
              </a:spcBef>
              <a:spcAft>
                <a:spcPct val="0"/>
              </a:spcAft>
              <a:defRPr kumimoji="1" sz="3600">
                <a:solidFill>
                  <a:schemeClr val="tx2"/>
                </a:solidFill>
                <a:latin typeface="Times New Roman" pitchFamily="18" charset="0"/>
              </a:defRPr>
            </a:lvl2pPr>
            <a:lvl3pPr algn="ctr" rtl="0" eaLnBrk="1" fontAlgn="base" hangingPunct="1">
              <a:spcBef>
                <a:spcPct val="0"/>
              </a:spcBef>
              <a:spcAft>
                <a:spcPct val="0"/>
              </a:spcAft>
              <a:defRPr kumimoji="1" sz="3600">
                <a:solidFill>
                  <a:schemeClr val="tx2"/>
                </a:solidFill>
                <a:latin typeface="Times New Roman" pitchFamily="18" charset="0"/>
              </a:defRPr>
            </a:lvl3pPr>
            <a:lvl4pPr algn="ctr" rtl="0" eaLnBrk="1" fontAlgn="base" hangingPunct="1">
              <a:spcBef>
                <a:spcPct val="0"/>
              </a:spcBef>
              <a:spcAft>
                <a:spcPct val="0"/>
              </a:spcAft>
              <a:defRPr kumimoji="1" sz="3600">
                <a:solidFill>
                  <a:schemeClr val="tx2"/>
                </a:solidFill>
                <a:latin typeface="Times New Roman" pitchFamily="18" charset="0"/>
              </a:defRPr>
            </a:lvl4pPr>
            <a:lvl5pPr algn="ctr" rtl="0" eaLnBrk="1" fontAlgn="base" hangingPunct="1">
              <a:spcBef>
                <a:spcPct val="0"/>
              </a:spcBef>
              <a:spcAft>
                <a:spcPct val="0"/>
              </a:spcAft>
              <a:defRPr kumimoji="1" sz="3600">
                <a:solidFill>
                  <a:schemeClr val="tx2"/>
                </a:solidFill>
                <a:latin typeface="Times New Roman" pitchFamily="18" charset="0"/>
              </a:defRPr>
            </a:lvl5pPr>
            <a:lvl6pPr marL="457200" algn="ctr" rtl="0" eaLnBrk="1" fontAlgn="base" hangingPunct="1">
              <a:spcBef>
                <a:spcPct val="0"/>
              </a:spcBef>
              <a:spcAft>
                <a:spcPct val="0"/>
              </a:spcAft>
              <a:defRPr kumimoji="1" sz="3600">
                <a:solidFill>
                  <a:schemeClr val="tx2"/>
                </a:solidFill>
                <a:latin typeface="Times New Roman" pitchFamily="18" charset="0"/>
              </a:defRPr>
            </a:lvl6pPr>
            <a:lvl7pPr marL="914400" algn="ctr" rtl="0" eaLnBrk="1" fontAlgn="base" hangingPunct="1">
              <a:spcBef>
                <a:spcPct val="0"/>
              </a:spcBef>
              <a:spcAft>
                <a:spcPct val="0"/>
              </a:spcAft>
              <a:defRPr kumimoji="1" sz="3600">
                <a:solidFill>
                  <a:schemeClr val="tx2"/>
                </a:solidFill>
                <a:latin typeface="Times New Roman" pitchFamily="18" charset="0"/>
              </a:defRPr>
            </a:lvl7pPr>
            <a:lvl8pPr marL="1371600" algn="ctr" rtl="0" eaLnBrk="1" fontAlgn="base" hangingPunct="1">
              <a:spcBef>
                <a:spcPct val="0"/>
              </a:spcBef>
              <a:spcAft>
                <a:spcPct val="0"/>
              </a:spcAft>
              <a:defRPr kumimoji="1" sz="3600">
                <a:solidFill>
                  <a:schemeClr val="tx2"/>
                </a:solidFill>
                <a:latin typeface="Times New Roman" pitchFamily="18" charset="0"/>
              </a:defRPr>
            </a:lvl8pPr>
            <a:lvl9pPr marL="1828800" algn="ctr" rtl="0" eaLnBrk="1" fontAlgn="base" hangingPunct="1">
              <a:spcBef>
                <a:spcPct val="0"/>
              </a:spcBef>
              <a:spcAft>
                <a:spcPct val="0"/>
              </a:spcAft>
              <a:defRPr kumimoji="1" sz="3600">
                <a:solidFill>
                  <a:schemeClr val="tx2"/>
                </a:solidFill>
                <a:latin typeface="Times New Roman" pitchFamily="18" charset="0"/>
              </a:defRPr>
            </a:lvl9pPr>
          </a:lstStyle>
          <a:p>
            <a:r>
              <a:rPr lang="en-US" altLang="ja-JP" kern="0" dirty="0"/>
              <a:t>Simulation</a:t>
            </a:r>
            <a:endParaRPr lang="ja-JP" altLang="en-US" kern="0" dirty="0"/>
          </a:p>
        </p:txBody>
      </p:sp>
      <p:graphicFrame>
        <p:nvGraphicFramePr>
          <p:cNvPr id="6" name="コンテンツ プレースホルダー 4">
            <a:extLst>
              <a:ext uri="{FF2B5EF4-FFF2-40B4-BE49-F238E27FC236}">
                <a16:creationId xmlns:a16="http://schemas.microsoft.com/office/drawing/2014/main" id="{C32A22AC-04FD-4A32-B4D4-552CDA96E6CD}"/>
              </a:ext>
            </a:extLst>
          </p:cNvPr>
          <p:cNvGraphicFramePr>
            <a:graphicFrameLocks/>
          </p:cNvGraphicFramePr>
          <p:nvPr/>
        </p:nvGraphicFramePr>
        <p:xfrm>
          <a:off x="776194" y="1635057"/>
          <a:ext cx="4567331" cy="3474720"/>
        </p:xfrm>
        <a:graphic>
          <a:graphicData uri="http://schemas.openxmlformats.org/drawingml/2006/table">
            <a:tbl>
              <a:tblPr firstRow="1" bandRow="1">
                <a:tableStyleId>{D7AC3CCA-C797-4891-BE02-D94E43425B78}</a:tableStyleId>
              </a:tblPr>
              <a:tblGrid>
                <a:gridCol w="1690361">
                  <a:extLst>
                    <a:ext uri="{9D8B030D-6E8A-4147-A177-3AD203B41FA5}">
                      <a16:colId xmlns:a16="http://schemas.microsoft.com/office/drawing/2014/main" val="20000"/>
                    </a:ext>
                  </a:extLst>
                </a:gridCol>
                <a:gridCol w="2876970">
                  <a:extLst>
                    <a:ext uri="{9D8B030D-6E8A-4147-A177-3AD203B41FA5}">
                      <a16:colId xmlns:a16="http://schemas.microsoft.com/office/drawing/2014/main" val="20001"/>
                    </a:ext>
                  </a:extLst>
                </a:gridCol>
              </a:tblGrid>
              <a:tr h="0">
                <a:tc>
                  <a:txBody>
                    <a:bodyPr/>
                    <a:lstStyle/>
                    <a:p>
                      <a:pPr algn="ctr"/>
                      <a:r>
                        <a:rPr kumimoji="1" lang="en-US" altLang="ja-JP" sz="1400" b="0" dirty="0"/>
                        <a:t>modulation</a:t>
                      </a:r>
                      <a:endParaRPr kumimoji="1" lang="ja-JP" altLang="en-US" sz="1400" b="0" dirty="0"/>
                    </a:p>
                  </a:txBody>
                  <a:tcPr/>
                </a:tc>
                <a:tc>
                  <a:txBody>
                    <a:bodyPr/>
                    <a:lstStyle/>
                    <a:p>
                      <a:pPr algn="ctr"/>
                      <a:r>
                        <a:rPr kumimoji="1" lang="en-US" altLang="ja-JP" sz="1400" b="0" dirty="0"/>
                        <a:t>BPSK</a:t>
                      </a:r>
                      <a:endParaRPr kumimoji="1" lang="ja-JP" altLang="en-US" sz="1400" b="0" dirty="0"/>
                    </a:p>
                  </a:txBody>
                  <a:tcPr/>
                </a:tc>
                <a:extLst>
                  <a:ext uri="{0D108BD9-81ED-4DB2-BD59-A6C34878D82A}">
                    <a16:rowId xmlns:a16="http://schemas.microsoft.com/office/drawing/2014/main" val="10000"/>
                  </a:ext>
                </a:extLst>
              </a:tr>
              <a:tr h="288457">
                <a:tc>
                  <a:txBody>
                    <a:bodyPr/>
                    <a:lstStyle/>
                    <a:p>
                      <a:pPr algn="ctr"/>
                      <a:r>
                        <a:rPr kumimoji="1" lang="en-US" altLang="ja-JP" sz="1400" b="0" dirty="0"/>
                        <a:t>Spread spectrum</a:t>
                      </a:r>
                      <a:endParaRPr kumimoji="1" lang="ja-JP" altLang="en-US" sz="1400" b="0" dirty="0"/>
                    </a:p>
                  </a:txBody>
                  <a:tcPr/>
                </a:tc>
                <a:tc>
                  <a:txBody>
                    <a:bodyPr/>
                    <a:lstStyle/>
                    <a:p>
                      <a:pPr algn="ctr"/>
                      <a:r>
                        <a:rPr kumimoji="1" lang="en-US" altLang="ja-JP" sz="1400" b="0" dirty="0"/>
                        <a:t>DSSS</a:t>
                      </a:r>
                      <a:endParaRPr kumimoji="1" lang="ja-JP" altLang="en-US" sz="1400" b="0" dirty="0"/>
                    </a:p>
                  </a:txBody>
                  <a:tcPr/>
                </a:tc>
                <a:extLst>
                  <a:ext uri="{0D108BD9-81ED-4DB2-BD59-A6C34878D82A}">
                    <a16:rowId xmlns:a16="http://schemas.microsoft.com/office/drawing/2014/main" val="10001"/>
                  </a:ext>
                </a:extLst>
              </a:tr>
              <a:tr h="288457">
                <a:tc>
                  <a:txBody>
                    <a:bodyPr/>
                    <a:lstStyle/>
                    <a:p>
                      <a:pPr algn="ctr"/>
                      <a:r>
                        <a:rPr kumimoji="1" lang="en-US" altLang="ja-JP" sz="1400" b="0" dirty="0"/>
                        <a:t>code</a:t>
                      </a:r>
                      <a:endParaRPr kumimoji="1" lang="ja-JP" altLang="en-US" sz="1400" b="0" dirty="0"/>
                    </a:p>
                  </a:txBody>
                  <a:tcPr/>
                </a:tc>
                <a:tc>
                  <a:txBody>
                    <a:bodyPr/>
                    <a:lstStyle/>
                    <a:p>
                      <a:pPr algn="ctr"/>
                      <a:r>
                        <a:rPr kumimoji="1" lang="en-US" altLang="ja-JP" sz="1400" b="0" dirty="0"/>
                        <a:t>31bit</a:t>
                      </a:r>
                      <a:r>
                        <a:rPr kumimoji="1" lang="ja-JP" altLang="en-US" sz="1400" b="0" dirty="0"/>
                        <a:t> </a:t>
                      </a:r>
                      <a:r>
                        <a:rPr kumimoji="1" lang="en-US" altLang="ja-JP" sz="1400" b="0" dirty="0"/>
                        <a:t>Gold</a:t>
                      </a:r>
                      <a:r>
                        <a:rPr kumimoji="1" lang="en-US" altLang="ja-JP" sz="1400" b="0" baseline="0" dirty="0"/>
                        <a:t>-sequence</a:t>
                      </a:r>
                      <a:endParaRPr kumimoji="1" lang="ja-JP" altLang="en-US" sz="1400" b="0" dirty="0"/>
                    </a:p>
                  </a:txBody>
                  <a:tcPr/>
                </a:tc>
                <a:extLst>
                  <a:ext uri="{0D108BD9-81ED-4DB2-BD59-A6C34878D82A}">
                    <a16:rowId xmlns:a16="http://schemas.microsoft.com/office/drawing/2014/main" val="10002"/>
                  </a:ext>
                </a:extLst>
              </a:tr>
              <a:tr h="288457">
                <a:tc>
                  <a:txBody>
                    <a:bodyPr/>
                    <a:lstStyle/>
                    <a:p>
                      <a:pPr algn="ctr"/>
                      <a:r>
                        <a:rPr kumimoji="1" lang="en-US" altLang="ja-JP" sz="1400" b="0" dirty="0"/>
                        <a:t>Tx power</a:t>
                      </a:r>
                      <a:endParaRPr kumimoji="1" lang="ja-JP" altLang="en-US" sz="1400" b="0" dirty="0"/>
                    </a:p>
                  </a:txBody>
                  <a:tcPr/>
                </a:tc>
                <a:tc>
                  <a:txBody>
                    <a:bodyPr/>
                    <a:lstStyle/>
                    <a:p>
                      <a:pPr algn="ctr"/>
                      <a:r>
                        <a:rPr kumimoji="1" lang="en-US" altLang="ja-JP" sz="1400" b="0" dirty="0"/>
                        <a:t>10[</a:t>
                      </a:r>
                      <a:r>
                        <a:rPr kumimoji="1" lang="en-US" altLang="ja-JP" sz="1400" b="0" dirty="0" err="1"/>
                        <a:t>mW</a:t>
                      </a:r>
                      <a:r>
                        <a:rPr kumimoji="1" lang="en-US" altLang="ja-JP" sz="1400" b="0" dirty="0"/>
                        <a:t>]</a:t>
                      </a:r>
                      <a:endParaRPr kumimoji="1" lang="ja-JP" altLang="en-US" sz="1400" b="0" dirty="0"/>
                    </a:p>
                  </a:txBody>
                  <a:tcPr/>
                </a:tc>
                <a:extLst>
                  <a:ext uri="{0D108BD9-81ED-4DB2-BD59-A6C34878D82A}">
                    <a16:rowId xmlns:a16="http://schemas.microsoft.com/office/drawing/2014/main" val="10003"/>
                  </a:ext>
                </a:extLst>
              </a:tr>
              <a:tr h="288457">
                <a:tc>
                  <a:txBody>
                    <a:bodyPr/>
                    <a:lstStyle/>
                    <a:p>
                      <a:pPr algn="ctr"/>
                      <a:r>
                        <a:rPr kumimoji="1" lang="en-US" altLang="ja-JP" sz="1400" b="0" dirty="0"/>
                        <a:t>Center freq.</a:t>
                      </a:r>
                      <a:endParaRPr kumimoji="1" lang="ja-JP" altLang="en-US" sz="1400" b="0" dirty="0"/>
                    </a:p>
                  </a:txBody>
                  <a:tcPr/>
                </a:tc>
                <a:tc>
                  <a:txBody>
                    <a:bodyPr/>
                    <a:lstStyle/>
                    <a:p>
                      <a:pPr algn="ctr"/>
                      <a:r>
                        <a:rPr kumimoji="1" lang="en-US" altLang="ja-JP" sz="1400" b="0" dirty="0"/>
                        <a:t>760[MHz]</a:t>
                      </a:r>
                      <a:endParaRPr kumimoji="1" lang="ja-JP" altLang="en-US" sz="1400" b="0" dirty="0"/>
                    </a:p>
                  </a:txBody>
                  <a:tcPr/>
                </a:tc>
                <a:extLst>
                  <a:ext uri="{0D108BD9-81ED-4DB2-BD59-A6C34878D82A}">
                    <a16:rowId xmlns:a16="http://schemas.microsoft.com/office/drawing/2014/main" val="10004"/>
                  </a:ext>
                </a:extLst>
              </a:tr>
              <a:tr h="288457">
                <a:tc>
                  <a:txBody>
                    <a:bodyPr/>
                    <a:lstStyle/>
                    <a:p>
                      <a:pPr algn="ctr"/>
                      <a:r>
                        <a:rPr kumimoji="1" lang="en-US" altLang="ja-JP" sz="1400" b="0" dirty="0"/>
                        <a:t>Antenna</a:t>
                      </a:r>
                      <a:endParaRPr kumimoji="1" lang="ja-JP" altLang="en-US" sz="1400" b="0" dirty="0"/>
                    </a:p>
                  </a:txBody>
                  <a:tcPr/>
                </a:tc>
                <a:tc>
                  <a:txBody>
                    <a:bodyPr/>
                    <a:lstStyle/>
                    <a:p>
                      <a:pPr algn="ctr"/>
                      <a:r>
                        <a:rPr kumimoji="1" lang="en-US" altLang="ja-JP" sz="1400" b="0" dirty="0"/>
                        <a:t>5 elements circular array</a:t>
                      </a:r>
                      <a:endParaRPr kumimoji="1" lang="ja-JP" altLang="en-US" sz="1400" b="0" dirty="0"/>
                    </a:p>
                  </a:txBody>
                  <a:tcPr/>
                </a:tc>
                <a:extLst>
                  <a:ext uri="{0D108BD9-81ED-4DB2-BD59-A6C34878D82A}">
                    <a16:rowId xmlns:a16="http://schemas.microsoft.com/office/drawing/2014/main" val="10005"/>
                  </a:ext>
                </a:extLst>
              </a:tr>
              <a:tr h="288457">
                <a:tc>
                  <a:txBody>
                    <a:bodyPr/>
                    <a:lstStyle/>
                    <a:p>
                      <a:pPr algn="ctr"/>
                      <a:r>
                        <a:rPr kumimoji="1" lang="en-US" altLang="ja-JP" sz="1400" b="0" dirty="0"/>
                        <a:t>channel</a:t>
                      </a:r>
                      <a:endParaRPr kumimoji="1" lang="ja-JP" altLang="en-US" sz="1400" b="0" dirty="0"/>
                    </a:p>
                  </a:txBody>
                  <a:tcPr/>
                </a:tc>
                <a:tc>
                  <a:txBody>
                    <a:bodyPr/>
                    <a:lstStyle/>
                    <a:p>
                      <a:pPr algn="ctr"/>
                      <a:r>
                        <a:rPr kumimoji="1" lang="en-US" altLang="ja-JP" sz="1400" b="0" dirty="0"/>
                        <a:t>AWGN (-103.8[</a:t>
                      </a:r>
                      <a:r>
                        <a:rPr kumimoji="1" lang="en-US" altLang="ja-JP" sz="1400" b="0" dirty="0" err="1"/>
                        <a:t>dBm</a:t>
                      </a:r>
                      <a:r>
                        <a:rPr kumimoji="1" lang="en-US" altLang="ja-JP" sz="1400" b="0" dirty="0"/>
                        <a:t>])</a:t>
                      </a:r>
                      <a:endParaRPr kumimoji="1" lang="ja-JP" altLang="en-US" sz="1400" b="0" dirty="0"/>
                    </a:p>
                  </a:txBody>
                  <a:tcPr/>
                </a:tc>
                <a:extLst>
                  <a:ext uri="{0D108BD9-81ED-4DB2-BD59-A6C34878D82A}">
                    <a16:rowId xmlns:a16="http://schemas.microsoft.com/office/drawing/2014/main" val="10006"/>
                  </a:ext>
                </a:extLst>
              </a:tr>
              <a:tr h="497885">
                <a:tc>
                  <a:txBody>
                    <a:bodyPr/>
                    <a:lstStyle/>
                    <a:p>
                      <a:pPr algn="ctr"/>
                      <a:r>
                        <a:rPr kumimoji="1" lang="en-US" altLang="ja-JP" sz="1400" b="0" dirty="0"/>
                        <a:t>User number</a:t>
                      </a:r>
                      <a:endParaRPr kumimoji="1" lang="ja-JP" altLang="en-US" sz="1400" b="0" dirty="0"/>
                    </a:p>
                  </a:txBody>
                  <a:tcPr/>
                </a:tc>
                <a:tc>
                  <a:txBody>
                    <a:bodyPr/>
                    <a:lstStyle/>
                    <a:p>
                      <a:pPr algn="ctr"/>
                      <a:r>
                        <a:rPr kumimoji="1" lang="en-US" altLang="ja-JP" sz="1400" b="0" dirty="0"/>
                        <a:t>4</a:t>
                      </a:r>
                      <a:r>
                        <a:rPr kumimoji="1" lang="ja-JP" altLang="en-US" sz="1400" b="0" dirty="0"/>
                        <a:t>  </a:t>
                      </a:r>
                      <a:endParaRPr kumimoji="1" lang="en-US" altLang="ja-JP" sz="1400" b="0" dirty="0"/>
                    </a:p>
                    <a:p>
                      <a:pPr algn="ctr"/>
                      <a:r>
                        <a:rPr kumimoji="1" lang="en-US" altLang="ja-JP" sz="1400" b="0" dirty="0"/>
                        <a:t>30</a:t>
                      </a:r>
                      <a:r>
                        <a:rPr kumimoji="1" lang="ja-JP" altLang="en-US" sz="1400" b="0" dirty="0"/>
                        <a:t> </a:t>
                      </a:r>
                    </a:p>
                  </a:txBody>
                  <a:tcPr/>
                </a:tc>
                <a:extLst>
                  <a:ext uri="{0D108BD9-81ED-4DB2-BD59-A6C34878D82A}">
                    <a16:rowId xmlns:a16="http://schemas.microsoft.com/office/drawing/2014/main" val="10007"/>
                  </a:ext>
                </a:extLst>
              </a:tr>
              <a:tr h="288457">
                <a:tc>
                  <a:txBody>
                    <a:bodyPr/>
                    <a:lstStyle/>
                    <a:p>
                      <a:pPr algn="ctr"/>
                      <a:r>
                        <a:rPr kumimoji="1" lang="en-US" altLang="ja-JP" sz="1400" b="0" dirty="0"/>
                        <a:t>Data size</a:t>
                      </a:r>
                      <a:endParaRPr kumimoji="1" lang="ja-JP" altLang="en-US" sz="1400" b="0" dirty="0"/>
                    </a:p>
                  </a:txBody>
                  <a:tcPr/>
                </a:tc>
                <a:tc>
                  <a:txBody>
                    <a:bodyPr/>
                    <a:lstStyle/>
                    <a:p>
                      <a:pPr algn="ctr"/>
                      <a:r>
                        <a:rPr kumimoji="1" lang="en-US" altLang="ja-JP" sz="1400" b="0" dirty="0"/>
                        <a:t>1000[bit]</a:t>
                      </a:r>
                      <a:endParaRPr kumimoji="1" lang="ja-JP" altLang="en-US" sz="1400" b="0" dirty="0"/>
                    </a:p>
                  </a:txBody>
                  <a:tcPr/>
                </a:tc>
                <a:extLst>
                  <a:ext uri="{0D108BD9-81ED-4DB2-BD59-A6C34878D82A}">
                    <a16:rowId xmlns:a16="http://schemas.microsoft.com/office/drawing/2014/main" val="10008"/>
                  </a:ext>
                </a:extLst>
              </a:tr>
              <a:tr h="497885">
                <a:tc>
                  <a:txBody>
                    <a:bodyPr/>
                    <a:lstStyle/>
                    <a:p>
                      <a:pPr algn="ctr"/>
                      <a:r>
                        <a:rPr kumimoji="1" lang="en-US" altLang="ja-JP" sz="1400" b="0" dirty="0"/>
                        <a:t>Arrival angle</a:t>
                      </a:r>
                      <a:endParaRPr kumimoji="1" lang="ja-JP" altLang="en-US" sz="1400" b="0" dirty="0"/>
                    </a:p>
                  </a:txBody>
                  <a:tcPr/>
                </a:tc>
                <a:tc>
                  <a:txBody>
                    <a:bodyPr/>
                    <a:lstStyle/>
                    <a:p>
                      <a:pPr algn="ctr"/>
                      <a:r>
                        <a:rPr kumimoji="1" lang="en-US" altLang="ja-JP" sz="1400" b="0" dirty="0"/>
                        <a:t>Desired signal: 0 deg.</a:t>
                      </a:r>
                    </a:p>
                    <a:p>
                      <a:pPr algn="ctr"/>
                      <a:r>
                        <a:rPr kumimoji="1" lang="en-US" altLang="ja-JP" sz="1400" b="0" dirty="0"/>
                        <a:t>Interference  ±180 deg. </a:t>
                      </a:r>
                      <a:r>
                        <a:rPr kumimoji="1" lang="en-US" altLang="ja-JP" sz="1400" b="0" baseline="0" dirty="0"/>
                        <a:t>or ±10deg</a:t>
                      </a:r>
                      <a:endParaRPr kumimoji="1" lang="ja-JP" altLang="en-US" sz="1400" b="0" dirty="0"/>
                    </a:p>
                  </a:txBody>
                  <a:tcPr/>
                </a:tc>
                <a:extLst>
                  <a:ext uri="{0D108BD9-81ED-4DB2-BD59-A6C34878D82A}">
                    <a16:rowId xmlns:a16="http://schemas.microsoft.com/office/drawing/2014/main" val="10009"/>
                  </a:ext>
                </a:extLst>
              </a:tr>
            </a:tbl>
          </a:graphicData>
        </a:graphic>
      </p:graphicFrame>
      <p:grpSp>
        <p:nvGrpSpPr>
          <p:cNvPr id="7" name="グループ化 6">
            <a:extLst>
              <a:ext uri="{FF2B5EF4-FFF2-40B4-BE49-F238E27FC236}">
                <a16:creationId xmlns:a16="http://schemas.microsoft.com/office/drawing/2014/main" id="{881E65D4-C187-4FC7-AC71-F094D917288E}"/>
              </a:ext>
            </a:extLst>
          </p:cNvPr>
          <p:cNvGrpSpPr/>
          <p:nvPr/>
        </p:nvGrpSpPr>
        <p:grpSpPr>
          <a:xfrm>
            <a:off x="6299758" y="1067764"/>
            <a:ext cx="1653125" cy="3860311"/>
            <a:chOff x="5631386" y="1866904"/>
            <a:chExt cx="1653125" cy="3860311"/>
          </a:xfrm>
        </p:grpSpPr>
        <p:grpSp>
          <p:nvGrpSpPr>
            <p:cNvPr id="8" name="グループ化 7">
              <a:extLst>
                <a:ext uri="{FF2B5EF4-FFF2-40B4-BE49-F238E27FC236}">
                  <a16:creationId xmlns:a16="http://schemas.microsoft.com/office/drawing/2014/main" id="{1F684B2F-EC1D-48B0-BEC7-6940EA7E8EF7}"/>
                </a:ext>
              </a:extLst>
            </p:cNvPr>
            <p:cNvGrpSpPr/>
            <p:nvPr/>
          </p:nvGrpSpPr>
          <p:grpSpPr>
            <a:xfrm rot="5400000">
              <a:off x="4527793" y="2970497"/>
              <a:ext cx="3860311" cy="1653125"/>
              <a:chOff x="1659724" y="3254655"/>
              <a:chExt cx="5466424" cy="1991802"/>
            </a:xfrm>
          </p:grpSpPr>
          <p:sp>
            <p:nvSpPr>
              <p:cNvPr id="20" name="正方形/長方形 19">
                <a:extLst>
                  <a:ext uri="{FF2B5EF4-FFF2-40B4-BE49-F238E27FC236}">
                    <a16:creationId xmlns:a16="http://schemas.microsoft.com/office/drawing/2014/main" id="{ED411498-FACC-4EE7-B8DC-475B46C53908}"/>
                  </a:ext>
                </a:extLst>
              </p:cNvPr>
              <p:cNvSpPr/>
              <p:nvPr/>
            </p:nvSpPr>
            <p:spPr>
              <a:xfrm rot="16200000">
                <a:off x="3403962" y="1529156"/>
                <a:ext cx="1991802" cy="544279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1" name="直線コネクタ 20">
                <a:extLst>
                  <a:ext uri="{FF2B5EF4-FFF2-40B4-BE49-F238E27FC236}">
                    <a16:creationId xmlns:a16="http://schemas.microsoft.com/office/drawing/2014/main" id="{0B199A75-49FC-442E-8D12-A2224921F699}"/>
                  </a:ext>
                </a:extLst>
              </p:cNvPr>
              <p:cNvCxnSpPr/>
              <p:nvPr/>
            </p:nvCxnSpPr>
            <p:spPr>
              <a:xfrm flipV="1">
                <a:off x="1668230" y="3383105"/>
                <a:ext cx="5457918" cy="28524"/>
              </a:xfrm>
              <a:prstGeom prst="line">
                <a:avLst/>
              </a:prstGeom>
              <a:ln w="825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直線コネクタ 21">
                <a:extLst>
                  <a:ext uri="{FF2B5EF4-FFF2-40B4-BE49-F238E27FC236}">
                    <a16:creationId xmlns:a16="http://schemas.microsoft.com/office/drawing/2014/main" id="{A8B293AA-4D61-4673-9027-25D5F72B67E8}"/>
                  </a:ext>
                </a:extLst>
              </p:cNvPr>
              <p:cNvCxnSpPr/>
              <p:nvPr/>
            </p:nvCxnSpPr>
            <p:spPr>
              <a:xfrm flipV="1">
                <a:off x="1668230" y="4564532"/>
                <a:ext cx="5457918" cy="28524"/>
              </a:xfrm>
              <a:prstGeom prst="line">
                <a:avLst/>
              </a:prstGeom>
              <a:ln w="82550">
                <a:solidFill>
                  <a:schemeClr val="bg1"/>
                </a:solidFill>
                <a:prstDash val="lgDash"/>
              </a:ln>
            </p:spPr>
            <p:style>
              <a:lnRef idx="1">
                <a:schemeClr val="accent1"/>
              </a:lnRef>
              <a:fillRef idx="0">
                <a:schemeClr val="accent1"/>
              </a:fillRef>
              <a:effectRef idx="0">
                <a:schemeClr val="accent1"/>
              </a:effectRef>
              <a:fontRef idx="minor">
                <a:schemeClr val="tx1"/>
              </a:fontRef>
            </p:style>
          </p:cxnSp>
          <p:cxnSp>
            <p:nvCxnSpPr>
              <p:cNvPr id="23" name="直線コネクタ 22">
                <a:extLst>
                  <a:ext uri="{FF2B5EF4-FFF2-40B4-BE49-F238E27FC236}">
                    <a16:creationId xmlns:a16="http://schemas.microsoft.com/office/drawing/2014/main" id="{EFACFA6F-A87C-499E-BEA4-D1BA13873416}"/>
                  </a:ext>
                </a:extLst>
              </p:cNvPr>
              <p:cNvCxnSpPr/>
              <p:nvPr/>
            </p:nvCxnSpPr>
            <p:spPr>
              <a:xfrm flipV="1">
                <a:off x="1659724" y="3888386"/>
                <a:ext cx="5457918" cy="28524"/>
              </a:xfrm>
              <a:prstGeom prst="line">
                <a:avLst/>
              </a:prstGeom>
              <a:ln w="82550">
                <a:solidFill>
                  <a:schemeClr val="bg1"/>
                </a:solidFill>
                <a:prstDash val="lgDash"/>
              </a:ln>
            </p:spPr>
            <p:style>
              <a:lnRef idx="1">
                <a:schemeClr val="accent1"/>
              </a:lnRef>
              <a:fillRef idx="0">
                <a:schemeClr val="accent1"/>
              </a:fillRef>
              <a:effectRef idx="0">
                <a:schemeClr val="accent1"/>
              </a:effectRef>
              <a:fontRef idx="minor">
                <a:schemeClr val="tx1"/>
              </a:fontRef>
            </p:style>
          </p:cxnSp>
          <p:cxnSp>
            <p:nvCxnSpPr>
              <p:cNvPr id="24" name="直線コネクタ 23">
                <a:extLst>
                  <a:ext uri="{FF2B5EF4-FFF2-40B4-BE49-F238E27FC236}">
                    <a16:creationId xmlns:a16="http://schemas.microsoft.com/office/drawing/2014/main" id="{5A55DADF-AF59-4C9F-A19B-E50C9E137050}"/>
                  </a:ext>
                </a:extLst>
              </p:cNvPr>
              <p:cNvCxnSpPr/>
              <p:nvPr/>
            </p:nvCxnSpPr>
            <p:spPr>
              <a:xfrm flipV="1">
                <a:off x="1668230" y="5101870"/>
                <a:ext cx="5457918" cy="28524"/>
              </a:xfrm>
              <a:prstGeom prst="line">
                <a:avLst/>
              </a:prstGeom>
              <a:ln w="82550">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9" name="図 8">
              <a:extLst>
                <a:ext uri="{FF2B5EF4-FFF2-40B4-BE49-F238E27FC236}">
                  <a16:creationId xmlns:a16="http://schemas.microsoft.com/office/drawing/2014/main" id="{5E3BA271-FB1A-495F-8EE0-581AF5B0BDAE}"/>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6308" b="45385" l="10324" r="30971"/>
                      </a14:imgEffect>
                    </a14:imgLayer>
                  </a14:imgProps>
                </a:ext>
                <a:ext uri="{28A0092B-C50C-407E-A947-70E740481C1C}">
                  <a14:useLocalDpi xmlns:a14="http://schemas.microsoft.com/office/drawing/2010/main" val="0"/>
                </a:ext>
              </a:extLst>
            </a:blip>
            <a:srcRect l="10329" t="6103" r="69014" b="53052"/>
            <a:stretch/>
          </p:blipFill>
          <p:spPr>
            <a:xfrm>
              <a:off x="6337925" y="3614564"/>
              <a:ext cx="297430" cy="504859"/>
            </a:xfrm>
            <a:prstGeom prst="rect">
              <a:avLst/>
            </a:prstGeom>
          </p:spPr>
        </p:pic>
        <p:pic>
          <p:nvPicPr>
            <p:cNvPr id="10" name="図 9">
              <a:extLst>
                <a:ext uri="{FF2B5EF4-FFF2-40B4-BE49-F238E27FC236}">
                  <a16:creationId xmlns:a16="http://schemas.microsoft.com/office/drawing/2014/main" id="{622BAD9F-FD1A-4C2F-902E-21E7BD3B784E}"/>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50154" b="92462" l="7220" r="29954"/>
                      </a14:imgEffect>
                    </a14:imgLayer>
                  </a14:imgProps>
                </a:ext>
                <a:ext uri="{28A0092B-C50C-407E-A947-70E740481C1C}">
                  <a14:useLocalDpi xmlns:a14="http://schemas.microsoft.com/office/drawing/2010/main" val="0"/>
                </a:ext>
              </a:extLst>
            </a:blip>
            <a:srcRect l="9860" t="52112" r="69483" b="7043"/>
            <a:stretch/>
          </p:blipFill>
          <p:spPr>
            <a:xfrm>
              <a:off x="6337926" y="2761242"/>
              <a:ext cx="297430" cy="504859"/>
            </a:xfrm>
            <a:prstGeom prst="rect">
              <a:avLst/>
            </a:prstGeom>
          </p:spPr>
        </p:pic>
        <p:pic>
          <p:nvPicPr>
            <p:cNvPr id="11" name="図 10">
              <a:extLst>
                <a:ext uri="{FF2B5EF4-FFF2-40B4-BE49-F238E27FC236}">
                  <a16:creationId xmlns:a16="http://schemas.microsoft.com/office/drawing/2014/main" id="{98449168-52A0-4A30-9BF8-1B49C017CA34}"/>
                </a:ext>
              </a:extLst>
            </p:cNvPr>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49847" b="94190" l="69160" r="92672"/>
                      </a14:imgEffect>
                    </a14:imgLayer>
                  </a14:imgProps>
                </a:ext>
                <a:ext uri="{28A0092B-C50C-407E-A947-70E740481C1C}">
                  <a14:useLocalDpi xmlns:a14="http://schemas.microsoft.com/office/drawing/2010/main" val="0"/>
                </a:ext>
              </a:extLst>
            </a:blip>
            <a:srcRect l="70281" t="50494" r="9062" b="8661"/>
            <a:stretch/>
          </p:blipFill>
          <p:spPr>
            <a:xfrm>
              <a:off x="6336862" y="4816348"/>
              <a:ext cx="298838" cy="507249"/>
            </a:xfrm>
            <a:prstGeom prst="rect">
              <a:avLst/>
            </a:prstGeom>
          </p:spPr>
        </p:pic>
        <p:pic>
          <p:nvPicPr>
            <p:cNvPr id="12" name="図 11">
              <a:extLst>
                <a:ext uri="{FF2B5EF4-FFF2-40B4-BE49-F238E27FC236}">
                  <a16:creationId xmlns:a16="http://schemas.microsoft.com/office/drawing/2014/main" id="{49C1D6C1-4ED1-4BB5-8DDA-66FDC6D66DDE}"/>
                </a:ext>
              </a:extLst>
            </p:cNvPr>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49847" b="94190" l="69160" r="92672"/>
                      </a14:imgEffect>
                    </a14:imgLayer>
                  </a14:imgProps>
                </a:ext>
                <a:ext uri="{28A0092B-C50C-407E-A947-70E740481C1C}">
                  <a14:useLocalDpi xmlns:a14="http://schemas.microsoft.com/office/drawing/2010/main" val="0"/>
                </a:ext>
              </a:extLst>
            </a:blip>
            <a:srcRect l="70281" t="50494" r="9062" b="8661"/>
            <a:stretch/>
          </p:blipFill>
          <p:spPr>
            <a:xfrm>
              <a:off x="6822452" y="4127150"/>
              <a:ext cx="298838" cy="507249"/>
            </a:xfrm>
            <a:prstGeom prst="rect">
              <a:avLst/>
            </a:prstGeom>
          </p:spPr>
        </p:pic>
        <p:pic>
          <p:nvPicPr>
            <p:cNvPr id="13" name="図 12">
              <a:extLst>
                <a:ext uri="{FF2B5EF4-FFF2-40B4-BE49-F238E27FC236}">
                  <a16:creationId xmlns:a16="http://schemas.microsoft.com/office/drawing/2014/main" id="{2A70B4D9-B71E-4BAC-8BAC-EA22740FDA7B}"/>
                </a:ext>
              </a:extLst>
            </p:cNvPr>
            <p:cNvPicPr>
              <a:picLocks noChangeAspect="1"/>
            </p:cNvPicPr>
            <p:nvPr/>
          </p:nvPicPr>
          <p:blipFill rotWithShape="1">
            <a:blip r:embed="rId8" cstate="print">
              <a:extLst>
                <a:ext uri="{BEBA8EAE-BF5A-486C-A8C5-ECC9F3942E4B}">
                  <a14:imgProps xmlns:a14="http://schemas.microsoft.com/office/drawing/2010/main">
                    <a14:imgLayer r:embed="rId9">
                      <a14:imgEffect>
                        <a14:backgroundRemoval t="49847" b="94190" l="69160" r="92672"/>
                      </a14:imgEffect>
                    </a14:imgLayer>
                  </a14:imgProps>
                </a:ext>
                <a:ext uri="{28A0092B-C50C-407E-A947-70E740481C1C}">
                  <a14:useLocalDpi xmlns:a14="http://schemas.microsoft.com/office/drawing/2010/main" val="0"/>
                </a:ext>
              </a:extLst>
            </a:blip>
            <a:srcRect l="70281" t="50494" r="9062" b="8661"/>
            <a:stretch/>
          </p:blipFill>
          <p:spPr>
            <a:xfrm>
              <a:off x="6824731" y="3464301"/>
              <a:ext cx="298838" cy="502574"/>
            </a:xfrm>
            <a:prstGeom prst="rect">
              <a:avLst/>
            </a:prstGeom>
          </p:spPr>
        </p:pic>
        <p:pic>
          <p:nvPicPr>
            <p:cNvPr id="14" name="図 13">
              <a:extLst>
                <a:ext uri="{FF2B5EF4-FFF2-40B4-BE49-F238E27FC236}">
                  <a16:creationId xmlns:a16="http://schemas.microsoft.com/office/drawing/2014/main" id="{E24FD3D5-7F4C-436C-9826-E9C774A5A377}"/>
                </a:ext>
              </a:extLst>
            </p:cNvPr>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49847" b="94190" l="69160" r="92672"/>
                      </a14:imgEffect>
                    </a14:imgLayer>
                  </a14:imgProps>
                </a:ext>
                <a:ext uri="{28A0092B-C50C-407E-A947-70E740481C1C}">
                  <a14:useLocalDpi xmlns:a14="http://schemas.microsoft.com/office/drawing/2010/main" val="0"/>
                </a:ext>
              </a:extLst>
            </a:blip>
            <a:srcRect l="70281" t="50494" r="9062" b="8661"/>
            <a:stretch/>
          </p:blipFill>
          <p:spPr>
            <a:xfrm>
              <a:off x="6847995" y="5153270"/>
              <a:ext cx="298838" cy="507249"/>
            </a:xfrm>
            <a:prstGeom prst="rect">
              <a:avLst/>
            </a:prstGeom>
          </p:spPr>
        </p:pic>
        <p:pic>
          <p:nvPicPr>
            <p:cNvPr id="15" name="図 14">
              <a:extLst>
                <a:ext uri="{FF2B5EF4-FFF2-40B4-BE49-F238E27FC236}">
                  <a16:creationId xmlns:a16="http://schemas.microsoft.com/office/drawing/2014/main" id="{5E184453-CB8C-4E6C-961E-A63AF6829001}"/>
                </a:ext>
              </a:extLst>
            </p:cNvPr>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49847" b="94190" l="69160" r="92672"/>
                      </a14:imgEffect>
                    </a14:imgLayer>
                  </a14:imgProps>
                </a:ext>
                <a:ext uri="{28A0092B-C50C-407E-A947-70E740481C1C}">
                  <a14:useLocalDpi xmlns:a14="http://schemas.microsoft.com/office/drawing/2010/main" val="0"/>
                </a:ext>
              </a:extLst>
            </a:blip>
            <a:srcRect l="70281" t="50494" r="9062" b="8661"/>
            <a:stretch/>
          </p:blipFill>
          <p:spPr>
            <a:xfrm>
              <a:off x="6822452" y="2035593"/>
              <a:ext cx="298838" cy="507249"/>
            </a:xfrm>
            <a:prstGeom prst="rect">
              <a:avLst/>
            </a:prstGeom>
          </p:spPr>
        </p:pic>
        <p:pic>
          <p:nvPicPr>
            <p:cNvPr id="16" name="図 15">
              <a:extLst>
                <a:ext uri="{FF2B5EF4-FFF2-40B4-BE49-F238E27FC236}">
                  <a16:creationId xmlns:a16="http://schemas.microsoft.com/office/drawing/2014/main" id="{137EA64E-F0CB-4CE0-831E-1BBD39C1CC5E}"/>
                </a:ext>
              </a:extLst>
            </p:cNvPr>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49847" b="94190" l="69160" r="92672"/>
                      </a14:imgEffect>
                    </a14:imgLayer>
                  </a14:imgProps>
                </a:ext>
                <a:ext uri="{28A0092B-C50C-407E-A947-70E740481C1C}">
                  <a14:useLocalDpi xmlns:a14="http://schemas.microsoft.com/office/drawing/2010/main" val="0"/>
                </a:ext>
              </a:extLst>
            </a:blip>
            <a:srcRect l="70281" t="50494" r="9062" b="8661"/>
            <a:stretch/>
          </p:blipFill>
          <p:spPr>
            <a:xfrm>
              <a:off x="5795239" y="5135189"/>
              <a:ext cx="298838" cy="507249"/>
            </a:xfrm>
            <a:prstGeom prst="rect">
              <a:avLst/>
            </a:prstGeom>
          </p:spPr>
        </p:pic>
        <p:pic>
          <p:nvPicPr>
            <p:cNvPr id="17" name="図 16">
              <a:extLst>
                <a:ext uri="{FF2B5EF4-FFF2-40B4-BE49-F238E27FC236}">
                  <a16:creationId xmlns:a16="http://schemas.microsoft.com/office/drawing/2014/main" id="{46983218-EC00-416E-BE85-602D0B8278CF}"/>
                </a:ext>
              </a:extLst>
            </p:cNvPr>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49847" b="94190" l="69160" r="92672"/>
                      </a14:imgEffect>
                    </a14:imgLayer>
                  </a14:imgProps>
                </a:ext>
                <a:ext uri="{28A0092B-C50C-407E-A947-70E740481C1C}">
                  <a14:useLocalDpi xmlns:a14="http://schemas.microsoft.com/office/drawing/2010/main" val="0"/>
                </a:ext>
              </a:extLst>
            </a:blip>
            <a:srcRect l="70281" t="50494" r="9062" b="8661"/>
            <a:stretch/>
          </p:blipFill>
          <p:spPr>
            <a:xfrm>
              <a:off x="5826457" y="4362109"/>
              <a:ext cx="298838" cy="507249"/>
            </a:xfrm>
            <a:prstGeom prst="rect">
              <a:avLst/>
            </a:prstGeom>
          </p:spPr>
        </p:pic>
        <p:pic>
          <p:nvPicPr>
            <p:cNvPr id="18" name="図 17">
              <a:extLst>
                <a:ext uri="{FF2B5EF4-FFF2-40B4-BE49-F238E27FC236}">
                  <a16:creationId xmlns:a16="http://schemas.microsoft.com/office/drawing/2014/main" id="{90DC06D4-89CF-4510-B105-8E4E1F807B92}"/>
                </a:ext>
              </a:extLst>
            </p:cNvPr>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49847" b="94190" l="69160" r="92672"/>
                      </a14:imgEffect>
                    </a14:imgLayer>
                  </a14:imgProps>
                </a:ext>
                <a:ext uri="{28A0092B-C50C-407E-A947-70E740481C1C}">
                  <a14:useLocalDpi xmlns:a14="http://schemas.microsoft.com/office/drawing/2010/main" val="0"/>
                </a:ext>
              </a:extLst>
            </a:blip>
            <a:srcRect l="70281" t="50494" r="9062" b="8661"/>
            <a:stretch/>
          </p:blipFill>
          <p:spPr>
            <a:xfrm>
              <a:off x="5788923" y="3173466"/>
              <a:ext cx="298838" cy="507249"/>
            </a:xfrm>
            <a:prstGeom prst="rect">
              <a:avLst/>
            </a:prstGeom>
          </p:spPr>
        </p:pic>
        <p:pic>
          <p:nvPicPr>
            <p:cNvPr id="19" name="図 18">
              <a:extLst>
                <a:ext uri="{FF2B5EF4-FFF2-40B4-BE49-F238E27FC236}">
                  <a16:creationId xmlns:a16="http://schemas.microsoft.com/office/drawing/2014/main" id="{0A628D1B-5D1A-413F-B8B7-5A8EAF6D9E83}"/>
                </a:ext>
              </a:extLst>
            </p:cNvPr>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49847" b="94190" l="69160" r="92672"/>
                      </a14:imgEffect>
                    </a14:imgLayer>
                  </a14:imgProps>
                </a:ext>
                <a:ext uri="{28A0092B-C50C-407E-A947-70E740481C1C}">
                  <a14:useLocalDpi xmlns:a14="http://schemas.microsoft.com/office/drawing/2010/main" val="0"/>
                </a:ext>
              </a:extLst>
            </a:blip>
            <a:srcRect l="70281" t="50494" r="9062" b="8661"/>
            <a:stretch/>
          </p:blipFill>
          <p:spPr>
            <a:xfrm>
              <a:off x="5780766" y="2067279"/>
              <a:ext cx="298838" cy="507249"/>
            </a:xfrm>
            <a:prstGeom prst="rect">
              <a:avLst/>
            </a:prstGeom>
          </p:spPr>
        </p:pic>
      </p:grpSp>
      <p:pic>
        <p:nvPicPr>
          <p:cNvPr id="25" name="図 24">
            <a:extLst>
              <a:ext uri="{FF2B5EF4-FFF2-40B4-BE49-F238E27FC236}">
                <a16:creationId xmlns:a16="http://schemas.microsoft.com/office/drawing/2014/main" id="{41C02F80-4A7D-4739-A09B-39D40C2A9238}"/>
              </a:ext>
            </a:extLst>
          </p:cNvPr>
          <p:cNvPicPr>
            <a:picLocks noChangeAspect="1"/>
          </p:cNvPicPr>
          <p:nvPr/>
        </p:nvPicPr>
        <p:blipFill rotWithShape="1">
          <a:blip r:embed="rId10" cstate="print">
            <a:extLst>
              <a:ext uri="{BEBA8EAE-BF5A-486C-A8C5-ECC9F3942E4B}">
                <a14:imgProps xmlns:a14="http://schemas.microsoft.com/office/drawing/2010/main">
                  <a14:imgLayer r:embed="rId11">
                    <a14:imgEffect>
                      <a14:backgroundRemoval t="6308" b="45385" l="10324" r="30971"/>
                    </a14:imgEffect>
                  </a14:imgLayer>
                </a14:imgProps>
              </a:ext>
              <a:ext uri="{28A0092B-C50C-407E-A947-70E740481C1C}">
                <a14:useLocalDpi xmlns:a14="http://schemas.microsoft.com/office/drawing/2010/main" val="0"/>
              </a:ext>
            </a:extLst>
          </a:blip>
          <a:srcRect l="10329" t="6103" r="69014" b="53052"/>
          <a:stretch/>
        </p:blipFill>
        <p:spPr>
          <a:xfrm>
            <a:off x="6281732" y="5167485"/>
            <a:ext cx="232999" cy="395493"/>
          </a:xfrm>
          <a:prstGeom prst="rect">
            <a:avLst/>
          </a:prstGeom>
        </p:spPr>
      </p:pic>
      <p:pic>
        <p:nvPicPr>
          <p:cNvPr id="26" name="図 25">
            <a:extLst>
              <a:ext uri="{FF2B5EF4-FFF2-40B4-BE49-F238E27FC236}">
                <a16:creationId xmlns:a16="http://schemas.microsoft.com/office/drawing/2014/main" id="{F59305AB-9DDC-4D87-921B-2CC7BE9CF1CF}"/>
              </a:ext>
            </a:extLst>
          </p:cNvPr>
          <p:cNvPicPr>
            <a:picLocks noChangeAspect="1"/>
          </p:cNvPicPr>
          <p:nvPr/>
        </p:nvPicPr>
        <p:blipFill rotWithShape="1">
          <a:blip r:embed="rId12" cstate="print">
            <a:extLst>
              <a:ext uri="{BEBA8EAE-BF5A-486C-A8C5-ECC9F3942E4B}">
                <a14:imgProps xmlns:a14="http://schemas.microsoft.com/office/drawing/2010/main">
                  <a14:imgLayer r:embed="rId13">
                    <a14:imgEffect>
                      <a14:backgroundRemoval t="50154" b="92462" l="7220" r="29954"/>
                    </a14:imgEffect>
                  </a14:imgLayer>
                </a14:imgProps>
              </a:ext>
              <a:ext uri="{28A0092B-C50C-407E-A947-70E740481C1C}">
                <a14:useLocalDpi xmlns:a14="http://schemas.microsoft.com/office/drawing/2010/main" val="0"/>
              </a:ext>
            </a:extLst>
          </a:blip>
          <a:srcRect l="9860" t="52112" r="69483" b="7043"/>
          <a:stretch/>
        </p:blipFill>
        <p:spPr>
          <a:xfrm>
            <a:off x="6290366" y="5580309"/>
            <a:ext cx="233000" cy="395495"/>
          </a:xfrm>
          <a:prstGeom prst="rect">
            <a:avLst/>
          </a:prstGeom>
        </p:spPr>
      </p:pic>
      <p:pic>
        <p:nvPicPr>
          <p:cNvPr id="27" name="図 26">
            <a:extLst>
              <a:ext uri="{FF2B5EF4-FFF2-40B4-BE49-F238E27FC236}">
                <a16:creationId xmlns:a16="http://schemas.microsoft.com/office/drawing/2014/main" id="{6AF74850-A216-4521-87C5-8194651CB976}"/>
              </a:ext>
            </a:extLst>
          </p:cNvPr>
          <p:cNvPicPr>
            <a:picLocks noChangeAspect="1"/>
          </p:cNvPicPr>
          <p:nvPr/>
        </p:nvPicPr>
        <p:blipFill rotWithShape="1">
          <a:blip r:embed="rId14" cstate="print">
            <a:extLst>
              <a:ext uri="{BEBA8EAE-BF5A-486C-A8C5-ECC9F3942E4B}">
                <a14:imgProps xmlns:a14="http://schemas.microsoft.com/office/drawing/2010/main">
                  <a14:imgLayer r:embed="rId15">
                    <a14:imgEffect>
                      <a14:backgroundRemoval t="49847" b="94190" l="69160" r="92672"/>
                    </a14:imgEffect>
                  </a14:imgLayer>
                </a14:imgProps>
              </a:ext>
              <a:ext uri="{28A0092B-C50C-407E-A947-70E740481C1C}">
                <a14:useLocalDpi xmlns:a14="http://schemas.microsoft.com/office/drawing/2010/main" val="0"/>
              </a:ext>
            </a:extLst>
          </a:blip>
          <a:srcRect l="70281" t="50494" r="9062" b="8661"/>
          <a:stretch/>
        </p:blipFill>
        <p:spPr>
          <a:xfrm>
            <a:off x="6299758" y="5994101"/>
            <a:ext cx="234102" cy="397366"/>
          </a:xfrm>
          <a:prstGeom prst="rect">
            <a:avLst/>
          </a:prstGeom>
        </p:spPr>
      </p:pic>
      <p:sp>
        <p:nvSpPr>
          <p:cNvPr id="28" name="テキスト ボックス 27">
            <a:extLst>
              <a:ext uri="{FF2B5EF4-FFF2-40B4-BE49-F238E27FC236}">
                <a16:creationId xmlns:a16="http://schemas.microsoft.com/office/drawing/2014/main" id="{8C32D31F-6CF7-4551-B89B-F20D5B736461}"/>
              </a:ext>
            </a:extLst>
          </p:cNvPr>
          <p:cNvSpPr txBox="1"/>
          <p:nvPr/>
        </p:nvSpPr>
        <p:spPr>
          <a:xfrm>
            <a:off x="6510275" y="5252717"/>
            <a:ext cx="743038" cy="229899"/>
          </a:xfrm>
          <a:prstGeom prst="rect">
            <a:avLst/>
          </a:prstGeom>
          <a:noFill/>
        </p:spPr>
        <p:txBody>
          <a:bodyPr wrap="none" rtlCol="0">
            <a:spAutoFit/>
          </a:bodyPr>
          <a:lstStyle/>
          <a:p>
            <a:r>
              <a:rPr lang="en-US" altLang="ja-JP" sz="1200" dirty="0">
                <a:latin typeface="メイリオ" panose="020B0604030504040204" pitchFamily="50" charset="-128"/>
                <a:ea typeface="メイリオ" panose="020B0604030504040204" pitchFamily="50" charset="-128"/>
                <a:cs typeface="メイリオ" panose="020B0604030504040204" pitchFamily="50" charset="-128"/>
              </a:rPr>
              <a:t>Own vehicle</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9" name="テキスト ボックス 28">
            <a:extLst>
              <a:ext uri="{FF2B5EF4-FFF2-40B4-BE49-F238E27FC236}">
                <a16:creationId xmlns:a16="http://schemas.microsoft.com/office/drawing/2014/main" id="{96AC303B-8970-4A04-92DB-1AFC27731F60}"/>
              </a:ext>
            </a:extLst>
          </p:cNvPr>
          <p:cNvSpPr txBox="1"/>
          <p:nvPr/>
        </p:nvSpPr>
        <p:spPr>
          <a:xfrm>
            <a:off x="6533860" y="5663106"/>
            <a:ext cx="896143" cy="229899"/>
          </a:xfrm>
          <a:prstGeom prst="rect">
            <a:avLst/>
          </a:prstGeom>
          <a:noFill/>
        </p:spPr>
        <p:txBody>
          <a:bodyPr wrap="none" rtlCol="0">
            <a:spAutoFit/>
          </a:bodyPr>
          <a:lstStyle/>
          <a:p>
            <a:r>
              <a:rPr lang="en-US" altLang="ja-JP" sz="1200" dirty="0">
                <a:latin typeface="メイリオ" panose="020B0604030504040204" pitchFamily="50" charset="-128"/>
                <a:ea typeface="メイリオ" panose="020B0604030504040204" pitchFamily="50" charset="-128"/>
                <a:cs typeface="メイリオ" panose="020B0604030504040204" pitchFamily="50" charset="-128"/>
              </a:rPr>
              <a:t>Desired vehicle</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0" name="テキスト ボックス 29">
            <a:extLst>
              <a:ext uri="{FF2B5EF4-FFF2-40B4-BE49-F238E27FC236}">
                <a16:creationId xmlns:a16="http://schemas.microsoft.com/office/drawing/2014/main" id="{0D565B11-D653-40D8-86C1-34C73699F60A}"/>
              </a:ext>
            </a:extLst>
          </p:cNvPr>
          <p:cNvSpPr txBox="1"/>
          <p:nvPr/>
        </p:nvSpPr>
        <p:spPr>
          <a:xfrm>
            <a:off x="6533860" y="6082784"/>
            <a:ext cx="1176499" cy="229899"/>
          </a:xfrm>
          <a:prstGeom prst="rect">
            <a:avLst/>
          </a:prstGeom>
          <a:noFill/>
        </p:spPr>
        <p:txBody>
          <a:bodyPr wrap="none" rtlCol="0">
            <a:spAutoFit/>
          </a:bodyPr>
          <a:lstStyle/>
          <a:p>
            <a:r>
              <a:rPr lang="en-US" altLang="ja-JP" sz="1200" dirty="0">
                <a:latin typeface="メイリオ" panose="020B0604030504040204" pitchFamily="50" charset="-128"/>
                <a:ea typeface="メイリオ" panose="020B0604030504040204" pitchFamily="50" charset="-128"/>
                <a:cs typeface="メイリオ" panose="020B0604030504040204" pitchFamily="50" charset="-128"/>
              </a:rPr>
              <a:t>Interference vehicle </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1085655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7EE86064-1D3B-7060-8A09-4E35B22C67C5}"/>
              </a:ext>
            </a:extLst>
          </p:cNvPr>
          <p:cNvPicPr>
            <a:picLocks noChangeAspect="1"/>
          </p:cNvPicPr>
          <p:nvPr/>
        </p:nvPicPr>
        <p:blipFill>
          <a:blip r:embed="rId2"/>
          <a:stretch>
            <a:fillRect/>
          </a:stretch>
        </p:blipFill>
        <p:spPr>
          <a:xfrm>
            <a:off x="70204" y="1673604"/>
            <a:ext cx="8877756" cy="4432528"/>
          </a:xfrm>
          <a:prstGeom prst="rect">
            <a:avLst/>
          </a:prstGeom>
        </p:spPr>
      </p:pic>
      <p:sp>
        <p:nvSpPr>
          <p:cNvPr id="9" name="タイトル 8">
            <a:extLst>
              <a:ext uri="{FF2B5EF4-FFF2-40B4-BE49-F238E27FC236}">
                <a16:creationId xmlns:a16="http://schemas.microsoft.com/office/drawing/2014/main" id="{6509A39D-979F-A5B5-7FC6-9989C131691F}"/>
              </a:ext>
            </a:extLst>
          </p:cNvPr>
          <p:cNvSpPr>
            <a:spLocks noGrp="1"/>
          </p:cNvSpPr>
          <p:nvPr>
            <p:ph type="title"/>
          </p:nvPr>
        </p:nvSpPr>
        <p:spPr/>
        <p:txBody>
          <a:bodyPr/>
          <a:lstStyle/>
          <a:p>
            <a:r>
              <a:rPr lang="en-US" altLang="ja-JP" dirty="0"/>
              <a:t>Coexistence environments in TG6ma</a:t>
            </a:r>
            <a:endParaRPr lang="ja-JP" altLang="en-US" dirty="0"/>
          </a:p>
        </p:txBody>
      </p:sp>
      <p:sp>
        <p:nvSpPr>
          <p:cNvPr id="6" name="スライド番号プレースホルダー 5">
            <a:extLst>
              <a:ext uri="{FF2B5EF4-FFF2-40B4-BE49-F238E27FC236}">
                <a16:creationId xmlns:a16="http://schemas.microsoft.com/office/drawing/2014/main" id="{847E1723-72D1-F16A-83E4-B29ACA73567E}"/>
              </a:ext>
            </a:extLst>
          </p:cNvPr>
          <p:cNvSpPr>
            <a:spLocks noGrp="1"/>
          </p:cNvSpPr>
          <p:nvPr>
            <p:ph type="sldNum" sz="quarter" idx="12"/>
          </p:nvPr>
        </p:nvSpPr>
        <p:spPr/>
        <p:txBody>
          <a:bodyPr/>
          <a:lstStyle/>
          <a:p>
            <a:pPr marL="0" lvl="0" indent="0" algn="ctr" rtl="0">
              <a:spcBef>
                <a:spcPts val="0"/>
              </a:spcBef>
              <a:spcAft>
                <a:spcPts val="0"/>
              </a:spcAft>
              <a:buNone/>
            </a:pPr>
            <a:r>
              <a:rPr lang="en-US"/>
              <a:t>Slide </a:t>
            </a:r>
            <a:fld id="{00000000-1234-1234-1234-123412341234}" type="slidenum">
              <a:rPr lang="en-US" smtClean="0"/>
              <a:t>3</a:t>
            </a:fld>
            <a:endParaRPr dirty="0"/>
          </a:p>
        </p:txBody>
      </p:sp>
      <p:sp>
        <p:nvSpPr>
          <p:cNvPr id="5" name="フッター プレースホルダー 4">
            <a:extLst>
              <a:ext uri="{FF2B5EF4-FFF2-40B4-BE49-F238E27FC236}">
                <a16:creationId xmlns:a16="http://schemas.microsoft.com/office/drawing/2014/main" id="{4531939F-140B-EFB8-64C9-DD3236EB25EC}"/>
              </a:ext>
            </a:extLst>
          </p:cNvPr>
          <p:cNvSpPr>
            <a:spLocks noGrp="1"/>
          </p:cNvSpPr>
          <p:nvPr>
            <p:ph type="ftr" sz="quarter" idx="3"/>
          </p:nvPr>
        </p:nvSpPr>
        <p:spPr/>
        <p:txBody>
          <a:bodyPr/>
          <a:lstStyle/>
          <a:p>
            <a:r>
              <a:rPr lang="en-US"/>
              <a:t>Takumi Kobayashi, Minsoo Kim, Marco Hernandez, Ryuji Kohno (Nitech/YRP-IAI/U.Oulu/YNU)</a:t>
            </a:r>
            <a:endParaRPr lang="en-US" dirty="0"/>
          </a:p>
        </p:txBody>
      </p:sp>
      <p:sp>
        <p:nvSpPr>
          <p:cNvPr id="4" name="日付プレースホルダー 3">
            <a:extLst>
              <a:ext uri="{FF2B5EF4-FFF2-40B4-BE49-F238E27FC236}">
                <a16:creationId xmlns:a16="http://schemas.microsoft.com/office/drawing/2014/main" id="{AC54BD73-EFDC-90CA-E176-77ACD35AD40C}"/>
              </a:ext>
            </a:extLst>
          </p:cNvPr>
          <p:cNvSpPr>
            <a:spLocks noGrp="1"/>
          </p:cNvSpPr>
          <p:nvPr>
            <p:ph type="dt" sz="half" idx="2"/>
          </p:nvPr>
        </p:nvSpPr>
        <p:spPr/>
        <p:txBody>
          <a:bodyPr/>
          <a:lstStyle/>
          <a:p>
            <a:r>
              <a:rPr lang="en-US" altLang="ja-JP"/>
              <a:t>January 2024</a:t>
            </a:r>
            <a:endParaRPr lang="en-US" dirty="0"/>
          </a:p>
        </p:txBody>
      </p:sp>
      <p:sp>
        <p:nvSpPr>
          <p:cNvPr id="10" name="正方形/長方形 9">
            <a:extLst>
              <a:ext uri="{FF2B5EF4-FFF2-40B4-BE49-F238E27FC236}">
                <a16:creationId xmlns:a16="http://schemas.microsoft.com/office/drawing/2014/main" id="{C6778D03-2E41-AC04-D73A-028F593064F6}"/>
              </a:ext>
            </a:extLst>
          </p:cNvPr>
          <p:cNvSpPr/>
          <p:nvPr/>
        </p:nvSpPr>
        <p:spPr>
          <a:xfrm>
            <a:off x="3187816" y="4092608"/>
            <a:ext cx="3125585" cy="1924396"/>
          </a:xfrm>
          <a:prstGeom prst="rect">
            <a:avLst/>
          </a:prstGeom>
          <a:noFill/>
          <a:ln w="38100">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Tree>
    <p:extLst>
      <p:ext uri="{BB962C8B-B14F-4D97-AF65-F5344CB8AC3E}">
        <p14:creationId xmlns:p14="http://schemas.microsoft.com/office/powerpoint/2010/main" val="37681832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B4D5FFA8-4968-4344-AB51-41835B21F083}"/>
              </a:ext>
            </a:extLst>
          </p:cNvPr>
          <p:cNvSpPr>
            <a:spLocks noGrp="1"/>
          </p:cNvSpPr>
          <p:nvPr>
            <p:ph type="sldNum" sz="quarter" idx="12"/>
          </p:nvPr>
        </p:nvSpPr>
        <p:spPr/>
        <p:txBody>
          <a:bodyPr/>
          <a:lstStyle/>
          <a:p>
            <a:r>
              <a:rPr lang="en-US" altLang="ja-JP"/>
              <a:t>Slide </a:t>
            </a:r>
            <a:fld id="{266A080E-4E30-4968-B029-7CF782D6220C}" type="slidenum">
              <a:rPr lang="en-US" altLang="ja-JP" smtClean="0"/>
              <a:pPr/>
              <a:t>30</a:t>
            </a:fld>
            <a:endParaRPr lang="en-US" altLang="ja-JP" dirty="0"/>
          </a:p>
        </p:txBody>
      </p:sp>
      <p:sp>
        <p:nvSpPr>
          <p:cNvPr id="3" name="フッター プレースホルダー 2">
            <a:extLst>
              <a:ext uri="{FF2B5EF4-FFF2-40B4-BE49-F238E27FC236}">
                <a16:creationId xmlns:a16="http://schemas.microsoft.com/office/drawing/2014/main" id="{FB935CAD-E80F-4D25-8BEF-BF50A0A08F25}"/>
              </a:ext>
            </a:extLst>
          </p:cNvPr>
          <p:cNvSpPr>
            <a:spLocks noGrp="1"/>
          </p:cNvSpPr>
          <p:nvPr>
            <p:ph type="ftr" sz="quarter" idx="3"/>
          </p:nvPr>
        </p:nvSpPr>
        <p:spPr/>
        <p:txBody>
          <a:bodyPr/>
          <a:lstStyle/>
          <a:p>
            <a:r>
              <a:rPr lang="en-US" altLang="ja-JP"/>
              <a:t>Takumi Kobayashi, Minsoo Kim, Marco Hernandez, Ryuji Kohno (Nitech/YRP-IAI/U.Oulu/YNU)</a:t>
            </a:r>
            <a:endParaRPr lang="en-US" altLang="ja-JP" dirty="0"/>
          </a:p>
        </p:txBody>
      </p:sp>
      <p:sp>
        <p:nvSpPr>
          <p:cNvPr id="4" name="日付プレースホルダー 3">
            <a:extLst>
              <a:ext uri="{FF2B5EF4-FFF2-40B4-BE49-F238E27FC236}">
                <a16:creationId xmlns:a16="http://schemas.microsoft.com/office/drawing/2014/main" id="{CAC32A0F-EC0A-4C6B-A31F-E4B3A8DD4335}"/>
              </a:ext>
            </a:extLst>
          </p:cNvPr>
          <p:cNvSpPr>
            <a:spLocks noGrp="1"/>
          </p:cNvSpPr>
          <p:nvPr>
            <p:ph type="dt" sz="half" idx="2"/>
          </p:nvPr>
        </p:nvSpPr>
        <p:spPr/>
        <p:txBody>
          <a:bodyPr/>
          <a:lstStyle/>
          <a:p>
            <a:r>
              <a:rPr lang="en-US" altLang="ja-JP"/>
              <a:t>January 2024</a:t>
            </a:r>
            <a:endParaRPr lang="en-US" altLang="ja-JP" dirty="0"/>
          </a:p>
        </p:txBody>
      </p:sp>
      <p:sp>
        <p:nvSpPr>
          <p:cNvPr id="5" name="タイトル 1">
            <a:extLst>
              <a:ext uri="{FF2B5EF4-FFF2-40B4-BE49-F238E27FC236}">
                <a16:creationId xmlns:a16="http://schemas.microsoft.com/office/drawing/2014/main" id="{F0D60ABB-9E1B-4794-84A2-BFB29C327C2E}"/>
              </a:ext>
            </a:extLst>
          </p:cNvPr>
          <p:cNvSpPr txBox="1">
            <a:spLocks/>
          </p:cNvSpPr>
          <p:nvPr/>
        </p:nvSpPr>
        <p:spPr>
          <a:xfrm>
            <a:off x="-975794" y="583102"/>
            <a:ext cx="7886700" cy="958849"/>
          </a:xfrm>
          <a:prstGeom prst="rect">
            <a:avLst/>
          </a:prstGeom>
        </p:spPr>
        <p:txBody>
          <a:bodyPr>
            <a:noAutofit/>
          </a:bodyPr>
          <a:lstStyle>
            <a:lvl1pPr algn="ctr" rtl="0" eaLnBrk="1" fontAlgn="base" hangingPunct="1">
              <a:spcBef>
                <a:spcPct val="0"/>
              </a:spcBef>
              <a:spcAft>
                <a:spcPct val="0"/>
              </a:spcAft>
              <a:defRPr kumimoji="1" sz="3600">
                <a:solidFill>
                  <a:schemeClr val="tx2"/>
                </a:solidFill>
                <a:latin typeface="+mj-lt"/>
                <a:ea typeface="+mj-ea"/>
                <a:cs typeface="+mj-cs"/>
              </a:defRPr>
            </a:lvl1pPr>
            <a:lvl2pPr algn="ctr" rtl="0" eaLnBrk="1" fontAlgn="base" hangingPunct="1">
              <a:spcBef>
                <a:spcPct val="0"/>
              </a:spcBef>
              <a:spcAft>
                <a:spcPct val="0"/>
              </a:spcAft>
              <a:defRPr kumimoji="1" sz="3600">
                <a:solidFill>
                  <a:schemeClr val="tx2"/>
                </a:solidFill>
                <a:latin typeface="Times New Roman" pitchFamily="18" charset="0"/>
              </a:defRPr>
            </a:lvl2pPr>
            <a:lvl3pPr algn="ctr" rtl="0" eaLnBrk="1" fontAlgn="base" hangingPunct="1">
              <a:spcBef>
                <a:spcPct val="0"/>
              </a:spcBef>
              <a:spcAft>
                <a:spcPct val="0"/>
              </a:spcAft>
              <a:defRPr kumimoji="1" sz="3600">
                <a:solidFill>
                  <a:schemeClr val="tx2"/>
                </a:solidFill>
                <a:latin typeface="Times New Roman" pitchFamily="18" charset="0"/>
              </a:defRPr>
            </a:lvl3pPr>
            <a:lvl4pPr algn="ctr" rtl="0" eaLnBrk="1" fontAlgn="base" hangingPunct="1">
              <a:spcBef>
                <a:spcPct val="0"/>
              </a:spcBef>
              <a:spcAft>
                <a:spcPct val="0"/>
              </a:spcAft>
              <a:defRPr kumimoji="1" sz="3600">
                <a:solidFill>
                  <a:schemeClr val="tx2"/>
                </a:solidFill>
                <a:latin typeface="Times New Roman" pitchFamily="18" charset="0"/>
              </a:defRPr>
            </a:lvl4pPr>
            <a:lvl5pPr algn="ctr" rtl="0" eaLnBrk="1" fontAlgn="base" hangingPunct="1">
              <a:spcBef>
                <a:spcPct val="0"/>
              </a:spcBef>
              <a:spcAft>
                <a:spcPct val="0"/>
              </a:spcAft>
              <a:defRPr kumimoji="1" sz="3600">
                <a:solidFill>
                  <a:schemeClr val="tx2"/>
                </a:solidFill>
                <a:latin typeface="Times New Roman" pitchFamily="18" charset="0"/>
              </a:defRPr>
            </a:lvl5pPr>
            <a:lvl6pPr marL="457200" algn="ctr" rtl="0" eaLnBrk="1" fontAlgn="base" hangingPunct="1">
              <a:spcBef>
                <a:spcPct val="0"/>
              </a:spcBef>
              <a:spcAft>
                <a:spcPct val="0"/>
              </a:spcAft>
              <a:defRPr kumimoji="1" sz="3600">
                <a:solidFill>
                  <a:schemeClr val="tx2"/>
                </a:solidFill>
                <a:latin typeface="Times New Roman" pitchFamily="18" charset="0"/>
              </a:defRPr>
            </a:lvl6pPr>
            <a:lvl7pPr marL="914400" algn="ctr" rtl="0" eaLnBrk="1" fontAlgn="base" hangingPunct="1">
              <a:spcBef>
                <a:spcPct val="0"/>
              </a:spcBef>
              <a:spcAft>
                <a:spcPct val="0"/>
              </a:spcAft>
              <a:defRPr kumimoji="1" sz="3600">
                <a:solidFill>
                  <a:schemeClr val="tx2"/>
                </a:solidFill>
                <a:latin typeface="Times New Roman" pitchFamily="18" charset="0"/>
              </a:defRPr>
            </a:lvl7pPr>
            <a:lvl8pPr marL="1371600" algn="ctr" rtl="0" eaLnBrk="1" fontAlgn="base" hangingPunct="1">
              <a:spcBef>
                <a:spcPct val="0"/>
              </a:spcBef>
              <a:spcAft>
                <a:spcPct val="0"/>
              </a:spcAft>
              <a:defRPr kumimoji="1" sz="3600">
                <a:solidFill>
                  <a:schemeClr val="tx2"/>
                </a:solidFill>
                <a:latin typeface="Times New Roman" pitchFamily="18" charset="0"/>
              </a:defRPr>
            </a:lvl8pPr>
            <a:lvl9pPr marL="1828800" algn="ctr" rtl="0" eaLnBrk="1" fontAlgn="base" hangingPunct="1">
              <a:spcBef>
                <a:spcPct val="0"/>
              </a:spcBef>
              <a:spcAft>
                <a:spcPct val="0"/>
              </a:spcAft>
              <a:defRPr kumimoji="1" sz="3600">
                <a:solidFill>
                  <a:schemeClr val="tx2"/>
                </a:solidFill>
                <a:latin typeface="Times New Roman" pitchFamily="18" charset="0"/>
              </a:defRPr>
            </a:lvl9pPr>
          </a:lstStyle>
          <a:p>
            <a:r>
              <a:rPr lang="en-US" altLang="ja-JP" kern="0" dirty="0"/>
              <a:t>BER-DIR</a:t>
            </a:r>
            <a:r>
              <a:rPr lang="ja-JP" altLang="en-US" kern="0" dirty="0"/>
              <a:t> </a:t>
            </a:r>
            <a:r>
              <a:rPr lang="en-US" altLang="ja-JP" kern="0" dirty="0"/>
              <a:t>performance</a:t>
            </a:r>
            <a:endParaRPr lang="ja-JP" altLang="en-US" kern="0" dirty="0"/>
          </a:p>
        </p:txBody>
      </p:sp>
      <p:sp>
        <p:nvSpPr>
          <p:cNvPr id="6" name="正方形/長方形 5">
            <a:extLst>
              <a:ext uri="{FF2B5EF4-FFF2-40B4-BE49-F238E27FC236}">
                <a16:creationId xmlns:a16="http://schemas.microsoft.com/office/drawing/2014/main" id="{A29452B8-0638-4B1D-9E61-86229A56784E}"/>
              </a:ext>
            </a:extLst>
          </p:cNvPr>
          <p:cNvSpPr/>
          <p:nvPr/>
        </p:nvSpPr>
        <p:spPr>
          <a:xfrm>
            <a:off x="1209025" y="4992360"/>
            <a:ext cx="1705916" cy="276999"/>
          </a:xfrm>
          <a:prstGeom prst="rect">
            <a:avLst/>
          </a:prstGeom>
        </p:spPr>
        <p:txBody>
          <a:bodyPr wrap="none">
            <a:spAutoFit/>
          </a:bodyPr>
          <a:lstStyle/>
          <a:p>
            <a:r>
              <a:rPr lang="en-US" altLang="ja-JP" dirty="0"/>
              <a:t>interference</a:t>
            </a:r>
            <a:r>
              <a:rPr lang="ja-JP" altLang="en-US" dirty="0"/>
              <a:t>：</a:t>
            </a:r>
            <a:r>
              <a:rPr lang="en-US" altLang="ja-JP" dirty="0"/>
              <a:t>±180 deg.</a:t>
            </a:r>
            <a:endParaRPr lang="ja-JP" altLang="en-US" dirty="0"/>
          </a:p>
        </p:txBody>
      </p:sp>
      <p:sp>
        <p:nvSpPr>
          <p:cNvPr id="7" name="テキスト ボックス 6">
            <a:extLst>
              <a:ext uri="{FF2B5EF4-FFF2-40B4-BE49-F238E27FC236}">
                <a16:creationId xmlns:a16="http://schemas.microsoft.com/office/drawing/2014/main" id="{09309903-F4BD-4020-A697-EFCB6FF09DD8}"/>
              </a:ext>
            </a:extLst>
          </p:cNvPr>
          <p:cNvSpPr txBox="1"/>
          <p:nvPr/>
        </p:nvSpPr>
        <p:spPr>
          <a:xfrm rot="16200000">
            <a:off x="-220434" y="3161424"/>
            <a:ext cx="1330222" cy="352669"/>
          </a:xfrm>
          <a:prstGeom prst="rect">
            <a:avLst/>
          </a:prstGeom>
          <a:noFill/>
        </p:spPr>
        <p:txBody>
          <a:bodyPr wrap="none" rtlCol="0">
            <a:spAutoFit/>
          </a:bodyPr>
          <a:lstStyle/>
          <a:p>
            <a:r>
              <a:rPr kumimoji="1" lang="en-US" altLang="ja-JP" dirty="0">
                <a:latin typeface="Times New Roman" panose="02020603050405020304" pitchFamily="18" charset="0"/>
                <a:cs typeface="Times New Roman" panose="02020603050405020304" pitchFamily="18" charset="0"/>
              </a:rPr>
              <a:t>Bit</a:t>
            </a:r>
            <a:r>
              <a:rPr kumimoji="1" lang="ja-JP" altLang="en-US" dirty="0">
                <a:latin typeface="Times New Roman" panose="02020603050405020304" pitchFamily="18" charset="0"/>
                <a:cs typeface="Times New Roman" panose="02020603050405020304" pitchFamily="18" charset="0"/>
              </a:rPr>
              <a:t> </a:t>
            </a:r>
            <a:r>
              <a:rPr kumimoji="1" lang="en-US" altLang="ja-JP" dirty="0">
                <a:latin typeface="Times New Roman" panose="02020603050405020304" pitchFamily="18" charset="0"/>
                <a:cs typeface="Times New Roman" panose="02020603050405020304" pitchFamily="18" charset="0"/>
              </a:rPr>
              <a:t>error</a:t>
            </a:r>
            <a:r>
              <a:rPr kumimoji="1" lang="ja-JP" altLang="en-US" dirty="0">
                <a:latin typeface="Times New Roman" panose="02020603050405020304" pitchFamily="18" charset="0"/>
                <a:cs typeface="Times New Roman" panose="02020603050405020304" pitchFamily="18" charset="0"/>
              </a:rPr>
              <a:t> </a:t>
            </a:r>
            <a:r>
              <a:rPr kumimoji="1" lang="en-US" altLang="ja-JP" dirty="0">
                <a:latin typeface="Times New Roman" panose="02020603050405020304" pitchFamily="18" charset="0"/>
                <a:cs typeface="Times New Roman" panose="02020603050405020304" pitchFamily="18" charset="0"/>
              </a:rPr>
              <a:t>rate</a:t>
            </a:r>
            <a:endParaRPr kumimoji="1" lang="ja-JP" altLang="en-US" dirty="0">
              <a:latin typeface="Times New Roman" panose="02020603050405020304" pitchFamily="18" charset="0"/>
              <a:cs typeface="Times New Roman" panose="02020603050405020304" pitchFamily="18" charset="0"/>
            </a:endParaRPr>
          </a:p>
        </p:txBody>
      </p:sp>
      <p:grpSp>
        <p:nvGrpSpPr>
          <p:cNvPr id="8" name="グループ化 7">
            <a:extLst>
              <a:ext uri="{FF2B5EF4-FFF2-40B4-BE49-F238E27FC236}">
                <a16:creationId xmlns:a16="http://schemas.microsoft.com/office/drawing/2014/main" id="{0850B60A-8311-4D9E-AE4F-1C1367ECF886}"/>
              </a:ext>
            </a:extLst>
          </p:cNvPr>
          <p:cNvGrpSpPr>
            <a:grpSpLocks noChangeAspect="1"/>
          </p:cNvGrpSpPr>
          <p:nvPr/>
        </p:nvGrpSpPr>
        <p:grpSpPr>
          <a:xfrm>
            <a:off x="628650" y="2034027"/>
            <a:ext cx="4028059" cy="2995183"/>
            <a:chOff x="4434175" y="2170360"/>
            <a:chExt cx="4218380" cy="3136702"/>
          </a:xfrm>
        </p:grpSpPr>
        <mc:AlternateContent xmlns:mc="http://schemas.openxmlformats.org/markup-compatibility/2006" xmlns:a14="http://schemas.microsoft.com/office/drawing/2010/main">
          <mc:Choice Requires="a14">
            <p:sp>
              <p:nvSpPr>
                <p:cNvPr id="9" name="テキスト ボックス 8">
                  <a:extLst>
                    <a:ext uri="{FF2B5EF4-FFF2-40B4-BE49-F238E27FC236}">
                      <a16:creationId xmlns:a16="http://schemas.microsoft.com/office/drawing/2014/main" id="{50689867-008B-4706-9777-480B0AA67821}"/>
                    </a:ext>
                  </a:extLst>
                </p:cNvPr>
                <p:cNvSpPr txBox="1"/>
                <p:nvPr/>
              </p:nvSpPr>
              <p:spPr>
                <a:xfrm>
                  <a:off x="4475052" y="2170360"/>
                  <a:ext cx="465191"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kumimoji="1" lang="en-US" altLang="ja-JP" sz="1200" b="0" i="1" smtClean="0">
                                <a:latin typeface="Cambria Math" panose="02040503050406030204" pitchFamily="18" charset="0"/>
                                <a:cs typeface="Times New Roman" panose="02020603050405020304" pitchFamily="18" charset="0"/>
                              </a:rPr>
                            </m:ctrlPr>
                          </m:sSupPr>
                          <m:e>
                            <m:r>
                              <a:rPr kumimoji="1" lang="en-US" altLang="ja-JP" sz="1200" b="0" i="1" smtClean="0">
                                <a:latin typeface="Cambria Math" panose="02040503050406030204" pitchFamily="18" charset="0"/>
                                <a:cs typeface="Times New Roman" panose="02020603050405020304" pitchFamily="18" charset="0"/>
                              </a:rPr>
                              <m:t>10</m:t>
                            </m:r>
                          </m:e>
                          <m:sup>
                            <m:r>
                              <a:rPr kumimoji="1" lang="en-US" altLang="ja-JP" sz="1200" b="0" i="1" smtClean="0">
                                <a:latin typeface="Cambria Math" panose="02040503050406030204" pitchFamily="18" charset="0"/>
                                <a:cs typeface="Times New Roman" panose="02020603050405020304" pitchFamily="18" charset="0"/>
                              </a:rPr>
                              <m:t>0</m:t>
                            </m:r>
                          </m:sup>
                        </m:sSup>
                      </m:oMath>
                    </m:oMathPara>
                  </a14:m>
                  <a:endParaRPr kumimoji="1" lang="ja-JP" altLang="en-US" sz="1200" dirty="0">
                    <a:latin typeface="Times New Roman" panose="02020603050405020304" pitchFamily="18" charset="0"/>
                    <a:cs typeface="Times New Roman" panose="02020603050405020304" pitchFamily="18" charset="0"/>
                  </a:endParaRPr>
                </a:p>
              </p:txBody>
            </p:sp>
          </mc:Choice>
          <mc:Fallback xmlns="">
            <p:sp>
              <p:nvSpPr>
                <p:cNvPr id="21" name="テキスト ボックス 20"/>
                <p:cNvSpPr txBox="1">
                  <a:spLocks noRot="1" noChangeAspect="1" noMove="1" noResize="1" noEditPoints="1" noAdjustHandles="1" noChangeArrowheads="1" noChangeShapeType="1" noTextEdit="1"/>
                </p:cNvSpPr>
                <p:nvPr/>
              </p:nvSpPr>
              <p:spPr>
                <a:xfrm>
                  <a:off x="4475052" y="2170360"/>
                  <a:ext cx="465191" cy="276999"/>
                </a:xfrm>
                <a:prstGeom prst="rect">
                  <a:avLst/>
                </a:prstGeom>
                <a:blipFill rotWithShape="0">
                  <a:blip r:embed="rId2"/>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0" name="テキスト ボックス 9">
                  <a:extLst>
                    <a:ext uri="{FF2B5EF4-FFF2-40B4-BE49-F238E27FC236}">
                      <a16:creationId xmlns:a16="http://schemas.microsoft.com/office/drawing/2014/main" id="{B4682FFC-9181-487F-8A3E-BF53E3DB5E68}"/>
                    </a:ext>
                  </a:extLst>
                </p:cNvPr>
                <p:cNvSpPr txBox="1"/>
                <p:nvPr/>
              </p:nvSpPr>
              <p:spPr>
                <a:xfrm>
                  <a:off x="4434175" y="3380703"/>
                  <a:ext cx="546945"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kumimoji="1" lang="en-US" altLang="ja-JP" sz="1200" b="0" i="1" smtClean="0">
                                <a:latin typeface="Cambria Math" panose="02040503050406030204" pitchFamily="18" charset="0"/>
                                <a:cs typeface="Times New Roman" panose="02020603050405020304" pitchFamily="18" charset="0"/>
                              </a:rPr>
                            </m:ctrlPr>
                          </m:sSupPr>
                          <m:e>
                            <m:r>
                              <a:rPr kumimoji="1" lang="en-US" altLang="ja-JP" sz="1200" b="0" i="1" smtClean="0">
                                <a:latin typeface="Cambria Math" panose="02040503050406030204" pitchFamily="18" charset="0"/>
                                <a:cs typeface="Times New Roman" panose="02020603050405020304" pitchFamily="18" charset="0"/>
                              </a:rPr>
                              <m:t>10</m:t>
                            </m:r>
                          </m:e>
                          <m:sup>
                            <m:r>
                              <a:rPr kumimoji="1" lang="en-US" altLang="ja-JP" sz="1200" b="0" i="1" smtClean="0">
                                <a:latin typeface="Cambria Math" panose="02040503050406030204" pitchFamily="18" charset="0"/>
                                <a:cs typeface="Times New Roman" panose="02020603050405020304" pitchFamily="18" charset="0"/>
                              </a:rPr>
                              <m:t>−2</m:t>
                            </m:r>
                          </m:sup>
                        </m:sSup>
                      </m:oMath>
                    </m:oMathPara>
                  </a14:m>
                  <a:endParaRPr kumimoji="1" lang="ja-JP" altLang="en-US" sz="1200" dirty="0">
                    <a:latin typeface="Times New Roman" panose="02020603050405020304" pitchFamily="18" charset="0"/>
                    <a:cs typeface="Times New Roman" panose="02020603050405020304" pitchFamily="18" charset="0"/>
                  </a:endParaRPr>
                </a:p>
              </p:txBody>
            </p:sp>
          </mc:Choice>
          <mc:Fallback xmlns="">
            <p:sp>
              <p:nvSpPr>
                <p:cNvPr id="22" name="テキスト ボックス 21"/>
                <p:cNvSpPr txBox="1">
                  <a:spLocks noRot="1" noChangeAspect="1" noMove="1" noResize="1" noEditPoints="1" noAdjustHandles="1" noChangeArrowheads="1" noChangeShapeType="1" noTextEdit="1"/>
                </p:cNvSpPr>
                <p:nvPr/>
              </p:nvSpPr>
              <p:spPr>
                <a:xfrm>
                  <a:off x="4434175" y="3380703"/>
                  <a:ext cx="546945" cy="276999"/>
                </a:xfrm>
                <a:prstGeom prst="rect">
                  <a:avLst/>
                </a:prstGeom>
                <a:blipFill rotWithShape="0">
                  <a:blip r:embed="rId3"/>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1" name="テキスト ボックス 10">
                  <a:extLst>
                    <a:ext uri="{FF2B5EF4-FFF2-40B4-BE49-F238E27FC236}">
                      <a16:creationId xmlns:a16="http://schemas.microsoft.com/office/drawing/2014/main" id="{537DDDA3-42E3-43AF-A5EB-02034ABBC2FC}"/>
                    </a:ext>
                  </a:extLst>
                </p:cNvPr>
                <p:cNvSpPr txBox="1"/>
                <p:nvPr/>
              </p:nvSpPr>
              <p:spPr>
                <a:xfrm>
                  <a:off x="4434175" y="4591046"/>
                  <a:ext cx="546945"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kumimoji="1" lang="en-US" altLang="ja-JP" sz="1200" b="0" i="1" smtClean="0">
                                <a:latin typeface="Cambria Math" panose="02040503050406030204" pitchFamily="18" charset="0"/>
                                <a:cs typeface="Times New Roman" panose="02020603050405020304" pitchFamily="18" charset="0"/>
                              </a:rPr>
                            </m:ctrlPr>
                          </m:sSupPr>
                          <m:e>
                            <m:r>
                              <a:rPr kumimoji="1" lang="en-US" altLang="ja-JP" sz="1200" b="0" i="1" smtClean="0">
                                <a:latin typeface="Cambria Math" panose="02040503050406030204" pitchFamily="18" charset="0"/>
                                <a:cs typeface="Times New Roman" panose="02020603050405020304" pitchFamily="18" charset="0"/>
                              </a:rPr>
                              <m:t>10</m:t>
                            </m:r>
                          </m:e>
                          <m:sup>
                            <m:r>
                              <a:rPr kumimoji="1" lang="en-US" altLang="ja-JP" sz="1200" b="0" i="1" smtClean="0">
                                <a:latin typeface="Cambria Math" panose="02040503050406030204" pitchFamily="18" charset="0"/>
                                <a:cs typeface="Times New Roman" panose="02020603050405020304" pitchFamily="18" charset="0"/>
                              </a:rPr>
                              <m:t>−4</m:t>
                            </m:r>
                          </m:sup>
                        </m:sSup>
                      </m:oMath>
                    </m:oMathPara>
                  </a14:m>
                  <a:endParaRPr kumimoji="1" lang="ja-JP" altLang="en-US" sz="1200" dirty="0">
                    <a:latin typeface="Times New Roman" panose="02020603050405020304" pitchFamily="18" charset="0"/>
                    <a:cs typeface="Times New Roman" panose="02020603050405020304" pitchFamily="18" charset="0"/>
                  </a:endParaRPr>
                </a:p>
              </p:txBody>
            </p:sp>
          </mc:Choice>
          <mc:Fallback xmlns="">
            <p:sp>
              <p:nvSpPr>
                <p:cNvPr id="23" name="テキスト ボックス 22"/>
                <p:cNvSpPr txBox="1">
                  <a:spLocks noRot="1" noChangeAspect="1" noMove="1" noResize="1" noEditPoints="1" noAdjustHandles="1" noChangeArrowheads="1" noChangeShapeType="1" noTextEdit="1"/>
                </p:cNvSpPr>
                <p:nvPr/>
              </p:nvSpPr>
              <p:spPr>
                <a:xfrm>
                  <a:off x="4434175" y="4591046"/>
                  <a:ext cx="546945" cy="276999"/>
                </a:xfrm>
                <a:prstGeom prst="rect">
                  <a:avLst/>
                </a:prstGeom>
                <a:blipFill rotWithShape="0">
                  <a:blip r:embed="rId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2" name="テキスト ボックス 11">
                  <a:extLst>
                    <a:ext uri="{FF2B5EF4-FFF2-40B4-BE49-F238E27FC236}">
                      <a16:creationId xmlns:a16="http://schemas.microsoft.com/office/drawing/2014/main" id="{946097E9-2625-4662-B3A7-2FB0247A35F4}"/>
                    </a:ext>
                  </a:extLst>
                </p:cNvPr>
                <p:cNvSpPr txBox="1"/>
                <p:nvPr/>
              </p:nvSpPr>
              <p:spPr>
                <a:xfrm>
                  <a:off x="8292555" y="4799231"/>
                  <a:ext cx="360000" cy="276999"/>
                </a:xfrm>
                <a:prstGeom prst="rect">
                  <a:avLst/>
                </a:prstGeom>
                <a:noFill/>
              </p:spPr>
              <p:txBody>
                <a:bodyPr wrap="none" rtlCol="0">
                  <a:spAutoFit/>
                </a:bodyPr>
                <a:lstStyle/>
                <a:p>
                  <a:pPr algn="ctr"/>
                  <a14:m>
                    <m:oMathPara xmlns:m="http://schemas.openxmlformats.org/officeDocument/2006/math">
                      <m:oMathParaPr>
                        <m:jc m:val="centerGroup"/>
                      </m:oMathParaPr>
                      <m:oMath xmlns:m="http://schemas.openxmlformats.org/officeDocument/2006/math">
                        <m:r>
                          <a:rPr kumimoji="1" lang="en-US" altLang="ja-JP" sz="1200" b="0" i="1" smtClean="0">
                            <a:latin typeface="Cambria Math" panose="02040503050406030204" pitchFamily="18" charset="0"/>
                            <a:cs typeface="Times New Roman" panose="02020603050405020304" pitchFamily="18" charset="0"/>
                          </a:rPr>
                          <m:t>0</m:t>
                        </m:r>
                      </m:oMath>
                    </m:oMathPara>
                  </a14:m>
                  <a:endParaRPr kumimoji="1" lang="ja-JP" altLang="en-US" sz="1200" dirty="0">
                    <a:latin typeface="Times New Roman" panose="02020603050405020304" pitchFamily="18" charset="0"/>
                    <a:cs typeface="Times New Roman" panose="02020603050405020304" pitchFamily="18" charset="0"/>
                  </a:endParaRPr>
                </a:p>
              </p:txBody>
            </p:sp>
          </mc:Choice>
          <mc:Fallback xmlns="">
            <p:sp>
              <p:nvSpPr>
                <p:cNvPr id="31" name="テキスト ボックス 30"/>
                <p:cNvSpPr txBox="1">
                  <a:spLocks noRot="1" noChangeAspect="1" noMove="1" noResize="1" noEditPoints="1" noAdjustHandles="1" noChangeArrowheads="1" noChangeShapeType="1" noTextEdit="1"/>
                </p:cNvSpPr>
                <p:nvPr/>
              </p:nvSpPr>
              <p:spPr>
                <a:xfrm>
                  <a:off x="8292555" y="4799231"/>
                  <a:ext cx="360000" cy="276999"/>
                </a:xfrm>
                <a:prstGeom prst="rect">
                  <a:avLst/>
                </a:prstGeom>
                <a:blipFill rotWithShape="0">
                  <a:blip r:embed="rId11"/>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3" name="テキスト ボックス 12">
                  <a:extLst>
                    <a:ext uri="{FF2B5EF4-FFF2-40B4-BE49-F238E27FC236}">
                      <a16:creationId xmlns:a16="http://schemas.microsoft.com/office/drawing/2014/main" id="{5671FEC4-0D30-4869-8731-99429EE4F835}"/>
                    </a:ext>
                  </a:extLst>
                </p:cNvPr>
                <p:cNvSpPr txBox="1"/>
                <p:nvPr/>
              </p:nvSpPr>
              <p:spPr>
                <a:xfrm>
                  <a:off x="7591250" y="4799231"/>
                  <a:ext cx="360000" cy="276999"/>
                </a:xfrm>
                <a:prstGeom prst="rect">
                  <a:avLst/>
                </a:prstGeom>
                <a:noFill/>
              </p:spPr>
              <p:txBody>
                <a:bodyPr wrap="none" rtlCol="0">
                  <a:spAutoFit/>
                </a:bodyPr>
                <a:lstStyle/>
                <a:p>
                  <a:pPr algn="ctr"/>
                  <a14:m>
                    <m:oMathPara xmlns:m="http://schemas.openxmlformats.org/officeDocument/2006/math">
                      <m:oMathParaPr>
                        <m:jc m:val="centerGroup"/>
                      </m:oMathParaPr>
                      <m:oMath xmlns:m="http://schemas.openxmlformats.org/officeDocument/2006/math">
                        <m:r>
                          <a:rPr kumimoji="1" lang="en-US" altLang="ja-JP" sz="1200" b="0" i="1" smtClean="0">
                            <a:latin typeface="Cambria Math" panose="02040503050406030204" pitchFamily="18" charset="0"/>
                            <a:cs typeface="Times New Roman" panose="02020603050405020304" pitchFamily="18" charset="0"/>
                          </a:rPr>
                          <m:t>−10</m:t>
                        </m:r>
                      </m:oMath>
                    </m:oMathPara>
                  </a14:m>
                  <a:endParaRPr kumimoji="1" lang="ja-JP" altLang="en-US" sz="1200" dirty="0">
                    <a:latin typeface="Times New Roman" panose="02020603050405020304" pitchFamily="18" charset="0"/>
                    <a:cs typeface="Times New Roman" panose="02020603050405020304" pitchFamily="18" charset="0"/>
                  </a:endParaRPr>
                </a:p>
              </p:txBody>
            </p:sp>
          </mc:Choice>
          <mc:Fallback xmlns="">
            <p:sp>
              <p:nvSpPr>
                <p:cNvPr id="32" name="テキスト ボックス 31"/>
                <p:cNvSpPr txBox="1">
                  <a:spLocks noRot="1" noChangeAspect="1" noMove="1" noResize="1" noEditPoints="1" noAdjustHandles="1" noChangeArrowheads="1" noChangeShapeType="1" noTextEdit="1"/>
                </p:cNvSpPr>
                <p:nvPr/>
              </p:nvSpPr>
              <p:spPr>
                <a:xfrm>
                  <a:off x="7591250" y="4799231"/>
                  <a:ext cx="360000" cy="276999"/>
                </a:xfrm>
                <a:prstGeom prst="rect">
                  <a:avLst/>
                </a:prstGeom>
                <a:blipFill rotWithShape="0">
                  <a:blip r:embed="rId12"/>
                  <a:stretch>
                    <a:fillRect l="-3509" r="-1754"/>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4" name="テキスト ボックス 13">
                  <a:extLst>
                    <a:ext uri="{FF2B5EF4-FFF2-40B4-BE49-F238E27FC236}">
                      <a16:creationId xmlns:a16="http://schemas.microsoft.com/office/drawing/2014/main" id="{E624B32F-45EC-40BA-A9A2-135D54FB1988}"/>
                    </a:ext>
                  </a:extLst>
                </p:cNvPr>
                <p:cNvSpPr txBox="1"/>
                <p:nvPr/>
              </p:nvSpPr>
              <p:spPr>
                <a:xfrm>
                  <a:off x="6889943" y="4799231"/>
                  <a:ext cx="360000" cy="276999"/>
                </a:xfrm>
                <a:prstGeom prst="rect">
                  <a:avLst/>
                </a:prstGeom>
                <a:noFill/>
              </p:spPr>
              <p:txBody>
                <a:bodyPr wrap="none" rtlCol="0">
                  <a:spAutoFit/>
                </a:bodyPr>
                <a:lstStyle/>
                <a:p>
                  <a:pPr algn="ctr"/>
                  <a14:m>
                    <m:oMathPara xmlns:m="http://schemas.openxmlformats.org/officeDocument/2006/math">
                      <m:oMathParaPr>
                        <m:jc m:val="centerGroup"/>
                      </m:oMathParaPr>
                      <m:oMath xmlns:m="http://schemas.openxmlformats.org/officeDocument/2006/math">
                        <m:r>
                          <a:rPr lang="en-US" altLang="ja-JP" sz="1200" b="0" i="1" smtClean="0">
                            <a:latin typeface="Cambria Math" panose="02040503050406030204" pitchFamily="18" charset="0"/>
                            <a:cs typeface="Times New Roman" panose="02020603050405020304" pitchFamily="18" charset="0"/>
                          </a:rPr>
                          <m:t>−</m:t>
                        </m:r>
                        <m:r>
                          <a:rPr lang="en-US" altLang="ja-JP" sz="1200" i="1">
                            <a:latin typeface="Cambria Math" panose="02040503050406030204" pitchFamily="18" charset="0"/>
                            <a:cs typeface="Times New Roman" panose="02020603050405020304" pitchFamily="18" charset="0"/>
                          </a:rPr>
                          <m:t>2</m:t>
                        </m:r>
                        <m:r>
                          <a:rPr kumimoji="1" lang="en-US" altLang="ja-JP" sz="1200" b="0" i="1" smtClean="0">
                            <a:latin typeface="Cambria Math" panose="02040503050406030204" pitchFamily="18" charset="0"/>
                            <a:cs typeface="Times New Roman" panose="02020603050405020304" pitchFamily="18" charset="0"/>
                          </a:rPr>
                          <m:t>0</m:t>
                        </m:r>
                      </m:oMath>
                    </m:oMathPara>
                  </a14:m>
                  <a:endParaRPr kumimoji="1" lang="ja-JP" altLang="en-US" sz="1200" dirty="0">
                    <a:latin typeface="Times New Roman" panose="02020603050405020304" pitchFamily="18" charset="0"/>
                    <a:cs typeface="Times New Roman" panose="02020603050405020304" pitchFamily="18" charset="0"/>
                  </a:endParaRPr>
                </a:p>
              </p:txBody>
            </p:sp>
          </mc:Choice>
          <mc:Fallback xmlns="">
            <p:sp>
              <p:nvSpPr>
                <p:cNvPr id="33" name="テキスト ボックス 32"/>
                <p:cNvSpPr txBox="1">
                  <a:spLocks noRot="1" noChangeAspect="1" noMove="1" noResize="1" noEditPoints="1" noAdjustHandles="1" noChangeArrowheads="1" noChangeShapeType="1" noTextEdit="1"/>
                </p:cNvSpPr>
                <p:nvPr/>
              </p:nvSpPr>
              <p:spPr>
                <a:xfrm>
                  <a:off x="6889943" y="4799231"/>
                  <a:ext cx="360000" cy="276999"/>
                </a:xfrm>
                <a:prstGeom prst="rect">
                  <a:avLst/>
                </a:prstGeom>
                <a:blipFill rotWithShape="0">
                  <a:blip r:embed="rId13"/>
                  <a:stretch>
                    <a:fillRect l="-5357" r="-1786"/>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5" name="テキスト ボックス 14">
                  <a:extLst>
                    <a:ext uri="{FF2B5EF4-FFF2-40B4-BE49-F238E27FC236}">
                      <a16:creationId xmlns:a16="http://schemas.microsoft.com/office/drawing/2014/main" id="{A5893FFB-D9D0-48E4-9129-C475D4585859}"/>
                    </a:ext>
                  </a:extLst>
                </p:cNvPr>
                <p:cNvSpPr txBox="1"/>
                <p:nvPr/>
              </p:nvSpPr>
              <p:spPr>
                <a:xfrm>
                  <a:off x="6188636" y="4799231"/>
                  <a:ext cx="360000" cy="276999"/>
                </a:xfrm>
                <a:prstGeom prst="rect">
                  <a:avLst/>
                </a:prstGeom>
                <a:noFill/>
              </p:spPr>
              <p:txBody>
                <a:bodyPr wrap="none" rtlCol="0">
                  <a:spAutoFit/>
                </a:bodyPr>
                <a:lstStyle/>
                <a:p>
                  <a:pPr algn="ctr"/>
                  <a14:m>
                    <m:oMathPara xmlns:m="http://schemas.openxmlformats.org/officeDocument/2006/math">
                      <m:oMathParaPr>
                        <m:jc m:val="centerGroup"/>
                      </m:oMathParaPr>
                      <m:oMath xmlns:m="http://schemas.openxmlformats.org/officeDocument/2006/math">
                        <m:r>
                          <a:rPr lang="en-US" altLang="ja-JP" sz="1200" i="1" smtClean="0">
                            <a:latin typeface="Cambria Math" panose="02040503050406030204" pitchFamily="18" charset="0"/>
                            <a:cs typeface="Times New Roman" panose="02020603050405020304" pitchFamily="18" charset="0"/>
                          </a:rPr>
                          <m:t>−</m:t>
                        </m:r>
                        <m:r>
                          <a:rPr lang="en-US" altLang="ja-JP" sz="1200" b="0" i="1" smtClean="0">
                            <a:latin typeface="Cambria Math" panose="02040503050406030204" pitchFamily="18" charset="0"/>
                            <a:cs typeface="Times New Roman" panose="02020603050405020304" pitchFamily="18" charset="0"/>
                          </a:rPr>
                          <m:t>3</m:t>
                        </m:r>
                        <m:r>
                          <a:rPr kumimoji="1" lang="en-US" altLang="ja-JP" sz="1200" b="0" i="1" smtClean="0">
                            <a:latin typeface="Cambria Math" panose="02040503050406030204" pitchFamily="18" charset="0"/>
                            <a:cs typeface="Times New Roman" panose="02020603050405020304" pitchFamily="18" charset="0"/>
                          </a:rPr>
                          <m:t>0</m:t>
                        </m:r>
                      </m:oMath>
                    </m:oMathPara>
                  </a14:m>
                  <a:endParaRPr kumimoji="1" lang="ja-JP" altLang="en-US" sz="1200" dirty="0">
                    <a:latin typeface="Times New Roman" panose="02020603050405020304" pitchFamily="18" charset="0"/>
                    <a:cs typeface="Times New Roman" panose="02020603050405020304" pitchFamily="18" charset="0"/>
                  </a:endParaRPr>
                </a:p>
              </p:txBody>
            </p:sp>
          </mc:Choice>
          <mc:Fallback xmlns="">
            <p:sp>
              <p:nvSpPr>
                <p:cNvPr id="34" name="テキスト ボックス 33"/>
                <p:cNvSpPr txBox="1">
                  <a:spLocks noRot="1" noChangeAspect="1" noMove="1" noResize="1" noEditPoints="1" noAdjustHandles="1" noChangeArrowheads="1" noChangeShapeType="1" noTextEdit="1"/>
                </p:cNvSpPr>
                <p:nvPr/>
              </p:nvSpPr>
              <p:spPr>
                <a:xfrm>
                  <a:off x="6188636" y="4799231"/>
                  <a:ext cx="360000" cy="276999"/>
                </a:xfrm>
                <a:prstGeom prst="rect">
                  <a:avLst/>
                </a:prstGeom>
                <a:blipFill rotWithShape="0">
                  <a:blip r:embed="rId1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6" name="テキスト ボックス 15">
                  <a:extLst>
                    <a:ext uri="{FF2B5EF4-FFF2-40B4-BE49-F238E27FC236}">
                      <a16:creationId xmlns:a16="http://schemas.microsoft.com/office/drawing/2014/main" id="{CFA0BE45-551B-4E41-82DB-A7B6C3FA9455}"/>
                    </a:ext>
                  </a:extLst>
                </p:cNvPr>
                <p:cNvSpPr txBox="1"/>
                <p:nvPr/>
              </p:nvSpPr>
              <p:spPr>
                <a:xfrm>
                  <a:off x="5487329" y="4799231"/>
                  <a:ext cx="360000" cy="276999"/>
                </a:xfrm>
                <a:prstGeom prst="rect">
                  <a:avLst/>
                </a:prstGeom>
                <a:noFill/>
              </p:spPr>
              <p:txBody>
                <a:bodyPr wrap="none" rtlCol="0">
                  <a:spAutoFit/>
                </a:bodyPr>
                <a:lstStyle/>
                <a:p>
                  <a:pPr algn="ctr"/>
                  <a14:m>
                    <m:oMathPara xmlns:m="http://schemas.openxmlformats.org/officeDocument/2006/math">
                      <m:oMathParaPr>
                        <m:jc m:val="centerGroup"/>
                      </m:oMathParaPr>
                      <m:oMath xmlns:m="http://schemas.openxmlformats.org/officeDocument/2006/math">
                        <m:r>
                          <a:rPr lang="en-US" altLang="ja-JP" sz="1200" i="1" smtClean="0">
                            <a:latin typeface="Cambria Math" panose="02040503050406030204" pitchFamily="18" charset="0"/>
                            <a:cs typeface="Times New Roman" panose="02020603050405020304" pitchFamily="18" charset="0"/>
                          </a:rPr>
                          <m:t>−</m:t>
                        </m:r>
                        <m:r>
                          <a:rPr lang="en-US" altLang="ja-JP" sz="1200" b="0" i="1" smtClean="0">
                            <a:latin typeface="Cambria Math" panose="02040503050406030204" pitchFamily="18" charset="0"/>
                            <a:cs typeface="Times New Roman" panose="02020603050405020304" pitchFamily="18" charset="0"/>
                          </a:rPr>
                          <m:t>4</m:t>
                        </m:r>
                        <m:r>
                          <a:rPr kumimoji="1" lang="en-US" altLang="ja-JP" sz="1200" b="0" i="1" smtClean="0">
                            <a:latin typeface="Cambria Math" panose="02040503050406030204" pitchFamily="18" charset="0"/>
                            <a:cs typeface="Times New Roman" panose="02020603050405020304" pitchFamily="18" charset="0"/>
                          </a:rPr>
                          <m:t>0</m:t>
                        </m:r>
                      </m:oMath>
                    </m:oMathPara>
                  </a14:m>
                  <a:endParaRPr kumimoji="1" lang="ja-JP" altLang="en-US" sz="1200" dirty="0">
                    <a:latin typeface="Times New Roman" panose="02020603050405020304" pitchFamily="18" charset="0"/>
                    <a:cs typeface="Times New Roman" panose="02020603050405020304" pitchFamily="18" charset="0"/>
                  </a:endParaRPr>
                </a:p>
              </p:txBody>
            </p:sp>
          </mc:Choice>
          <mc:Fallback xmlns="">
            <p:sp>
              <p:nvSpPr>
                <p:cNvPr id="35" name="テキスト ボックス 34"/>
                <p:cNvSpPr txBox="1">
                  <a:spLocks noRot="1" noChangeAspect="1" noMove="1" noResize="1" noEditPoints="1" noAdjustHandles="1" noChangeArrowheads="1" noChangeShapeType="1" noTextEdit="1"/>
                </p:cNvSpPr>
                <p:nvPr/>
              </p:nvSpPr>
              <p:spPr>
                <a:xfrm>
                  <a:off x="5487329" y="4799231"/>
                  <a:ext cx="360000" cy="276999"/>
                </a:xfrm>
                <a:prstGeom prst="rect">
                  <a:avLst/>
                </a:prstGeom>
                <a:blipFill rotWithShape="0">
                  <a:blip r:embed="rId15"/>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7" name="テキスト ボックス 16">
                  <a:extLst>
                    <a:ext uri="{FF2B5EF4-FFF2-40B4-BE49-F238E27FC236}">
                      <a16:creationId xmlns:a16="http://schemas.microsoft.com/office/drawing/2014/main" id="{1FD87219-0587-40B6-B4F2-C0E8C5EA236F}"/>
                    </a:ext>
                  </a:extLst>
                </p:cNvPr>
                <p:cNvSpPr txBox="1"/>
                <p:nvPr/>
              </p:nvSpPr>
              <p:spPr>
                <a:xfrm>
                  <a:off x="4786022" y="4799231"/>
                  <a:ext cx="360000" cy="276999"/>
                </a:xfrm>
                <a:prstGeom prst="rect">
                  <a:avLst/>
                </a:prstGeom>
                <a:noFill/>
              </p:spPr>
              <p:txBody>
                <a:bodyPr wrap="none" rtlCol="0">
                  <a:spAutoFit/>
                </a:bodyPr>
                <a:lstStyle/>
                <a:p>
                  <a:pPr algn="ctr"/>
                  <a14:m>
                    <m:oMathPara xmlns:m="http://schemas.openxmlformats.org/officeDocument/2006/math">
                      <m:oMathParaPr>
                        <m:jc m:val="centerGroup"/>
                      </m:oMathParaPr>
                      <m:oMath xmlns:m="http://schemas.openxmlformats.org/officeDocument/2006/math">
                        <m:r>
                          <a:rPr lang="en-US" altLang="ja-JP" sz="1200" i="1" smtClean="0">
                            <a:latin typeface="Cambria Math" panose="02040503050406030204" pitchFamily="18" charset="0"/>
                            <a:cs typeface="Times New Roman" panose="02020603050405020304" pitchFamily="18" charset="0"/>
                          </a:rPr>
                          <m:t>−</m:t>
                        </m:r>
                        <m:r>
                          <a:rPr lang="en-US" altLang="ja-JP" sz="1200" b="0" i="1" smtClean="0">
                            <a:latin typeface="Cambria Math" panose="02040503050406030204" pitchFamily="18" charset="0"/>
                            <a:cs typeface="Times New Roman" panose="02020603050405020304" pitchFamily="18" charset="0"/>
                          </a:rPr>
                          <m:t>5</m:t>
                        </m:r>
                        <m:r>
                          <a:rPr kumimoji="1" lang="en-US" altLang="ja-JP" sz="1200" b="0" i="1" smtClean="0">
                            <a:latin typeface="Cambria Math" panose="02040503050406030204" pitchFamily="18" charset="0"/>
                            <a:cs typeface="Times New Roman" panose="02020603050405020304" pitchFamily="18" charset="0"/>
                          </a:rPr>
                          <m:t>0</m:t>
                        </m:r>
                      </m:oMath>
                    </m:oMathPara>
                  </a14:m>
                  <a:endParaRPr kumimoji="1" lang="ja-JP" altLang="en-US" sz="1200" dirty="0">
                    <a:latin typeface="Times New Roman" panose="02020603050405020304" pitchFamily="18" charset="0"/>
                    <a:cs typeface="Times New Roman" panose="02020603050405020304" pitchFamily="18" charset="0"/>
                  </a:endParaRPr>
                </a:p>
              </p:txBody>
            </p:sp>
          </mc:Choice>
          <mc:Fallback xmlns="">
            <p:sp>
              <p:nvSpPr>
                <p:cNvPr id="36" name="テキスト ボックス 35"/>
                <p:cNvSpPr txBox="1">
                  <a:spLocks noRot="1" noChangeAspect="1" noMove="1" noResize="1" noEditPoints="1" noAdjustHandles="1" noChangeArrowheads="1" noChangeShapeType="1" noTextEdit="1"/>
                </p:cNvSpPr>
                <p:nvPr/>
              </p:nvSpPr>
              <p:spPr>
                <a:xfrm>
                  <a:off x="4786022" y="4799231"/>
                  <a:ext cx="360000" cy="276999"/>
                </a:xfrm>
                <a:prstGeom prst="rect">
                  <a:avLst/>
                </a:prstGeom>
                <a:blipFill rotWithShape="0">
                  <a:blip r:embed="rId16"/>
                  <a:stretch>
                    <a:fillRect/>
                  </a:stretch>
                </a:blipFill>
              </p:spPr>
              <p:txBody>
                <a:bodyPr/>
                <a:lstStyle/>
                <a:p>
                  <a:r>
                    <a:rPr lang="ja-JP" altLang="en-US">
                      <a:noFill/>
                    </a:rPr>
                    <a:t> </a:t>
                  </a:r>
                </a:p>
              </p:txBody>
            </p:sp>
          </mc:Fallback>
        </mc:AlternateContent>
        <p:sp>
          <p:nvSpPr>
            <p:cNvPr id="18" name="テキスト ボックス 17">
              <a:extLst>
                <a:ext uri="{FF2B5EF4-FFF2-40B4-BE49-F238E27FC236}">
                  <a16:creationId xmlns:a16="http://schemas.microsoft.com/office/drawing/2014/main" id="{BF8CA9FF-C37F-4FC8-B54A-2AD601CB4F0D}"/>
                </a:ext>
              </a:extLst>
            </p:cNvPr>
            <p:cNvSpPr txBox="1"/>
            <p:nvPr/>
          </p:nvSpPr>
          <p:spPr>
            <a:xfrm>
              <a:off x="6244540" y="4937730"/>
              <a:ext cx="1005403" cy="369332"/>
            </a:xfrm>
            <a:prstGeom prst="rect">
              <a:avLst/>
            </a:prstGeom>
            <a:noFill/>
          </p:spPr>
          <p:txBody>
            <a:bodyPr wrap="none" rtlCol="0">
              <a:spAutoFit/>
            </a:bodyPr>
            <a:lstStyle/>
            <a:p>
              <a:r>
                <a:rPr kumimoji="1" lang="en-US" altLang="ja-JP" dirty="0">
                  <a:latin typeface="Times New Roman" panose="02020603050405020304" pitchFamily="18" charset="0"/>
                  <a:cs typeface="Times New Roman" panose="02020603050405020304" pitchFamily="18" charset="0"/>
                </a:rPr>
                <a:t>DIR[dB]</a:t>
              </a:r>
              <a:endParaRPr kumimoji="1" lang="ja-JP" altLang="en-US" dirty="0">
                <a:latin typeface="Times New Roman" panose="02020603050405020304" pitchFamily="18" charset="0"/>
                <a:cs typeface="Times New Roman" panose="02020603050405020304" pitchFamily="18" charset="0"/>
              </a:endParaRPr>
            </a:p>
          </p:txBody>
        </p:sp>
      </p:grpSp>
      <p:pic>
        <p:nvPicPr>
          <p:cNvPr id="19" name="図 18">
            <a:extLst>
              <a:ext uri="{FF2B5EF4-FFF2-40B4-BE49-F238E27FC236}">
                <a16:creationId xmlns:a16="http://schemas.microsoft.com/office/drawing/2014/main" id="{BC15DD75-E866-4C7C-B4D4-1E5968DA0DBD}"/>
              </a:ext>
            </a:extLst>
          </p:cNvPr>
          <p:cNvPicPr>
            <a:picLocks noChangeAspect="1"/>
          </p:cNvPicPr>
          <p:nvPr/>
        </p:nvPicPr>
        <p:blipFill rotWithShape="1">
          <a:blip r:embed="rId17"/>
          <a:srcRect l="28571" t="59899" r="26428" b="13535"/>
          <a:stretch/>
        </p:blipFill>
        <p:spPr>
          <a:xfrm>
            <a:off x="1057617" y="2151726"/>
            <a:ext cx="3419706" cy="2379320"/>
          </a:xfrm>
          <a:prstGeom prst="rect">
            <a:avLst/>
          </a:prstGeom>
        </p:spPr>
      </p:pic>
      <p:sp>
        <p:nvSpPr>
          <p:cNvPr id="20" name="正方形/長方形 19">
            <a:extLst>
              <a:ext uri="{FF2B5EF4-FFF2-40B4-BE49-F238E27FC236}">
                <a16:creationId xmlns:a16="http://schemas.microsoft.com/office/drawing/2014/main" id="{69410290-1600-4AA8-B705-C56B86058BFF}"/>
              </a:ext>
            </a:extLst>
          </p:cNvPr>
          <p:cNvSpPr/>
          <p:nvPr/>
        </p:nvSpPr>
        <p:spPr>
          <a:xfrm>
            <a:off x="5573294" y="5024728"/>
            <a:ext cx="1616148" cy="276999"/>
          </a:xfrm>
          <a:prstGeom prst="rect">
            <a:avLst/>
          </a:prstGeom>
        </p:spPr>
        <p:txBody>
          <a:bodyPr wrap="none">
            <a:spAutoFit/>
          </a:bodyPr>
          <a:lstStyle/>
          <a:p>
            <a:r>
              <a:rPr lang="en-US" altLang="ja-JP" dirty="0"/>
              <a:t>interference</a:t>
            </a:r>
            <a:r>
              <a:rPr lang="ja-JP" altLang="en-US" dirty="0"/>
              <a:t>：</a:t>
            </a:r>
            <a:r>
              <a:rPr lang="en-US" altLang="ja-JP" dirty="0"/>
              <a:t>±10</a:t>
            </a:r>
            <a:r>
              <a:rPr lang="ja-JP" altLang="en-US" dirty="0"/>
              <a:t> </a:t>
            </a:r>
            <a:r>
              <a:rPr lang="en-US" altLang="ja-JP" dirty="0"/>
              <a:t>deg.</a:t>
            </a:r>
            <a:endParaRPr lang="ja-JP" altLang="en-US" dirty="0"/>
          </a:p>
        </p:txBody>
      </p:sp>
      <p:grpSp>
        <p:nvGrpSpPr>
          <p:cNvPr id="21" name="グループ化 20">
            <a:extLst>
              <a:ext uri="{FF2B5EF4-FFF2-40B4-BE49-F238E27FC236}">
                <a16:creationId xmlns:a16="http://schemas.microsoft.com/office/drawing/2014/main" id="{4A9BAA08-E541-42B9-9B8B-67AFDB8FB1D6}"/>
              </a:ext>
            </a:extLst>
          </p:cNvPr>
          <p:cNvGrpSpPr>
            <a:grpSpLocks noChangeAspect="1"/>
          </p:cNvGrpSpPr>
          <p:nvPr/>
        </p:nvGrpSpPr>
        <p:grpSpPr>
          <a:xfrm>
            <a:off x="4595679" y="2049252"/>
            <a:ext cx="4028059" cy="2995183"/>
            <a:chOff x="4434175" y="2170360"/>
            <a:chExt cx="4218380" cy="3136702"/>
          </a:xfrm>
        </p:grpSpPr>
        <mc:AlternateContent xmlns:mc="http://schemas.openxmlformats.org/markup-compatibility/2006" xmlns:a14="http://schemas.microsoft.com/office/drawing/2010/main">
          <mc:Choice Requires="a14">
            <p:sp>
              <p:nvSpPr>
                <p:cNvPr id="22" name="テキスト ボックス 21">
                  <a:extLst>
                    <a:ext uri="{FF2B5EF4-FFF2-40B4-BE49-F238E27FC236}">
                      <a16:creationId xmlns:a16="http://schemas.microsoft.com/office/drawing/2014/main" id="{AB5838AA-2B37-43C4-B0FD-3321BFD47990}"/>
                    </a:ext>
                  </a:extLst>
                </p:cNvPr>
                <p:cNvSpPr txBox="1"/>
                <p:nvPr/>
              </p:nvSpPr>
              <p:spPr>
                <a:xfrm>
                  <a:off x="4475052" y="2170360"/>
                  <a:ext cx="465191"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kumimoji="1" lang="en-US" altLang="ja-JP" sz="1200" b="0" i="1" smtClean="0">
                                <a:latin typeface="Cambria Math" panose="02040503050406030204" pitchFamily="18" charset="0"/>
                                <a:cs typeface="Times New Roman" panose="02020603050405020304" pitchFamily="18" charset="0"/>
                              </a:rPr>
                            </m:ctrlPr>
                          </m:sSupPr>
                          <m:e>
                            <m:r>
                              <a:rPr kumimoji="1" lang="en-US" altLang="ja-JP" sz="1200" b="0" i="1" smtClean="0">
                                <a:latin typeface="Cambria Math" panose="02040503050406030204" pitchFamily="18" charset="0"/>
                                <a:cs typeface="Times New Roman" panose="02020603050405020304" pitchFamily="18" charset="0"/>
                              </a:rPr>
                              <m:t>10</m:t>
                            </m:r>
                          </m:e>
                          <m:sup>
                            <m:r>
                              <a:rPr kumimoji="1" lang="en-US" altLang="ja-JP" sz="1200" b="0" i="1" smtClean="0">
                                <a:latin typeface="Cambria Math" panose="02040503050406030204" pitchFamily="18" charset="0"/>
                                <a:cs typeface="Times New Roman" panose="02020603050405020304" pitchFamily="18" charset="0"/>
                              </a:rPr>
                              <m:t>0</m:t>
                            </m:r>
                          </m:sup>
                        </m:sSup>
                      </m:oMath>
                    </m:oMathPara>
                  </a14:m>
                  <a:endParaRPr kumimoji="1" lang="ja-JP" altLang="en-US" sz="1200" dirty="0">
                    <a:latin typeface="Times New Roman" panose="02020603050405020304" pitchFamily="18" charset="0"/>
                    <a:cs typeface="Times New Roman" panose="02020603050405020304" pitchFamily="18" charset="0"/>
                  </a:endParaRPr>
                </a:p>
              </p:txBody>
            </p:sp>
          </mc:Choice>
          <mc:Fallback xmlns="">
            <p:sp>
              <p:nvSpPr>
                <p:cNvPr id="21" name="テキスト ボックス 20"/>
                <p:cNvSpPr txBox="1">
                  <a:spLocks noRot="1" noChangeAspect="1" noMove="1" noResize="1" noEditPoints="1" noAdjustHandles="1" noChangeArrowheads="1" noChangeShapeType="1" noTextEdit="1"/>
                </p:cNvSpPr>
                <p:nvPr/>
              </p:nvSpPr>
              <p:spPr>
                <a:xfrm>
                  <a:off x="4475052" y="2170360"/>
                  <a:ext cx="465191" cy="276999"/>
                </a:xfrm>
                <a:prstGeom prst="rect">
                  <a:avLst/>
                </a:prstGeom>
                <a:blipFill rotWithShape="0">
                  <a:blip r:embed="rId18"/>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3" name="テキスト ボックス 22">
                  <a:extLst>
                    <a:ext uri="{FF2B5EF4-FFF2-40B4-BE49-F238E27FC236}">
                      <a16:creationId xmlns:a16="http://schemas.microsoft.com/office/drawing/2014/main" id="{C019DE57-53AF-4FCA-81C1-CCBF3641F841}"/>
                    </a:ext>
                  </a:extLst>
                </p:cNvPr>
                <p:cNvSpPr txBox="1"/>
                <p:nvPr/>
              </p:nvSpPr>
              <p:spPr>
                <a:xfrm>
                  <a:off x="4434175" y="3380703"/>
                  <a:ext cx="546945"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kumimoji="1" lang="en-US" altLang="ja-JP" sz="1200" b="0" i="1" smtClean="0">
                                <a:latin typeface="Cambria Math" panose="02040503050406030204" pitchFamily="18" charset="0"/>
                                <a:cs typeface="Times New Roman" panose="02020603050405020304" pitchFamily="18" charset="0"/>
                              </a:rPr>
                            </m:ctrlPr>
                          </m:sSupPr>
                          <m:e>
                            <m:r>
                              <a:rPr kumimoji="1" lang="en-US" altLang="ja-JP" sz="1200" b="0" i="1" smtClean="0">
                                <a:latin typeface="Cambria Math" panose="02040503050406030204" pitchFamily="18" charset="0"/>
                                <a:cs typeface="Times New Roman" panose="02020603050405020304" pitchFamily="18" charset="0"/>
                              </a:rPr>
                              <m:t>10</m:t>
                            </m:r>
                          </m:e>
                          <m:sup>
                            <m:r>
                              <a:rPr kumimoji="1" lang="en-US" altLang="ja-JP" sz="1200" b="0" i="1" smtClean="0">
                                <a:latin typeface="Cambria Math" panose="02040503050406030204" pitchFamily="18" charset="0"/>
                                <a:cs typeface="Times New Roman" panose="02020603050405020304" pitchFamily="18" charset="0"/>
                              </a:rPr>
                              <m:t>−2</m:t>
                            </m:r>
                          </m:sup>
                        </m:sSup>
                      </m:oMath>
                    </m:oMathPara>
                  </a14:m>
                  <a:endParaRPr kumimoji="1" lang="ja-JP" altLang="en-US" sz="1200" dirty="0">
                    <a:latin typeface="Times New Roman" panose="02020603050405020304" pitchFamily="18" charset="0"/>
                    <a:cs typeface="Times New Roman" panose="02020603050405020304" pitchFamily="18" charset="0"/>
                  </a:endParaRPr>
                </a:p>
              </p:txBody>
            </p:sp>
          </mc:Choice>
          <mc:Fallback xmlns="">
            <p:sp>
              <p:nvSpPr>
                <p:cNvPr id="22" name="テキスト ボックス 21"/>
                <p:cNvSpPr txBox="1">
                  <a:spLocks noRot="1" noChangeAspect="1" noMove="1" noResize="1" noEditPoints="1" noAdjustHandles="1" noChangeArrowheads="1" noChangeShapeType="1" noTextEdit="1"/>
                </p:cNvSpPr>
                <p:nvPr/>
              </p:nvSpPr>
              <p:spPr>
                <a:xfrm>
                  <a:off x="4434175" y="3380703"/>
                  <a:ext cx="546945" cy="276999"/>
                </a:xfrm>
                <a:prstGeom prst="rect">
                  <a:avLst/>
                </a:prstGeom>
                <a:blipFill rotWithShape="0">
                  <a:blip r:embed="rId19"/>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4" name="テキスト ボックス 23">
                  <a:extLst>
                    <a:ext uri="{FF2B5EF4-FFF2-40B4-BE49-F238E27FC236}">
                      <a16:creationId xmlns:a16="http://schemas.microsoft.com/office/drawing/2014/main" id="{D2A9B2B8-9D2D-4C1D-B4E5-B30DF49C7AFE}"/>
                    </a:ext>
                  </a:extLst>
                </p:cNvPr>
                <p:cNvSpPr txBox="1"/>
                <p:nvPr/>
              </p:nvSpPr>
              <p:spPr>
                <a:xfrm>
                  <a:off x="4434175" y="4591046"/>
                  <a:ext cx="546945"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kumimoji="1" lang="en-US" altLang="ja-JP" sz="1200" b="0" i="1" smtClean="0">
                                <a:latin typeface="Cambria Math" panose="02040503050406030204" pitchFamily="18" charset="0"/>
                                <a:cs typeface="Times New Roman" panose="02020603050405020304" pitchFamily="18" charset="0"/>
                              </a:rPr>
                            </m:ctrlPr>
                          </m:sSupPr>
                          <m:e>
                            <m:r>
                              <a:rPr kumimoji="1" lang="en-US" altLang="ja-JP" sz="1200" b="0" i="1" smtClean="0">
                                <a:latin typeface="Cambria Math" panose="02040503050406030204" pitchFamily="18" charset="0"/>
                                <a:cs typeface="Times New Roman" panose="02020603050405020304" pitchFamily="18" charset="0"/>
                              </a:rPr>
                              <m:t>10</m:t>
                            </m:r>
                          </m:e>
                          <m:sup>
                            <m:r>
                              <a:rPr kumimoji="1" lang="en-US" altLang="ja-JP" sz="1200" b="0" i="1" smtClean="0">
                                <a:latin typeface="Cambria Math" panose="02040503050406030204" pitchFamily="18" charset="0"/>
                                <a:cs typeface="Times New Roman" panose="02020603050405020304" pitchFamily="18" charset="0"/>
                              </a:rPr>
                              <m:t>−4</m:t>
                            </m:r>
                          </m:sup>
                        </m:sSup>
                      </m:oMath>
                    </m:oMathPara>
                  </a14:m>
                  <a:endParaRPr kumimoji="1" lang="ja-JP" altLang="en-US" sz="1200" dirty="0">
                    <a:latin typeface="Times New Roman" panose="02020603050405020304" pitchFamily="18" charset="0"/>
                    <a:cs typeface="Times New Roman" panose="02020603050405020304" pitchFamily="18" charset="0"/>
                  </a:endParaRPr>
                </a:p>
              </p:txBody>
            </p:sp>
          </mc:Choice>
          <mc:Fallback xmlns="">
            <p:sp>
              <p:nvSpPr>
                <p:cNvPr id="23" name="テキスト ボックス 22"/>
                <p:cNvSpPr txBox="1">
                  <a:spLocks noRot="1" noChangeAspect="1" noMove="1" noResize="1" noEditPoints="1" noAdjustHandles="1" noChangeArrowheads="1" noChangeShapeType="1" noTextEdit="1"/>
                </p:cNvSpPr>
                <p:nvPr/>
              </p:nvSpPr>
              <p:spPr>
                <a:xfrm>
                  <a:off x="4434175" y="4591046"/>
                  <a:ext cx="546945" cy="276999"/>
                </a:xfrm>
                <a:prstGeom prst="rect">
                  <a:avLst/>
                </a:prstGeom>
                <a:blipFill rotWithShape="0">
                  <a:blip r:embed="rId20"/>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5" name="テキスト ボックス 24">
                  <a:extLst>
                    <a:ext uri="{FF2B5EF4-FFF2-40B4-BE49-F238E27FC236}">
                      <a16:creationId xmlns:a16="http://schemas.microsoft.com/office/drawing/2014/main" id="{D4080F19-56E9-47A3-989B-706D5819E878}"/>
                    </a:ext>
                  </a:extLst>
                </p:cNvPr>
                <p:cNvSpPr txBox="1"/>
                <p:nvPr/>
              </p:nvSpPr>
              <p:spPr>
                <a:xfrm>
                  <a:off x="8292555" y="4799231"/>
                  <a:ext cx="360000" cy="276999"/>
                </a:xfrm>
                <a:prstGeom prst="rect">
                  <a:avLst/>
                </a:prstGeom>
                <a:noFill/>
              </p:spPr>
              <p:txBody>
                <a:bodyPr wrap="none" rtlCol="0">
                  <a:spAutoFit/>
                </a:bodyPr>
                <a:lstStyle/>
                <a:p>
                  <a:pPr algn="ctr"/>
                  <a14:m>
                    <m:oMathPara xmlns:m="http://schemas.openxmlformats.org/officeDocument/2006/math">
                      <m:oMathParaPr>
                        <m:jc m:val="centerGroup"/>
                      </m:oMathParaPr>
                      <m:oMath xmlns:m="http://schemas.openxmlformats.org/officeDocument/2006/math">
                        <m:r>
                          <a:rPr kumimoji="1" lang="en-US" altLang="ja-JP" sz="1200" b="0" i="1" smtClean="0">
                            <a:latin typeface="Cambria Math" panose="02040503050406030204" pitchFamily="18" charset="0"/>
                            <a:cs typeface="Times New Roman" panose="02020603050405020304" pitchFamily="18" charset="0"/>
                          </a:rPr>
                          <m:t>0</m:t>
                        </m:r>
                      </m:oMath>
                    </m:oMathPara>
                  </a14:m>
                  <a:endParaRPr kumimoji="1" lang="ja-JP" altLang="en-US" sz="1200" dirty="0">
                    <a:latin typeface="Times New Roman" panose="02020603050405020304" pitchFamily="18" charset="0"/>
                    <a:cs typeface="Times New Roman" panose="02020603050405020304" pitchFamily="18" charset="0"/>
                  </a:endParaRPr>
                </a:p>
              </p:txBody>
            </p:sp>
          </mc:Choice>
          <mc:Fallback xmlns="">
            <p:sp>
              <p:nvSpPr>
                <p:cNvPr id="31" name="テキスト ボックス 30"/>
                <p:cNvSpPr txBox="1">
                  <a:spLocks noRot="1" noChangeAspect="1" noMove="1" noResize="1" noEditPoints="1" noAdjustHandles="1" noChangeArrowheads="1" noChangeShapeType="1" noTextEdit="1"/>
                </p:cNvSpPr>
                <p:nvPr/>
              </p:nvSpPr>
              <p:spPr>
                <a:xfrm>
                  <a:off x="8292555" y="4799231"/>
                  <a:ext cx="360000" cy="276999"/>
                </a:xfrm>
                <a:prstGeom prst="rect">
                  <a:avLst/>
                </a:prstGeom>
                <a:blipFill rotWithShape="0">
                  <a:blip r:embed="rId21"/>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6" name="テキスト ボックス 25">
                  <a:extLst>
                    <a:ext uri="{FF2B5EF4-FFF2-40B4-BE49-F238E27FC236}">
                      <a16:creationId xmlns:a16="http://schemas.microsoft.com/office/drawing/2014/main" id="{77ED17A7-F35F-4447-B991-E57BCF97062B}"/>
                    </a:ext>
                  </a:extLst>
                </p:cNvPr>
                <p:cNvSpPr txBox="1"/>
                <p:nvPr/>
              </p:nvSpPr>
              <p:spPr>
                <a:xfrm>
                  <a:off x="7591250" y="4799231"/>
                  <a:ext cx="360000" cy="276999"/>
                </a:xfrm>
                <a:prstGeom prst="rect">
                  <a:avLst/>
                </a:prstGeom>
                <a:noFill/>
              </p:spPr>
              <p:txBody>
                <a:bodyPr wrap="none" rtlCol="0">
                  <a:spAutoFit/>
                </a:bodyPr>
                <a:lstStyle/>
                <a:p>
                  <a:pPr algn="ctr"/>
                  <a14:m>
                    <m:oMathPara xmlns:m="http://schemas.openxmlformats.org/officeDocument/2006/math">
                      <m:oMathParaPr>
                        <m:jc m:val="centerGroup"/>
                      </m:oMathParaPr>
                      <m:oMath xmlns:m="http://schemas.openxmlformats.org/officeDocument/2006/math">
                        <m:r>
                          <a:rPr kumimoji="1" lang="en-US" altLang="ja-JP" sz="1200" b="0" i="1" smtClean="0">
                            <a:latin typeface="Cambria Math" panose="02040503050406030204" pitchFamily="18" charset="0"/>
                            <a:cs typeface="Times New Roman" panose="02020603050405020304" pitchFamily="18" charset="0"/>
                          </a:rPr>
                          <m:t>−10</m:t>
                        </m:r>
                      </m:oMath>
                    </m:oMathPara>
                  </a14:m>
                  <a:endParaRPr kumimoji="1" lang="ja-JP" altLang="en-US" sz="1200" dirty="0">
                    <a:latin typeface="Times New Roman" panose="02020603050405020304" pitchFamily="18" charset="0"/>
                    <a:cs typeface="Times New Roman" panose="02020603050405020304" pitchFamily="18" charset="0"/>
                  </a:endParaRPr>
                </a:p>
              </p:txBody>
            </p:sp>
          </mc:Choice>
          <mc:Fallback xmlns="">
            <p:sp>
              <p:nvSpPr>
                <p:cNvPr id="32" name="テキスト ボックス 31"/>
                <p:cNvSpPr txBox="1">
                  <a:spLocks noRot="1" noChangeAspect="1" noMove="1" noResize="1" noEditPoints="1" noAdjustHandles="1" noChangeArrowheads="1" noChangeShapeType="1" noTextEdit="1"/>
                </p:cNvSpPr>
                <p:nvPr/>
              </p:nvSpPr>
              <p:spPr>
                <a:xfrm>
                  <a:off x="7591250" y="4799231"/>
                  <a:ext cx="360000" cy="276999"/>
                </a:xfrm>
                <a:prstGeom prst="rect">
                  <a:avLst/>
                </a:prstGeom>
                <a:blipFill rotWithShape="0">
                  <a:blip r:embed="rId22"/>
                  <a:stretch>
                    <a:fillRect l="-3509" r="-1754"/>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7" name="テキスト ボックス 26">
                  <a:extLst>
                    <a:ext uri="{FF2B5EF4-FFF2-40B4-BE49-F238E27FC236}">
                      <a16:creationId xmlns:a16="http://schemas.microsoft.com/office/drawing/2014/main" id="{45C203CC-891D-4236-AADF-C1CCEE277A72}"/>
                    </a:ext>
                  </a:extLst>
                </p:cNvPr>
                <p:cNvSpPr txBox="1"/>
                <p:nvPr/>
              </p:nvSpPr>
              <p:spPr>
                <a:xfrm>
                  <a:off x="6889943" y="4799231"/>
                  <a:ext cx="360000" cy="276999"/>
                </a:xfrm>
                <a:prstGeom prst="rect">
                  <a:avLst/>
                </a:prstGeom>
                <a:noFill/>
              </p:spPr>
              <p:txBody>
                <a:bodyPr wrap="none" rtlCol="0">
                  <a:spAutoFit/>
                </a:bodyPr>
                <a:lstStyle/>
                <a:p>
                  <a:pPr algn="ctr"/>
                  <a14:m>
                    <m:oMathPara xmlns:m="http://schemas.openxmlformats.org/officeDocument/2006/math">
                      <m:oMathParaPr>
                        <m:jc m:val="centerGroup"/>
                      </m:oMathParaPr>
                      <m:oMath xmlns:m="http://schemas.openxmlformats.org/officeDocument/2006/math">
                        <m:r>
                          <a:rPr lang="en-US" altLang="ja-JP" sz="1200" b="0" i="1" smtClean="0">
                            <a:latin typeface="Cambria Math" panose="02040503050406030204" pitchFamily="18" charset="0"/>
                            <a:cs typeface="Times New Roman" panose="02020603050405020304" pitchFamily="18" charset="0"/>
                          </a:rPr>
                          <m:t>−</m:t>
                        </m:r>
                        <m:r>
                          <a:rPr lang="en-US" altLang="ja-JP" sz="1200" i="1">
                            <a:latin typeface="Cambria Math" panose="02040503050406030204" pitchFamily="18" charset="0"/>
                            <a:cs typeface="Times New Roman" panose="02020603050405020304" pitchFamily="18" charset="0"/>
                          </a:rPr>
                          <m:t>2</m:t>
                        </m:r>
                        <m:r>
                          <a:rPr kumimoji="1" lang="en-US" altLang="ja-JP" sz="1200" b="0" i="1" smtClean="0">
                            <a:latin typeface="Cambria Math" panose="02040503050406030204" pitchFamily="18" charset="0"/>
                            <a:cs typeface="Times New Roman" panose="02020603050405020304" pitchFamily="18" charset="0"/>
                          </a:rPr>
                          <m:t>0</m:t>
                        </m:r>
                      </m:oMath>
                    </m:oMathPara>
                  </a14:m>
                  <a:endParaRPr kumimoji="1" lang="ja-JP" altLang="en-US" sz="1200" dirty="0">
                    <a:latin typeface="Times New Roman" panose="02020603050405020304" pitchFamily="18" charset="0"/>
                    <a:cs typeface="Times New Roman" panose="02020603050405020304" pitchFamily="18" charset="0"/>
                  </a:endParaRPr>
                </a:p>
              </p:txBody>
            </p:sp>
          </mc:Choice>
          <mc:Fallback xmlns="">
            <p:sp>
              <p:nvSpPr>
                <p:cNvPr id="33" name="テキスト ボックス 32"/>
                <p:cNvSpPr txBox="1">
                  <a:spLocks noRot="1" noChangeAspect="1" noMove="1" noResize="1" noEditPoints="1" noAdjustHandles="1" noChangeArrowheads="1" noChangeShapeType="1" noTextEdit="1"/>
                </p:cNvSpPr>
                <p:nvPr/>
              </p:nvSpPr>
              <p:spPr>
                <a:xfrm>
                  <a:off x="6889943" y="4799231"/>
                  <a:ext cx="360000" cy="276999"/>
                </a:xfrm>
                <a:prstGeom prst="rect">
                  <a:avLst/>
                </a:prstGeom>
                <a:blipFill rotWithShape="0">
                  <a:blip r:embed="rId23"/>
                  <a:stretch>
                    <a:fillRect l="-5357" r="-1786"/>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8" name="テキスト ボックス 27">
                  <a:extLst>
                    <a:ext uri="{FF2B5EF4-FFF2-40B4-BE49-F238E27FC236}">
                      <a16:creationId xmlns:a16="http://schemas.microsoft.com/office/drawing/2014/main" id="{C2120A0C-B6C6-4ADE-9FB9-DEDB20172653}"/>
                    </a:ext>
                  </a:extLst>
                </p:cNvPr>
                <p:cNvSpPr txBox="1"/>
                <p:nvPr/>
              </p:nvSpPr>
              <p:spPr>
                <a:xfrm>
                  <a:off x="6188636" y="4799231"/>
                  <a:ext cx="360000" cy="276999"/>
                </a:xfrm>
                <a:prstGeom prst="rect">
                  <a:avLst/>
                </a:prstGeom>
                <a:noFill/>
              </p:spPr>
              <p:txBody>
                <a:bodyPr wrap="none" rtlCol="0">
                  <a:spAutoFit/>
                </a:bodyPr>
                <a:lstStyle/>
                <a:p>
                  <a:pPr algn="ctr"/>
                  <a14:m>
                    <m:oMathPara xmlns:m="http://schemas.openxmlformats.org/officeDocument/2006/math">
                      <m:oMathParaPr>
                        <m:jc m:val="centerGroup"/>
                      </m:oMathParaPr>
                      <m:oMath xmlns:m="http://schemas.openxmlformats.org/officeDocument/2006/math">
                        <m:r>
                          <a:rPr lang="en-US" altLang="ja-JP" sz="1200" i="1" smtClean="0">
                            <a:latin typeface="Cambria Math" panose="02040503050406030204" pitchFamily="18" charset="0"/>
                            <a:cs typeface="Times New Roman" panose="02020603050405020304" pitchFamily="18" charset="0"/>
                          </a:rPr>
                          <m:t>−</m:t>
                        </m:r>
                        <m:r>
                          <a:rPr lang="en-US" altLang="ja-JP" sz="1200" b="0" i="1" smtClean="0">
                            <a:latin typeface="Cambria Math" panose="02040503050406030204" pitchFamily="18" charset="0"/>
                            <a:cs typeface="Times New Roman" panose="02020603050405020304" pitchFamily="18" charset="0"/>
                          </a:rPr>
                          <m:t>3</m:t>
                        </m:r>
                        <m:r>
                          <a:rPr kumimoji="1" lang="en-US" altLang="ja-JP" sz="1200" b="0" i="1" smtClean="0">
                            <a:latin typeface="Cambria Math" panose="02040503050406030204" pitchFamily="18" charset="0"/>
                            <a:cs typeface="Times New Roman" panose="02020603050405020304" pitchFamily="18" charset="0"/>
                          </a:rPr>
                          <m:t>0</m:t>
                        </m:r>
                      </m:oMath>
                    </m:oMathPara>
                  </a14:m>
                  <a:endParaRPr kumimoji="1" lang="ja-JP" altLang="en-US" sz="1200" dirty="0">
                    <a:latin typeface="Times New Roman" panose="02020603050405020304" pitchFamily="18" charset="0"/>
                    <a:cs typeface="Times New Roman" panose="02020603050405020304" pitchFamily="18" charset="0"/>
                  </a:endParaRPr>
                </a:p>
              </p:txBody>
            </p:sp>
          </mc:Choice>
          <mc:Fallback xmlns="">
            <p:sp>
              <p:nvSpPr>
                <p:cNvPr id="34" name="テキスト ボックス 33"/>
                <p:cNvSpPr txBox="1">
                  <a:spLocks noRot="1" noChangeAspect="1" noMove="1" noResize="1" noEditPoints="1" noAdjustHandles="1" noChangeArrowheads="1" noChangeShapeType="1" noTextEdit="1"/>
                </p:cNvSpPr>
                <p:nvPr/>
              </p:nvSpPr>
              <p:spPr>
                <a:xfrm>
                  <a:off x="6188636" y="4799231"/>
                  <a:ext cx="360000" cy="276999"/>
                </a:xfrm>
                <a:prstGeom prst="rect">
                  <a:avLst/>
                </a:prstGeom>
                <a:blipFill rotWithShape="0">
                  <a:blip r:embed="rId2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9" name="テキスト ボックス 28">
                  <a:extLst>
                    <a:ext uri="{FF2B5EF4-FFF2-40B4-BE49-F238E27FC236}">
                      <a16:creationId xmlns:a16="http://schemas.microsoft.com/office/drawing/2014/main" id="{E25F903D-3D5C-4EE3-8D9D-4446A96E7086}"/>
                    </a:ext>
                  </a:extLst>
                </p:cNvPr>
                <p:cNvSpPr txBox="1"/>
                <p:nvPr/>
              </p:nvSpPr>
              <p:spPr>
                <a:xfrm>
                  <a:off x="5487329" y="4799231"/>
                  <a:ext cx="360000" cy="276999"/>
                </a:xfrm>
                <a:prstGeom prst="rect">
                  <a:avLst/>
                </a:prstGeom>
                <a:noFill/>
              </p:spPr>
              <p:txBody>
                <a:bodyPr wrap="none" rtlCol="0">
                  <a:spAutoFit/>
                </a:bodyPr>
                <a:lstStyle/>
                <a:p>
                  <a:pPr algn="ctr"/>
                  <a14:m>
                    <m:oMathPara xmlns:m="http://schemas.openxmlformats.org/officeDocument/2006/math">
                      <m:oMathParaPr>
                        <m:jc m:val="centerGroup"/>
                      </m:oMathParaPr>
                      <m:oMath xmlns:m="http://schemas.openxmlformats.org/officeDocument/2006/math">
                        <m:r>
                          <a:rPr lang="en-US" altLang="ja-JP" sz="1200" i="1" smtClean="0">
                            <a:latin typeface="Cambria Math" panose="02040503050406030204" pitchFamily="18" charset="0"/>
                            <a:cs typeface="Times New Roman" panose="02020603050405020304" pitchFamily="18" charset="0"/>
                          </a:rPr>
                          <m:t>−</m:t>
                        </m:r>
                        <m:r>
                          <a:rPr lang="en-US" altLang="ja-JP" sz="1200" b="0" i="1" smtClean="0">
                            <a:latin typeface="Cambria Math" panose="02040503050406030204" pitchFamily="18" charset="0"/>
                            <a:cs typeface="Times New Roman" panose="02020603050405020304" pitchFamily="18" charset="0"/>
                          </a:rPr>
                          <m:t>4</m:t>
                        </m:r>
                        <m:r>
                          <a:rPr kumimoji="1" lang="en-US" altLang="ja-JP" sz="1200" b="0" i="1" smtClean="0">
                            <a:latin typeface="Cambria Math" panose="02040503050406030204" pitchFamily="18" charset="0"/>
                            <a:cs typeface="Times New Roman" panose="02020603050405020304" pitchFamily="18" charset="0"/>
                          </a:rPr>
                          <m:t>0</m:t>
                        </m:r>
                      </m:oMath>
                    </m:oMathPara>
                  </a14:m>
                  <a:endParaRPr kumimoji="1" lang="ja-JP" altLang="en-US" sz="1200" dirty="0">
                    <a:latin typeface="Times New Roman" panose="02020603050405020304" pitchFamily="18" charset="0"/>
                    <a:cs typeface="Times New Roman" panose="02020603050405020304" pitchFamily="18" charset="0"/>
                  </a:endParaRPr>
                </a:p>
              </p:txBody>
            </p:sp>
          </mc:Choice>
          <mc:Fallback xmlns="">
            <p:sp>
              <p:nvSpPr>
                <p:cNvPr id="35" name="テキスト ボックス 34"/>
                <p:cNvSpPr txBox="1">
                  <a:spLocks noRot="1" noChangeAspect="1" noMove="1" noResize="1" noEditPoints="1" noAdjustHandles="1" noChangeArrowheads="1" noChangeShapeType="1" noTextEdit="1"/>
                </p:cNvSpPr>
                <p:nvPr/>
              </p:nvSpPr>
              <p:spPr>
                <a:xfrm>
                  <a:off x="5487329" y="4799231"/>
                  <a:ext cx="360000" cy="276999"/>
                </a:xfrm>
                <a:prstGeom prst="rect">
                  <a:avLst/>
                </a:prstGeom>
                <a:blipFill rotWithShape="0">
                  <a:blip r:embed="rId25"/>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0" name="テキスト ボックス 29">
                  <a:extLst>
                    <a:ext uri="{FF2B5EF4-FFF2-40B4-BE49-F238E27FC236}">
                      <a16:creationId xmlns:a16="http://schemas.microsoft.com/office/drawing/2014/main" id="{6BCDD043-CBFA-45BB-8B99-8C1BDC8A4AF6}"/>
                    </a:ext>
                  </a:extLst>
                </p:cNvPr>
                <p:cNvSpPr txBox="1"/>
                <p:nvPr/>
              </p:nvSpPr>
              <p:spPr>
                <a:xfrm>
                  <a:off x="4786022" y="4799231"/>
                  <a:ext cx="360000" cy="276999"/>
                </a:xfrm>
                <a:prstGeom prst="rect">
                  <a:avLst/>
                </a:prstGeom>
                <a:noFill/>
              </p:spPr>
              <p:txBody>
                <a:bodyPr wrap="none" rtlCol="0">
                  <a:spAutoFit/>
                </a:bodyPr>
                <a:lstStyle/>
                <a:p>
                  <a:pPr algn="ctr"/>
                  <a14:m>
                    <m:oMathPara xmlns:m="http://schemas.openxmlformats.org/officeDocument/2006/math">
                      <m:oMathParaPr>
                        <m:jc m:val="centerGroup"/>
                      </m:oMathParaPr>
                      <m:oMath xmlns:m="http://schemas.openxmlformats.org/officeDocument/2006/math">
                        <m:r>
                          <a:rPr lang="en-US" altLang="ja-JP" sz="1200" i="1" smtClean="0">
                            <a:latin typeface="Cambria Math" panose="02040503050406030204" pitchFamily="18" charset="0"/>
                            <a:cs typeface="Times New Roman" panose="02020603050405020304" pitchFamily="18" charset="0"/>
                          </a:rPr>
                          <m:t>−</m:t>
                        </m:r>
                        <m:r>
                          <a:rPr lang="en-US" altLang="ja-JP" sz="1200" b="0" i="1" smtClean="0">
                            <a:latin typeface="Cambria Math" panose="02040503050406030204" pitchFamily="18" charset="0"/>
                            <a:cs typeface="Times New Roman" panose="02020603050405020304" pitchFamily="18" charset="0"/>
                          </a:rPr>
                          <m:t>5</m:t>
                        </m:r>
                        <m:r>
                          <a:rPr kumimoji="1" lang="en-US" altLang="ja-JP" sz="1200" b="0" i="1" smtClean="0">
                            <a:latin typeface="Cambria Math" panose="02040503050406030204" pitchFamily="18" charset="0"/>
                            <a:cs typeface="Times New Roman" panose="02020603050405020304" pitchFamily="18" charset="0"/>
                          </a:rPr>
                          <m:t>0</m:t>
                        </m:r>
                      </m:oMath>
                    </m:oMathPara>
                  </a14:m>
                  <a:endParaRPr kumimoji="1" lang="ja-JP" altLang="en-US" sz="1200" dirty="0">
                    <a:latin typeface="Times New Roman" panose="02020603050405020304" pitchFamily="18" charset="0"/>
                    <a:cs typeface="Times New Roman" panose="02020603050405020304" pitchFamily="18" charset="0"/>
                  </a:endParaRPr>
                </a:p>
              </p:txBody>
            </p:sp>
          </mc:Choice>
          <mc:Fallback xmlns="">
            <p:sp>
              <p:nvSpPr>
                <p:cNvPr id="36" name="テキスト ボックス 35"/>
                <p:cNvSpPr txBox="1">
                  <a:spLocks noRot="1" noChangeAspect="1" noMove="1" noResize="1" noEditPoints="1" noAdjustHandles="1" noChangeArrowheads="1" noChangeShapeType="1" noTextEdit="1"/>
                </p:cNvSpPr>
                <p:nvPr/>
              </p:nvSpPr>
              <p:spPr>
                <a:xfrm>
                  <a:off x="4786022" y="4799231"/>
                  <a:ext cx="360000" cy="276999"/>
                </a:xfrm>
                <a:prstGeom prst="rect">
                  <a:avLst/>
                </a:prstGeom>
                <a:blipFill rotWithShape="0">
                  <a:blip r:embed="rId26"/>
                  <a:stretch>
                    <a:fillRect/>
                  </a:stretch>
                </a:blipFill>
              </p:spPr>
              <p:txBody>
                <a:bodyPr/>
                <a:lstStyle/>
                <a:p>
                  <a:r>
                    <a:rPr lang="ja-JP" altLang="en-US">
                      <a:noFill/>
                    </a:rPr>
                    <a:t> </a:t>
                  </a:r>
                </a:p>
              </p:txBody>
            </p:sp>
          </mc:Fallback>
        </mc:AlternateContent>
        <p:sp>
          <p:nvSpPr>
            <p:cNvPr id="31" name="テキスト ボックス 30">
              <a:extLst>
                <a:ext uri="{FF2B5EF4-FFF2-40B4-BE49-F238E27FC236}">
                  <a16:creationId xmlns:a16="http://schemas.microsoft.com/office/drawing/2014/main" id="{ED9A8E26-69FA-4104-9A73-CD92C55F8FE2}"/>
                </a:ext>
              </a:extLst>
            </p:cNvPr>
            <p:cNvSpPr txBox="1"/>
            <p:nvPr/>
          </p:nvSpPr>
          <p:spPr>
            <a:xfrm>
              <a:off x="6244540" y="4937730"/>
              <a:ext cx="1005403" cy="369332"/>
            </a:xfrm>
            <a:prstGeom prst="rect">
              <a:avLst/>
            </a:prstGeom>
            <a:noFill/>
          </p:spPr>
          <p:txBody>
            <a:bodyPr wrap="none" rtlCol="0">
              <a:spAutoFit/>
            </a:bodyPr>
            <a:lstStyle/>
            <a:p>
              <a:r>
                <a:rPr kumimoji="1" lang="en-US" altLang="ja-JP" dirty="0">
                  <a:latin typeface="Times New Roman" panose="02020603050405020304" pitchFamily="18" charset="0"/>
                  <a:cs typeface="Times New Roman" panose="02020603050405020304" pitchFamily="18" charset="0"/>
                </a:rPr>
                <a:t>DIR[dB]</a:t>
              </a:r>
              <a:endParaRPr kumimoji="1" lang="ja-JP" altLang="en-US" dirty="0">
                <a:latin typeface="Times New Roman" panose="02020603050405020304" pitchFamily="18" charset="0"/>
                <a:cs typeface="Times New Roman" panose="02020603050405020304" pitchFamily="18" charset="0"/>
              </a:endParaRPr>
            </a:p>
          </p:txBody>
        </p:sp>
      </p:grpSp>
      <p:pic>
        <p:nvPicPr>
          <p:cNvPr id="32" name="図 31">
            <a:extLst>
              <a:ext uri="{FF2B5EF4-FFF2-40B4-BE49-F238E27FC236}">
                <a16:creationId xmlns:a16="http://schemas.microsoft.com/office/drawing/2014/main" id="{E35C5F7F-86D9-4334-80E8-F6481221E506}"/>
              </a:ext>
            </a:extLst>
          </p:cNvPr>
          <p:cNvPicPr>
            <a:picLocks noChangeAspect="1"/>
          </p:cNvPicPr>
          <p:nvPr/>
        </p:nvPicPr>
        <p:blipFill rotWithShape="1">
          <a:blip r:embed="rId27"/>
          <a:srcRect l="28571" t="60201" r="26428" b="13436"/>
          <a:stretch/>
        </p:blipFill>
        <p:spPr>
          <a:xfrm>
            <a:off x="5030551" y="2200474"/>
            <a:ext cx="3407738" cy="2352962"/>
          </a:xfrm>
          <a:prstGeom prst="rect">
            <a:avLst/>
          </a:prstGeom>
        </p:spPr>
      </p:pic>
      <p:sp>
        <p:nvSpPr>
          <p:cNvPr id="33" name="正方形/長方形 32">
            <a:extLst>
              <a:ext uri="{FF2B5EF4-FFF2-40B4-BE49-F238E27FC236}">
                <a16:creationId xmlns:a16="http://schemas.microsoft.com/office/drawing/2014/main" id="{FBD20D09-119A-4DB9-A3A1-6DB16815CB54}"/>
              </a:ext>
            </a:extLst>
          </p:cNvPr>
          <p:cNvSpPr/>
          <p:nvPr/>
        </p:nvSpPr>
        <p:spPr>
          <a:xfrm>
            <a:off x="628650" y="1154586"/>
            <a:ext cx="2768963" cy="276999"/>
          </a:xfrm>
          <a:prstGeom prst="rect">
            <a:avLst/>
          </a:prstGeom>
        </p:spPr>
        <p:txBody>
          <a:bodyPr wrap="none">
            <a:spAutoFit/>
          </a:bodyPr>
          <a:lstStyle/>
          <a:p>
            <a:r>
              <a:rPr lang="en-US" altLang="ja-JP" sz="1200" dirty="0"/>
              <a:t>30 users, ( 1 desired user, 29 interference)</a:t>
            </a:r>
          </a:p>
        </p:txBody>
      </p:sp>
      <p:sp>
        <p:nvSpPr>
          <p:cNvPr id="34" name="正方形/長方形 33">
            <a:extLst>
              <a:ext uri="{FF2B5EF4-FFF2-40B4-BE49-F238E27FC236}">
                <a16:creationId xmlns:a16="http://schemas.microsoft.com/office/drawing/2014/main" id="{20E31353-1B49-48C0-B04C-95BA18ED64A4}"/>
              </a:ext>
            </a:extLst>
          </p:cNvPr>
          <p:cNvSpPr/>
          <p:nvPr/>
        </p:nvSpPr>
        <p:spPr>
          <a:xfrm>
            <a:off x="964623" y="5596726"/>
            <a:ext cx="3140603" cy="276999"/>
          </a:xfrm>
          <a:prstGeom prst="rect">
            <a:avLst/>
          </a:prstGeom>
        </p:spPr>
        <p:txBody>
          <a:bodyPr wrap="none">
            <a:spAutoFit/>
          </a:bodyPr>
          <a:lstStyle/>
          <a:p>
            <a:r>
              <a:rPr lang="en-US" altLang="ja-JP" dirty="0"/>
              <a:t>Extended OMF can improve BER performance.</a:t>
            </a:r>
            <a:endParaRPr lang="ja-JP" altLang="en-US" dirty="0"/>
          </a:p>
        </p:txBody>
      </p:sp>
      <p:cxnSp>
        <p:nvCxnSpPr>
          <p:cNvPr id="36" name="直線矢印コネクタ 35">
            <a:extLst>
              <a:ext uri="{FF2B5EF4-FFF2-40B4-BE49-F238E27FC236}">
                <a16:creationId xmlns:a16="http://schemas.microsoft.com/office/drawing/2014/main" id="{75CF7356-D0AB-4C2A-816D-C4DFD2BD7A16}"/>
              </a:ext>
            </a:extLst>
          </p:cNvPr>
          <p:cNvCxnSpPr/>
          <p:nvPr/>
        </p:nvCxnSpPr>
        <p:spPr>
          <a:xfrm flipV="1">
            <a:off x="1790700" y="2672647"/>
            <a:ext cx="317500" cy="400753"/>
          </a:xfrm>
          <a:prstGeom prst="straightConnector1">
            <a:avLst/>
          </a:prstGeom>
          <a:ln w="28575">
            <a:solidFill>
              <a:srgbClr val="0000FF"/>
            </a:solidFill>
            <a:headEnd type="none" w="med" len="med"/>
            <a:tailEnd type="triangle"/>
          </a:ln>
        </p:spPr>
        <p:style>
          <a:lnRef idx="1">
            <a:schemeClr val="dk1"/>
          </a:lnRef>
          <a:fillRef idx="0">
            <a:schemeClr val="dk1"/>
          </a:fillRef>
          <a:effectRef idx="0">
            <a:schemeClr val="dk1"/>
          </a:effectRef>
          <a:fontRef idx="minor">
            <a:schemeClr val="tx1"/>
          </a:fontRef>
        </p:style>
      </p:cxnSp>
      <p:sp>
        <p:nvSpPr>
          <p:cNvPr id="37" name="正方形/長方形 36">
            <a:extLst>
              <a:ext uri="{FF2B5EF4-FFF2-40B4-BE49-F238E27FC236}">
                <a16:creationId xmlns:a16="http://schemas.microsoft.com/office/drawing/2014/main" id="{04C46BDD-211E-4E4B-9367-AD6695F460DB}"/>
              </a:ext>
            </a:extLst>
          </p:cNvPr>
          <p:cNvSpPr/>
          <p:nvPr/>
        </p:nvSpPr>
        <p:spPr>
          <a:xfrm>
            <a:off x="1094400" y="2974155"/>
            <a:ext cx="1645667" cy="461665"/>
          </a:xfrm>
          <a:prstGeom prst="rect">
            <a:avLst/>
          </a:prstGeom>
        </p:spPr>
        <p:txBody>
          <a:bodyPr wrap="square">
            <a:spAutoFit/>
          </a:bodyPr>
          <a:lstStyle/>
          <a:p>
            <a:r>
              <a:rPr lang="en-US" altLang="ja-JP" sz="1200" dirty="0"/>
              <a:t>Space-temporal signal processing</a:t>
            </a:r>
            <a:endParaRPr lang="ja-JP" altLang="en-US" sz="1200" dirty="0"/>
          </a:p>
        </p:txBody>
      </p:sp>
      <p:cxnSp>
        <p:nvCxnSpPr>
          <p:cNvPr id="38" name="直線矢印コネクタ 37">
            <a:extLst>
              <a:ext uri="{FF2B5EF4-FFF2-40B4-BE49-F238E27FC236}">
                <a16:creationId xmlns:a16="http://schemas.microsoft.com/office/drawing/2014/main" id="{1353A809-2ADA-44BF-A1D3-6FF12B806B32}"/>
              </a:ext>
            </a:extLst>
          </p:cNvPr>
          <p:cNvCxnSpPr/>
          <p:nvPr/>
        </p:nvCxnSpPr>
        <p:spPr>
          <a:xfrm flipV="1">
            <a:off x="5778887" y="2603525"/>
            <a:ext cx="317500" cy="400753"/>
          </a:xfrm>
          <a:prstGeom prst="straightConnector1">
            <a:avLst/>
          </a:prstGeom>
          <a:ln w="28575">
            <a:solidFill>
              <a:srgbClr val="0000FF"/>
            </a:solidFill>
            <a:headEnd type="none" w="med" len="med"/>
            <a:tailEnd type="triangle"/>
          </a:ln>
        </p:spPr>
        <p:style>
          <a:lnRef idx="1">
            <a:schemeClr val="dk1"/>
          </a:lnRef>
          <a:fillRef idx="0">
            <a:schemeClr val="dk1"/>
          </a:fillRef>
          <a:effectRef idx="0">
            <a:schemeClr val="dk1"/>
          </a:effectRef>
          <a:fontRef idx="minor">
            <a:schemeClr val="tx1"/>
          </a:fontRef>
        </p:style>
      </p:cxnSp>
      <p:sp>
        <p:nvSpPr>
          <p:cNvPr id="39" name="正方形/長方形 38">
            <a:extLst>
              <a:ext uri="{FF2B5EF4-FFF2-40B4-BE49-F238E27FC236}">
                <a16:creationId xmlns:a16="http://schemas.microsoft.com/office/drawing/2014/main" id="{7FB0AD78-CA95-42D7-809D-A555C3A568AC}"/>
              </a:ext>
            </a:extLst>
          </p:cNvPr>
          <p:cNvSpPr/>
          <p:nvPr/>
        </p:nvSpPr>
        <p:spPr>
          <a:xfrm>
            <a:off x="5082587" y="2905033"/>
            <a:ext cx="1645667" cy="461665"/>
          </a:xfrm>
          <a:prstGeom prst="rect">
            <a:avLst/>
          </a:prstGeom>
        </p:spPr>
        <p:txBody>
          <a:bodyPr wrap="square">
            <a:spAutoFit/>
          </a:bodyPr>
          <a:lstStyle/>
          <a:p>
            <a:r>
              <a:rPr lang="en-US" altLang="ja-JP" sz="1200" dirty="0"/>
              <a:t>Space-temporal signal processing</a:t>
            </a:r>
            <a:endParaRPr lang="ja-JP" altLang="en-US" sz="1200" dirty="0"/>
          </a:p>
        </p:txBody>
      </p:sp>
      <p:sp>
        <p:nvSpPr>
          <p:cNvPr id="40" name="TextBox 39">
            <a:extLst>
              <a:ext uri="{FF2B5EF4-FFF2-40B4-BE49-F238E27FC236}">
                <a16:creationId xmlns:a16="http://schemas.microsoft.com/office/drawing/2014/main" id="{7EA5E28A-8E05-C686-0905-C119963F5496}"/>
              </a:ext>
            </a:extLst>
          </p:cNvPr>
          <p:cNvSpPr txBox="1"/>
          <p:nvPr/>
        </p:nvSpPr>
        <p:spPr>
          <a:xfrm>
            <a:off x="4550337" y="1188619"/>
            <a:ext cx="4508100" cy="646331"/>
          </a:xfrm>
          <a:prstGeom prst="rect">
            <a:avLst/>
          </a:prstGeom>
          <a:noFill/>
        </p:spPr>
        <p:txBody>
          <a:bodyPr wrap="square" rtlCol="0">
            <a:spAutoFit/>
          </a:bodyPr>
          <a:lstStyle/>
          <a:p>
            <a:r>
              <a:rPr lang="en-US" altLang="ja-JP" b="0" i="1" dirty="0"/>
              <a:t>DIR</a:t>
            </a:r>
            <a:r>
              <a:rPr lang="ja-JP" altLang="en-US" b="0" i="1" dirty="0"/>
              <a:t> </a:t>
            </a:r>
            <a:r>
              <a:rPr lang="en-US" altLang="ja-JP" b="0" i="1" dirty="0"/>
              <a:t>: Desired signal and Interference power Ratio</a:t>
            </a:r>
            <a:endParaRPr lang="en-US" b="0" i="1" dirty="0"/>
          </a:p>
        </p:txBody>
      </p:sp>
    </p:spTree>
    <p:extLst>
      <p:ext uri="{BB962C8B-B14F-4D97-AF65-F5344CB8AC3E}">
        <p14:creationId xmlns:p14="http://schemas.microsoft.com/office/powerpoint/2010/main" val="31624229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付プレースホルダー 3">
            <a:extLst>
              <a:ext uri="{FF2B5EF4-FFF2-40B4-BE49-F238E27FC236}">
                <a16:creationId xmlns:a16="http://schemas.microsoft.com/office/drawing/2014/main" id="{BFF0C99F-8788-041F-3887-C60F0EBB1EA6}"/>
              </a:ext>
            </a:extLst>
          </p:cNvPr>
          <p:cNvSpPr>
            <a:spLocks noGrp="1"/>
          </p:cNvSpPr>
          <p:nvPr>
            <p:ph type="dt" idx="10"/>
          </p:nvPr>
        </p:nvSpPr>
        <p:spPr/>
        <p:txBody>
          <a:bodyPr/>
          <a:lstStyle/>
          <a:p>
            <a:r>
              <a:rPr lang="en-US" altLang="ja-JP"/>
              <a:t>January 2024</a:t>
            </a:r>
            <a:endParaRPr lang="en-US" dirty="0"/>
          </a:p>
        </p:txBody>
      </p:sp>
      <p:sp>
        <p:nvSpPr>
          <p:cNvPr id="5" name="フッター プレースホルダー 4">
            <a:extLst>
              <a:ext uri="{FF2B5EF4-FFF2-40B4-BE49-F238E27FC236}">
                <a16:creationId xmlns:a16="http://schemas.microsoft.com/office/drawing/2014/main" id="{4C2740EA-7E3A-8348-6AED-D3C78C680CB9}"/>
              </a:ext>
            </a:extLst>
          </p:cNvPr>
          <p:cNvSpPr>
            <a:spLocks noGrp="1"/>
          </p:cNvSpPr>
          <p:nvPr>
            <p:ph type="ftr" idx="11"/>
          </p:nvPr>
        </p:nvSpPr>
        <p:spPr/>
        <p:txBody>
          <a:bodyPr/>
          <a:lstStyle/>
          <a:p>
            <a:r>
              <a:rPr lang="en-US"/>
              <a:t>Takumi Kobayashi, Minsoo Kim, Marco Hernandez, Ryuji Kohno (Nitech/YRP-IAI/U.Oulu/YNU)</a:t>
            </a:r>
            <a:endParaRPr lang="en-US" dirty="0"/>
          </a:p>
        </p:txBody>
      </p:sp>
      <p:sp>
        <p:nvSpPr>
          <p:cNvPr id="6" name="スライド番号プレースホルダー 5">
            <a:extLst>
              <a:ext uri="{FF2B5EF4-FFF2-40B4-BE49-F238E27FC236}">
                <a16:creationId xmlns:a16="http://schemas.microsoft.com/office/drawing/2014/main" id="{AABFDD4D-5DBA-5A16-E16C-9162C43DF872}"/>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31</a:t>
            </a:fld>
            <a:endParaRPr dirty="0"/>
          </a:p>
        </p:txBody>
      </p:sp>
      <p:graphicFrame>
        <p:nvGraphicFramePr>
          <p:cNvPr id="8" name="表 7">
            <a:extLst>
              <a:ext uri="{FF2B5EF4-FFF2-40B4-BE49-F238E27FC236}">
                <a16:creationId xmlns:a16="http://schemas.microsoft.com/office/drawing/2014/main" id="{FCF9B507-4106-87BA-31F7-58E5A557E761}"/>
              </a:ext>
            </a:extLst>
          </p:cNvPr>
          <p:cNvGraphicFramePr>
            <a:graphicFrameLocks noGrp="1"/>
          </p:cNvGraphicFramePr>
          <p:nvPr/>
        </p:nvGraphicFramePr>
        <p:xfrm>
          <a:off x="274786" y="732144"/>
          <a:ext cx="8600765" cy="5491480"/>
        </p:xfrm>
        <a:graphic>
          <a:graphicData uri="http://schemas.openxmlformats.org/drawingml/2006/table">
            <a:tbl>
              <a:tblPr firstRow="1" bandRow="1">
                <a:tableStyleId>{93296810-A885-4BE3-A3E7-6D5BEEA58F35}</a:tableStyleId>
              </a:tblPr>
              <a:tblGrid>
                <a:gridCol w="1192485">
                  <a:extLst>
                    <a:ext uri="{9D8B030D-6E8A-4147-A177-3AD203B41FA5}">
                      <a16:colId xmlns:a16="http://schemas.microsoft.com/office/drawing/2014/main" val="1146916107"/>
                    </a:ext>
                  </a:extLst>
                </a:gridCol>
                <a:gridCol w="2116817">
                  <a:extLst>
                    <a:ext uri="{9D8B030D-6E8A-4147-A177-3AD203B41FA5}">
                      <a16:colId xmlns:a16="http://schemas.microsoft.com/office/drawing/2014/main" val="1269965553"/>
                    </a:ext>
                  </a:extLst>
                </a:gridCol>
                <a:gridCol w="740437">
                  <a:extLst>
                    <a:ext uri="{9D8B030D-6E8A-4147-A177-3AD203B41FA5}">
                      <a16:colId xmlns:a16="http://schemas.microsoft.com/office/drawing/2014/main" val="1128482861"/>
                    </a:ext>
                  </a:extLst>
                </a:gridCol>
                <a:gridCol w="725647">
                  <a:extLst>
                    <a:ext uri="{9D8B030D-6E8A-4147-A177-3AD203B41FA5}">
                      <a16:colId xmlns:a16="http://schemas.microsoft.com/office/drawing/2014/main" val="2857540905"/>
                    </a:ext>
                  </a:extLst>
                </a:gridCol>
                <a:gridCol w="1967219">
                  <a:extLst>
                    <a:ext uri="{9D8B030D-6E8A-4147-A177-3AD203B41FA5}">
                      <a16:colId xmlns:a16="http://schemas.microsoft.com/office/drawing/2014/main" val="3674630610"/>
                    </a:ext>
                  </a:extLst>
                </a:gridCol>
                <a:gridCol w="1858160">
                  <a:extLst>
                    <a:ext uri="{9D8B030D-6E8A-4147-A177-3AD203B41FA5}">
                      <a16:colId xmlns:a16="http://schemas.microsoft.com/office/drawing/2014/main" val="790928520"/>
                    </a:ext>
                  </a:extLst>
                </a:gridCol>
              </a:tblGrid>
              <a:tr h="370840">
                <a:tc>
                  <a:txBody>
                    <a:bodyPr/>
                    <a:lstStyle/>
                    <a:p>
                      <a:r>
                        <a:rPr kumimoji="1" lang="en-US" altLang="ja-JP" sz="1200" dirty="0"/>
                        <a:t>Coexistence environment class</a:t>
                      </a:r>
                      <a:endParaRPr kumimoji="1" lang="ja-JP" altLang="en-US" sz="1200" dirty="0"/>
                    </a:p>
                  </a:txBody>
                  <a:tcPr/>
                </a:tc>
                <a:tc>
                  <a:txBody>
                    <a:bodyPr/>
                    <a:lstStyle/>
                    <a:p>
                      <a:r>
                        <a:rPr kumimoji="1" lang="en-US" altLang="ja-JP" sz="1200" dirty="0"/>
                        <a:t>Interference</a:t>
                      </a:r>
                      <a:endParaRPr kumimoji="1" lang="ja-JP" altLang="en-US" sz="1200" dirty="0"/>
                    </a:p>
                  </a:txBody>
                  <a:tcPr/>
                </a:tc>
                <a:tc>
                  <a:txBody>
                    <a:bodyPr/>
                    <a:lstStyle/>
                    <a:p>
                      <a:r>
                        <a:rPr kumimoji="1" lang="en-US" altLang="ja-JP" sz="1200" dirty="0"/>
                        <a:t>Detectable</a:t>
                      </a:r>
                    </a:p>
                  </a:txBody>
                  <a:tcPr/>
                </a:tc>
                <a:tc>
                  <a:txBody>
                    <a:bodyPr/>
                    <a:lstStyle/>
                    <a:p>
                      <a:r>
                        <a:rPr kumimoji="1" lang="en-US" altLang="ja-JP" sz="1200" dirty="0"/>
                        <a:t>Negotiate</a:t>
                      </a:r>
                      <a:endParaRPr kumimoji="1" lang="ja-JP" altLang="en-US" sz="1200" dirty="0"/>
                    </a:p>
                  </a:txBody>
                  <a:tcPr/>
                </a:tc>
                <a:tc>
                  <a:txBody>
                    <a:bodyPr/>
                    <a:lstStyle/>
                    <a:p>
                      <a:r>
                        <a:rPr kumimoji="1" lang="en-US" altLang="ja-JP" sz="1200" dirty="0"/>
                        <a:t>Interference mitigation in </a:t>
                      </a:r>
                      <a:br>
                        <a:rPr kumimoji="1" lang="en-US" altLang="ja-JP" sz="1200" dirty="0"/>
                      </a:br>
                      <a:r>
                        <a:rPr kumimoji="1" lang="en-US" altLang="ja-JP" sz="1200" dirty="0"/>
                        <a:t>MAC</a:t>
                      </a:r>
                      <a:endParaRPr kumimoji="1" lang="ja-JP" altLang="en-US" sz="1200" dirty="0"/>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sz="1200" dirty="0"/>
                        <a:t>Interference mitigation in PHY</a:t>
                      </a:r>
                      <a:endParaRPr kumimoji="1" lang="ja-JP" altLang="en-US" sz="1200" dirty="0"/>
                    </a:p>
                    <a:p>
                      <a:endParaRPr kumimoji="1" lang="ja-JP" altLang="en-US" sz="1200" dirty="0"/>
                    </a:p>
                  </a:txBody>
                  <a:tcPr/>
                </a:tc>
                <a:extLst>
                  <a:ext uri="{0D108BD9-81ED-4DB2-BD59-A6C34878D82A}">
                    <a16:rowId xmlns:a16="http://schemas.microsoft.com/office/drawing/2014/main" val="1599683286"/>
                  </a:ext>
                </a:extLst>
              </a:tr>
              <a:tr h="370840">
                <a:tc>
                  <a:txBody>
                    <a:bodyPr/>
                    <a:lstStyle/>
                    <a:p>
                      <a:pPr algn="ctr"/>
                      <a:r>
                        <a:rPr kumimoji="1" lang="en-US" altLang="ja-JP" sz="1200" b="1" dirty="0"/>
                        <a:t>0</a:t>
                      </a:r>
                      <a:endParaRPr kumimoji="1" lang="ja-JP" altLang="en-US" sz="1200" b="1" dirty="0"/>
                    </a:p>
                  </a:txBody>
                  <a:tcPr/>
                </a:tc>
                <a:tc>
                  <a:txBody>
                    <a:bodyPr/>
                    <a:lstStyle/>
                    <a:p>
                      <a:r>
                        <a:rPr kumimoji="1" lang="en-US" altLang="ja-JP" sz="1200" dirty="0"/>
                        <a:t>Non</a:t>
                      </a:r>
                    </a:p>
                  </a:txBody>
                  <a:tcPr/>
                </a:tc>
                <a:tc>
                  <a:txBody>
                    <a:bodyPr/>
                    <a:lstStyle/>
                    <a:p>
                      <a:r>
                        <a:rPr kumimoji="1" lang="en-US" altLang="ja-JP" sz="1200" dirty="0"/>
                        <a:t>-</a:t>
                      </a:r>
                    </a:p>
                  </a:txBody>
                  <a:tcPr/>
                </a:tc>
                <a:tc>
                  <a:txBody>
                    <a:bodyPr/>
                    <a:lstStyle/>
                    <a:p>
                      <a:r>
                        <a:rPr kumimoji="1" lang="en-US" altLang="ja-JP" sz="1200" dirty="0"/>
                        <a:t>-</a:t>
                      </a:r>
                      <a:endParaRPr kumimoji="1" lang="ja-JP" altLang="en-US" sz="1200" dirty="0"/>
                    </a:p>
                  </a:txBody>
                  <a:tcPr/>
                </a:tc>
                <a:tc>
                  <a:txBody>
                    <a:bodyPr/>
                    <a:lstStyle/>
                    <a:p>
                      <a:r>
                        <a:rPr kumimoji="1" lang="en-US" altLang="ja-JP" sz="1200" dirty="0"/>
                        <a:t>-</a:t>
                      </a:r>
                      <a:endParaRPr kumimoji="1" lang="ja-JP" altLang="en-US" sz="1200" dirty="0"/>
                    </a:p>
                  </a:txBody>
                  <a:tcPr/>
                </a:tc>
                <a:tc>
                  <a:txBody>
                    <a:bodyPr/>
                    <a:lstStyle/>
                    <a:p>
                      <a:r>
                        <a:rPr kumimoji="1" lang="en-US" altLang="ja-JP" sz="1200" dirty="0"/>
                        <a:t>-</a:t>
                      </a:r>
                      <a:endParaRPr kumimoji="1" lang="ja-JP" altLang="en-US" sz="1200" dirty="0"/>
                    </a:p>
                  </a:txBody>
                  <a:tcPr/>
                </a:tc>
                <a:extLst>
                  <a:ext uri="{0D108BD9-81ED-4DB2-BD59-A6C34878D82A}">
                    <a16:rowId xmlns:a16="http://schemas.microsoft.com/office/drawing/2014/main" val="1774990396"/>
                  </a:ext>
                </a:extLst>
              </a:tr>
              <a:tr h="370840">
                <a:tc>
                  <a:txBody>
                    <a:bodyPr/>
                    <a:lstStyle/>
                    <a:p>
                      <a:pPr algn="ctr"/>
                      <a:r>
                        <a:rPr kumimoji="1" lang="en-US" altLang="ja-JP" sz="1200" b="1" dirty="0"/>
                        <a:t>1</a:t>
                      </a:r>
                      <a:endParaRPr kumimoji="1" lang="ja-JP" altLang="en-US" sz="1200" b="1" dirty="0"/>
                    </a:p>
                  </a:txBody>
                  <a:tcPr/>
                </a:tc>
                <a:tc>
                  <a:txBody>
                    <a:bodyPr/>
                    <a:lstStyle/>
                    <a:p>
                      <a:r>
                        <a:rPr kumimoji="1" lang="en-US" altLang="ja-JP" sz="1200" dirty="0"/>
                        <a:t>15.6ma</a:t>
                      </a:r>
                      <a:endParaRPr kumimoji="1" lang="ja-JP" altLang="en-US" sz="1200" dirty="0"/>
                    </a:p>
                  </a:txBody>
                  <a:tcPr/>
                </a:tc>
                <a:tc>
                  <a:txBody>
                    <a:bodyPr/>
                    <a:lstStyle/>
                    <a:p>
                      <a:r>
                        <a:rPr kumimoji="1" lang="en-US" altLang="ja-JP" sz="1200" dirty="0"/>
                        <a:t>Yes</a:t>
                      </a:r>
                      <a:endParaRPr kumimoji="1" lang="ja-JP" altLang="en-US" sz="1200" dirty="0"/>
                    </a:p>
                  </a:txBody>
                  <a:tcPr/>
                </a:tc>
                <a:tc>
                  <a:txBody>
                    <a:bodyPr/>
                    <a:lstStyle/>
                    <a:p>
                      <a:r>
                        <a:rPr kumimoji="1" lang="en-US" altLang="ja-JP" sz="1200" dirty="0"/>
                        <a:t>Yes</a:t>
                      </a:r>
                      <a:endParaRPr kumimoji="1" lang="ja-JP" altLang="en-US" sz="1200" dirty="0"/>
                    </a:p>
                  </a:txBody>
                  <a:tcPr/>
                </a:tc>
                <a:tc>
                  <a:txBody>
                    <a:bodyPr/>
                    <a:lstStyle/>
                    <a:p>
                      <a:r>
                        <a:rPr kumimoji="1" lang="en-US" altLang="ja-JP" sz="1200" dirty="0"/>
                        <a:t>Yes. Detect, communicate  and manage network.</a:t>
                      </a:r>
                      <a:endParaRPr kumimoji="1" lang="ja-JP" altLang="en-US" sz="1200" dirty="0"/>
                    </a:p>
                  </a:txBody>
                  <a:tcPr/>
                </a:tc>
                <a:tc>
                  <a:txBody>
                    <a:bodyPr/>
                    <a:lstStyle/>
                    <a:p>
                      <a:r>
                        <a:rPr kumimoji="1" lang="en-US" altLang="ja-JP" sz="1200" dirty="0"/>
                        <a:t>Not necessary if all the devices managed completely by MAC</a:t>
                      </a:r>
                      <a:endParaRPr kumimoji="1" lang="ja-JP" altLang="en-US" sz="1200" dirty="0"/>
                    </a:p>
                  </a:txBody>
                  <a:tcPr/>
                </a:tc>
                <a:extLst>
                  <a:ext uri="{0D108BD9-81ED-4DB2-BD59-A6C34878D82A}">
                    <a16:rowId xmlns:a16="http://schemas.microsoft.com/office/drawing/2014/main" val="3166549835"/>
                  </a:ext>
                </a:extLst>
              </a:tr>
              <a:tr h="370840">
                <a:tc>
                  <a:txBody>
                    <a:bodyPr/>
                    <a:lstStyle/>
                    <a:p>
                      <a:pPr algn="ctr"/>
                      <a:r>
                        <a:rPr kumimoji="1" lang="en-US" altLang="ja-JP" sz="1200" b="1" dirty="0"/>
                        <a:t>2</a:t>
                      </a:r>
                      <a:endParaRPr kumimoji="1" lang="ja-JP" altLang="en-US" sz="1200" b="1" dirty="0"/>
                    </a:p>
                  </a:txBody>
                  <a:tcPr/>
                </a:tc>
                <a:tc>
                  <a:txBody>
                    <a:bodyPr/>
                    <a:lstStyle/>
                    <a:p>
                      <a:r>
                        <a:rPr kumimoji="1" lang="en-US" altLang="ja-JP" sz="1200" dirty="0"/>
                        <a:t>15.6ma and legacy BAN</a:t>
                      </a:r>
                      <a:endParaRPr kumimoji="1" lang="ja-JP" altLang="en-US" sz="1200" dirty="0"/>
                    </a:p>
                  </a:txBody>
                  <a:tcPr/>
                </a:tc>
                <a:tc>
                  <a:txBody>
                    <a:bodyPr/>
                    <a:lstStyle/>
                    <a:p>
                      <a:r>
                        <a:rPr kumimoji="1" lang="en-US" altLang="ja-JP" sz="1200" dirty="0"/>
                        <a:t>Yes</a:t>
                      </a:r>
                      <a:endParaRPr kumimoji="1" lang="ja-JP" altLang="en-US" sz="1200" dirty="0"/>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sz="1200" dirty="0"/>
                        <a:t>No</a:t>
                      </a:r>
                      <a:endParaRPr kumimoji="1" lang="ja-JP" altLang="en-US" sz="1200" dirty="0"/>
                    </a:p>
                  </a:txBody>
                  <a:tcPr/>
                </a:tc>
                <a:tc>
                  <a:txBody>
                    <a:bodyPr/>
                    <a:lstStyle/>
                    <a:p>
                      <a:r>
                        <a:rPr kumimoji="1" lang="en-US" altLang="ja-JP" sz="1200" dirty="0"/>
                        <a:t>Partially, yes.</a:t>
                      </a:r>
                    </a:p>
                    <a:p>
                      <a:r>
                        <a:rPr kumimoji="1" lang="en-US" altLang="ja-JP" sz="1200" dirty="0"/>
                        <a:t>※cannot negotiate and control legacy BAN. New BAN can only escape from legacy BAN in time domain or frequency domain.</a:t>
                      </a:r>
                      <a:endParaRPr kumimoji="1" lang="ja-JP" altLang="en-US" sz="1200" dirty="0"/>
                    </a:p>
                  </a:txBody>
                  <a:tcPr/>
                </a:tc>
                <a:tc rowSpan="5">
                  <a:txBody>
                    <a:bodyPr/>
                    <a:lstStyle/>
                    <a:p>
                      <a:r>
                        <a:rPr kumimoji="1" lang="en-US" altLang="ja-JP" sz="1200" dirty="0"/>
                        <a:t>Yes</a:t>
                      </a:r>
                    </a:p>
                    <a:p>
                      <a:r>
                        <a:rPr kumimoji="1" lang="en-US" altLang="ja-JP" sz="1200" dirty="0"/>
                        <a:t>Interference canceller, suppressor and space domain methods might be applicable.</a:t>
                      </a:r>
                    </a:p>
                    <a:p>
                      <a:endParaRPr kumimoji="1" lang="en-US" altLang="ja-JP" sz="1200" dirty="0"/>
                    </a:p>
                    <a:p>
                      <a:r>
                        <a:rPr kumimoji="1" lang="en-US" altLang="ja-JP" sz="1200" dirty="0" err="1"/>
                        <a:t>Contcatinated</a:t>
                      </a:r>
                      <a:r>
                        <a:rPr kumimoji="1" lang="en-US" altLang="ja-JP" sz="1200" dirty="0"/>
                        <a:t> FEC, ARQ and HARQ in PHY and, successive interference canceller, Orthogonal matched filter, adaptive array antennas in signal processing and implementation of receiver… etc.</a:t>
                      </a:r>
                    </a:p>
                  </a:txBody>
                  <a:tcPr/>
                </a:tc>
                <a:extLst>
                  <a:ext uri="{0D108BD9-81ED-4DB2-BD59-A6C34878D82A}">
                    <a16:rowId xmlns:a16="http://schemas.microsoft.com/office/drawing/2014/main" val="2324212494"/>
                  </a:ext>
                </a:extLst>
              </a:tr>
              <a:tr h="370840">
                <a:tc>
                  <a:txBody>
                    <a:bodyPr/>
                    <a:lstStyle/>
                    <a:p>
                      <a:pPr algn="ctr"/>
                      <a:r>
                        <a:rPr kumimoji="1" lang="en-US" altLang="ja-JP" sz="1200" b="1" dirty="0"/>
                        <a:t>3</a:t>
                      </a:r>
                      <a:endParaRPr kumimoji="1" lang="ja-JP" altLang="en-US" sz="1200" b="1" dirty="0"/>
                    </a:p>
                  </a:txBody>
                  <a:tcPr/>
                </a:tc>
                <a:tc>
                  <a:txBody>
                    <a:bodyPr/>
                    <a:lstStyle/>
                    <a:p>
                      <a:r>
                        <a:rPr kumimoji="1" lang="en-US" altLang="ja-JP" sz="1200" dirty="0"/>
                        <a:t>Non-UWB systems</a:t>
                      </a:r>
                    </a:p>
                    <a:p>
                      <a:r>
                        <a:rPr kumimoji="1" lang="en-US" altLang="ja-JP" sz="1200" dirty="0"/>
                        <a:t>(</a:t>
                      </a:r>
                      <a:r>
                        <a:rPr kumimoji="1" lang="en-US" altLang="ja-JP" sz="1200" dirty="0" err="1"/>
                        <a:t>Wifi</a:t>
                      </a:r>
                      <a:r>
                        <a:rPr kumimoji="1" lang="en-US" altLang="ja-JP" sz="1200" dirty="0"/>
                        <a:t>, unlicensed 5G)</a:t>
                      </a:r>
                      <a:endParaRPr kumimoji="1" lang="ja-JP" altLang="en-US" sz="1200" dirty="0"/>
                    </a:p>
                  </a:txBody>
                  <a:tcPr/>
                </a:tc>
                <a:tc>
                  <a:txBody>
                    <a:bodyPr/>
                    <a:lstStyle/>
                    <a:p>
                      <a:r>
                        <a:rPr kumimoji="1" lang="en-US" altLang="ja-JP" sz="1200" dirty="0"/>
                        <a:t>Yes?</a:t>
                      </a:r>
                      <a:endParaRPr kumimoji="1" lang="ja-JP" altLang="en-US" sz="1200" dirty="0"/>
                    </a:p>
                  </a:txBody>
                  <a:tcPr/>
                </a:tc>
                <a:tc>
                  <a:txBody>
                    <a:bodyPr/>
                    <a:lstStyle/>
                    <a:p>
                      <a:r>
                        <a:rPr kumimoji="1" lang="en-US" altLang="ja-JP" sz="1200" dirty="0"/>
                        <a:t>No</a:t>
                      </a:r>
                      <a:endParaRPr kumimoji="1" lang="ja-JP" altLang="en-US" sz="1200" dirty="0"/>
                    </a:p>
                  </a:txBody>
                  <a:tcPr/>
                </a:tc>
                <a:tc>
                  <a:txBody>
                    <a:bodyPr/>
                    <a:lstStyle/>
                    <a:p>
                      <a:r>
                        <a:rPr kumimoji="1" lang="en-US" altLang="ja-JP" sz="1200" dirty="0"/>
                        <a:t>No</a:t>
                      </a:r>
                      <a:endParaRPr kumimoji="1" lang="ja-JP" altLang="en-US" sz="1200" dirty="0"/>
                    </a:p>
                  </a:txBody>
                  <a:tcPr/>
                </a:tc>
                <a:tc vMerge="1">
                  <a:txBody>
                    <a:bodyPr/>
                    <a:lstStyle/>
                    <a:p>
                      <a:endParaRPr/>
                    </a:p>
                  </a:txBody>
                  <a:tcPr/>
                </a:tc>
                <a:extLst>
                  <a:ext uri="{0D108BD9-81ED-4DB2-BD59-A6C34878D82A}">
                    <a16:rowId xmlns:a16="http://schemas.microsoft.com/office/drawing/2014/main" val="1324549788"/>
                  </a:ext>
                </a:extLst>
              </a:tr>
              <a:tr h="370840">
                <a:tc>
                  <a:txBody>
                    <a:bodyPr/>
                    <a:lstStyle/>
                    <a:p>
                      <a:pPr algn="ctr"/>
                      <a:r>
                        <a:rPr kumimoji="1" lang="en-US" altLang="ja-JP" sz="1200" b="1" dirty="0"/>
                        <a:t>4</a:t>
                      </a:r>
                      <a:endParaRPr kumimoji="1" lang="ja-JP" altLang="en-US" sz="1200" b="1" dirty="0"/>
                    </a:p>
                  </a:txBody>
                  <a:tcPr/>
                </a:tc>
                <a:tc>
                  <a:txBody>
                    <a:bodyPr/>
                    <a:lstStyle/>
                    <a:p>
                      <a:r>
                        <a:rPr kumimoji="1" lang="en-US" altLang="ja-JP" sz="1200" dirty="0"/>
                        <a:t>802.15 UWB (15.4, 15.8)</a:t>
                      </a:r>
                      <a:endParaRPr kumimoji="1" lang="ja-JP" altLang="en-US" sz="1200" dirty="0"/>
                    </a:p>
                  </a:txBody>
                  <a:tcPr/>
                </a:tc>
                <a:tc>
                  <a:txBody>
                    <a:bodyPr/>
                    <a:lstStyle/>
                    <a:p>
                      <a:r>
                        <a:rPr kumimoji="1" lang="en-US" altLang="ja-JP" sz="1200" dirty="0"/>
                        <a:t>Yes</a:t>
                      </a:r>
                      <a:endParaRPr kumimoji="1" lang="ja-JP" altLang="en-US" sz="1200" dirty="0"/>
                    </a:p>
                  </a:txBody>
                  <a:tcPr/>
                </a:tc>
                <a:tc>
                  <a:txBody>
                    <a:bodyPr/>
                    <a:lstStyle/>
                    <a:p>
                      <a:r>
                        <a:rPr kumimoji="1" lang="en-US" altLang="ja-JP" sz="1200" dirty="0"/>
                        <a:t>Partially yes</a:t>
                      </a:r>
                      <a:endParaRPr kumimoji="1" lang="ja-JP" altLang="en-US" sz="1200" dirty="0"/>
                    </a:p>
                  </a:txBody>
                  <a:tcPr/>
                </a:tc>
                <a:tc rowSpan="3">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sz="1200" dirty="0"/>
                        <a:t>Partially, yes.</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sz="1200" dirty="0"/>
                        <a:t>To reduce interference, 15.6ma can escape from the other UWB in time domain (Super frame level?) or frequency domain if both PHY are compatible and can be retrieve and demodulate the received signal.</a:t>
                      </a:r>
                    </a:p>
                  </a:txBody>
                  <a:tcPr/>
                </a:tc>
                <a:tc vMerge="1">
                  <a:txBody>
                    <a:bodyPr/>
                    <a:lstStyle/>
                    <a:p>
                      <a:endParaRPr kumimoji="1" lang="ja-JP" altLang="en-US" dirty="0"/>
                    </a:p>
                  </a:txBody>
                  <a:tcPr/>
                </a:tc>
                <a:extLst>
                  <a:ext uri="{0D108BD9-81ED-4DB2-BD59-A6C34878D82A}">
                    <a16:rowId xmlns:a16="http://schemas.microsoft.com/office/drawing/2014/main" val="4262649428"/>
                  </a:ext>
                </a:extLst>
              </a:tr>
              <a:tr h="370840">
                <a:tc>
                  <a:txBody>
                    <a:bodyPr/>
                    <a:lstStyle/>
                    <a:p>
                      <a:pPr algn="ctr"/>
                      <a:r>
                        <a:rPr kumimoji="1" lang="en-US" altLang="ja-JP" sz="1200" b="1" dirty="0"/>
                        <a:t>5</a:t>
                      </a:r>
                      <a:endParaRPr kumimoji="1" lang="ja-JP" altLang="en-US" sz="1200" b="1" dirty="0"/>
                    </a:p>
                  </a:txBody>
                  <a:tcPr/>
                </a:tc>
                <a:tc>
                  <a:txBody>
                    <a:bodyPr/>
                    <a:lstStyle/>
                    <a:p>
                      <a:r>
                        <a:rPr kumimoji="1" lang="en-US" altLang="ja-JP" sz="1200" dirty="0"/>
                        <a:t>Non-802.15 UWB (ETSI Smart BAN)(?)</a:t>
                      </a:r>
                      <a:endParaRPr kumimoji="1" lang="ja-JP" altLang="en-US" sz="1200" dirty="0"/>
                    </a:p>
                  </a:txBody>
                  <a:tcPr/>
                </a:tc>
                <a:tc>
                  <a:txBody>
                    <a:bodyPr/>
                    <a:lstStyle/>
                    <a:p>
                      <a:r>
                        <a:rPr kumimoji="1" lang="en-US" altLang="ja-JP" sz="1200" dirty="0"/>
                        <a:t>Yes?</a:t>
                      </a:r>
                      <a:endParaRPr kumimoji="1" lang="ja-JP" altLang="en-US" sz="1200" dirty="0"/>
                    </a:p>
                  </a:txBody>
                  <a:tcPr/>
                </a:tc>
                <a:tc>
                  <a:txBody>
                    <a:bodyPr/>
                    <a:lstStyle/>
                    <a:p>
                      <a:r>
                        <a:rPr kumimoji="1" lang="en-US" altLang="ja-JP" sz="1200" dirty="0"/>
                        <a:t>No</a:t>
                      </a:r>
                      <a:endParaRPr kumimoji="1" lang="ja-JP" altLang="en-US" sz="1200" dirty="0"/>
                    </a:p>
                  </a:txBody>
                  <a:tcPr/>
                </a:tc>
                <a:tc vMerge="1">
                  <a:txBody>
                    <a:bodyPr/>
                    <a:lstStyle/>
                    <a:p>
                      <a:endParaRPr kumimoji="1" lang="ja-JP" altLang="en-US" sz="1200" dirty="0"/>
                    </a:p>
                  </a:txBody>
                  <a:tcPr/>
                </a:tc>
                <a:tc vMerge="1">
                  <a:txBody>
                    <a:bodyPr/>
                    <a:lstStyle/>
                    <a:p>
                      <a:endParaRPr kumimoji="1" lang="ja-JP" altLang="en-US" dirty="0"/>
                    </a:p>
                  </a:txBody>
                  <a:tcPr/>
                </a:tc>
                <a:extLst>
                  <a:ext uri="{0D108BD9-81ED-4DB2-BD59-A6C34878D82A}">
                    <a16:rowId xmlns:a16="http://schemas.microsoft.com/office/drawing/2014/main" val="3334091916"/>
                  </a:ext>
                </a:extLst>
              </a:tr>
              <a:tr h="370840">
                <a:tc>
                  <a:txBody>
                    <a:bodyPr/>
                    <a:lstStyle/>
                    <a:p>
                      <a:pPr algn="ctr"/>
                      <a:r>
                        <a:rPr kumimoji="1" lang="en-US" altLang="ja-JP" sz="1200" b="1" dirty="0"/>
                        <a:t>6</a:t>
                      </a:r>
                      <a:endParaRPr kumimoji="1" lang="ja-JP" altLang="en-US" sz="1200" b="1" dirty="0"/>
                    </a:p>
                  </a:txBody>
                  <a:tcPr/>
                </a:tc>
                <a:tc>
                  <a:txBody>
                    <a:bodyPr/>
                    <a:lstStyle/>
                    <a:p>
                      <a:r>
                        <a:rPr kumimoji="1" lang="en-US" altLang="ja-JP" sz="1200" dirty="0"/>
                        <a:t>802.15 and non 802.15 UWB</a:t>
                      </a:r>
                      <a:endParaRPr kumimoji="1" lang="ja-JP" altLang="en-US" sz="1200" dirty="0"/>
                    </a:p>
                  </a:txBody>
                  <a:tcPr/>
                </a:tc>
                <a:tc>
                  <a:txBody>
                    <a:bodyPr/>
                    <a:lstStyle/>
                    <a:p>
                      <a:r>
                        <a:rPr kumimoji="1" lang="en-US" altLang="ja-JP" sz="1200" dirty="0"/>
                        <a:t>Yes?</a:t>
                      </a:r>
                      <a:endParaRPr kumimoji="1" lang="ja-JP" altLang="en-US" sz="1200" dirty="0"/>
                    </a:p>
                  </a:txBody>
                  <a:tcPr/>
                </a:tc>
                <a:tc>
                  <a:txBody>
                    <a:bodyPr/>
                    <a:lstStyle/>
                    <a:p>
                      <a:r>
                        <a:rPr kumimoji="1" lang="en-US" altLang="ja-JP" sz="1200" dirty="0"/>
                        <a:t>No</a:t>
                      </a:r>
                      <a:endParaRPr kumimoji="1" lang="ja-JP" altLang="en-US" sz="1200" dirty="0"/>
                    </a:p>
                  </a:txBody>
                  <a:tcPr/>
                </a:tc>
                <a:tc vMerge="1">
                  <a:txBody>
                    <a:bodyPr/>
                    <a:lstStyle/>
                    <a:p>
                      <a:endParaRPr kumimoji="1" lang="ja-JP" altLang="en-US" sz="1200" dirty="0"/>
                    </a:p>
                  </a:txBody>
                  <a:tcPr/>
                </a:tc>
                <a:tc vMerge="1">
                  <a:txBody>
                    <a:bodyPr/>
                    <a:lstStyle/>
                    <a:p>
                      <a:endParaRPr kumimoji="1" lang="ja-JP" altLang="en-US" dirty="0"/>
                    </a:p>
                  </a:txBody>
                  <a:tcPr/>
                </a:tc>
                <a:extLst>
                  <a:ext uri="{0D108BD9-81ED-4DB2-BD59-A6C34878D82A}">
                    <a16:rowId xmlns:a16="http://schemas.microsoft.com/office/drawing/2014/main" val="2418511971"/>
                  </a:ext>
                </a:extLst>
              </a:tr>
              <a:tr h="370840">
                <a:tc>
                  <a:txBody>
                    <a:bodyPr/>
                    <a:lstStyle/>
                    <a:p>
                      <a:pPr algn="ctr"/>
                      <a:r>
                        <a:rPr kumimoji="1" lang="en-US" altLang="ja-JP" sz="1200" b="1" dirty="0"/>
                        <a:t>7</a:t>
                      </a:r>
                      <a:endParaRPr kumimoji="1" lang="ja-JP" altLang="en-US" sz="1200" b="1" dirty="0"/>
                    </a:p>
                  </a:txBody>
                  <a:tcPr/>
                </a:tc>
                <a:tc>
                  <a:txBody>
                    <a:bodyPr/>
                    <a:lstStyle/>
                    <a:p>
                      <a:r>
                        <a:rPr kumimoji="1" lang="en-US" altLang="ja-JP" sz="1200" dirty="0"/>
                        <a:t>UWB and non-UWB systems</a:t>
                      </a:r>
                      <a:endParaRPr kumimoji="1" lang="ja-JP" altLang="en-US" sz="1200" dirty="0"/>
                    </a:p>
                  </a:txBody>
                  <a:tcPr/>
                </a:tc>
                <a:tc>
                  <a:txBody>
                    <a:bodyPr/>
                    <a:lstStyle/>
                    <a:p>
                      <a:r>
                        <a:rPr kumimoji="1" lang="en-US" altLang="ja-JP" sz="1200" dirty="0"/>
                        <a:t>Partially yes</a:t>
                      </a:r>
                      <a:endParaRPr kumimoji="1" lang="ja-JP" altLang="en-US" sz="1200" dirty="0"/>
                    </a:p>
                  </a:txBody>
                  <a:tcPr/>
                </a:tc>
                <a:tc>
                  <a:txBody>
                    <a:bodyPr/>
                    <a:lstStyle/>
                    <a:p>
                      <a:r>
                        <a:rPr kumimoji="1" lang="en-US" altLang="ja-JP" sz="1200" dirty="0"/>
                        <a:t>Partially yes</a:t>
                      </a:r>
                      <a:endParaRPr kumimoji="1" lang="ja-JP" altLang="en-US" sz="1200" dirty="0"/>
                    </a:p>
                  </a:txBody>
                  <a:tcPr/>
                </a:tc>
                <a:tc gridSpan="2">
                  <a:txBody>
                    <a:bodyPr/>
                    <a:lstStyle/>
                    <a:p>
                      <a:r>
                        <a:rPr kumimoji="1" lang="en-US" altLang="ja-JP" sz="1200" dirty="0"/>
                        <a:t>Need to choose best way to mitigate for each different sources. Very complicated implementation.</a:t>
                      </a:r>
                      <a:endParaRPr kumimoji="1" lang="ja-JP" altLang="en-US" sz="1200" dirty="0"/>
                    </a:p>
                  </a:txBody>
                  <a:tcPr/>
                </a:tc>
                <a:tc hMerge="1">
                  <a:txBody>
                    <a:bodyPr/>
                    <a:lstStyle/>
                    <a:p>
                      <a:endParaRPr kumimoji="1" lang="ja-JP" altLang="en-US" dirty="0"/>
                    </a:p>
                  </a:txBody>
                  <a:tcPr/>
                </a:tc>
                <a:extLst>
                  <a:ext uri="{0D108BD9-81ED-4DB2-BD59-A6C34878D82A}">
                    <a16:rowId xmlns:a16="http://schemas.microsoft.com/office/drawing/2014/main" val="2962450986"/>
                  </a:ext>
                </a:extLst>
              </a:tr>
            </a:tbl>
          </a:graphicData>
        </a:graphic>
      </p:graphicFrame>
    </p:spTree>
    <p:extLst>
      <p:ext uri="{BB962C8B-B14F-4D97-AF65-F5344CB8AC3E}">
        <p14:creationId xmlns:p14="http://schemas.microsoft.com/office/powerpoint/2010/main" val="1477934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668DEC52-687C-49F2-87E0-B110F6B850A1}"/>
              </a:ext>
            </a:extLst>
          </p:cNvPr>
          <p:cNvSpPr>
            <a:spLocks noGrp="1"/>
          </p:cNvSpPr>
          <p:nvPr>
            <p:ph type="dt" sz="half" idx="2"/>
          </p:nvPr>
        </p:nvSpPr>
        <p:spPr/>
        <p:txBody>
          <a:bodyPr/>
          <a:lstStyle/>
          <a:p>
            <a:r>
              <a:rPr lang="en-US" altLang="ja-JP"/>
              <a:t>January 2024</a:t>
            </a:r>
            <a:endParaRPr lang="en-US" altLang="ja-JP" dirty="0"/>
          </a:p>
        </p:txBody>
      </p:sp>
      <p:sp>
        <p:nvSpPr>
          <p:cNvPr id="122887" name="Rectangle 3">
            <a:extLst>
              <a:ext uri="{FF2B5EF4-FFF2-40B4-BE49-F238E27FC236}">
                <a16:creationId xmlns:a16="http://schemas.microsoft.com/office/drawing/2014/main" id="{62099058-95F6-4E55-98AE-2B13AD53784E}"/>
              </a:ext>
            </a:extLst>
          </p:cNvPr>
          <p:cNvSpPr>
            <a:spLocks noChangeArrowheads="1"/>
          </p:cNvSpPr>
          <p:nvPr/>
        </p:nvSpPr>
        <p:spPr bwMode="auto">
          <a:xfrm>
            <a:off x="152400" y="1066800"/>
            <a:ext cx="86868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60000"/>
              </a:spcBef>
              <a:buBlip>
                <a:blip r:embed="rId3"/>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4"/>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lnSpc>
                <a:spcPct val="80000"/>
              </a:lnSpc>
            </a:pPr>
            <a:r>
              <a:rPr lang="en-US" altLang="ja-JP" sz="2800" b="0" dirty="0"/>
              <a:t>Conclusion</a:t>
            </a:r>
            <a:endParaRPr lang="en-US" altLang="ja-JP" sz="2000" b="0" dirty="0"/>
          </a:p>
          <a:p>
            <a:pPr lvl="1" eaLnBrk="1" hangingPunct="1">
              <a:lnSpc>
                <a:spcPct val="80000"/>
              </a:lnSpc>
            </a:pPr>
            <a:r>
              <a:rPr lang="en-US" altLang="ja-JP" sz="2000" b="0" dirty="0">
                <a:latin typeface="Times New Roman" panose="02020603050405020304" pitchFamily="18" charset="0"/>
                <a:cs typeface="Times New Roman" panose="02020603050405020304" pitchFamily="18" charset="0"/>
              </a:rPr>
              <a:t>Importance of consideration of interference. EMC/EMI issues included as environmental models as well as channel models.</a:t>
            </a:r>
            <a:br>
              <a:rPr lang="en-US" altLang="ja-JP" sz="2000" b="0" dirty="0">
                <a:latin typeface="Times New Roman" panose="02020603050405020304" pitchFamily="18" charset="0"/>
                <a:cs typeface="Times New Roman" panose="02020603050405020304" pitchFamily="18" charset="0"/>
              </a:rPr>
            </a:br>
            <a:endParaRPr lang="en-US" altLang="ja-JP" sz="2000" b="0" dirty="0">
              <a:latin typeface="Times New Roman" panose="02020603050405020304" pitchFamily="18" charset="0"/>
              <a:cs typeface="Times New Roman" panose="02020603050405020304" pitchFamily="18" charset="0"/>
            </a:endParaRPr>
          </a:p>
          <a:p>
            <a:pPr lvl="1" eaLnBrk="1" hangingPunct="1">
              <a:lnSpc>
                <a:spcPct val="80000"/>
              </a:lnSpc>
            </a:pPr>
            <a:r>
              <a:rPr lang="en-US" altLang="ja-JP" sz="2000" b="0" dirty="0">
                <a:latin typeface="Times New Roman" panose="02020603050405020304" pitchFamily="18" charset="0"/>
                <a:cs typeface="Times New Roman" panose="02020603050405020304" pitchFamily="18" charset="0"/>
              </a:rPr>
              <a:t>Human and Vehicular BANs environmental model.</a:t>
            </a:r>
          </a:p>
          <a:p>
            <a:pPr lvl="1" eaLnBrk="1" hangingPunct="1">
              <a:lnSpc>
                <a:spcPct val="80000"/>
              </a:lnSpc>
            </a:pPr>
            <a:r>
              <a:rPr lang="en-US" altLang="ja-JP" sz="2000" b="0" dirty="0">
                <a:latin typeface="Times New Roman" panose="02020603050405020304" pitchFamily="18" charset="0"/>
                <a:cs typeface="Times New Roman" panose="02020603050405020304" pitchFamily="18" charset="0"/>
              </a:rPr>
              <a:t>OMF based signal processing to interference reduction have been proposed.</a:t>
            </a:r>
          </a:p>
          <a:p>
            <a:pPr lvl="2" eaLnBrk="1" hangingPunct="1">
              <a:lnSpc>
                <a:spcPct val="80000"/>
              </a:lnSpc>
            </a:pPr>
            <a:r>
              <a:rPr lang="en-US" altLang="ja-JP" sz="2000" dirty="0">
                <a:latin typeface="Times New Roman" panose="02020603050405020304" pitchFamily="18" charset="0"/>
                <a:cs typeface="Times New Roman" panose="02020603050405020304" pitchFamily="18" charset="0"/>
              </a:rPr>
              <a:t>Interference reduction against unknown interference.</a:t>
            </a:r>
            <a:br>
              <a:rPr lang="en-US" altLang="ja-JP" sz="2000" dirty="0">
                <a:latin typeface="Times New Roman" panose="02020603050405020304" pitchFamily="18" charset="0"/>
                <a:cs typeface="Times New Roman" panose="02020603050405020304" pitchFamily="18" charset="0"/>
              </a:rPr>
            </a:br>
            <a:endParaRPr lang="en-US" altLang="ja-JP" sz="2000" dirty="0">
              <a:latin typeface="Times New Roman" panose="02020603050405020304" pitchFamily="18" charset="0"/>
              <a:cs typeface="Times New Roman" panose="02020603050405020304" pitchFamily="18" charset="0"/>
            </a:endParaRPr>
          </a:p>
          <a:p>
            <a:pPr marL="914400" lvl="2" indent="0" eaLnBrk="1" hangingPunct="1">
              <a:lnSpc>
                <a:spcPct val="80000"/>
              </a:lnSpc>
              <a:buNone/>
            </a:pPr>
            <a:r>
              <a:rPr lang="en-US" altLang="ja-JP" sz="2000" b="0" dirty="0">
                <a:latin typeface="Times New Roman" panose="02020603050405020304" pitchFamily="18" charset="0"/>
                <a:cs typeface="Times New Roman" panose="02020603050405020304" pitchFamily="18" charset="0"/>
              </a:rPr>
              <a:t>=&gt;Interference mitigation (reduction) </a:t>
            </a:r>
            <a:r>
              <a:rPr lang="en-US" altLang="ja-JP" sz="2000" dirty="0">
                <a:latin typeface="Times New Roman" panose="02020603050405020304" pitchFamily="18" charset="0"/>
                <a:cs typeface="Times New Roman" panose="02020603050405020304" pitchFamily="18" charset="0"/>
              </a:rPr>
              <a:t>against unknown source </a:t>
            </a:r>
            <a:r>
              <a:rPr lang="en-US" altLang="ja-JP" sz="2000" b="0" dirty="0">
                <a:latin typeface="Times New Roman" panose="02020603050405020304" pitchFamily="18" charset="0"/>
                <a:cs typeface="Times New Roman" panose="02020603050405020304" pitchFamily="18" charset="0"/>
              </a:rPr>
              <a:t>in Time-domain.</a:t>
            </a:r>
            <a:br>
              <a:rPr lang="en-US" altLang="ja-JP" sz="2000" b="0" dirty="0">
                <a:latin typeface="Times New Roman" panose="02020603050405020304" pitchFamily="18" charset="0"/>
                <a:cs typeface="Times New Roman" panose="02020603050405020304" pitchFamily="18" charset="0"/>
              </a:rPr>
            </a:br>
            <a:endParaRPr lang="en-US" altLang="ja-JP" sz="2000" b="0" dirty="0">
              <a:latin typeface="Times New Roman" panose="02020603050405020304" pitchFamily="18" charset="0"/>
              <a:cs typeface="Times New Roman" panose="02020603050405020304" pitchFamily="18" charset="0"/>
            </a:endParaRPr>
          </a:p>
          <a:p>
            <a:pPr lvl="1" eaLnBrk="1" hangingPunct="1">
              <a:lnSpc>
                <a:spcPct val="80000"/>
              </a:lnSpc>
            </a:pPr>
            <a:r>
              <a:rPr lang="en-US" altLang="ja-JP" sz="2000" b="0" dirty="0">
                <a:latin typeface="Times New Roman" panose="02020603050405020304" pitchFamily="18" charset="0"/>
                <a:cs typeface="Times New Roman" panose="02020603050405020304" pitchFamily="18" charset="0"/>
              </a:rPr>
              <a:t>OMF and its extension in space and time domain signal processing</a:t>
            </a:r>
          </a:p>
          <a:p>
            <a:pPr lvl="2" eaLnBrk="1" hangingPunct="1">
              <a:lnSpc>
                <a:spcPct val="80000"/>
              </a:lnSpc>
            </a:pPr>
            <a:r>
              <a:rPr lang="en-US" altLang="ja-JP" sz="2000" b="0" dirty="0">
                <a:latin typeface="Times New Roman" panose="02020603050405020304" pitchFamily="18" charset="0"/>
                <a:cs typeface="Times New Roman" panose="02020603050405020304" pitchFamily="18" charset="0"/>
              </a:rPr>
              <a:t>Interference mitigation on Time and space domains signal processing.</a:t>
            </a:r>
            <a:br>
              <a:rPr lang="en-US" altLang="ja-JP" sz="2000" b="0" dirty="0">
                <a:latin typeface="Times New Roman" panose="02020603050405020304" pitchFamily="18" charset="0"/>
                <a:cs typeface="Times New Roman" panose="02020603050405020304" pitchFamily="18" charset="0"/>
              </a:rPr>
            </a:br>
            <a:endParaRPr lang="en-US" altLang="ja-JP" sz="2000" b="0" dirty="0">
              <a:latin typeface="Times New Roman" panose="02020603050405020304" pitchFamily="18" charset="0"/>
              <a:cs typeface="Times New Roman" panose="02020603050405020304" pitchFamily="18" charset="0"/>
            </a:endParaRPr>
          </a:p>
          <a:p>
            <a:pPr marL="914400" lvl="2" indent="0" eaLnBrk="1" hangingPunct="1">
              <a:lnSpc>
                <a:spcPct val="80000"/>
              </a:lnSpc>
              <a:buNone/>
            </a:pPr>
            <a:r>
              <a:rPr lang="en-US" altLang="ja-JP" sz="2000" dirty="0">
                <a:latin typeface="Times New Roman" panose="02020603050405020304" pitchFamily="18" charset="0"/>
                <a:cs typeface="Times New Roman" panose="02020603050405020304" pitchFamily="18" charset="0"/>
              </a:rPr>
              <a:t>=&gt; Space-time domain interference mitigation.</a:t>
            </a:r>
            <a:endParaRPr lang="en-US" altLang="ja-JP" sz="2000" b="0" dirty="0">
              <a:latin typeface="Times New Roman" panose="02020603050405020304" pitchFamily="18" charset="0"/>
              <a:cs typeface="Times New Roman" panose="02020603050405020304" pitchFamily="18" charset="0"/>
            </a:endParaRPr>
          </a:p>
          <a:p>
            <a:pPr lvl="2" eaLnBrk="1" hangingPunct="1">
              <a:lnSpc>
                <a:spcPct val="80000"/>
              </a:lnSpc>
            </a:pPr>
            <a:endParaRPr lang="en-US" altLang="ja-JP" sz="2000" b="0" dirty="0">
              <a:latin typeface="Times New Roman" panose="02020603050405020304" pitchFamily="18" charset="0"/>
              <a:cs typeface="Times New Roman" panose="02020603050405020304" pitchFamily="18" charset="0"/>
            </a:endParaRPr>
          </a:p>
        </p:txBody>
      </p:sp>
      <p:sp>
        <p:nvSpPr>
          <p:cNvPr id="4" name="フッター プレースホルダー 3">
            <a:extLst>
              <a:ext uri="{FF2B5EF4-FFF2-40B4-BE49-F238E27FC236}">
                <a16:creationId xmlns:a16="http://schemas.microsoft.com/office/drawing/2014/main" id="{B02F13E8-5660-4114-8ABC-6F17750C3177}"/>
              </a:ext>
            </a:extLst>
          </p:cNvPr>
          <p:cNvSpPr>
            <a:spLocks noGrp="1"/>
          </p:cNvSpPr>
          <p:nvPr>
            <p:ph type="ftr" sz="quarter" idx="3"/>
          </p:nvPr>
        </p:nvSpPr>
        <p:spPr/>
        <p:txBody>
          <a:bodyPr/>
          <a:lstStyle/>
          <a:p>
            <a:r>
              <a:rPr lang="en-US" altLang="ja-JP"/>
              <a:t>Takumi Kobayashi, Minsoo Kim, Marco Hernandez, Ryuji Kohno (Nitech/YRP-IAI/U.Oulu/YNU)</a:t>
            </a:r>
            <a:endParaRPr lang="en-US" altLang="ja-JP" dirty="0"/>
          </a:p>
        </p:txBody>
      </p:sp>
      <p:sp>
        <p:nvSpPr>
          <p:cNvPr id="5" name="スライド番号プレースホルダー 4">
            <a:extLst>
              <a:ext uri="{FF2B5EF4-FFF2-40B4-BE49-F238E27FC236}">
                <a16:creationId xmlns:a16="http://schemas.microsoft.com/office/drawing/2014/main" id="{AD0ED761-3DDA-4568-89EE-222FE05D6CF1}"/>
              </a:ext>
            </a:extLst>
          </p:cNvPr>
          <p:cNvSpPr>
            <a:spLocks noGrp="1"/>
          </p:cNvSpPr>
          <p:nvPr>
            <p:ph type="sldNum" sz="quarter" idx="12"/>
          </p:nvPr>
        </p:nvSpPr>
        <p:spPr/>
        <p:txBody>
          <a:bodyPr/>
          <a:lstStyle/>
          <a:p>
            <a:r>
              <a:rPr lang="en-US" altLang="ja-JP"/>
              <a:t>Slide </a:t>
            </a:r>
            <a:fld id="{266A080E-4E30-4968-B029-7CF782D6220C}" type="slidenum">
              <a:rPr lang="en-US" altLang="ja-JP" smtClean="0"/>
              <a:pPr/>
              <a:t>32</a:t>
            </a:fld>
            <a:endParaRPr lang="en-US" altLang="ja-JP" dirty="0"/>
          </a:p>
        </p:txBody>
      </p:sp>
    </p:spTree>
    <p:extLst>
      <p:ext uri="{BB962C8B-B14F-4D97-AF65-F5344CB8AC3E}">
        <p14:creationId xmlns:p14="http://schemas.microsoft.com/office/powerpoint/2010/main" val="16936011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5A91C335-DD08-4562-A1D1-DC146038EB3B}"/>
              </a:ext>
            </a:extLst>
          </p:cNvPr>
          <p:cNvSpPr>
            <a:spLocks noGrp="1"/>
          </p:cNvSpPr>
          <p:nvPr>
            <p:ph type="title"/>
          </p:nvPr>
        </p:nvSpPr>
        <p:spPr/>
        <p:txBody>
          <a:bodyPr/>
          <a:lstStyle/>
          <a:p>
            <a:r>
              <a:rPr kumimoji="1" lang="en-US" altLang="ja-JP" dirty="0"/>
              <a:t>References (1/2)</a:t>
            </a:r>
            <a:endParaRPr kumimoji="1" lang="ja-JP" altLang="en-US" dirty="0"/>
          </a:p>
        </p:txBody>
      </p:sp>
      <p:sp>
        <p:nvSpPr>
          <p:cNvPr id="6" name="コンテンツ プレースホルダー 5">
            <a:extLst>
              <a:ext uri="{FF2B5EF4-FFF2-40B4-BE49-F238E27FC236}">
                <a16:creationId xmlns:a16="http://schemas.microsoft.com/office/drawing/2014/main" id="{6ECB238D-327C-4FB2-BC65-2343F0B97257}"/>
              </a:ext>
            </a:extLst>
          </p:cNvPr>
          <p:cNvSpPr>
            <a:spLocks noGrp="1"/>
          </p:cNvSpPr>
          <p:nvPr>
            <p:ph sz="half" idx="1"/>
          </p:nvPr>
        </p:nvSpPr>
        <p:spPr>
          <a:xfrm>
            <a:off x="685800" y="1628800"/>
            <a:ext cx="8134672" cy="4114800"/>
          </a:xfrm>
        </p:spPr>
        <p:txBody>
          <a:bodyPr/>
          <a:lstStyle/>
          <a:p>
            <a:endParaRPr lang="en-US" altLang="ja-JP" sz="1800" dirty="0">
              <a:latin typeface="+mj-lt"/>
            </a:endParaRPr>
          </a:p>
          <a:p>
            <a:r>
              <a:rPr lang="en-US" altLang="ja-JP" sz="1800" dirty="0">
                <a:latin typeface="+mj-lt"/>
              </a:rPr>
              <a:t>Takumi Kobayashi Chika Sugimoto, Ryuji Kohno, “Theoretical analysis of interference canceler using modified </a:t>
            </a:r>
            <a:r>
              <a:rPr lang="en-US" altLang="ja-JP" sz="1800" dirty="0" err="1">
                <a:latin typeface="+mj-lt"/>
              </a:rPr>
              <a:t>hermite</a:t>
            </a:r>
            <a:r>
              <a:rPr lang="en-US" altLang="ja-JP" sz="1800" dirty="0">
                <a:latin typeface="+mj-lt"/>
              </a:rPr>
              <a:t> polynomials based orthogonal matched filter for IR-UWB systems in AWGN and interference channel,” Proc. 2017 20th International Symposium on Wireless Personal Multimedia Communications (WPMC) 2017, DOI: 10.1109/WPMC.2017.8301793</a:t>
            </a:r>
          </a:p>
          <a:p>
            <a:r>
              <a:rPr lang="en-US" altLang="ja-JP" sz="1800" dirty="0">
                <a:latin typeface="+mj-lt"/>
              </a:rPr>
              <a:t>Takumi Kobayashi, Masato Suzuki, Chika Sugimoto, Ryuji Kohno, “Space temporal interference cancellation using TDL array antenna and waveform based OMF for IR-UWB systems,” ICT Express, Volume 1, Issue 2, pp.71-75, 2015. ISSN 2405-9595, https://doi.org/10.1016/j.icte.2015.09.006.</a:t>
            </a:r>
          </a:p>
          <a:p>
            <a:r>
              <a:rPr lang="en-US" altLang="ja-JP" sz="1800" dirty="0">
                <a:latin typeface="+mj-lt"/>
              </a:rPr>
              <a:t>Takumi KOBAYASHI  Chika SUGIMOTO  Ryuji KOHNO, “Interference Cancellation for Intra and Inter UWB Systems Using Modified Hermite Polynomials Based Orthogonal Matched Filter,” </a:t>
            </a:r>
            <a:r>
              <a:rPr lang="fr-FR" altLang="ja-JP" sz="1800" dirty="0">
                <a:latin typeface="+mj-lt"/>
              </a:rPr>
              <a:t>IEICE TRANSACTIONS on Communications   Vol.E99-B   No.3   pp.569-577, 2016.</a:t>
            </a:r>
          </a:p>
          <a:p>
            <a:endParaRPr lang="en-US" altLang="ja-JP" sz="1800" dirty="0">
              <a:latin typeface="+mj-lt"/>
            </a:endParaRPr>
          </a:p>
          <a:p>
            <a:endParaRPr lang="en-US" altLang="ja-JP" sz="1800" dirty="0">
              <a:latin typeface="+mj-lt"/>
            </a:endParaRPr>
          </a:p>
          <a:p>
            <a:endParaRPr kumimoji="1" lang="ja-JP" altLang="en-US" sz="1800" dirty="0">
              <a:latin typeface="+mj-lt"/>
            </a:endParaRPr>
          </a:p>
        </p:txBody>
      </p:sp>
      <p:sp>
        <p:nvSpPr>
          <p:cNvPr id="2" name="スライド番号プレースホルダー 1">
            <a:extLst>
              <a:ext uri="{FF2B5EF4-FFF2-40B4-BE49-F238E27FC236}">
                <a16:creationId xmlns:a16="http://schemas.microsoft.com/office/drawing/2014/main" id="{76384838-FBFA-4AC7-81D0-B36C36547345}"/>
              </a:ext>
            </a:extLst>
          </p:cNvPr>
          <p:cNvSpPr>
            <a:spLocks noGrp="1"/>
          </p:cNvSpPr>
          <p:nvPr>
            <p:ph type="sldNum" sz="quarter" idx="12"/>
          </p:nvPr>
        </p:nvSpPr>
        <p:spPr/>
        <p:txBody>
          <a:bodyPr/>
          <a:lstStyle/>
          <a:p>
            <a:r>
              <a:rPr lang="en-US" altLang="ja-JP"/>
              <a:t>Slide </a:t>
            </a:r>
            <a:fld id="{266A080E-4E30-4968-B029-7CF782D6220C}" type="slidenum">
              <a:rPr lang="en-US" altLang="ja-JP" smtClean="0"/>
              <a:pPr/>
              <a:t>33</a:t>
            </a:fld>
            <a:endParaRPr lang="en-US" altLang="ja-JP" dirty="0"/>
          </a:p>
        </p:txBody>
      </p:sp>
      <p:sp>
        <p:nvSpPr>
          <p:cNvPr id="3" name="フッター プレースホルダー 2">
            <a:extLst>
              <a:ext uri="{FF2B5EF4-FFF2-40B4-BE49-F238E27FC236}">
                <a16:creationId xmlns:a16="http://schemas.microsoft.com/office/drawing/2014/main" id="{B6F7E56C-F02E-4C44-AC0B-D421659B2659}"/>
              </a:ext>
            </a:extLst>
          </p:cNvPr>
          <p:cNvSpPr>
            <a:spLocks noGrp="1"/>
          </p:cNvSpPr>
          <p:nvPr>
            <p:ph type="ftr" sz="quarter" idx="3"/>
          </p:nvPr>
        </p:nvSpPr>
        <p:spPr bwMode="auto">
          <a:xfrm>
            <a:off x="5076056" y="6475412"/>
            <a:ext cx="3816424"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ＭＳ Ｐゴシック" charset="-128"/>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ltLang="ja-JP"/>
              <a:t>Takumi Kobayashi, Minsoo Kim, Marco Hernandez, Ryuji Kohno (Nitech/YRP-IAI/U.Oulu/YNU)</a:t>
            </a:r>
            <a:endParaRPr lang="en-US" altLang="ja-JP" dirty="0"/>
          </a:p>
        </p:txBody>
      </p:sp>
      <p:sp>
        <p:nvSpPr>
          <p:cNvPr id="4" name="日付プレースホルダー 3">
            <a:extLst>
              <a:ext uri="{FF2B5EF4-FFF2-40B4-BE49-F238E27FC236}">
                <a16:creationId xmlns:a16="http://schemas.microsoft.com/office/drawing/2014/main" id="{EFDAE01D-5DFD-40A2-9621-F79AB1A60342}"/>
              </a:ext>
            </a:extLst>
          </p:cNvPr>
          <p:cNvSpPr>
            <a:spLocks noGrp="1"/>
          </p:cNvSpPr>
          <p:nvPr>
            <p:ph type="dt" sz="half" idx="13"/>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400" b="1" kern="1200">
                <a:solidFill>
                  <a:schemeClr val="tx1"/>
                </a:solidFill>
                <a:latin typeface="Times New Roman" pitchFamily="18" charset="0"/>
                <a:ea typeface="ＭＳ Ｐゴシック" charset="-128"/>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ltLang="ja-JP"/>
              <a:t>January 2024</a:t>
            </a:r>
            <a:endParaRPr lang="en-US" altLang="ja-JP" dirty="0"/>
          </a:p>
        </p:txBody>
      </p:sp>
    </p:spTree>
    <p:extLst>
      <p:ext uri="{BB962C8B-B14F-4D97-AF65-F5344CB8AC3E}">
        <p14:creationId xmlns:p14="http://schemas.microsoft.com/office/powerpoint/2010/main" val="6957147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5A91C335-DD08-4562-A1D1-DC146038EB3B}"/>
              </a:ext>
            </a:extLst>
          </p:cNvPr>
          <p:cNvSpPr>
            <a:spLocks noGrp="1"/>
          </p:cNvSpPr>
          <p:nvPr>
            <p:ph type="title"/>
          </p:nvPr>
        </p:nvSpPr>
        <p:spPr/>
        <p:txBody>
          <a:bodyPr/>
          <a:lstStyle/>
          <a:p>
            <a:r>
              <a:rPr kumimoji="1" lang="en-US" altLang="ja-JP" dirty="0"/>
              <a:t>References (2/2)</a:t>
            </a:r>
            <a:endParaRPr kumimoji="1" lang="ja-JP" altLang="en-US" dirty="0"/>
          </a:p>
        </p:txBody>
      </p:sp>
      <p:sp>
        <p:nvSpPr>
          <p:cNvPr id="6" name="コンテンツ プレースホルダー 5">
            <a:extLst>
              <a:ext uri="{FF2B5EF4-FFF2-40B4-BE49-F238E27FC236}">
                <a16:creationId xmlns:a16="http://schemas.microsoft.com/office/drawing/2014/main" id="{6ECB238D-327C-4FB2-BC65-2343F0B97257}"/>
              </a:ext>
            </a:extLst>
          </p:cNvPr>
          <p:cNvSpPr>
            <a:spLocks noGrp="1"/>
          </p:cNvSpPr>
          <p:nvPr>
            <p:ph sz="half" idx="1"/>
          </p:nvPr>
        </p:nvSpPr>
        <p:spPr>
          <a:xfrm>
            <a:off x="685800" y="1371600"/>
            <a:ext cx="8134672" cy="4114800"/>
          </a:xfrm>
        </p:spPr>
        <p:txBody>
          <a:bodyPr/>
          <a:lstStyle/>
          <a:p>
            <a:endParaRPr lang="en-US" altLang="ja-JP" sz="1800" dirty="0">
              <a:latin typeface="+mj-lt"/>
            </a:endParaRPr>
          </a:p>
          <a:p>
            <a:r>
              <a:rPr lang="en-US" altLang="ja-JP" sz="1800" dirty="0">
                <a:latin typeface="+mj-lt"/>
              </a:rPr>
              <a:t>Kento Takabayashi, </a:t>
            </a:r>
            <a:r>
              <a:rPr lang="en-US" altLang="ja-JP" sz="1800" dirty="0" err="1">
                <a:latin typeface="+mj-lt"/>
              </a:rPr>
              <a:t>Shuhei</a:t>
            </a:r>
            <a:r>
              <a:rPr lang="en-US" altLang="ja-JP" sz="1800" dirty="0">
                <a:latin typeface="+mj-lt"/>
              </a:rPr>
              <a:t> Harada, Takumi Kobayashi, Katsumi </a:t>
            </a:r>
            <a:r>
              <a:rPr lang="en-US" altLang="ja-JP" sz="1800" dirty="0" err="1">
                <a:latin typeface="+mj-lt"/>
              </a:rPr>
              <a:t>Sakakibara</a:t>
            </a:r>
            <a:r>
              <a:rPr lang="en-US" altLang="ja-JP" sz="1800" dirty="0">
                <a:latin typeface="+mj-lt"/>
              </a:rPr>
              <a:t>, Ryuji Kohno, "Low-Computational Extended Orthogonal Matched Filter Structure for Multiuser Detection," Telecom, 2020, vol.1, issue.1, pp. 32-47, Jun. 2020. </a:t>
            </a:r>
            <a:r>
              <a:rPr lang="en-US" altLang="ja-JP" sz="1800" dirty="0" err="1">
                <a:latin typeface="+mj-lt"/>
              </a:rPr>
              <a:t>doi</a:t>
            </a:r>
            <a:r>
              <a:rPr lang="en-US" altLang="ja-JP" sz="1800" dirty="0">
                <a:latin typeface="+mj-lt"/>
              </a:rPr>
              <a:t>: 10.3390/telecom1010004</a:t>
            </a:r>
          </a:p>
          <a:p>
            <a:r>
              <a:rPr lang="en-US" altLang="ja-JP" sz="1800" dirty="0" err="1">
                <a:latin typeface="+mj-lt"/>
              </a:rPr>
              <a:t>Shuhei</a:t>
            </a:r>
            <a:r>
              <a:rPr lang="en-US" altLang="ja-JP" sz="1800" dirty="0">
                <a:latin typeface="+mj-lt"/>
              </a:rPr>
              <a:t> Harada, Kento Takabayashi, Takumi Kobayashi, Katsumi </a:t>
            </a:r>
            <a:r>
              <a:rPr lang="en-US" altLang="ja-JP" sz="1800" dirty="0" err="1">
                <a:latin typeface="+mj-lt"/>
              </a:rPr>
              <a:t>Sakakibara</a:t>
            </a:r>
            <a:r>
              <a:rPr lang="en-US" altLang="ja-JP" sz="1800" dirty="0">
                <a:latin typeface="+mj-lt"/>
              </a:rPr>
              <a:t>, Ryuji Kohno, "Theoretical Analysis of Interference Cancellation System Utilizing an Orthogonal Matched Filter and Adaptive Array Antenna for MANET," Journal of Sensor and Actuator Networks. 2019, 8(3) 48; September, 2019. https://doi.org/10.3390/jsan8030048 </a:t>
            </a:r>
          </a:p>
          <a:p>
            <a:r>
              <a:rPr lang="en-US" altLang="ja-JP" sz="1800" dirty="0">
                <a:latin typeface="+mj-lt"/>
              </a:rPr>
              <a:t> Masato Suzuki and Ryuji Kohno, ”A Study on Time-Space Interference Cancellation Using Array Antenna and OMF for Inter-Vehicle Communications,” IEICE Technical Report Vol.115 No.73, Jul. 2015, pp.1-5, (in Japanese)</a:t>
            </a:r>
          </a:p>
          <a:p>
            <a:r>
              <a:rPr lang="en-US" altLang="ja-JP" sz="1800" dirty="0">
                <a:latin typeface="+mj-lt"/>
              </a:rPr>
              <a:t>Masato Suzuki and Ryuji Kohno, ”Time-Space Interference Cancellation System Using OMF,” The 38th Symposium on Information Theory and Its Applications (SITA2015), Nov. 2015, pp.492-496, (in Japanese)</a:t>
            </a:r>
          </a:p>
          <a:p>
            <a:endParaRPr lang="en-US" altLang="ja-JP" sz="1800" dirty="0">
              <a:latin typeface="+mj-lt"/>
            </a:endParaRPr>
          </a:p>
          <a:p>
            <a:endParaRPr lang="en-US" altLang="ja-JP" sz="1800" dirty="0">
              <a:latin typeface="+mj-lt"/>
            </a:endParaRPr>
          </a:p>
          <a:p>
            <a:endParaRPr kumimoji="1" lang="ja-JP" altLang="en-US" sz="1800" dirty="0">
              <a:latin typeface="+mj-lt"/>
            </a:endParaRPr>
          </a:p>
        </p:txBody>
      </p:sp>
      <p:sp>
        <p:nvSpPr>
          <p:cNvPr id="2" name="スライド番号プレースホルダー 1">
            <a:extLst>
              <a:ext uri="{FF2B5EF4-FFF2-40B4-BE49-F238E27FC236}">
                <a16:creationId xmlns:a16="http://schemas.microsoft.com/office/drawing/2014/main" id="{76384838-FBFA-4AC7-81D0-B36C36547345}"/>
              </a:ext>
            </a:extLst>
          </p:cNvPr>
          <p:cNvSpPr>
            <a:spLocks noGrp="1"/>
          </p:cNvSpPr>
          <p:nvPr>
            <p:ph type="sldNum" sz="quarter" idx="12"/>
          </p:nvPr>
        </p:nvSpPr>
        <p:spPr/>
        <p:txBody>
          <a:bodyPr/>
          <a:lstStyle/>
          <a:p>
            <a:r>
              <a:rPr lang="en-US" altLang="ja-JP"/>
              <a:t>Slide </a:t>
            </a:r>
            <a:fld id="{266A080E-4E30-4968-B029-7CF782D6220C}" type="slidenum">
              <a:rPr lang="en-US" altLang="ja-JP" smtClean="0"/>
              <a:pPr/>
              <a:t>34</a:t>
            </a:fld>
            <a:endParaRPr lang="en-US" altLang="ja-JP" dirty="0"/>
          </a:p>
        </p:txBody>
      </p:sp>
      <p:sp>
        <p:nvSpPr>
          <p:cNvPr id="3" name="フッター プレースホルダー 2">
            <a:extLst>
              <a:ext uri="{FF2B5EF4-FFF2-40B4-BE49-F238E27FC236}">
                <a16:creationId xmlns:a16="http://schemas.microsoft.com/office/drawing/2014/main" id="{B6F7E56C-F02E-4C44-AC0B-D421659B2659}"/>
              </a:ext>
            </a:extLst>
          </p:cNvPr>
          <p:cNvSpPr>
            <a:spLocks noGrp="1"/>
          </p:cNvSpPr>
          <p:nvPr>
            <p:ph type="ftr" sz="quarter" idx="3"/>
          </p:nvPr>
        </p:nvSpPr>
        <p:spPr bwMode="auto">
          <a:xfrm>
            <a:off x="5076056" y="6475412"/>
            <a:ext cx="3816424"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ＭＳ Ｐゴシック" charset="-128"/>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ltLang="ja-JP"/>
              <a:t>Takumi Kobayashi, Minsoo Kim, Marco Hernandez, Ryuji Kohno (Nitech/YRP-IAI/U.Oulu/YNU)</a:t>
            </a:r>
            <a:endParaRPr lang="en-US" altLang="ja-JP" dirty="0"/>
          </a:p>
        </p:txBody>
      </p:sp>
      <p:sp>
        <p:nvSpPr>
          <p:cNvPr id="4" name="日付プレースホルダー 3">
            <a:extLst>
              <a:ext uri="{FF2B5EF4-FFF2-40B4-BE49-F238E27FC236}">
                <a16:creationId xmlns:a16="http://schemas.microsoft.com/office/drawing/2014/main" id="{EFDAE01D-5DFD-40A2-9621-F79AB1A60342}"/>
              </a:ext>
            </a:extLst>
          </p:cNvPr>
          <p:cNvSpPr>
            <a:spLocks noGrp="1"/>
          </p:cNvSpPr>
          <p:nvPr>
            <p:ph type="dt" sz="half" idx="13"/>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400" b="1" kern="1200">
                <a:solidFill>
                  <a:schemeClr val="tx1"/>
                </a:solidFill>
                <a:latin typeface="Times New Roman" pitchFamily="18" charset="0"/>
                <a:ea typeface="ＭＳ Ｐゴシック" charset="-128"/>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ltLang="ja-JP"/>
              <a:t>January 2024</a:t>
            </a:r>
            <a:endParaRPr lang="en-US" altLang="ja-JP" dirty="0"/>
          </a:p>
        </p:txBody>
      </p:sp>
    </p:spTree>
    <p:extLst>
      <p:ext uri="{BB962C8B-B14F-4D97-AF65-F5344CB8AC3E}">
        <p14:creationId xmlns:p14="http://schemas.microsoft.com/office/powerpoint/2010/main" val="41699183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7">
            <a:extLst>
              <a:ext uri="{FF2B5EF4-FFF2-40B4-BE49-F238E27FC236}">
                <a16:creationId xmlns:a16="http://schemas.microsoft.com/office/drawing/2014/main" id="{30FC19AF-461B-4D68-8ACC-F3C2B823B1E6}"/>
              </a:ext>
            </a:extLst>
          </p:cNvPr>
          <p:cNvSpPr>
            <a:spLocks noGrp="1"/>
          </p:cNvSpPr>
          <p:nvPr>
            <p:ph type="title"/>
          </p:nvPr>
        </p:nvSpPr>
        <p:spPr/>
        <p:txBody>
          <a:bodyPr/>
          <a:lstStyle/>
          <a:p>
            <a:endParaRPr lang="ja-JP" altLang="en-US" dirty="0"/>
          </a:p>
        </p:txBody>
      </p:sp>
      <p:sp>
        <p:nvSpPr>
          <p:cNvPr id="9" name="テキスト プレースホルダー 8">
            <a:extLst>
              <a:ext uri="{FF2B5EF4-FFF2-40B4-BE49-F238E27FC236}">
                <a16:creationId xmlns:a16="http://schemas.microsoft.com/office/drawing/2014/main" id="{6652EC5D-4C1D-4960-A41A-93261CEF733E}"/>
              </a:ext>
            </a:extLst>
          </p:cNvPr>
          <p:cNvSpPr>
            <a:spLocks noGrp="1"/>
          </p:cNvSpPr>
          <p:nvPr>
            <p:ph type="body" idx="1"/>
          </p:nvPr>
        </p:nvSpPr>
        <p:spPr/>
        <p:txBody>
          <a:bodyPr/>
          <a:lstStyle/>
          <a:p>
            <a:r>
              <a:rPr lang="en-US" altLang="ja-JP" dirty="0"/>
              <a:t>Thank you for your attention.</a:t>
            </a:r>
          </a:p>
        </p:txBody>
      </p:sp>
      <p:sp>
        <p:nvSpPr>
          <p:cNvPr id="5" name="スライド番号プレースホルダー 4">
            <a:extLst>
              <a:ext uri="{FF2B5EF4-FFF2-40B4-BE49-F238E27FC236}">
                <a16:creationId xmlns:a16="http://schemas.microsoft.com/office/drawing/2014/main" id="{93F98E64-34F9-4811-B9DC-4CC1957B872A}"/>
              </a:ext>
            </a:extLst>
          </p:cNvPr>
          <p:cNvSpPr>
            <a:spLocks noGrp="1"/>
          </p:cNvSpPr>
          <p:nvPr>
            <p:ph type="sldNum" sz="quarter" idx="12"/>
          </p:nvPr>
        </p:nvSpPr>
        <p:spPr/>
        <p:txBody>
          <a:bodyPr/>
          <a:lstStyle/>
          <a:p>
            <a:r>
              <a:rPr lang="en-US" altLang="ja-JP"/>
              <a:t>Slide </a:t>
            </a:r>
            <a:fld id="{BC763230-8612-4F82-9598-E8DB08C9F578}" type="slidenum">
              <a:rPr lang="en-US" altLang="ja-JP" smtClean="0"/>
              <a:pPr/>
              <a:t>35</a:t>
            </a:fld>
            <a:endParaRPr lang="en-US" altLang="ja-JP" dirty="0"/>
          </a:p>
        </p:txBody>
      </p:sp>
      <p:sp>
        <p:nvSpPr>
          <p:cNvPr id="6" name="フッター プレースホルダー 5">
            <a:extLst>
              <a:ext uri="{FF2B5EF4-FFF2-40B4-BE49-F238E27FC236}">
                <a16:creationId xmlns:a16="http://schemas.microsoft.com/office/drawing/2014/main" id="{7310BFBB-89CF-448C-88BD-4D3517513FB7}"/>
              </a:ext>
            </a:extLst>
          </p:cNvPr>
          <p:cNvSpPr>
            <a:spLocks noGrp="1"/>
          </p:cNvSpPr>
          <p:nvPr>
            <p:ph type="ftr" sz="quarter" idx="3"/>
          </p:nvPr>
        </p:nvSpPr>
        <p:spPr bwMode="auto">
          <a:xfrm>
            <a:off x="5076056" y="6475412"/>
            <a:ext cx="3816424"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ＭＳ Ｐゴシック" charset="-128"/>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ltLang="ja-JP"/>
              <a:t>Takumi Kobayashi, Minsoo Kim, Marco Hernandez, Ryuji Kohno (Nitech/YRP-IAI/U.Oulu/YNU)</a:t>
            </a:r>
            <a:endParaRPr lang="en-US" altLang="ja-JP" dirty="0"/>
          </a:p>
        </p:txBody>
      </p:sp>
      <p:sp>
        <p:nvSpPr>
          <p:cNvPr id="7" name="日付プレースホルダー 6">
            <a:extLst>
              <a:ext uri="{FF2B5EF4-FFF2-40B4-BE49-F238E27FC236}">
                <a16:creationId xmlns:a16="http://schemas.microsoft.com/office/drawing/2014/main" id="{1B647D3E-9D6F-4EE3-9ADD-F7F316C49CCB}"/>
              </a:ext>
            </a:extLst>
          </p:cNvPr>
          <p:cNvSpPr>
            <a:spLocks noGrp="1"/>
          </p:cNvSpPr>
          <p:nvPr>
            <p:ph type="dt" sz="half" idx="2"/>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400" b="1" kern="1200">
                <a:solidFill>
                  <a:schemeClr val="tx1"/>
                </a:solidFill>
                <a:latin typeface="Times New Roman" pitchFamily="18" charset="0"/>
                <a:ea typeface="ＭＳ Ｐゴシック" charset="-128"/>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ltLang="ja-JP"/>
              <a:t>January 2024</a:t>
            </a:r>
            <a:endParaRPr lang="en-US" altLang="ja-JP" dirty="0"/>
          </a:p>
        </p:txBody>
      </p:sp>
    </p:spTree>
    <p:extLst>
      <p:ext uri="{BB962C8B-B14F-4D97-AF65-F5344CB8AC3E}">
        <p14:creationId xmlns:p14="http://schemas.microsoft.com/office/powerpoint/2010/main" val="28350693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日付プレースホルダー 4">
            <a:extLst>
              <a:ext uri="{FF2B5EF4-FFF2-40B4-BE49-F238E27FC236}">
                <a16:creationId xmlns:a16="http://schemas.microsoft.com/office/drawing/2014/main" id="{BB3C5DE9-CBFA-15ED-8EB1-49C94371F24C}"/>
              </a:ext>
            </a:extLst>
          </p:cNvPr>
          <p:cNvSpPr>
            <a:spLocks noGrp="1"/>
          </p:cNvSpPr>
          <p:nvPr>
            <p:ph type="dt" idx="10"/>
          </p:nvPr>
        </p:nvSpPr>
        <p:spPr/>
        <p:txBody>
          <a:bodyPr/>
          <a:lstStyle/>
          <a:p>
            <a:r>
              <a:rPr lang="en-US" altLang="ja-JP"/>
              <a:t>January 2024</a:t>
            </a:r>
            <a:endParaRPr lang="en-US" altLang="ja-JP" dirty="0"/>
          </a:p>
        </p:txBody>
      </p:sp>
      <p:sp>
        <p:nvSpPr>
          <p:cNvPr id="4" name="フッター プレースホルダー 3">
            <a:extLst>
              <a:ext uri="{FF2B5EF4-FFF2-40B4-BE49-F238E27FC236}">
                <a16:creationId xmlns:a16="http://schemas.microsoft.com/office/drawing/2014/main" id="{B1366F77-0E06-20B1-1832-E91327CC4710}"/>
              </a:ext>
            </a:extLst>
          </p:cNvPr>
          <p:cNvSpPr>
            <a:spLocks noGrp="1"/>
          </p:cNvSpPr>
          <p:nvPr>
            <p:ph type="ftr" idx="11"/>
          </p:nvPr>
        </p:nvSpPr>
        <p:spPr/>
        <p:txBody>
          <a:bodyPr/>
          <a:lstStyle/>
          <a:p>
            <a:r>
              <a:rPr lang="en-US" altLang="ja-JP"/>
              <a:t>Takumi Kobayashi, Minsoo Kim, Marco Hernandez, Ryuji Kohno (Nitech/YRP-IAI/U.Oulu/YNU)</a:t>
            </a:r>
            <a:endParaRPr lang="en-US" altLang="ja-JP" dirty="0"/>
          </a:p>
        </p:txBody>
      </p:sp>
      <p:sp>
        <p:nvSpPr>
          <p:cNvPr id="3" name="スライド番号プレースホルダー 2">
            <a:extLst>
              <a:ext uri="{FF2B5EF4-FFF2-40B4-BE49-F238E27FC236}">
                <a16:creationId xmlns:a16="http://schemas.microsoft.com/office/drawing/2014/main" id="{C1D82A25-0E39-04A8-9BE5-B1D8C835D862}"/>
              </a:ext>
            </a:extLst>
          </p:cNvPr>
          <p:cNvSpPr>
            <a:spLocks noGrp="1"/>
          </p:cNvSpPr>
          <p:nvPr>
            <p:ph type="sldNum" idx="12"/>
          </p:nvPr>
        </p:nvSpPr>
        <p:spPr/>
        <p:txBody>
          <a:bodyPr/>
          <a:lstStyle/>
          <a:p>
            <a:r>
              <a:rPr lang="en-US" altLang="ja-JP"/>
              <a:t>Slide </a:t>
            </a:r>
            <a:fld id="{F80C6039-A5FA-4F5B-9853-58798A63706D}" type="slidenum">
              <a:rPr lang="en-US" altLang="ja-JP" smtClean="0"/>
              <a:pPr/>
              <a:t>4</a:t>
            </a:fld>
            <a:endParaRPr lang="en-US" altLang="ja-JP" dirty="0"/>
          </a:p>
        </p:txBody>
      </p:sp>
      <p:sp>
        <p:nvSpPr>
          <p:cNvPr id="9" name="テキスト ボックス 8">
            <a:extLst>
              <a:ext uri="{FF2B5EF4-FFF2-40B4-BE49-F238E27FC236}">
                <a16:creationId xmlns:a16="http://schemas.microsoft.com/office/drawing/2014/main" id="{50737363-9163-2820-27EA-C4A30E7CC3FE}"/>
              </a:ext>
            </a:extLst>
          </p:cNvPr>
          <p:cNvSpPr txBox="1"/>
          <p:nvPr/>
        </p:nvSpPr>
        <p:spPr>
          <a:xfrm>
            <a:off x="249382" y="1108929"/>
            <a:ext cx="8645236" cy="3170099"/>
          </a:xfrm>
          <a:prstGeom prst="rect">
            <a:avLst/>
          </a:prstGeom>
          <a:noFill/>
        </p:spPr>
        <p:txBody>
          <a:bodyPr wrap="square">
            <a:spAutoFit/>
          </a:bodyPr>
          <a:lstStyle/>
          <a:p>
            <a:r>
              <a:rPr lang="ja-JP" altLang="en-US" sz="2000" dirty="0">
                <a:latin typeface="+mj-lt"/>
              </a:rPr>
              <a:t>In 4.7.1, coexistence environments are explaind and defined as class 0 to 7. It seems that the inteference in classes 1 and 2 can be reduced by MAC technologies and control schemes. On the other hand, interference in case of classes 3 to 7 (interference from NOT802.15.6 series wireless and/or the other electro-magnetic radiative systems) should be reduced and mitigated in the PHY layer and/or signal processing.</a:t>
            </a:r>
            <a:endParaRPr lang="en-US" altLang="ja-JP" sz="2000" dirty="0">
              <a:latin typeface="+mj-lt"/>
            </a:endParaRPr>
          </a:p>
          <a:p>
            <a:endParaRPr lang="ja-JP" altLang="en-US" sz="2000" dirty="0">
              <a:latin typeface="+mj-lt"/>
            </a:endParaRPr>
          </a:p>
          <a:p>
            <a:r>
              <a:rPr lang="ja-JP" altLang="en-US" sz="2000" dirty="0">
                <a:latin typeface="+mj-lt"/>
              </a:rPr>
              <a:t>In the clause 9.1.17, </a:t>
            </a:r>
            <a:r>
              <a:rPr lang="en-US" altLang="ja-JP" sz="2000" dirty="0">
                <a:latin typeface="+mj-lt"/>
              </a:rPr>
              <a:t>interference mitigation technologies on physical layer and signal processing are </a:t>
            </a:r>
            <a:r>
              <a:rPr lang="en-US" altLang="ja-JP" sz="2000" dirty="0" err="1">
                <a:latin typeface="+mj-lt"/>
              </a:rPr>
              <a:t>explaind</a:t>
            </a:r>
            <a:r>
              <a:rPr lang="en-US" altLang="ja-JP" sz="2000" dirty="0">
                <a:latin typeface="+mj-lt"/>
              </a:rPr>
              <a:t> more </a:t>
            </a:r>
            <a:r>
              <a:rPr lang="en-US" altLang="ja-JP" sz="2000" dirty="0" err="1">
                <a:latin typeface="+mj-lt"/>
              </a:rPr>
              <a:t>focussing</a:t>
            </a:r>
            <a:r>
              <a:rPr lang="en-US" altLang="ja-JP" sz="2000" dirty="0">
                <a:latin typeface="+mj-lt"/>
              </a:rPr>
              <a:t> on the interference mitigation for coexistence level 3 to 7 that cannot be mitigated by only MAC technique."</a:t>
            </a:r>
            <a:endParaRPr lang="ja-JP" altLang="en-US" sz="2000" dirty="0">
              <a:latin typeface="+mj-lt"/>
            </a:endParaRPr>
          </a:p>
        </p:txBody>
      </p:sp>
    </p:spTree>
    <p:extLst>
      <p:ext uri="{BB962C8B-B14F-4D97-AF65-F5344CB8AC3E}">
        <p14:creationId xmlns:p14="http://schemas.microsoft.com/office/powerpoint/2010/main" val="18015631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付プレースホルダー 3">
            <a:extLst>
              <a:ext uri="{FF2B5EF4-FFF2-40B4-BE49-F238E27FC236}">
                <a16:creationId xmlns:a16="http://schemas.microsoft.com/office/drawing/2014/main" id="{BFF0C99F-8788-041F-3887-C60F0EBB1EA6}"/>
              </a:ext>
            </a:extLst>
          </p:cNvPr>
          <p:cNvSpPr>
            <a:spLocks noGrp="1"/>
          </p:cNvSpPr>
          <p:nvPr>
            <p:ph type="dt" idx="10"/>
          </p:nvPr>
        </p:nvSpPr>
        <p:spPr/>
        <p:txBody>
          <a:bodyPr/>
          <a:lstStyle/>
          <a:p>
            <a:r>
              <a:rPr lang="en-US" altLang="ja-JP"/>
              <a:t>January 2024</a:t>
            </a:r>
            <a:endParaRPr lang="en-US" dirty="0"/>
          </a:p>
        </p:txBody>
      </p:sp>
      <p:sp>
        <p:nvSpPr>
          <p:cNvPr id="5" name="フッター プレースホルダー 4">
            <a:extLst>
              <a:ext uri="{FF2B5EF4-FFF2-40B4-BE49-F238E27FC236}">
                <a16:creationId xmlns:a16="http://schemas.microsoft.com/office/drawing/2014/main" id="{4C2740EA-7E3A-8348-6AED-D3C78C680CB9}"/>
              </a:ext>
            </a:extLst>
          </p:cNvPr>
          <p:cNvSpPr>
            <a:spLocks noGrp="1"/>
          </p:cNvSpPr>
          <p:nvPr>
            <p:ph type="ftr" idx="11"/>
          </p:nvPr>
        </p:nvSpPr>
        <p:spPr/>
        <p:txBody>
          <a:bodyPr/>
          <a:lstStyle/>
          <a:p>
            <a:r>
              <a:rPr lang="en-US"/>
              <a:t>Takumi Kobayashi, Minsoo Kim, Marco Hernandez, Ryuji Kohno (Nitech/YRP-IAI/U.Oulu/YNU)</a:t>
            </a:r>
            <a:endParaRPr lang="en-US" dirty="0"/>
          </a:p>
        </p:txBody>
      </p:sp>
      <p:sp>
        <p:nvSpPr>
          <p:cNvPr id="6" name="スライド番号プレースホルダー 5">
            <a:extLst>
              <a:ext uri="{FF2B5EF4-FFF2-40B4-BE49-F238E27FC236}">
                <a16:creationId xmlns:a16="http://schemas.microsoft.com/office/drawing/2014/main" id="{AABFDD4D-5DBA-5A16-E16C-9162C43DF872}"/>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5</a:t>
            </a:fld>
            <a:endParaRPr dirty="0"/>
          </a:p>
        </p:txBody>
      </p:sp>
      <p:graphicFrame>
        <p:nvGraphicFramePr>
          <p:cNvPr id="8" name="表 7">
            <a:extLst>
              <a:ext uri="{FF2B5EF4-FFF2-40B4-BE49-F238E27FC236}">
                <a16:creationId xmlns:a16="http://schemas.microsoft.com/office/drawing/2014/main" id="{FCF9B507-4106-87BA-31F7-58E5A557E761}"/>
              </a:ext>
            </a:extLst>
          </p:cNvPr>
          <p:cNvGraphicFramePr>
            <a:graphicFrameLocks noGrp="1"/>
          </p:cNvGraphicFramePr>
          <p:nvPr>
            <p:extLst>
              <p:ext uri="{D42A27DB-BD31-4B8C-83A1-F6EECF244321}">
                <p14:modId xmlns:p14="http://schemas.microsoft.com/office/powerpoint/2010/main" val="3798530778"/>
              </p:ext>
            </p:extLst>
          </p:nvPr>
        </p:nvGraphicFramePr>
        <p:xfrm>
          <a:off x="274786" y="732144"/>
          <a:ext cx="8600765" cy="5491480"/>
        </p:xfrm>
        <a:graphic>
          <a:graphicData uri="http://schemas.openxmlformats.org/drawingml/2006/table">
            <a:tbl>
              <a:tblPr firstRow="1" bandRow="1">
                <a:tableStyleId>{93296810-A885-4BE3-A3E7-6D5BEEA58F35}</a:tableStyleId>
              </a:tblPr>
              <a:tblGrid>
                <a:gridCol w="1192485">
                  <a:extLst>
                    <a:ext uri="{9D8B030D-6E8A-4147-A177-3AD203B41FA5}">
                      <a16:colId xmlns:a16="http://schemas.microsoft.com/office/drawing/2014/main" val="1146916107"/>
                    </a:ext>
                  </a:extLst>
                </a:gridCol>
                <a:gridCol w="2116817">
                  <a:extLst>
                    <a:ext uri="{9D8B030D-6E8A-4147-A177-3AD203B41FA5}">
                      <a16:colId xmlns:a16="http://schemas.microsoft.com/office/drawing/2014/main" val="1269965553"/>
                    </a:ext>
                  </a:extLst>
                </a:gridCol>
                <a:gridCol w="740437">
                  <a:extLst>
                    <a:ext uri="{9D8B030D-6E8A-4147-A177-3AD203B41FA5}">
                      <a16:colId xmlns:a16="http://schemas.microsoft.com/office/drawing/2014/main" val="1128482861"/>
                    </a:ext>
                  </a:extLst>
                </a:gridCol>
                <a:gridCol w="725647">
                  <a:extLst>
                    <a:ext uri="{9D8B030D-6E8A-4147-A177-3AD203B41FA5}">
                      <a16:colId xmlns:a16="http://schemas.microsoft.com/office/drawing/2014/main" val="2857540905"/>
                    </a:ext>
                  </a:extLst>
                </a:gridCol>
                <a:gridCol w="1967219">
                  <a:extLst>
                    <a:ext uri="{9D8B030D-6E8A-4147-A177-3AD203B41FA5}">
                      <a16:colId xmlns:a16="http://schemas.microsoft.com/office/drawing/2014/main" val="3674630610"/>
                    </a:ext>
                  </a:extLst>
                </a:gridCol>
                <a:gridCol w="1858160">
                  <a:extLst>
                    <a:ext uri="{9D8B030D-6E8A-4147-A177-3AD203B41FA5}">
                      <a16:colId xmlns:a16="http://schemas.microsoft.com/office/drawing/2014/main" val="790928520"/>
                    </a:ext>
                  </a:extLst>
                </a:gridCol>
              </a:tblGrid>
              <a:tr h="370840">
                <a:tc>
                  <a:txBody>
                    <a:bodyPr/>
                    <a:lstStyle/>
                    <a:p>
                      <a:r>
                        <a:rPr kumimoji="1" lang="en-US" altLang="ja-JP" sz="1200" dirty="0"/>
                        <a:t>Coexistence environment class</a:t>
                      </a:r>
                      <a:endParaRPr kumimoji="1" lang="ja-JP" altLang="en-US" sz="1200" dirty="0"/>
                    </a:p>
                  </a:txBody>
                  <a:tcPr/>
                </a:tc>
                <a:tc>
                  <a:txBody>
                    <a:bodyPr/>
                    <a:lstStyle/>
                    <a:p>
                      <a:r>
                        <a:rPr kumimoji="1" lang="en-US" altLang="ja-JP" sz="1200" dirty="0"/>
                        <a:t>Interference</a:t>
                      </a:r>
                      <a:endParaRPr kumimoji="1" lang="ja-JP" altLang="en-US" sz="1200" dirty="0"/>
                    </a:p>
                  </a:txBody>
                  <a:tcPr/>
                </a:tc>
                <a:tc>
                  <a:txBody>
                    <a:bodyPr/>
                    <a:lstStyle/>
                    <a:p>
                      <a:r>
                        <a:rPr kumimoji="1" lang="en-US" altLang="ja-JP" sz="1200" dirty="0"/>
                        <a:t>Detectable</a:t>
                      </a:r>
                    </a:p>
                  </a:txBody>
                  <a:tcPr/>
                </a:tc>
                <a:tc>
                  <a:txBody>
                    <a:bodyPr/>
                    <a:lstStyle/>
                    <a:p>
                      <a:r>
                        <a:rPr kumimoji="1" lang="en-US" altLang="ja-JP" sz="1200" dirty="0"/>
                        <a:t>Negotiate</a:t>
                      </a:r>
                      <a:endParaRPr kumimoji="1" lang="ja-JP" altLang="en-US" sz="1200" dirty="0"/>
                    </a:p>
                  </a:txBody>
                  <a:tcPr/>
                </a:tc>
                <a:tc>
                  <a:txBody>
                    <a:bodyPr/>
                    <a:lstStyle/>
                    <a:p>
                      <a:r>
                        <a:rPr kumimoji="1" lang="en-US" altLang="ja-JP" sz="1200" dirty="0"/>
                        <a:t>Interference mitigation in </a:t>
                      </a:r>
                      <a:br>
                        <a:rPr kumimoji="1" lang="en-US" altLang="ja-JP" sz="1200" dirty="0"/>
                      </a:br>
                      <a:r>
                        <a:rPr kumimoji="1" lang="en-US" altLang="ja-JP" sz="1200" dirty="0"/>
                        <a:t>MAC</a:t>
                      </a:r>
                      <a:endParaRPr kumimoji="1" lang="ja-JP" altLang="en-US" sz="1200" dirty="0"/>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sz="1200" dirty="0"/>
                        <a:t>Interference mitigation in PHY</a:t>
                      </a:r>
                      <a:endParaRPr kumimoji="1" lang="ja-JP" altLang="en-US" sz="1200" dirty="0"/>
                    </a:p>
                    <a:p>
                      <a:endParaRPr kumimoji="1" lang="ja-JP" altLang="en-US" sz="1200" dirty="0"/>
                    </a:p>
                  </a:txBody>
                  <a:tcPr/>
                </a:tc>
                <a:extLst>
                  <a:ext uri="{0D108BD9-81ED-4DB2-BD59-A6C34878D82A}">
                    <a16:rowId xmlns:a16="http://schemas.microsoft.com/office/drawing/2014/main" val="1599683286"/>
                  </a:ext>
                </a:extLst>
              </a:tr>
              <a:tr h="370840">
                <a:tc>
                  <a:txBody>
                    <a:bodyPr/>
                    <a:lstStyle/>
                    <a:p>
                      <a:pPr algn="ctr"/>
                      <a:r>
                        <a:rPr kumimoji="1" lang="en-US" altLang="ja-JP" sz="1200" b="1" dirty="0"/>
                        <a:t>0</a:t>
                      </a:r>
                      <a:endParaRPr kumimoji="1" lang="ja-JP" altLang="en-US" sz="1200" b="1" dirty="0"/>
                    </a:p>
                  </a:txBody>
                  <a:tcPr/>
                </a:tc>
                <a:tc>
                  <a:txBody>
                    <a:bodyPr/>
                    <a:lstStyle/>
                    <a:p>
                      <a:r>
                        <a:rPr kumimoji="1" lang="en-US" altLang="ja-JP" sz="1200" dirty="0"/>
                        <a:t>Non</a:t>
                      </a:r>
                    </a:p>
                  </a:txBody>
                  <a:tcPr/>
                </a:tc>
                <a:tc>
                  <a:txBody>
                    <a:bodyPr/>
                    <a:lstStyle/>
                    <a:p>
                      <a:r>
                        <a:rPr kumimoji="1" lang="en-US" altLang="ja-JP" sz="1200" dirty="0"/>
                        <a:t>-</a:t>
                      </a:r>
                    </a:p>
                  </a:txBody>
                  <a:tcPr/>
                </a:tc>
                <a:tc>
                  <a:txBody>
                    <a:bodyPr/>
                    <a:lstStyle/>
                    <a:p>
                      <a:r>
                        <a:rPr kumimoji="1" lang="en-US" altLang="ja-JP" sz="1200" dirty="0"/>
                        <a:t>-</a:t>
                      </a:r>
                      <a:endParaRPr kumimoji="1" lang="ja-JP" altLang="en-US" sz="1200" dirty="0"/>
                    </a:p>
                  </a:txBody>
                  <a:tcPr/>
                </a:tc>
                <a:tc>
                  <a:txBody>
                    <a:bodyPr/>
                    <a:lstStyle/>
                    <a:p>
                      <a:r>
                        <a:rPr kumimoji="1" lang="en-US" altLang="ja-JP" sz="1200" dirty="0"/>
                        <a:t>-</a:t>
                      </a:r>
                      <a:endParaRPr kumimoji="1" lang="ja-JP" altLang="en-US" sz="1200" dirty="0"/>
                    </a:p>
                  </a:txBody>
                  <a:tcPr/>
                </a:tc>
                <a:tc>
                  <a:txBody>
                    <a:bodyPr/>
                    <a:lstStyle/>
                    <a:p>
                      <a:r>
                        <a:rPr kumimoji="1" lang="en-US" altLang="ja-JP" sz="1200" dirty="0"/>
                        <a:t>-</a:t>
                      </a:r>
                      <a:endParaRPr kumimoji="1" lang="ja-JP" altLang="en-US" sz="1200" dirty="0"/>
                    </a:p>
                  </a:txBody>
                  <a:tcPr/>
                </a:tc>
                <a:extLst>
                  <a:ext uri="{0D108BD9-81ED-4DB2-BD59-A6C34878D82A}">
                    <a16:rowId xmlns:a16="http://schemas.microsoft.com/office/drawing/2014/main" val="1774990396"/>
                  </a:ext>
                </a:extLst>
              </a:tr>
              <a:tr h="370840">
                <a:tc>
                  <a:txBody>
                    <a:bodyPr/>
                    <a:lstStyle/>
                    <a:p>
                      <a:pPr algn="ctr"/>
                      <a:r>
                        <a:rPr kumimoji="1" lang="en-US" altLang="ja-JP" sz="1200" b="1" dirty="0"/>
                        <a:t>1</a:t>
                      </a:r>
                      <a:endParaRPr kumimoji="1" lang="ja-JP" altLang="en-US" sz="1200" b="1" dirty="0"/>
                    </a:p>
                  </a:txBody>
                  <a:tcPr/>
                </a:tc>
                <a:tc>
                  <a:txBody>
                    <a:bodyPr/>
                    <a:lstStyle/>
                    <a:p>
                      <a:r>
                        <a:rPr kumimoji="1" lang="en-US" altLang="ja-JP" sz="1200" dirty="0"/>
                        <a:t>15.6ma</a:t>
                      </a:r>
                      <a:endParaRPr kumimoji="1" lang="ja-JP" altLang="en-US" sz="1200" dirty="0"/>
                    </a:p>
                  </a:txBody>
                  <a:tcPr/>
                </a:tc>
                <a:tc>
                  <a:txBody>
                    <a:bodyPr/>
                    <a:lstStyle/>
                    <a:p>
                      <a:r>
                        <a:rPr kumimoji="1" lang="en-US" altLang="ja-JP" sz="1200" dirty="0"/>
                        <a:t>Yes</a:t>
                      </a:r>
                      <a:endParaRPr kumimoji="1" lang="ja-JP" altLang="en-US" sz="1200" dirty="0"/>
                    </a:p>
                  </a:txBody>
                  <a:tcPr/>
                </a:tc>
                <a:tc>
                  <a:txBody>
                    <a:bodyPr/>
                    <a:lstStyle/>
                    <a:p>
                      <a:r>
                        <a:rPr kumimoji="1" lang="en-US" altLang="ja-JP" sz="1200" dirty="0"/>
                        <a:t>Yes</a:t>
                      </a:r>
                      <a:endParaRPr kumimoji="1" lang="ja-JP" altLang="en-US" sz="1200" dirty="0"/>
                    </a:p>
                  </a:txBody>
                  <a:tcPr/>
                </a:tc>
                <a:tc>
                  <a:txBody>
                    <a:bodyPr/>
                    <a:lstStyle/>
                    <a:p>
                      <a:r>
                        <a:rPr kumimoji="1" lang="en-US" altLang="ja-JP" sz="1200" dirty="0"/>
                        <a:t>Yes. Detect, communicate  and manage network.</a:t>
                      </a:r>
                      <a:endParaRPr kumimoji="1" lang="ja-JP" altLang="en-US" sz="1200" dirty="0"/>
                    </a:p>
                  </a:txBody>
                  <a:tcPr/>
                </a:tc>
                <a:tc>
                  <a:txBody>
                    <a:bodyPr/>
                    <a:lstStyle/>
                    <a:p>
                      <a:r>
                        <a:rPr kumimoji="1" lang="en-US" altLang="ja-JP" sz="1200" dirty="0"/>
                        <a:t>Not necessary if all the devices managed completely by MAC</a:t>
                      </a:r>
                      <a:endParaRPr kumimoji="1" lang="ja-JP" altLang="en-US" sz="1200" dirty="0"/>
                    </a:p>
                  </a:txBody>
                  <a:tcPr/>
                </a:tc>
                <a:extLst>
                  <a:ext uri="{0D108BD9-81ED-4DB2-BD59-A6C34878D82A}">
                    <a16:rowId xmlns:a16="http://schemas.microsoft.com/office/drawing/2014/main" val="3166549835"/>
                  </a:ext>
                </a:extLst>
              </a:tr>
              <a:tr h="370840">
                <a:tc>
                  <a:txBody>
                    <a:bodyPr/>
                    <a:lstStyle/>
                    <a:p>
                      <a:pPr algn="ctr"/>
                      <a:r>
                        <a:rPr kumimoji="1" lang="en-US" altLang="ja-JP" sz="1200" b="1" dirty="0"/>
                        <a:t>2</a:t>
                      </a:r>
                      <a:endParaRPr kumimoji="1" lang="ja-JP" altLang="en-US" sz="1200" b="1" dirty="0"/>
                    </a:p>
                  </a:txBody>
                  <a:tcPr/>
                </a:tc>
                <a:tc>
                  <a:txBody>
                    <a:bodyPr/>
                    <a:lstStyle/>
                    <a:p>
                      <a:r>
                        <a:rPr kumimoji="1" lang="en-US" altLang="ja-JP" sz="1200" dirty="0"/>
                        <a:t>15.6ma and legacy BAN</a:t>
                      </a:r>
                      <a:endParaRPr kumimoji="1" lang="ja-JP" altLang="en-US" sz="1200" dirty="0"/>
                    </a:p>
                  </a:txBody>
                  <a:tcPr/>
                </a:tc>
                <a:tc>
                  <a:txBody>
                    <a:bodyPr/>
                    <a:lstStyle/>
                    <a:p>
                      <a:r>
                        <a:rPr kumimoji="1" lang="en-US" altLang="ja-JP" sz="1200" dirty="0"/>
                        <a:t>Yes</a:t>
                      </a:r>
                      <a:endParaRPr kumimoji="1" lang="ja-JP" altLang="en-US" sz="1200" dirty="0"/>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sz="1200" dirty="0"/>
                        <a:t>No</a:t>
                      </a:r>
                      <a:endParaRPr kumimoji="1" lang="ja-JP" altLang="en-US" sz="1200" dirty="0"/>
                    </a:p>
                  </a:txBody>
                  <a:tcPr/>
                </a:tc>
                <a:tc>
                  <a:txBody>
                    <a:bodyPr/>
                    <a:lstStyle/>
                    <a:p>
                      <a:r>
                        <a:rPr kumimoji="1" lang="en-US" altLang="ja-JP" sz="1200" dirty="0"/>
                        <a:t>Partially, yes.</a:t>
                      </a:r>
                    </a:p>
                    <a:p>
                      <a:r>
                        <a:rPr kumimoji="1" lang="en-US" altLang="ja-JP" sz="1200" dirty="0"/>
                        <a:t>※cannot negotiate and control legacy BAN. New BAN can only escape from legacy BAN in time domain or frequency domain.</a:t>
                      </a:r>
                      <a:endParaRPr kumimoji="1" lang="ja-JP" altLang="en-US" sz="1200" dirty="0"/>
                    </a:p>
                  </a:txBody>
                  <a:tcPr/>
                </a:tc>
                <a:tc rowSpan="5">
                  <a:txBody>
                    <a:bodyPr/>
                    <a:lstStyle/>
                    <a:p>
                      <a:r>
                        <a:rPr kumimoji="1" lang="en-US" altLang="ja-JP" sz="1200" dirty="0"/>
                        <a:t>Yes</a:t>
                      </a:r>
                    </a:p>
                    <a:p>
                      <a:r>
                        <a:rPr kumimoji="1" lang="en-US" altLang="ja-JP" sz="1200" dirty="0"/>
                        <a:t>Interference canceller, suppressor and space domain methods might be applicable.</a:t>
                      </a:r>
                    </a:p>
                    <a:p>
                      <a:endParaRPr kumimoji="1" lang="en-US" altLang="ja-JP" sz="1200" dirty="0"/>
                    </a:p>
                    <a:p>
                      <a:r>
                        <a:rPr kumimoji="1" lang="en-US" altLang="ja-JP" sz="1200" dirty="0" err="1"/>
                        <a:t>Contcatinated</a:t>
                      </a:r>
                      <a:r>
                        <a:rPr kumimoji="1" lang="en-US" altLang="ja-JP" sz="1200" dirty="0"/>
                        <a:t> FEC, ARQ and HARQ in PHY and, successive interference canceller, Orthogonal matched filter, adaptive array antennas in signal processing and implementation of receiver… etc.</a:t>
                      </a:r>
                    </a:p>
                  </a:txBody>
                  <a:tcPr/>
                </a:tc>
                <a:extLst>
                  <a:ext uri="{0D108BD9-81ED-4DB2-BD59-A6C34878D82A}">
                    <a16:rowId xmlns:a16="http://schemas.microsoft.com/office/drawing/2014/main" val="2324212494"/>
                  </a:ext>
                </a:extLst>
              </a:tr>
              <a:tr h="370840">
                <a:tc>
                  <a:txBody>
                    <a:bodyPr/>
                    <a:lstStyle/>
                    <a:p>
                      <a:pPr algn="ctr"/>
                      <a:r>
                        <a:rPr kumimoji="1" lang="en-US" altLang="ja-JP" sz="1200" b="1" dirty="0"/>
                        <a:t>3</a:t>
                      </a:r>
                      <a:endParaRPr kumimoji="1" lang="ja-JP" altLang="en-US" sz="1200" b="1" dirty="0"/>
                    </a:p>
                  </a:txBody>
                  <a:tcPr/>
                </a:tc>
                <a:tc>
                  <a:txBody>
                    <a:bodyPr/>
                    <a:lstStyle/>
                    <a:p>
                      <a:r>
                        <a:rPr kumimoji="1" lang="en-US" altLang="ja-JP" sz="1200" dirty="0"/>
                        <a:t>Non-UWB systems</a:t>
                      </a:r>
                    </a:p>
                    <a:p>
                      <a:r>
                        <a:rPr kumimoji="1" lang="en-US" altLang="ja-JP" sz="1200" dirty="0"/>
                        <a:t>(</a:t>
                      </a:r>
                      <a:r>
                        <a:rPr kumimoji="1" lang="en-US" altLang="ja-JP" sz="1200" dirty="0" err="1"/>
                        <a:t>Wifi</a:t>
                      </a:r>
                      <a:r>
                        <a:rPr kumimoji="1" lang="en-US" altLang="ja-JP" sz="1200" dirty="0"/>
                        <a:t>, unlicensed 5G)</a:t>
                      </a:r>
                      <a:endParaRPr kumimoji="1" lang="ja-JP" altLang="en-US" sz="1200" dirty="0"/>
                    </a:p>
                  </a:txBody>
                  <a:tcPr/>
                </a:tc>
                <a:tc>
                  <a:txBody>
                    <a:bodyPr/>
                    <a:lstStyle/>
                    <a:p>
                      <a:r>
                        <a:rPr kumimoji="1" lang="en-US" altLang="ja-JP" sz="1200" dirty="0"/>
                        <a:t>Yes?</a:t>
                      </a:r>
                      <a:endParaRPr kumimoji="1" lang="ja-JP" altLang="en-US" sz="1200" dirty="0"/>
                    </a:p>
                  </a:txBody>
                  <a:tcPr/>
                </a:tc>
                <a:tc>
                  <a:txBody>
                    <a:bodyPr/>
                    <a:lstStyle/>
                    <a:p>
                      <a:r>
                        <a:rPr kumimoji="1" lang="en-US" altLang="ja-JP" sz="1200" dirty="0"/>
                        <a:t>No</a:t>
                      </a:r>
                      <a:endParaRPr kumimoji="1" lang="ja-JP" altLang="en-US" sz="1200" dirty="0"/>
                    </a:p>
                  </a:txBody>
                  <a:tcPr/>
                </a:tc>
                <a:tc>
                  <a:txBody>
                    <a:bodyPr/>
                    <a:lstStyle/>
                    <a:p>
                      <a:r>
                        <a:rPr kumimoji="1" lang="en-US" altLang="ja-JP" sz="1200" dirty="0"/>
                        <a:t>No</a:t>
                      </a:r>
                      <a:endParaRPr kumimoji="1" lang="ja-JP" altLang="en-US" sz="1200" dirty="0"/>
                    </a:p>
                  </a:txBody>
                  <a:tcPr/>
                </a:tc>
                <a:tc vMerge="1">
                  <a:txBody>
                    <a:bodyPr/>
                    <a:lstStyle/>
                    <a:p>
                      <a:endParaRPr/>
                    </a:p>
                  </a:txBody>
                  <a:tcPr/>
                </a:tc>
                <a:extLst>
                  <a:ext uri="{0D108BD9-81ED-4DB2-BD59-A6C34878D82A}">
                    <a16:rowId xmlns:a16="http://schemas.microsoft.com/office/drawing/2014/main" val="1324549788"/>
                  </a:ext>
                </a:extLst>
              </a:tr>
              <a:tr h="370840">
                <a:tc>
                  <a:txBody>
                    <a:bodyPr/>
                    <a:lstStyle/>
                    <a:p>
                      <a:pPr algn="ctr"/>
                      <a:r>
                        <a:rPr kumimoji="1" lang="en-US" altLang="ja-JP" sz="1200" b="1" dirty="0"/>
                        <a:t>4</a:t>
                      </a:r>
                      <a:endParaRPr kumimoji="1" lang="ja-JP" altLang="en-US" sz="1200" b="1" dirty="0"/>
                    </a:p>
                  </a:txBody>
                  <a:tcPr/>
                </a:tc>
                <a:tc>
                  <a:txBody>
                    <a:bodyPr/>
                    <a:lstStyle/>
                    <a:p>
                      <a:r>
                        <a:rPr kumimoji="1" lang="en-US" altLang="ja-JP" sz="1200" dirty="0"/>
                        <a:t>802.15 UWB (15.4, 15.8)</a:t>
                      </a:r>
                      <a:endParaRPr kumimoji="1" lang="ja-JP" altLang="en-US" sz="1200" dirty="0"/>
                    </a:p>
                  </a:txBody>
                  <a:tcPr/>
                </a:tc>
                <a:tc>
                  <a:txBody>
                    <a:bodyPr/>
                    <a:lstStyle/>
                    <a:p>
                      <a:r>
                        <a:rPr kumimoji="1" lang="en-US" altLang="ja-JP" sz="1200" dirty="0"/>
                        <a:t>Yes</a:t>
                      </a:r>
                      <a:endParaRPr kumimoji="1" lang="ja-JP" altLang="en-US" sz="1200" dirty="0"/>
                    </a:p>
                  </a:txBody>
                  <a:tcPr/>
                </a:tc>
                <a:tc>
                  <a:txBody>
                    <a:bodyPr/>
                    <a:lstStyle/>
                    <a:p>
                      <a:r>
                        <a:rPr kumimoji="1" lang="en-US" altLang="ja-JP" sz="1200" dirty="0"/>
                        <a:t>Partially yes</a:t>
                      </a:r>
                      <a:endParaRPr kumimoji="1" lang="ja-JP" altLang="en-US" sz="1200" dirty="0"/>
                    </a:p>
                  </a:txBody>
                  <a:tcPr/>
                </a:tc>
                <a:tc rowSpan="3">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sz="1200" dirty="0"/>
                        <a:t>Partially, yes.</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sz="1200" dirty="0"/>
                        <a:t>To reduce interference, 15.6ma can escape from the other UWB in time domain (Super frame level?) or frequency domain if both PHY are compatible and can be retrieve and demodulate the received signal.</a:t>
                      </a:r>
                    </a:p>
                  </a:txBody>
                  <a:tcPr/>
                </a:tc>
                <a:tc vMerge="1">
                  <a:txBody>
                    <a:bodyPr/>
                    <a:lstStyle/>
                    <a:p>
                      <a:endParaRPr kumimoji="1" lang="ja-JP" altLang="en-US" dirty="0"/>
                    </a:p>
                  </a:txBody>
                  <a:tcPr/>
                </a:tc>
                <a:extLst>
                  <a:ext uri="{0D108BD9-81ED-4DB2-BD59-A6C34878D82A}">
                    <a16:rowId xmlns:a16="http://schemas.microsoft.com/office/drawing/2014/main" val="4262649428"/>
                  </a:ext>
                </a:extLst>
              </a:tr>
              <a:tr h="370840">
                <a:tc>
                  <a:txBody>
                    <a:bodyPr/>
                    <a:lstStyle/>
                    <a:p>
                      <a:pPr algn="ctr"/>
                      <a:r>
                        <a:rPr kumimoji="1" lang="en-US" altLang="ja-JP" sz="1200" b="1" dirty="0"/>
                        <a:t>5</a:t>
                      </a:r>
                      <a:endParaRPr kumimoji="1" lang="ja-JP" altLang="en-US" sz="1200" b="1" dirty="0"/>
                    </a:p>
                  </a:txBody>
                  <a:tcPr/>
                </a:tc>
                <a:tc>
                  <a:txBody>
                    <a:bodyPr/>
                    <a:lstStyle/>
                    <a:p>
                      <a:r>
                        <a:rPr kumimoji="1" lang="en-US" altLang="ja-JP" sz="1200" dirty="0"/>
                        <a:t>Non-802.15 UWB (ETSI Smart BAN)(?)</a:t>
                      </a:r>
                      <a:endParaRPr kumimoji="1" lang="ja-JP" altLang="en-US" sz="1200" dirty="0"/>
                    </a:p>
                  </a:txBody>
                  <a:tcPr/>
                </a:tc>
                <a:tc>
                  <a:txBody>
                    <a:bodyPr/>
                    <a:lstStyle/>
                    <a:p>
                      <a:r>
                        <a:rPr kumimoji="1" lang="en-US" altLang="ja-JP" sz="1200" dirty="0"/>
                        <a:t>Yes?</a:t>
                      </a:r>
                      <a:endParaRPr kumimoji="1" lang="ja-JP" altLang="en-US" sz="1200" dirty="0"/>
                    </a:p>
                  </a:txBody>
                  <a:tcPr/>
                </a:tc>
                <a:tc>
                  <a:txBody>
                    <a:bodyPr/>
                    <a:lstStyle/>
                    <a:p>
                      <a:r>
                        <a:rPr kumimoji="1" lang="en-US" altLang="ja-JP" sz="1200" dirty="0"/>
                        <a:t>No</a:t>
                      </a:r>
                      <a:endParaRPr kumimoji="1" lang="ja-JP" altLang="en-US" sz="1200" dirty="0"/>
                    </a:p>
                  </a:txBody>
                  <a:tcPr/>
                </a:tc>
                <a:tc vMerge="1">
                  <a:txBody>
                    <a:bodyPr/>
                    <a:lstStyle/>
                    <a:p>
                      <a:endParaRPr kumimoji="1" lang="ja-JP" altLang="en-US" sz="1200" dirty="0"/>
                    </a:p>
                  </a:txBody>
                  <a:tcPr/>
                </a:tc>
                <a:tc vMerge="1">
                  <a:txBody>
                    <a:bodyPr/>
                    <a:lstStyle/>
                    <a:p>
                      <a:endParaRPr kumimoji="1" lang="ja-JP" altLang="en-US" dirty="0"/>
                    </a:p>
                  </a:txBody>
                  <a:tcPr/>
                </a:tc>
                <a:extLst>
                  <a:ext uri="{0D108BD9-81ED-4DB2-BD59-A6C34878D82A}">
                    <a16:rowId xmlns:a16="http://schemas.microsoft.com/office/drawing/2014/main" val="3334091916"/>
                  </a:ext>
                </a:extLst>
              </a:tr>
              <a:tr h="370840">
                <a:tc>
                  <a:txBody>
                    <a:bodyPr/>
                    <a:lstStyle/>
                    <a:p>
                      <a:pPr algn="ctr"/>
                      <a:r>
                        <a:rPr kumimoji="1" lang="en-US" altLang="ja-JP" sz="1200" b="1" dirty="0"/>
                        <a:t>6</a:t>
                      </a:r>
                      <a:endParaRPr kumimoji="1" lang="ja-JP" altLang="en-US" sz="1200" b="1" dirty="0"/>
                    </a:p>
                  </a:txBody>
                  <a:tcPr/>
                </a:tc>
                <a:tc>
                  <a:txBody>
                    <a:bodyPr/>
                    <a:lstStyle/>
                    <a:p>
                      <a:r>
                        <a:rPr kumimoji="1" lang="en-US" altLang="ja-JP" sz="1200" dirty="0"/>
                        <a:t>802.15 and non 802.15 UWB</a:t>
                      </a:r>
                      <a:endParaRPr kumimoji="1" lang="ja-JP" altLang="en-US" sz="1200" dirty="0"/>
                    </a:p>
                  </a:txBody>
                  <a:tcPr/>
                </a:tc>
                <a:tc>
                  <a:txBody>
                    <a:bodyPr/>
                    <a:lstStyle/>
                    <a:p>
                      <a:r>
                        <a:rPr kumimoji="1" lang="en-US" altLang="ja-JP" sz="1200" dirty="0"/>
                        <a:t>Yes?</a:t>
                      </a:r>
                      <a:endParaRPr kumimoji="1" lang="ja-JP" altLang="en-US" sz="1200" dirty="0"/>
                    </a:p>
                  </a:txBody>
                  <a:tcPr/>
                </a:tc>
                <a:tc>
                  <a:txBody>
                    <a:bodyPr/>
                    <a:lstStyle/>
                    <a:p>
                      <a:r>
                        <a:rPr kumimoji="1" lang="en-US" altLang="ja-JP" sz="1200" dirty="0"/>
                        <a:t>No</a:t>
                      </a:r>
                      <a:endParaRPr kumimoji="1" lang="ja-JP" altLang="en-US" sz="1200" dirty="0"/>
                    </a:p>
                  </a:txBody>
                  <a:tcPr/>
                </a:tc>
                <a:tc vMerge="1">
                  <a:txBody>
                    <a:bodyPr/>
                    <a:lstStyle/>
                    <a:p>
                      <a:endParaRPr kumimoji="1" lang="ja-JP" altLang="en-US" sz="1200" dirty="0"/>
                    </a:p>
                  </a:txBody>
                  <a:tcPr/>
                </a:tc>
                <a:tc vMerge="1">
                  <a:txBody>
                    <a:bodyPr/>
                    <a:lstStyle/>
                    <a:p>
                      <a:endParaRPr kumimoji="1" lang="ja-JP" altLang="en-US" dirty="0"/>
                    </a:p>
                  </a:txBody>
                  <a:tcPr/>
                </a:tc>
                <a:extLst>
                  <a:ext uri="{0D108BD9-81ED-4DB2-BD59-A6C34878D82A}">
                    <a16:rowId xmlns:a16="http://schemas.microsoft.com/office/drawing/2014/main" val="2418511971"/>
                  </a:ext>
                </a:extLst>
              </a:tr>
              <a:tr h="370840">
                <a:tc>
                  <a:txBody>
                    <a:bodyPr/>
                    <a:lstStyle/>
                    <a:p>
                      <a:pPr algn="ctr"/>
                      <a:r>
                        <a:rPr kumimoji="1" lang="en-US" altLang="ja-JP" sz="1200" b="1" dirty="0"/>
                        <a:t>7</a:t>
                      </a:r>
                      <a:endParaRPr kumimoji="1" lang="ja-JP" altLang="en-US" sz="1200" b="1" dirty="0"/>
                    </a:p>
                  </a:txBody>
                  <a:tcPr/>
                </a:tc>
                <a:tc>
                  <a:txBody>
                    <a:bodyPr/>
                    <a:lstStyle/>
                    <a:p>
                      <a:r>
                        <a:rPr kumimoji="1" lang="en-US" altLang="ja-JP" sz="1200" dirty="0"/>
                        <a:t>UWB and non-UWB systems</a:t>
                      </a:r>
                      <a:endParaRPr kumimoji="1" lang="ja-JP" altLang="en-US" sz="1200" dirty="0"/>
                    </a:p>
                  </a:txBody>
                  <a:tcPr/>
                </a:tc>
                <a:tc>
                  <a:txBody>
                    <a:bodyPr/>
                    <a:lstStyle/>
                    <a:p>
                      <a:r>
                        <a:rPr kumimoji="1" lang="en-US" altLang="ja-JP" sz="1200" dirty="0"/>
                        <a:t>Partially yes</a:t>
                      </a:r>
                      <a:endParaRPr kumimoji="1" lang="ja-JP" altLang="en-US" sz="1200" dirty="0"/>
                    </a:p>
                  </a:txBody>
                  <a:tcPr/>
                </a:tc>
                <a:tc>
                  <a:txBody>
                    <a:bodyPr/>
                    <a:lstStyle/>
                    <a:p>
                      <a:r>
                        <a:rPr kumimoji="1" lang="en-US" altLang="ja-JP" sz="1200" dirty="0"/>
                        <a:t>Partially yes</a:t>
                      </a:r>
                      <a:endParaRPr kumimoji="1" lang="ja-JP" altLang="en-US" sz="1200" dirty="0"/>
                    </a:p>
                  </a:txBody>
                  <a:tcPr/>
                </a:tc>
                <a:tc gridSpan="2">
                  <a:txBody>
                    <a:bodyPr/>
                    <a:lstStyle/>
                    <a:p>
                      <a:r>
                        <a:rPr kumimoji="1" lang="en-US" altLang="ja-JP" sz="1200" dirty="0"/>
                        <a:t>Need to choose best way to mitigate for each different sources. Might </a:t>
                      </a:r>
                      <a:r>
                        <a:rPr kumimoji="1" lang="en-US" altLang="ja-JP" sz="1200"/>
                        <a:t>be so complicated to </a:t>
                      </a:r>
                      <a:r>
                        <a:rPr kumimoji="1" lang="en-US" altLang="ja-JP" sz="1200" dirty="0"/>
                        <a:t>implementation.</a:t>
                      </a:r>
                      <a:endParaRPr kumimoji="1" lang="ja-JP" altLang="en-US" sz="1200" dirty="0"/>
                    </a:p>
                  </a:txBody>
                  <a:tcPr/>
                </a:tc>
                <a:tc hMerge="1">
                  <a:txBody>
                    <a:bodyPr/>
                    <a:lstStyle/>
                    <a:p>
                      <a:endParaRPr kumimoji="1" lang="ja-JP" altLang="en-US" dirty="0"/>
                    </a:p>
                  </a:txBody>
                  <a:tcPr/>
                </a:tc>
                <a:extLst>
                  <a:ext uri="{0D108BD9-81ED-4DB2-BD59-A6C34878D82A}">
                    <a16:rowId xmlns:a16="http://schemas.microsoft.com/office/drawing/2014/main" val="2962450986"/>
                  </a:ext>
                </a:extLst>
              </a:tr>
            </a:tbl>
          </a:graphicData>
        </a:graphic>
      </p:graphicFrame>
    </p:spTree>
    <p:extLst>
      <p:ext uri="{BB962C8B-B14F-4D97-AF65-F5344CB8AC3E}">
        <p14:creationId xmlns:p14="http://schemas.microsoft.com/office/powerpoint/2010/main" val="18068626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AutoShape 3">
            <a:extLst>
              <a:ext uri="{FF2B5EF4-FFF2-40B4-BE49-F238E27FC236}">
                <a16:creationId xmlns:a16="http://schemas.microsoft.com/office/drawing/2014/main" id="{C87BD177-7381-4B52-8D73-913D5570A895}"/>
              </a:ext>
            </a:extLst>
          </p:cNvPr>
          <p:cNvSpPr>
            <a:spLocks noChangeArrowheads="1"/>
          </p:cNvSpPr>
          <p:nvPr/>
        </p:nvSpPr>
        <p:spPr bwMode="auto">
          <a:xfrm>
            <a:off x="4500330" y="4633172"/>
            <a:ext cx="3957870" cy="1789148"/>
          </a:xfrm>
          <a:prstGeom prst="roundRect">
            <a:avLst>
              <a:gd name="adj" fmla="val 16667"/>
            </a:avLst>
          </a:prstGeom>
          <a:noFill/>
          <a:ln w="38100">
            <a:solidFill>
              <a:schemeClr val="tx1">
                <a:lumMod val="50000"/>
                <a:lumOff val="50000"/>
              </a:scheme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60000"/>
              </a:spcBef>
              <a:buBlip>
                <a:blip r:embed="rId2"/>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3"/>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endParaRPr lang="ja-JP" altLang="en-US" sz="1800"/>
          </a:p>
        </p:txBody>
      </p:sp>
      <p:sp>
        <p:nvSpPr>
          <p:cNvPr id="2" name="日付プレースホルダー 1">
            <a:extLst>
              <a:ext uri="{FF2B5EF4-FFF2-40B4-BE49-F238E27FC236}">
                <a16:creationId xmlns:a16="http://schemas.microsoft.com/office/drawing/2014/main" id="{DA4BCDF1-7E01-4D73-BBA6-155471D30C80}"/>
              </a:ext>
            </a:extLst>
          </p:cNvPr>
          <p:cNvSpPr>
            <a:spLocks noGrp="1"/>
          </p:cNvSpPr>
          <p:nvPr>
            <p:ph type="dt" idx="10"/>
          </p:nvPr>
        </p:nvSpPr>
        <p:spPr/>
        <p:txBody>
          <a:bodyPr/>
          <a:lstStyle/>
          <a:p>
            <a:r>
              <a:rPr lang="en-US" altLang="ja-JP"/>
              <a:t>January 2024</a:t>
            </a:r>
            <a:endParaRPr lang="en-US" dirty="0"/>
          </a:p>
        </p:txBody>
      </p:sp>
      <p:sp>
        <p:nvSpPr>
          <p:cNvPr id="3" name="フッター プレースホルダー 2">
            <a:extLst>
              <a:ext uri="{FF2B5EF4-FFF2-40B4-BE49-F238E27FC236}">
                <a16:creationId xmlns:a16="http://schemas.microsoft.com/office/drawing/2014/main" id="{2EAD6766-EB3B-404D-B1CE-B7880FB19CCC}"/>
              </a:ext>
            </a:extLst>
          </p:cNvPr>
          <p:cNvSpPr>
            <a:spLocks noGrp="1"/>
          </p:cNvSpPr>
          <p:nvPr>
            <p:ph type="ftr" idx="11"/>
          </p:nvPr>
        </p:nvSpPr>
        <p:spPr>
          <a:xfrm>
            <a:off x="4755028" y="6468180"/>
            <a:ext cx="4305300" cy="369048"/>
          </a:xfrm>
        </p:spPr>
        <p:txBody>
          <a:bodyPr/>
          <a:lstStyle/>
          <a:p>
            <a:r>
              <a:rPr lang="en-US"/>
              <a:t>Takumi Kobayashi, Minsoo Kim, Marco Hernandez, Ryuji Kohno (Nitech/YRP-IAI/U.Oulu/YNU)</a:t>
            </a:r>
            <a:endParaRPr lang="en-US" dirty="0"/>
          </a:p>
        </p:txBody>
      </p:sp>
      <p:sp>
        <p:nvSpPr>
          <p:cNvPr id="4" name="スライド番号プレースホルダー 3">
            <a:extLst>
              <a:ext uri="{FF2B5EF4-FFF2-40B4-BE49-F238E27FC236}">
                <a16:creationId xmlns:a16="http://schemas.microsoft.com/office/drawing/2014/main" id="{7B140FD8-17BD-436B-9861-73E9F0775134}"/>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6</a:t>
            </a:fld>
            <a:endParaRPr dirty="0"/>
          </a:p>
        </p:txBody>
      </p:sp>
      <p:sp>
        <p:nvSpPr>
          <p:cNvPr id="5" name="タイトル 4">
            <a:extLst>
              <a:ext uri="{FF2B5EF4-FFF2-40B4-BE49-F238E27FC236}">
                <a16:creationId xmlns:a16="http://schemas.microsoft.com/office/drawing/2014/main" id="{554AAC58-CF7E-404B-8653-68D1E5D135F6}"/>
              </a:ext>
            </a:extLst>
          </p:cNvPr>
          <p:cNvSpPr>
            <a:spLocks noGrp="1"/>
          </p:cNvSpPr>
          <p:nvPr>
            <p:ph type="title"/>
          </p:nvPr>
        </p:nvSpPr>
        <p:spPr>
          <a:xfrm>
            <a:off x="1085453" y="590923"/>
            <a:ext cx="7772400" cy="511233"/>
          </a:xfrm>
        </p:spPr>
        <p:txBody>
          <a:bodyPr/>
          <a:lstStyle/>
          <a:p>
            <a:r>
              <a:rPr kumimoji="1" lang="en-US" altLang="ja-JP" dirty="0"/>
              <a:t>Various Interference in Coexistence</a:t>
            </a:r>
            <a:endParaRPr kumimoji="1" lang="ja-JP" altLang="en-US" dirty="0"/>
          </a:p>
        </p:txBody>
      </p:sp>
      <p:sp>
        <p:nvSpPr>
          <p:cNvPr id="6" name="正方形/長方形 46">
            <a:extLst>
              <a:ext uri="{FF2B5EF4-FFF2-40B4-BE49-F238E27FC236}">
                <a16:creationId xmlns:a16="http://schemas.microsoft.com/office/drawing/2014/main" id="{5FAC7D4D-14A9-40C3-809F-E50857E2259A}"/>
              </a:ext>
            </a:extLst>
          </p:cNvPr>
          <p:cNvSpPr>
            <a:spLocks noChangeArrowheads="1"/>
          </p:cNvSpPr>
          <p:nvPr/>
        </p:nvSpPr>
        <p:spPr bwMode="auto">
          <a:xfrm>
            <a:off x="5045369" y="1001073"/>
            <a:ext cx="4222053" cy="36933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60000"/>
              </a:spcBef>
              <a:buBlip>
                <a:blip r:embed="rId2"/>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3"/>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ja-JP" altLang="en-US" sz="1800" b="0" dirty="0"/>
              <a:t>＊ </a:t>
            </a:r>
            <a:r>
              <a:rPr lang="en-US" altLang="ja-JP" sz="1800" b="0" dirty="0">
                <a:latin typeface="Times New Roman" panose="02020603050405020304" pitchFamily="18" charset="0"/>
              </a:rPr>
              <a:t>IEEE 802.11a (wi-fi)</a:t>
            </a:r>
            <a:r>
              <a:rPr lang="ja-JP" altLang="en-US" sz="1800" b="0" dirty="0">
                <a:latin typeface="Times New Roman" panose="02020603050405020304" pitchFamily="18" charset="0"/>
              </a:rPr>
              <a:t>  （</a:t>
            </a:r>
            <a:r>
              <a:rPr lang="en-US" altLang="ja-JP" sz="1800" b="0" dirty="0">
                <a:latin typeface="Times New Roman" panose="02020603050405020304" pitchFamily="18" charset="0"/>
              </a:rPr>
              <a:t>5GHz</a:t>
            </a:r>
            <a:r>
              <a:rPr lang="ja-JP" altLang="en-US" sz="1800" b="0" dirty="0">
                <a:latin typeface="Times New Roman" panose="02020603050405020304" pitchFamily="18" charset="0"/>
              </a:rPr>
              <a:t>） </a:t>
            </a:r>
            <a:r>
              <a:rPr lang="en-US" altLang="ja-JP" sz="1800" b="0" dirty="0">
                <a:latin typeface="Times New Roman" panose="02020603050405020304" pitchFamily="18" charset="0"/>
              </a:rPr>
              <a:t>overlaps</a:t>
            </a:r>
            <a:endParaRPr lang="ja-JP" altLang="en-US" sz="1800" b="0" dirty="0">
              <a:latin typeface="Times New Roman" panose="02020603050405020304" pitchFamily="18" charset="0"/>
            </a:endParaRPr>
          </a:p>
        </p:txBody>
      </p:sp>
      <p:sp>
        <p:nvSpPr>
          <p:cNvPr id="7" name="角丸四角形 47">
            <a:extLst>
              <a:ext uri="{FF2B5EF4-FFF2-40B4-BE49-F238E27FC236}">
                <a16:creationId xmlns:a16="http://schemas.microsoft.com/office/drawing/2014/main" id="{F2B955D3-7E23-499A-A0D4-A942A73029F2}"/>
              </a:ext>
            </a:extLst>
          </p:cNvPr>
          <p:cNvSpPr/>
          <p:nvPr/>
        </p:nvSpPr>
        <p:spPr>
          <a:xfrm>
            <a:off x="5897562" y="1366127"/>
            <a:ext cx="3081834" cy="2924894"/>
          </a:xfrm>
          <a:prstGeom prst="roundRect">
            <a:avLst/>
          </a:prstGeom>
          <a:solidFill>
            <a:schemeClr val="bg1">
              <a:lumMod val="85000"/>
            </a:schemeClr>
          </a:solidFill>
          <a:ln>
            <a:solidFill>
              <a:schemeClr val="tx1"/>
            </a:solidFill>
          </a:ln>
        </p:spPr>
        <p:style>
          <a:lnRef idx="1">
            <a:schemeClr val="accent6"/>
          </a:lnRef>
          <a:fillRef idx="2">
            <a:schemeClr val="accent6"/>
          </a:fillRef>
          <a:effectRef idx="1">
            <a:schemeClr val="accent6"/>
          </a:effectRef>
          <a:fontRef idx="minor">
            <a:schemeClr val="dk1"/>
          </a:fontRef>
        </p:style>
        <p:txBody>
          <a:bodyPr anchor="ctr"/>
          <a:lstStyle>
            <a:defPPr>
              <a:defRPr lang="ja-JP"/>
            </a:defPPr>
            <a:lvl1pPr algn="l" rtl="0" eaLnBrk="0" fontAlgn="base" hangingPunct="0">
              <a:spcBef>
                <a:spcPct val="0"/>
              </a:spcBef>
              <a:spcAft>
                <a:spcPct val="0"/>
              </a:spcAft>
              <a:defRPr kumimoji="1" b="1" kern="1200">
                <a:solidFill>
                  <a:schemeClr val="dk1"/>
                </a:solidFill>
                <a:latin typeface="+mn-lt"/>
                <a:ea typeface="+mn-ea"/>
                <a:cs typeface="+mn-cs"/>
              </a:defRPr>
            </a:lvl1pPr>
            <a:lvl2pPr marL="457200" algn="l" rtl="0" eaLnBrk="0" fontAlgn="base" hangingPunct="0">
              <a:spcBef>
                <a:spcPct val="0"/>
              </a:spcBef>
              <a:spcAft>
                <a:spcPct val="0"/>
              </a:spcAft>
              <a:defRPr kumimoji="1" b="1" kern="1200">
                <a:solidFill>
                  <a:schemeClr val="dk1"/>
                </a:solidFill>
                <a:latin typeface="+mn-lt"/>
                <a:ea typeface="+mn-ea"/>
                <a:cs typeface="+mn-cs"/>
              </a:defRPr>
            </a:lvl2pPr>
            <a:lvl3pPr marL="914400" algn="l" rtl="0" eaLnBrk="0" fontAlgn="base" hangingPunct="0">
              <a:spcBef>
                <a:spcPct val="0"/>
              </a:spcBef>
              <a:spcAft>
                <a:spcPct val="0"/>
              </a:spcAft>
              <a:defRPr kumimoji="1" b="1" kern="1200">
                <a:solidFill>
                  <a:schemeClr val="dk1"/>
                </a:solidFill>
                <a:latin typeface="+mn-lt"/>
                <a:ea typeface="+mn-ea"/>
                <a:cs typeface="+mn-cs"/>
              </a:defRPr>
            </a:lvl3pPr>
            <a:lvl4pPr marL="1371600" algn="l" rtl="0" eaLnBrk="0" fontAlgn="base" hangingPunct="0">
              <a:spcBef>
                <a:spcPct val="0"/>
              </a:spcBef>
              <a:spcAft>
                <a:spcPct val="0"/>
              </a:spcAft>
              <a:defRPr kumimoji="1" b="1" kern="1200">
                <a:solidFill>
                  <a:schemeClr val="dk1"/>
                </a:solidFill>
                <a:latin typeface="+mn-lt"/>
                <a:ea typeface="+mn-ea"/>
                <a:cs typeface="+mn-cs"/>
              </a:defRPr>
            </a:lvl4pPr>
            <a:lvl5pPr marL="1828800" algn="l" rtl="0" eaLnBrk="0" fontAlgn="base" hangingPunct="0">
              <a:spcBef>
                <a:spcPct val="0"/>
              </a:spcBef>
              <a:spcAft>
                <a:spcPct val="0"/>
              </a:spcAft>
              <a:defRPr kumimoji="1" b="1" kern="1200">
                <a:solidFill>
                  <a:schemeClr val="dk1"/>
                </a:solidFill>
                <a:latin typeface="+mn-lt"/>
                <a:ea typeface="+mn-ea"/>
                <a:cs typeface="+mn-cs"/>
              </a:defRPr>
            </a:lvl5pPr>
            <a:lvl6pPr marL="2286000" algn="l" defTabSz="914400" rtl="0" eaLnBrk="1" latinLnBrk="0" hangingPunct="1">
              <a:defRPr kumimoji="1" b="1" kern="1200">
                <a:solidFill>
                  <a:schemeClr val="dk1"/>
                </a:solidFill>
                <a:latin typeface="+mn-lt"/>
                <a:ea typeface="+mn-ea"/>
                <a:cs typeface="+mn-cs"/>
              </a:defRPr>
            </a:lvl6pPr>
            <a:lvl7pPr marL="2743200" algn="l" defTabSz="914400" rtl="0" eaLnBrk="1" latinLnBrk="0" hangingPunct="1">
              <a:defRPr kumimoji="1" b="1" kern="1200">
                <a:solidFill>
                  <a:schemeClr val="dk1"/>
                </a:solidFill>
                <a:latin typeface="+mn-lt"/>
                <a:ea typeface="+mn-ea"/>
                <a:cs typeface="+mn-cs"/>
              </a:defRPr>
            </a:lvl7pPr>
            <a:lvl8pPr marL="3200400" algn="l" defTabSz="914400" rtl="0" eaLnBrk="1" latinLnBrk="0" hangingPunct="1">
              <a:defRPr kumimoji="1" b="1" kern="1200">
                <a:solidFill>
                  <a:schemeClr val="dk1"/>
                </a:solidFill>
                <a:latin typeface="+mn-lt"/>
                <a:ea typeface="+mn-ea"/>
                <a:cs typeface="+mn-cs"/>
              </a:defRPr>
            </a:lvl8pPr>
            <a:lvl9pPr marL="3657600" algn="l" defTabSz="914400" rtl="0" eaLnBrk="1" latinLnBrk="0" hangingPunct="1">
              <a:defRPr kumimoji="1" b="1" kern="1200">
                <a:solidFill>
                  <a:schemeClr val="dk1"/>
                </a:solidFill>
                <a:latin typeface="+mn-lt"/>
                <a:ea typeface="+mn-ea"/>
                <a:cs typeface="+mn-cs"/>
              </a:defRPr>
            </a:lvl9pPr>
          </a:lstStyle>
          <a:p>
            <a:pPr algn="ctr" eaLnBrk="1" hangingPunct="1">
              <a:defRPr/>
            </a:pPr>
            <a:endParaRPr lang="ja-JP" altLang="en-US" dirty="0"/>
          </a:p>
        </p:txBody>
      </p:sp>
      <p:sp>
        <p:nvSpPr>
          <p:cNvPr id="8" name="角丸四角形 43">
            <a:extLst>
              <a:ext uri="{FF2B5EF4-FFF2-40B4-BE49-F238E27FC236}">
                <a16:creationId xmlns:a16="http://schemas.microsoft.com/office/drawing/2014/main" id="{51CA5BF6-2235-47B3-845F-6AD12EDBE5EF}"/>
              </a:ext>
            </a:extLst>
          </p:cNvPr>
          <p:cNvSpPr/>
          <p:nvPr/>
        </p:nvSpPr>
        <p:spPr>
          <a:xfrm>
            <a:off x="174550" y="1196975"/>
            <a:ext cx="5189538" cy="3108325"/>
          </a:xfrm>
          <a:prstGeom prst="roundRect">
            <a:avLst/>
          </a:prstGeom>
          <a:solidFill>
            <a:schemeClr val="bg1">
              <a:lumMod val="85000"/>
            </a:schemeClr>
          </a:solidFill>
          <a:ln>
            <a:solidFill>
              <a:schemeClr val="tx1"/>
            </a:solidFill>
          </a:ln>
        </p:spPr>
        <p:style>
          <a:lnRef idx="1">
            <a:schemeClr val="accent6"/>
          </a:lnRef>
          <a:fillRef idx="2">
            <a:schemeClr val="accent6"/>
          </a:fillRef>
          <a:effectRef idx="1">
            <a:schemeClr val="accent6"/>
          </a:effectRef>
          <a:fontRef idx="minor">
            <a:schemeClr val="dk1"/>
          </a:fontRef>
        </p:style>
        <p:txBody>
          <a:bodyPr anchor="ctr"/>
          <a:lstStyle>
            <a:defPPr>
              <a:defRPr lang="ja-JP"/>
            </a:defPPr>
            <a:lvl1pPr algn="l" rtl="0" eaLnBrk="0" fontAlgn="base" hangingPunct="0">
              <a:spcBef>
                <a:spcPct val="0"/>
              </a:spcBef>
              <a:spcAft>
                <a:spcPct val="0"/>
              </a:spcAft>
              <a:defRPr kumimoji="1" b="1" kern="1200">
                <a:solidFill>
                  <a:schemeClr val="dk1"/>
                </a:solidFill>
                <a:latin typeface="+mn-lt"/>
                <a:ea typeface="+mn-ea"/>
                <a:cs typeface="+mn-cs"/>
              </a:defRPr>
            </a:lvl1pPr>
            <a:lvl2pPr marL="457200" algn="l" rtl="0" eaLnBrk="0" fontAlgn="base" hangingPunct="0">
              <a:spcBef>
                <a:spcPct val="0"/>
              </a:spcBef>
              <a:spcAft>
                <a:spcPct val="0"/>
              </a:spcAft>
              <a:defRPr kumimoji="1" b="1" kern="1200">
                <a:solidFill>
                  <a:schemeClr val="dk1"/>
                </a:solidFill>
                <a:latin typeface="+mn-lt"/>
                <a:ea typeface="+mn-ea"/>
                <a:cs typeface="+mn-cs"/>
              </a:defRPr>
            </a:lvl2pPr>
            <a:lvl3pPr marL="914400" algn="l" rtl="0" eaLnBrk="0" fontAlgn="base" hangingPunct="0">
              <a:spcBef>
                <a:spcPct val="0"/>
              </a:spcBef>
              <a:spcAft>
                <a:spcPct val="0"/>
              </a:spcAft>
              <a:defRPr kumimoji="1" b="1" kern="1200">
                <a:solidFill>
                  <a:schemeClr val="dk1"/>
                </a:solidFill>
                <a:latin typeface="+mn-lt"/>
                <a:ea typeface="+mn-ea"/>
                <a:cs typeface="+mn-cs"/>
              </a:defRPr>
            </a:lvl3pPr>
            <a:lvl4pPr marL="1371600" algn="l" rtl="0" eaLnBrk="0" fontAlgn="base" hangingPunct="0">
              <a:spcBef>
                <a:spcPct val="0"/>
              </a:spcBef>
              <a:spcAft>
                <a:spcPct val="0"/>
              </a:spcAft>
              <a:defRPr kumimoji="1" b="1" kern="1200">
                <a:solidFill>
                  <a:schemeClr val="dk1"/>
                </a:solidFill>
                <a:latin typeface="+mn-lt"/>
                <a:ea typeface="+mn-ea"/>
                <a:cs typeface="+mn-cs"/>
              </a:defRPr>
            </a:lvl4pPr>
            <a:lvl5pPr marL="1828800" algn="l" rtl="0" eaLnBrk="0" fontAlgn="base" hangingPunct="0">
              <a:spcBef>
                <a:spcPct val="0"/>
              </a:spcBef>
              <a:spcAft>
                <a:spcPct val="0"/>
              </a:spcAft>
              <a:defRPr kumimoji="1" b="1" kern="1200">
                <a:solidFill>
                  <a:schemeClr val="dk1"/>
                </a:solidFill>
                <a:latin typeface="+mn-lt"/>
                <a:ea typeface="+mn-ea"/>
                <a:cs typeface="+mn-cs"/>
              </a:defRPr>
            </a:lvl5pPr>
            <a:lvl6pPr marL="2286000" algn="l" defTabSz="914400" rtl="0" eaLnBrk="1" latinLnBrk="0" hangingPunct="1">
              <a:defRPr kumimoji="1" b="1" kern="1200">
                <a:solidFill>
                  <a:schemeClr val="dk1"/>
                </a:solidFill>
                <a:latin typeface="+mn-lt"/>
                <a:ea typeface="+mn-ea"/>
                <a:cs typeface="+mn-cs"/>
              </a:defRPr>
            </a:lvl6pPr>
            <a:lvl7pPr marL="2743200" algn="l" defTabSz="914400" rtl="0" eaLnBrk="1" latinLnBrk="0" hangingPunct="1">
              <a:defRPr kumimoji="1" b="1" kern="1200">
                <a:solidFill>
                  <a:schemeClr val="dk1"/>
                </a:solidFill>
                <a:latin typeface="+mn-lt"/>
                <a:ea typeface="+mn-ea"/>
                <a:cs typeface="+mn-cs"/>
              </a:defRPr>
            </a:lvl7pPr>
            <a:lvl8pPr marL="3200400" algn="l" defTabSz="914400" rtl="0" eaLnBrk="1" latinLnBrk="0" hangingPunct="1">
              <a:defRPr kumimoji="1" b="1" kern="1200">
                <a:solidFill>
                  <a:schemeClr val="dk1"/>
                </a:solidFill>
                <a:latin typeface="+mn-lt"/>
                <a:ea typeface="+mn-ea"/>
                <a:cs typeface="+mn-cs"/>
              </a:defRPr>
            </a:lvl8pPr>
            <a:lvl9pPr marL="3657600" algn="l" defTabSz="914400" rtl="0" eaLnBrk="1" latinLnBrk="0" hangingPunct="1">
              <a:defRPr kumimoji="1" b="1" kern="1200">
                <a:solidFill>
                  <a:schemeClr val="dk1"/>
                </a:solidFill>
                <a:latin typeface="+mn-lt"/>
                <a:ea typeface="+mn-ea"/>
                <a:cs typeface="+mn-cs"/>
              </a:defRPr>
            </a:lvl9pPr>
          </a:lstStyle>
          <a:p>
            <a:pPr algn="ctr" eaLnBrk="1" hangingPunct="1">
              <a:defRPr/>
            </a:pPr>
            <a:endParaRPr lang="ja-JP" altLang="en-US" dirty="0"/>
          </a:p>
        </p:txBody>
      </p:sp>
      <p:sp>
        <p:nvSpPr>
          <p:cNvPr id="9" name="角丸四角形 15">
            <a:extLst>
              <a:ext uri="{FF2B5EF4-FFF2-40B4-BE49-F238E27FC236}">
                <a16:creationId xmlns:a16="http://schemas.microsoft.com/office/drawing/2014/main" id="{8F8FED00-A655-48D2-A95E-A1B5A5A277D5}"/>
              </a:ext>
            </a:extLst>
          </p:cNvPr>
          <p:cNvSpPr/>
          <p:nvPr/>
        </p:nvSpPr>
        <p:spPr>
          <a:xfrm>
            <a:off x="203496" y="2236441"/>
            <a:ext cx="1149054" cy="721071"/>
          </a:xfrm>
          <a:prstGeom prst="roundRect">
            <a:avLst/>
          </a:prstGeom>
          <a:solidFill>
            <a:schemeClr val="bg1">
              <a:lumMod val="95000"/>
            </a:schemeClr>
          </a:solidFill>
          <a:ln>
            <a:solidFill>
              <a:schemeClr val="tx1"/>
            </a:solidFill>
          </a:ln>
        </p:spPr>
        <p:style>
          <a:lnRef idx="2">
            <a:schemeClr val="accent2"/>
          </a:lnRef>
          <a:fillRef idx="1">
            <a:schemeClr val="lt1"/>
          </a:fillRef>
          <a:effectRef idx="0">
            <a:schemeClr val="accent2"/>
          </a:effectRef>
          <a:fontRef idx="minor">
            <a:schemeClr val="dk1"/>
          </a:fontRef>
        </p:style>
        <p:txBody>
          <a:bodyPr anchor="ctr"/>
          <a:lstStyle>
            <a:defPPr>
              <a:defRPr lang="ja-JP"/>
            </a:defPPr>
            <a:lvl1pPr algn="l" rtl="0" eaLnBrk="0" fontAlgn="base" hangingPunct="0">
              <a:spcBef>
                <a:spcPct val="0"/>
              </a:spcBef>
              <a:spcAft>
                <a:spcPct val="0"/>
              </a:spcAft>
              <a:defRPr kumimoji="1" b="1" kern="1200">
                <a:solidFill>
                  <a:schemeClr val="dk1"/>
                </a:solidFill>
                <a:latin typeface="+mn-lt"/>
                <a:ea typeface="+mn-ea"/>
                <a:cs typeface="+mn-cs"/>
              </a:defRPr>
            </a:lvl1pPr>
            <a:lvl2pPr marL="457200" algn="l" rtl="0" eaLnBrk="0" fontAlgn="base" hangingPunct="0">
              <a:spcBef>
                <a:spcPct val="0"/>
              </a:spcBef>
              <a:spcAft>
                <a:spcPct val="0"/>
              </a:spcAft>
              <a:defRPr kumimoji="1" b="1" kern="1200">
                <a:solidFill>
                  <a:schemeClr val="dk1"/>
                </a:solidFill>
                <a:latin typeface="+mn-lt"/>
                <a:ea typeface="+mn-ea"/>
                <a:cs typeface="+mn-cs"/>
              </a:defRPr>
            </a:lvl2pPr>
            <a:lvl3pPr marL="914400" algn="l" rtl="0" eaLnBrk="0" fontAlgn="base" hangingPunct="0">
              <a:spcBef>
                <a:spcPct val="0"/>
              </a:spcBef>
              <a:spcAft>
                <a:spcPct val="0"/>
              </a:spcAft>
              <a:defRPr kumimoji="1" b="1" kern="1200">
                <a:solidFill>
                  <a:schemeClr val="dk1"/>
                </a:solidFill>
                <a:latin typeface="+mn-lt"/>
                <a:ea typeface="+mn-ea"/>
                <a:cs typeface="+mn-cs"/>
              </a:defRPr>
            </a:lvl3pPr>
            <a:lvl4pPr marL="1371600" algn="l" rtl="0" eaLnBrk="0" fontAlgn="base" hangingPunct="0">
              <a:spcBef>
                <a:spcPct val="0"/>
              </a:spcBef>
              <a:spcAft>
                <a:spcPct val="0"/>
              </a:spcAft>
              <a:defRPr kumimoji="1" b="1" kern="1200">
                <a:solidFill>
                  <a:schemeClr val="dk1"/>
                </a:solidFill>
                <a:latin typeface="+mn-lt"/>
                <a:ea typeface="+mn-ea"/>
                <a:cs typeface="+mn-cs"/>
              </a:defRPr>
            </a:lvl4pPr>
            <a:lvl5pPr marL="1828800" algn="l" rtl="0" eaLnBrk="0" fontAlgn="base" hangingPunct="0">
              <a:spcBef>
                <a:spcPct val="0"/>
              </a:spcBef>
              <a:spcAft>
                <a:spcPct val="0"/>
              </a:spcAft>
              <a:defRPr kumimoji="1" b="1" kern="1200">
                <a:solidFill>
                  <a:schemeClr val="dk1"/>
                </a:solidFill>
                <a:latin typeface="+mn-lt"/>
                <a:ea typeface="+mn-ea"/>
                <a:cs typeface="+mn-cs"/>
              </a:defRPr>
            </a:lvl5pPr>
            <a:lvl6pPr marL="2286000" algn="l" defTabSz="914400" rtl="0" eaLnBrk="1" latinLnBrk="0" hangingPunct="1">
              <a:defRPr kumimoji="1" b="1" kern="1200">
                <a:solidFill>
                  <a:schemeClr val="dk1"/>
                </a:solidFill>
                <a:latin typeface="+mn-lt"/>
                <a:ea typeface="+mn-ea"/>
                <a:cs typeface="+mn-cs"/>
              </a:defRPr>
            </a:lvl6pPr>
            <a:lvl7pPr marL="2743200" algn="l" defTabSz="914400" rtl="0" eaLnBrk="1" latinLnBrk="0" hangingPunct="1">
              <a:defRPr kumimoji="1" b="1" kern="1200">
                <a:solidFill>
                  <a:schemeClr val="dk1"/>
                </a:solidFill>
                <a:latin typeface="+mn-lt"/>
                <a:ea typeface="+mn-ea"/>
                <a:cs typeface="+mn-cs"/>
              </a:defRPr>
            </a:lvl7pPr>
            <a:lvl8pPr marL="3200400" algn="l" defTabSz="914400" rtl="0" eaLnBrk="1" latinLnBrk="0" hangingPunct="1">
              <a:defRPr kumimoji="1" b="1" kern="1200">
                <a:solidFill>
                  <a:schemeClr val="dk1"/>
                </a:solidFill>
                <a:latin typeface="+mn-lt"/>
                <a:ea typeface="+mn-ea"/>
                <a:cs typeface="+mn-cs"/>
              </a:defRPr>
            </a:lvl8pPr>
            <a:lvl9pPr marL="3657600" algn="l" defTabSz="914400" rtl="0" eaLnBrk="1" latinLnBrk="0" hangingPunct="1">
              <a:defRPr kumimoji="1" b="1" kern="1200">
                <a:solidFill>
                  <a:schemeClr val="dk1"/>
                </a:solidFill>
                <a:latin typeface="+mn-lt"/>
                <a:ea typeface="+mn-ea"/>
                <a:cs typeface="+mn-cs"/>
              </a:defRPr>
            </a:lvl9pPr>
          </a:lstStyle>
          <a:p>
            <a:pPr algn="ctr" eaLnBrk="1" hangingPunct="1">
              <a:defRPr/>
            </a:pPr>
            <a:r>
              <a:rPr lang="en-US" altLang="ja-JP" dirty="0">
                <a:solidFill>
                  <a:srgbClr val="000000"/>
                </a:solidFill>
              </a:rPr>
              <a:t>Other UWB-BAN</a:t>
            </a:r>
          </a:p>
        </p:txBody>
      </p:sp>
      <p:sp>
        <p:nvSpPr>
          <p:cNvPr id="10" name="角丸四角形 21">
            <a:extLst>
              <a:ext uri="{FF2B5EF4-FFF2-40B4-BE49-F238E27FC236}">
                <a16:creationId xmlns:a16="http://schemas.microsoft.com/office/drawing/2014/main" id="{425EEF62-8373-4679-93F4-ACC727E366CF}"/>
              </a:ext>
            </a:extLst>
          </p:cNvPr>
          <p:cNvSpPr/>
          <p:nvPr/>
        </p:nvSpPr>
        <p:spPr>
          <a:xfrm>
            <a:off x="6464300" y="2894373"/>
            <a:ext cx="1219200" cy="609600"/>
          </a:xfrm>
          <a:prstGeom prst="roundRect">
            <a:avLst/>
          </a:prstGeom>
          <a:solidFill>
            <a:schemeClr val="bg1">
              <a:lumMod val="95000"/>
            </a:schemeClr>
          </a:solidFill>
          <a:ln>
            <a:solidFill>
              <a:schemeClr val="tx1"/>
            </a:solidFill>
          </a:ln>
        </p:spPr>
        <p:style>
          <a:lnRef idx="2">
            <a:schemeClr val="accent2"/>
          </a:lnRef>
          <a:fillRef idx="1">
            <a:schemeClr val="lt1"/>
          </a:fillRef>
          <a:effectRef idx="0">
            <a:schemeClr val="accent2"/>
          </a:effectRef>
          <a:fontRef idx="minor">
            <a:schemeClr val="dk1"/>
          </a:fontRef>
        </p:style>
        <p:txBody>
          <a:bodyPr anchor="ctr"/>
          <a:lstStyle>
            <a:defPPr>
              <a:defRPr lang="ja-JP"/>
            </a:defPPr>
            <a:lvl1pPr algn="l" rtl="0" eaLnBrk="0" fontAlgn="base" hangingPunct="0">
              <a:spcBef>
                <a:spcPct val="0"/>
              </a:spcBef>
              <a:spcAft>
                <a:spcPct val="0"/>
              </a:spcAft>
              <a:defRPr kumimoji="1" b="1" kern="1200">
                <a:solidFill>
                  <a:schemeClr val="dk1"/>
                </a:solidFill>
                <a:latin typeface="+mn-lt"/>
                <a:ea typeface="+mn-ea"/>
                <a:cs typeface="+mn-cs"/>
              </a:defRPr>
            </a:lvl1pPr>
            <a:lvl2pPr marL="457200" algn="l" rtl="0" eaLnBrk="0" fontAlgn="base" hangingPunct="0">
              <a:spcBef>
                <a:spcPct val="0"/>
              </a:spcBef>
              <a:spcAft>
                <a:spcPct val="0"/>
              </a:spcAft>
              <a:defRPr kumimoji="1" b="1" kern="1200">
                <a:solidFill>
                  <a:schemeClr val="dk1"/>
                </a:solidFill>
                <a:latin typeface="+mn-lt"/>
                <a:ea typeface="+mn-ea"/>
                <a:cs typeface="+mn-cs"/>
              </a:defRPr>
            </a:lvl2pPr>
            <a:lvl3pPr marL="914400" algn="l" rtl="0" eaLnBrk="0" fontAlgn="base" hangingPunct="0">
              <a:spcBef>
                <a:spcPct val="0"/>
              </a:spcBef>
              <a:spcAft>
                <a:spcPct val="0"/>
              </a:spcAft>
              <a:defRPr kumimoji="1" b="1" kern="1200">
                <a:solidFill>
                  <a:schemeClr val="dk1"/>
                </a:solidFill>
                <a:latin typeface="+mn-lt"/>
                <a:ea typeface="+mn-ea"/>
                <a:cs typeface="+mn-cs"/>
              </a:defRPr>
            </a:lvl3pPr>
            <a:lvl4pPr marL="1371600" algn="l" rtl="0" eaLnBrk="0" fontAlgn="base" hangingPunct="0">
              <a:spcBef>
                <a:spcPct val="0"/>
              </a:spcBef>
              <a:spcAft>
                <a:spcPct val="0"/>
              </a:spcAft>
              <a:defRPr kumimoji="1" b="1" kern="1200">
                <a:solidFill>
                  <a:schemeClr val="dk1"/>
                </a:solidFill>
                <a:latin typeface="+mn-lt"/>
                <a:ea typeface="+mn-ea"/>
                <a:cs typeface="+mn-cs"/>
              </a:defRPr>
            </a:lvl4pPr>
            <a:lvl5pPr marL="1828800" algn="l" rtl="0" eaLnBrk="0" fontAlgn="base" hangingPunct="0">
              <a:spcBef>
                <a:spcPct val="0"/>
              </a:spcBef>
              <a:spcAft>
                <a:spcPct val="0"/>
              </a:spcAft>
              <a:defRPr kumimoji="1" b="1" kern="1200">
                <a:solidFill>
                  <a:schemeClr val="dk1"/>
                </a:solidFill>
                <a:latin typeface="+mn-lt"/>
                <a:ea typeface="+mn-ea"/>
                <a:cs typeface="+mn-cs"/>
              </a:defRPr>
            </a:lvl5pPr>
            <a:lvl6pPr marL="2286000" algn="l" defTabSz="914400" rtl="0" eaLnBrk="1" latinLnBrk="0" hangingPunct="1">
              <a:defRPr kumimoji="1" b="1" kern="1200">
                <a:solidFill>
                  <a:schemeClr val="dk1"/>
                </a:solidFill>
                <a:latin typeface="+mn-lt"/>
                <a:ea typeface="+mn-ea"/>
                <a:cs typeface="+mn-cs"/>
              </a:defRPr>
            </a:lvl6pPr>
            <a:lvl7pPr marL="2743200" algn="l" defTabSz="914400" rtl="0" eaLnBrk="1" latinLnBrk="0" hangingPunct="1">
              <a:defRPr kumimoji="1" b="1" kern="1200">
                <a:solidFill>
                  <a:schemeClr val="dk1"/>
                </a:solidFill>
                <a:latin typeface="+mn-lt"/>
                <a:ea typeface="+mn-ea"/>
                <a:cs typeface="+mn-cs"/>
              </a:defRPr>
            </a:lvl7pPr>
            <a:lvl8pPr marL="3200400" algn="l" defTabSz="914400" rtl="0" eaLnBrk="1" latinLnBrk="0" hangingPunct="1">
              <a:defRPr kumimoji="1" b="1" kern="1200">
                <a:solidFill>
                  <a:schemeClr val="dk1"/>
                </a:solidFill>
                <a:latin typeface="+mn-lt"/>
                <a:ea typeface="+mn-ea"/>
                <a:cs typeface="+mn-cs"/>
              </a:defRPr>
            </a:lvl8pPr>
            <a:lvl9pPr marL="3657600" algn="l" defTabSz="914400" rtl="0" eaLnBrk="1" latinLnBrk="0" hangingPunct="1">
              <a:defRPr kumimoji="1" b="1" kern="1200">
                <a:solidFill>
                  <a:schemeClr val="dk1"/>
                </a:solidFill>
                <a:latin typeface="+mn-lt"/>
                <a:ea typeface="+mn-ea"/>
                <a:cs typeface="+mn-cs"/>
              </a:defRPr>
            </a:lvl9pPr>
          </a:lstStyle>
          <a:p>
            <a:pPr algn="ctr" eaLnBrk="1" hangingPunct="1">
              <a:defRPr/>
            </a:pPr>
            <a:r>
              <a:rPr lang="en-US" altLang="ja-JP" dirty="0">
                <a:solidFill>
                  <a:srgbClr val="000000"/>
                </a:solidFill>
                <a:latin typeface="Arial" charset="0"/>
                <a:ea typeface="ＭＳ Ｐゴシック" pitchFamily="50" charset="-128"/>
              </a:rPr>
              <a:t>user  </a:t>
            </a:r>
            <a:r>
              <a:rPr lang="ja-JP" altLang="en-US" dirty="0">
                <a:solidFill>
                  <a:srgbClr val="000000"/>
                </a:solidFill>
                <a:latin typeface="Arial" charset="0"/>
                <a:ea typeface="ＭＳ Ｐゴシック" pitchFamily="50" charset="-128"/>
              </a:rPr>
              <a:t>？</a:t>
            </a:r>
          </a:p>
        </p:txBody>
      </p:sp>
      <p:sp>
        <p:nvSpPr>
          <p:cNvPr id="11" name="角丸四角形 22">
            <a:extLst>
              <a:ext uri="{FF2B5EF4-FFF2-40B4-BE49-F238E27FC236}">
                <a16:creationId xmlns:a16="http://schemas.microsoft.com/office/drawing/2014/main" id="{7999388E-CE3C-4BC0-B269-2137D27DA605}"/>
              </a:ext>
            </a:extLst>
          </p:cNvPr>
          <p:cNvSpPr/>
          <p:nvPr/>
        </p:nvSpPr>
        <p:spPr>
          <a:xfrm>
            <a:off x="2560637" y="1381125"/>
            <a:ext cx="1066800" cy="609600"/>
          </a:xfrm>
          <a:prstGeom prst="roundRect">
            <a:avLst/>
          </a:prstGeom>
          <a:solidFill>
            <a:schemeClr val="bg1">
              <a:lumMod val="95000"/>
            </a:schemeClr>
          </a:solidFill>
          <a:ln>
            <a:solidFill>
              <a:schemeClr val="tx1"/>
            </a:solidFill>
          </a:ln>
        </p:spPr>
        <p:style>
          <a:lnRef idx="2">
            <a:schemeClr val="accent2"/>
          </a:lnRef>
          <a:fillRef idx="1">
            <a:schemeClr val="lt1"/>
          </a:fillRef>
          <a:effectRef idx="0">
            <a:schemeClr val="accent2"/>
          </a:effectRef>
          <a:fontRef idx="minor">
            <a:schemeClr val="dk1"/>
          </a:fontRef>
        </p:style>
        <p:txBody>
          <a:bodyPr anchor="ctr"/>
          <a:lstStyle>
            <a:defPPr>
              <a:defRPr lang="ja-JP"/>
            </a:defPPr>
            <a:lvl1pPr algn="l" rtl="0" eaLnBrk="0" fontAlgn="base" hangingPunct="0">
              <a:spcBef>
                <a:spcPct val="0"/>
              </a:spcBef>
              <a:spcAft>
                <a:spcPct val="0"/>
              </a:spcAft>
              <a:defRPr kumimoji="1" b="1" kern="1200">
                <a:solidFill>
                  <a:schemeClr val="dk1"/>
                </a:solidFill>
                <a:latin typeface="+mn-lt"/>
                <a:ea typeface="+mn-ea"/>
                <a:cs typeface="+mn-cs"/>
              </a:defRPr>
            </a:lvl1pPr>
            <a:lvl2pPr marL="457200" algn="l" rtl="0" eaLnBrk="0" fontAlgn="base" hangingPunct="0">
              <a:spcBef>
                <a:spcPct val="0"/>
              </a:spcBef>
              <a:spcAft>
                <a:spcPct val="0"/>
              </a:spcAft>
              <a:defRPr kumimoji="1" b="1" kern="1200">
                <a:solidFill>
                  <a:schemeClr val="dk1"/>
                </a:solidFill>
                <a:latin typeface="+mn-lt"/>
                <a:ea typeface="+mn-ea"/>
                <a:cs typeface="+mn-cs"/>
              </a:defRPr>
            </a:lvl2pPr>
            <a:lvl3pPr marL="914400" algn="l" rtl="0" eaLnBrk="0" fontAlgn="base" hangingPunct="0">
              <a:spcBef>
                <a:spcPct val="0"/>
              </a:spcBef>
              <a:spcAft>
                <a:spcPct val="0"/>
              </a:spcAft>
              <a:defRPr kumimoji="1" b="1" kern="1200">
                <a:solidFill>
                  <a:schemeClr val="dk1"/>
                </a:solidFill>
                <a:latin typeface="+mn-lt"/>
                <a:ea typeface="+mn-ea"/>
                <a:cs typeface="+mn-cs"/>
              </a:defRPr>
            </a:lvl3pPr>
            <a:lvl4pPr marL="1371600" algn="l" rtl="0" eaLnBrk="0" fontAlgn="base" hangingPunct="0">
              <a:spcBef>
                <a:spcPct val="0"/>
              </a:spcBef>
              <a:spcAft>
                <a:spcPct val="0"/>
              </a:spcAft>
              <a:defRPr kumimoji="1" b="1" kern="1200">
                <a:solidFill>
                  <a:schemeClr val="dk1"/>
                </a:solidFill>
                <a:latin typeface="+mn-lt"/>
                <a:ea typeface="+mn-ea"/>
                <a:cs typeface="+mn-cs"/>
              </a:defRPr>
            </a:lvl4pPr>
            <a:lvl5pPr marL="1828800" algn="l" rtl="0" eaLnBrk="0" fontAlgn="base" hangingPunct="0">
              <a:spcBef>
                <a:spcPct val="0"/>
              </a:spcBef>
              <a:spcAft>
                <a:spcPct val="0"/>
              </a:spcAft>
              <a:defRPr kumimoji="1" b="1" kern="1200">
                <a:solidFill>
                  <a:schemeClr val="dk1"/>
                </a:solidFill>
                <a:latin typeface="+mn-lt"/>
                <a:ea typeface="+mn-ea"/>
                <a:cs typeface="+mn-cs"/>
              </a:defRPr>
            </a:lvl5pPr>
            <a:lvl6pPr marL="2286000" algn="l" defTabSz="914400" rtl="0" eaLnBrk="1" latinLnBrk="0" hangingPunct="1">
              <a:defRPr kumimoji="1" b="1" kern="1200">
                <a:solidFill>
                  <a:schemeClr val="dk1"/>
                </a:solidFill>
                <a:latin typeface="+mn-lt"/>
                <a:ea typeface="+mn-ea"/>
                <a:cs typeface="+mn-cs"/>
              </a:defRPr>
            </a:lvl6pPr>
            <a:lvl7pPr marL="2743200" algn="l" defTabSz="914400" rtl="0" eaLnBrk="1" latinLnBrk="0" hangingPunct="1">
              <a:defRPr kumimoji="1" b="1" kern="1200">
                <a:solidFill>
                  <a:schemeClr val="dk1"/>
                </a:solidFill>
                <a:latin typeface="+mn-lt"/>
                <a:ea typeface="+mn-ea"/>
                <a:cs typeface="+mn-cs"/>
              </a:defRPr>
            </a:lvl7pPr>
            <a:lvl8pPr marL="3200400" algn="l" defTabSz="914400" rtl="0" eaLnBrk="1" latinLnBrk="0" hangingPunct="1">
              <a:defRPr kumimoji="1" b="1" kern="1200">
                <a:solidFill>
                  <a:schemeClr val="dk1"/>
                </a:solidFill>
                <a:latin typeface="+mn-lt"/>
                <a:ea typeface="+mn-ea"/>
                <a:cs typeface="+mn-cs"/>
              </a:defRPr>
            </a:lvl8pPr>
            <a:lvl9pPr marL="3657600" algn="l" defTabSz="914400" rtl="0" eaLnBrk="1" latinLnBrk="0" hangingPunct="1">
              <a:defRPr kumimoji="1" b="1" kern="1200">
                <a:solidFill>
                  <a:schemeClr val="dk1"/>
                </a:solidFill>
                <a:latin typeface="+mn-lt"/>
                <a:ea typeface="+mn-ea"/>
                <a:cs typeface="+mn-cs"/>
              </a:defRPr>
            </a:lvl9pPr>
          </a:lstStyle>
          <a:p>
            <a:pPr algn="ctr" eaLnBrk="1" hangingPunct="1">
              <a:defRPr/>
            </a:pPr>
            <a:r>
              <a:rPr lang="en-US" altLang="ja-JP" dirty="0">
                <a:solidFill>
                  <a:srgbClr val="000000"/>
                </a:solidFill>
              </a:rPr>
              <a:t>User</a:t>
            </a:r>
            <a:r>
              <a:rPr lang="ja-JP" altLang="en-US" dirty="0">
                <a:solidFill>
                  <a:srgbClr val="000000"/>
                </a:solidFill>
              </a:rPr>
              <a:t> </a:t>
            </a:r>
            <a:r>
              <a:rPr lang="en-US" altLang="ja-JP" dirty="0">
                <a:solidFill>
                  <a:srgbClr val="000000"/>
                </a:solidFill>
              </a:rPr>
              <a:t>“B”</a:t>
            </a:r>
          </a:p>
        </p:txBody>
      </p:sp>
      <p:sp>
        <p:nvSpPr>
          <p:cNvPr id="12" name="角丸四角形 23">
            <a:extLst>
              <a:ext uri="{FF2B5EF4-FFF2-40B4-BE49-F238E27FC236}">
                <a16:creationId xmlns:a16="http://schemas.microsoft.com/office/drawing/2014/main" id="{1DAA2358-ED18-4FE1-899E-7906DE7C02A6}"/>
              </a:ext>
            </a:extLst>
          </p:cNvPr>
          <p:cNvSpPr/>
          <p:nvPr/>
        </p:nvSpPr>
        <p:spPr>
          <a:xfrm>
            <a:off x="1884362" y="3359150"/>
            <a:ext cx="2298700" cy="828675"/>
          </a:xfrm>
          <a:prstGeom prst="roundRect">
            <a:avLst/>
          </a:prstGeom>
          <a:solidFill>
            <a:schemeClr val="bg1">
              <a:lumMod val="95000"/>
            </a:schemeClr>
          </a:solidFill>
          <a:ln>
            <a:solidFill>
              <a:schemeClr val="tx1"/>
            </a:solidFill>
          </a:ln>
        </p:spPr>
        <p:style>
          <a:lnRef idx="2">
            <a:schemeClr val="accent2"/>
          </a:lnRef>
          <a:fillRef idx="1">
            <a:schemeClr val="lt1"/>
          </a:fillRef>
          <a:effectRef idx="0">
            <a:schemeClr val="accent2"/>
          </a:effectRef>
          <a:fontRef idx="minor">
            <a:schemeClr val="dk1"/>
          </a:fontRef>
        </p:style>
        <p:txBody>
          <a:bodyPr anchor="ctr"/>
          <a:lstStyle>
            <a:defPPr>
              <a:defRPr lang="ja-JP"/>
            </a:defPPr>
            <a:lvl1pPr algn="l" rtl="0" eaLnBrk="0" fontAlgn="base" hangingPunct="0">
              <a:spcBef>
                <a:spcPct val="0"/>
              </a:spcBef>
              <a:spcAft>
                <a:spcPct val="0"/>
              </a:spcAft>
              <a:defRPr kumimoji="1" b="1" kern="1200">
                <a:solidFill>
                  <a:schemeClr val="dk1"/>
                </a:solidFill>
                <a:latin typeface="+mn-lt"/>
                <a:ea typeface="+mn-ea"/>
                <a:cs typeface="+mn-cs"/>
              </a:defRPr>
            </a:lvl1pPr>
            <a:lvl2pPr marL="457200" algn="l" rtl="0" eaLnBrk="0" fontAlgn="base" hangingPunct="0">
              <a:spcBef>
                <a:spcPct val="0"/>
              </a:spcBef>
              <a:spcAft>
                <a:spcPct val="0"/>
              </a:spcAft>
              <a:defRPr kumimoji="1" b="1" kern="1200">
                <a:solidFill>
                  <a:schemeClr val="dk1"/>
                </a:solidFill>
                <a:latin typeface="+mn-lt"/>
                <a:ea typeface="+mn-ea"/>
                <a:cs typeface="+mn-cs"/>
              </a:defRPr>
            </a:lvl2pPr>
            <a:lvl3pPr marL="914400" algn="l" rtl="0" eaLnBrk="0" fontAlgn="base" hangingPunct="0">
              <a:spcBef>
                <a:spcPct val="0"/>
              </a:spcBef>
              <a:spcAft>
                <a:spcPct val="0"/>
              </a:spcAft>
              <a:defRPr kumimoji="1" b="1" kern="1200">
                <a:solidFill>
                  <a:schemeClr val="dk1"/>
                </a:solidFill>
                <a:latin typeface="+mn-lt"/>
                <a:ea typeface="+mn-ea"/>
                <a:cs typeface="+mn-cs"/>
              </a:defRPr>
            </a:lvl3pPr>
            <a:lvl4pPr marL="1371600" algn="l" rtl="0" eaLnBrk="0" fontAlgn="base" hangingPunct="0">
              <a:spcBef>
                <a:spcPct val="0"/>
              </a:spcBef>
              <a:spcAft>
                <a:spcPct val="0"/>
              </a:spcAft>
              <a:defRPr kumimoji="1" b="1" kern="1200">
                <a:solidFill>
                  <a:schemeClr val="dk1"/>
                </a:solidFill>
                <a:latin typeface="+mn-lt"/>
                <a:ea typeface="+mn-ea"/>
                <a:cs typeface="+mn-cs"/>
              </a:defRPr>
            </a:lvl4pPr>
            <a:lvl5pPr marL="1828800" algn="l" rtl="0" eaLnBrk="0" fontAlgn="base" hangingPunct="0">
              <a:spcBef>
                <a:spcPct val="0"/>
              </a:spcBef>
              <a:spcAft>
                <a:spcPct val="0"/>
              </a:spcAft>
              <a:defRPr kumimoji="1" b="1" kern="1200">
                <a:solidFill>
                  <a:schemeClr val="dk1"/>
                </a:solidFill>
                <a:latin typeface="+mn-lt"/>
                <a:ea typeface="+mn-ea"/>
                <a:cs typeface="+mn-cs"/>
              </a:defRPr>
            </a:lvl5pPr>
            <a:lvl6pPr marL="2286000" algn="l" defTabSz="914400" rtl="0" eaLnBrk="1" latinLnBrk="0" hangingPunct="1">
              <a:defRPr kumimoji="1" b="1" kern="1200">
                <a:solidFill>
                  <a:schemeClr val="dk1"/>
                </a:solidFill>
                <a:latin typeface="+mn-lt"/>
                <a:ea typeface="+mn-ea"/>
                <a:cs typeface="+mn-cs"/>
              </a:defRPr>
            </a:lvl6pPr>
            <a:lvl7pPr marL="2743200" algn="l" defTabSz="914400" rtl="0" eaLnBrk="1" latinLnBrk="0" hangingPunct="1">
              <a:defRPr kumimoji="1" b="1" kern="1200">
                <a:solidFill>
                  <a:schemeClr val="dk1"/>
                </a:solidFill>
                <a:latin typeface="+mn-lt"/>
                <a:ea typeface="+mn-ea"/>
                <a:cs typeface="+mn-cs"/>
              </a:defRPr>
            </a:lvl7pPr>
            <a:lvl8pPr marL="3200400" algn="l" defTabSz="914400" rtl="0" eaLnBrk="1" latinLnBrk="0" hangingPunct="1">
              <a:defRPr kumimoji="1" b="1" kern="1200">
                <a:solidFill>
                  <a:schemeClr val="dk1"/>
                </a:solidFill>
                <a:latin typeface="+mn-lt"/>
                <a:ea typeface="+mn-ea"/>
                <a:cs typeface="+mn-cs"/>
              </a:defRPr>
            </a:lvl8pPr>
            <a:lvl9pPr marL="3657600" algn="l" defTabSz="914400" rtl="0" eaLnBrk="1" latinLnBrk="0" hangingPunct="1">
              <a:defRPr kumimoji="1" b="1" kern="1200">
                <a:solidFill>
                  <a:schemeClr val="dk1"/>
                </a:solidFill>
                <a:latin typeface="+mn-lt"/>
                <a:ea typeface="+mn-ea"/>
                <a:cs typeface="+mn-cs"/>
              </a:defRPr>
            </a:lvl9pPr>
          </a:lstStyle>
          <a:p>
            <a:pPr algn="ctr" eaLnBrk="1" hangingPunct="1">
              <a:defRPr/>
            </a:pPr>
            <a:r>
              <a:rPr lang="en-US" altLang="ja-JP" dirty="0">
                <a:solidFill>
                  <a:srgbClr val="000000"/>
                </a:solidFill>
              </a:rPr>
              <a:t>User “A”.</a:t>
            </a:r>
          </a:p>
          <a:p>
            <a:pPr algn="ctr" eaLnBrk="1" hangingPunct="1">
              <a:defRPr/>
            </a:pPr>
            <a:r>
              <a:rPr lang="en-US" altLang="ja-JP" dirty="0">
                <a:solidFill>
                  <a:srgbClr val="000000"/>
                </a:solidFill>
              </a:rPr>
              <a:t> A wants to connect to “B”.</a:t>
            </a:r>
          </a:p>
        </p:txBody>
      </p:sp>
      <p:sp>
        <p:nvSpPr>
          <p:cNvPr id="13" name="下矢印 29">
            <a:extLst>
              <a:ext uri="{FF2B5EF4-FFF2-40B4-BE49-F238E27FC236}">
                <a16:creationId xmlns:a16="http://schemas.microsoft.com/office/drawing/2014/main" id="{63275AFE-4618-4DFD-8590-B5ECAD724939}"/>
              </a:ext>
            </a:extLst>
          </p:cNvPr>
          <p:cNvSpPr/>
          <p:nvPr/>
        </p:nvSpPr>
        <p:spPr>
          <a:xfrm>
            <a:off x="2876550" y="2119312"/>
            <a:ext cx="457200" cy="1196975"/>
          </a:xfrm>
          <a:prstGeom prst="downArrow">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eaLnBrk="0" fontAlgn="base" hangingPunct="0">
              <a:spcBef>
                <a:spcPct val="0"/>
              </a:spcBef>
              <a:spcAft>
                <a:spcPct val="0"/>
              </a:spcAft>
              <a:defRPr kumimoji="1" b="1" kern="1200">
                <a:solidFill>
                  <a:schemeClr val="lt1"/>
                </a:solidFill>
                <a:latin typeface="+mn-lt"/>
                <a:ea typeface="+mn-ea"/>
                <a:cs typeface="+mn-cs"/>
              </a:defRPr>
            </a:lvl1pPr>
            <a:lvl2pPr marL="457200" algn="l" rtl="0" eaLnBrk="0" fontAlgn="base" hangingPunct="0">
              <a:spcBef>
                <a:spcPct val="0"/>
              </a:spcBef>
              <a:spcAft>
                <a:spcPct val="0"/>
              </a:spcAft>
              <a:defRPr kumimoji="1" b="1" kern="1200">
                <a:solidFill>
                  <a:schemeClr val="lt1"/>
                </a:solidFill>
                <a:latin typeface="+mn-lt"/>
                <a:ea typeface="+mn-ea"/>
                <a:cs typeface="+mn-cs"/>
              </a:defRPr>
            </a:lvl2pPr>
            <a:lvl3pPr marL="914400" algn="l" rtl="0" eaLnBrk="0" fontAlgn="base" hangingPunct="0">
              <a:spcBef>
                <a:spcPct val="0"/>
              </a:spcBef>
              <a:spcAft>
                <a:spcPct val="0"/>
              </a:spcAft>
              <a:defRPr kumimoji="1" b="1" kern="1200">
                <a:solidFill>
                  <a:schemeClr val="lt1"/>
                </a:solidFill>
                <a:latin typeface="+mn-lt"/>
                <a:ea typeface="+mn-ea"/>
                <a:cs typeface="+mn-cs"/>
              </a:defRPr>
            </a:lvl3pPr>
            <a:lvl4pPr marL="1371600" algn="l" rtl="0" eaLnBrk="0" fontAlgn="base" hangingPunct="0">
              <a:spcBef>
                <a:spcPct val="0"/>
              </a:spcBef>
              <a:spcAft>
                <a:spcPct val="0"/>
              </a:spcAft>
              <a:defRPr kumimoji="1" b="1" kern="1200">
                <a:solidFill>
                  <a:schemeClr val="lt1"/>
                </a:solidFill>
                <a:latin typeface="+mn-lt"/>
                <a:ea typeface="+mn-ea"/>
                <a:cs typeface="+mn-cs"/>
              </a:defRPr>
            </a:lvl4pPr>
            <a:lvl5pPr marL="1828800" algn="l" rtl="0" eaLnBrk="0" fontAlgn="base" hangingPunct="0">
              <a:spcBef>
                <a:spcPct val="0"/>
              </a:spcBef>
              <a:spcAft>
                <a:spcPct val="0"/>
              </a:spcAft>
              <a:defRPr kumimoji="1" b="1" kern="1200">
                <a:solidFill>
                  <a:schemeClr val="lt1"/>
                </a:solidFill>
                <a:latin typeface="+mn-lt"/>
                <a:ea typeface="+mn-ea"/>
                <a:cs typeface="+mn-cs"/>
              </a:defRPr>
            </a:lvl5pPr>
            <a:lvl6pPr marL="2286000" algn="l" defTabSz="914400" rtl="0" eaLnBrk="1" latinLnBrk="0" hangingPunct="1">
              <a:defRPr kumimoji="1" b="1" kern="1200">
                <a:solidFill>
                  <a:schemeClr val="lt1"/>
                </a:solidFill>
                <a:latin typeface="+mn-lt"/>
                <a:ea typeface="+mn-ea"/>
                <a:cs typeface="+mn-cs"/>
              </a:defRPr>
            </a:lvl6pPr>
            <a:lvl7pPr marL="2743200" algn="l" defTabSz="914400" rtl="0" eaLnBrk="1" latinLnBrk="0" hangingPunct="1">
              <a:defRPr kumimoji="1" b="1" kern="1200">
                <a:solidFill>
                  <a:schemeClr val="lt1"/>
                </a:solidFill>
                <a:latin typeface="+mn-lt"/>
                <a:ea typeface="+mn-ea"/>
                <a:cs typeface="+mn-cs"/>
              </a:defRPr>
            </a:lvl7pPr>
            <a:lvl8pPr marL="3200400" algn="l" defTabSz="914400" rtl="0" eaLnBrk="1" latinLnBrk="0" hangingPunct="1">
              <a:defRPr kumimoji="1" b="1" kern="1200">
                <a:solidFill>
                  <a:schemeClr val="lt1"/>
                </a:solidFill>
                <a:latin typeface="+mn-lt"/>
                <a:ea typeface="+mn-ea"/>
                <a:cs typeface="+mn-cs"/>
              </a:defRPr>
            </a:lvl8pPr>
            <a:lvl9pPr marL="3657600" algn="l" defTabSz="914400" rtl="0" eaLnBrk="1" latinLnBrk="0" hangingPunct="1">
              <a:defRPr kumimoji="1" b="1" kern="1200">
                <a:solidFill>
                  <a:schemeClr val="lt1"/>
                </a:solidFill>
                <a:latin typeface="+mn-lt"/>
                <a:ea typeface="+mn-ea"/>
                <a:cs typeface="+mn-cs"/>
              </a:defRPr>
            </a:lvl9pPr>
          </a:lstStyle>
          <a:p>
            <a:pPr algn="ctr" eaLnBrk="1" hangingPunct="1">
              <a:defRPr/>
            </a:pPr>
            <a:endParaRPr lang="ja-JP" altLang="en-US"/>
          </a:p>
        </p:txBody>
      </p:sp>
      <p:sp>
        <p:nvSpPr>
          <p:cNvPr id="14" name="下矢印 30">
            <a:extLst>
              <a:ext uri="{FF2B5EF4-FFF2-40B4-BE49-F238E27FC236}">
                <a16:creationId xmlns:a16="http://schemas.microsoft.com/office/drawing/2014/main" id="{5B3BE54D-B057-4D09-83C5-7F6C1BAC4AED}"/>
              </a:ext>
            </a:extLst>
          </p:cNvPr>
          <p:cNvSpPr/>
          <p:nvPr/>
        </p:nvSpPr>
        <p:spPr>
          <a:xfrm rot="17198103">
            <a:off x="1852612" y="2260600"/>
            <a:ext cx="457200" cy="1295400"/>
          </a:xfrm>
          <a:prstGeom prst="downArrow">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eaLnBrk="0" fontAlgn="base" hangingPunct="0">
              <a:spcBef>
                <a:spcPct val="0"/>
              </a:spcBef>
              <a:spcAft>
                <a:spcPct val="0"/>
              </a:spcAft>
              <a:defRPr kumimoji="1" b="1" kern="1200">
                <a:solidFill>
                  <a:schemeClr val="lt1"/>
                </a:solidFill>
                <a:latin typeface="+mn-lt"/>
                <a:ea typeface="+mn-ea"/>
                <a:cs typeface="+mn-cs"/>
              </a:defRPr>
            </a:lvl1pPr>
            <a:lvl2pPr marL="457200" algn="l" rtl="0" eaLnBrk="0" fontAlgn="base" hangingPunct="0">
              <a:spcBef>
                <a:spcPct val="0"/>
              </a:spcBef>
              <a:spcAft>
                <a:spcPct val="0"/>
              </a:spcAft>
              <a:defRPr kumimoji="1" b="1" kern="1200">
                <a:solidFill>
                  <a:schemeClr val="lt1"/>
                </a:solidFill>
                <a:latin typeface="+mn-lt"/>
                <a:ea typeface="+mn-ea"/>
                <a:cs typeface="+mn-cs"/>
              </a:defRPr>
            </a:lvl2pPr>
            <a:lvl3pPr marL="914400" algn="l" rtl="0" eaLnBrk="0" fontAlgn="base" hangingPunct="0">
              <a:spcBef>
                <a:spcPct val="0"/>
              </a:spcBef>
              <a:spcAft>
                <a:spcPct val="0"/>
              </a:spcAft>
              <a:defRPr kumimoji="1" b="1" kern="1200">
                <a:solidFill>
                  <a:schemeClr val="lt1"/>
                </a:solidFill>
                <a:latin typeface="+mn-lt"/>
                <a:ea typeface="+mn-ea"/>
                <a:cs typeface="+mn-cs"/>
              </a:defRPr>
            </a:lvl3pPr>
            <a:lvl4pPr marL="1371600" algn="l" rtl="0" eaLnBrk="0" fontAlgn="base" hangingPunct="0">
              <a:spcBef>
                <a:spcPct val="0"/>
              </a:spcBef>
              <a:spcAft>
                <a:spcPct val="0"/>
              </a:spcAft>
              <a:defRPr kumimoji="1" b="1" kern="1200">
                <a:solidFill>
                  <a:schemeClr val="lt1"/>
                </a:solidFill>
                <a:latin typeface="+mn-lt"/>
                <a:ea typeface="+mn-ea"/>
                <a:cs typeface="+mn-cs"/>
              </a:defRPr>
            </a:lvl4pPr>
            <a:lvl5pPr marL="1828800" algn="l" rtl="0" eaLnBrk="0" fontAlgn="base" hangingPunct="0">
              <a:spcBef>
                <a:spcPct val="0"/>
              </a:spcBef>
              <a:spcAft>
                <a:spcPct val="0"/>
              </a:spcAft>
              <a:defRPr kumimoji="1" b="1" kern="1200">
                <a:solidFill>
                  <a:schemeClr val="lt1"/>
                </a:solidFill>
                <a:latin typeface="+mn-lt"/>
                <a:ea typeface="+mn-ea"/>
                <a:cs typeface="+mn-cs"/>
              </a:defRPr>
            </a:lvl5pPr>
            <a:lvl6pPr marL="2286000" algn="l" defTabSz="914400" rtl="0" eaLnBrk="1" latinLnBrk="0" hangingPunct="1">
              <a:defRPr kumimoji="1" b="1" kern="1200">
                <a:solidFill>
                  <a:schemeClr val="lt1"/>
                </a:solidFill>
                <a:latin typeface="+mn-lt"/>
                <a:ea typeface="+mn-ea"/>
                <a:cs typeface="+mn-cs"/>
              </a:defRPr>
            </a:lvl6pPr>
            <a:lvl7pPr marL="2743200" algn="l" defTabSz="914400" rtl="0" eaLnBrk="1" latinLnBrk="0" hangingPunct="1">
              <a:defRPr kumimoji="1" b="1" kern="1200">
                <a:solidFill>
                  <a:schemeClr val="lt1"/>
                </a:solidFill>
                <a:latin typeface="+mn-lt"/>
                <a:ea typeface="+mn-ea"/>
                <a:cs typeface="+mn-cs"/>
              </a:defRPr>
            </a:lvl7pPr>
            <a:lvl8pPr marL="3200400" algn="l" defTabSz="914400" rtl="0" eaLnBrk="1" latinLnBrk="0" hangingPunct="1">
              <a:defRPr kumimoji="1" b="1" kern="1200">
                <a:solidFill>
                  <a:schemeClr val="lt1"/>
                </a:solidFill>
                <a:latin typeface="+mn-lt"/>
                <a:ea typeface="+mn-ea"/>
                <a:cs typeface="+mn-cs"/>
              </a:defRPr>
            </a:lvl8pPr>
            <a:lvl9pPr marL="3657600" algn="l" defTabSz="914400" rtl="0" eaLnBrk="1" latinLnBrk="0" hangingPunct="1">
              <a:defRPr kumimoji="1" b="1" kern="1200">
                <a:solidFill>
                  <a:schemeClr val="lt1"/>
                </a:solidFill>
                <a:latin typeface="+mn-lt"/>
                <a:ea typeface="+mn-ea"/>
                <a:cs typeface="+mn-cs"/>
              </a:defRPr>
            </a:lvl9pPr>
          </a:lstStyle>
          <a:p>
            <a:pPr algn="ctr" eaLnBrk="1" hangingPunct="1">
              <a:defRPr/>
            </a:pPr>
            <a:endParaRPr lang="ja-JP" altLang="en-US"/>
          </a:p>
        </p:txBody>
      </p:sp>
      <p:sp>
        <p:nvSpPr>
          <p:cNvPr id="15" name="下矢印 36">
            <a:extLst>
              <a:ext uri="{FF2B5EF4-FFF2-40B4-BE49-F238E27FC236}">
                <a16:creationId xmlns:a16="http://schemas.microsoft.com/office/drawing/2014/main" id="{BD914C9F-429B-4EA7-9AB4-4EE0FE7C6A04}"/>
              </a:ext>
            </a:extLst>
          </p:cNvPr>
          <p:cNvSpPr/>
          <p:nvPr/>
        </p:nvSpPr>
        <p:spPr>
          <a:xfrm rot="5400000">
            <a:off x="4872025" y="1762137"/>
            <a:ext cx="457200" cy="2543150"/>
          </a:xfrm>
          <a:prstGeom prst="downArrow">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eaLnBrk="0" fontAlgn="base" hangingPunct="0">
              <a:spcBef>
                <a:spcPct val="0"/>
              </a:spcBef>
              <a:spcAft>
                <a:spcPct val="0"/>
              </a:spcAft>
              <a:defRPr kumimoji="1" b="1" kern="1200">
                <a:solidFill>
                  <a:schemeClr val="lt1"/>
                </a:solidFill>
                <a:latin typeface="+mn-lt"/>
                <a:ea typeface="+mn-ea"/>
                <a:cs typeface="+mn-cs"/>
              </a:defRPr>
            </a:lvl1pPr>
            <a:lvl2pPr marL="457200" algn="l" rtl="0" eaLnBrk="0" fontAlgn="base" hangingPunct="0">
              <a:spcBef>
                <a:spcPct val="0"/>
              </a:spcBef>
              <a:spcAft>
                <a:spcPct val="0"/>
              </a:spcAft>
              <a:defRPr kumimoji="1" b="1" kern="1200">
                <a:solidFill>
                  <a:schemeClr val="lt1"/>
                </a:solidFill>
                <a:latin typeface="+mn-lt"/>
                <a:ea typeface="+mn-ea"/>
                <a:cs typeface="+mn-cs"/>
              </a:defRPr>
            </a:lvl2pPr>
            <a:lvl3pPr marL="914400" algn="l" rtl="0" eaLnBrk="0" fontAlgn="base" hangingPunct="0">
              <a:spcBef>
                <a:spcPct val="0"/>
              </a:spcBef>
              <a:spcAft>
                <a:spcPct val="0"/>
              </a:spcAft>
              <a:defRPr kumimoji="1" b="1" kern="1200">
                <a:solidFill>
                  <a:schemeClr val="lt1"/>
                </a:solidFill>
                <a:latin typeface="+mn-lt"/>
                <a:ea typeface="+mn-ea"/>
                <a:cs typeface="+mn-cs"/>
              </a:defRPr>
            </a:lvl3pPr>
            <a:lvl4pPr marL="1371600" algn="l" rtl="0" eaLnBrk="0" fontAlgn="base" hangingPunct="0">
              <a:spcBef>
                <a:spcPct val="0"/>
              </a:spcBef>
              <a:spcAft>
                <a:spcPct val="0"/>
              </a:spcAft>
              <a:defRPr kumimoji="1" b="1" kern="1200">
                <a:solidFill>
                  <a:schemeClr val="lt1"/>
                </a:solidFill>
                <a:latin typeface="+mn-lt"/>
                <a:ea typeface="+mn-ea"/>
                <a:cs typeface="+mn-cs"/>
              </a:defRPr>
            </a:lvl4pPr>
            <a:lvl5pPr marL="1828800" algn="l" rtl="0" eaLnBrk="0" fontAlgn="base" hangingPunct="0">
              <a:spcBef>
                <a:spcPct val="0"/>
              </a:spcBef>
              <a:spcAft>
                <a:spcPct val="0"/>
              </a:spcAft>
              <a:defRPr kumimoji="1" b="1" kern="1200">
                <a:solidFill>
                  <a:schemeClr val="lt1"/>
                </a:solidFill>
                <a:latin typeface="+mn-lt"/>
                <a:ea typeface="+mn-ea"/>
                <a:cs typeface="+mn-cs"/>
              </a:defRPr>
            </a:lvl5pPr>
            <a:lvl6pPr marL="2286000" algn="l" defTabSz="914400" rtl="0" eaLnBrk="1" latinLnBrk="0" hangingPunct="1">
              <a:defRPr kumimoji="1" b="1" kern="1200">
                <a:solidFill>
                  <a:schemeClr val="lt1"/>
                </a:solidFill>
                <a:latin typeface="+mn-lt"/>
                <a:ea typeface="+mn-ea"/>
                <a:cs typeface="+mn-cs"/>
              </a:defRPr>
            </a:lvl6pPr>
            <a:lvl7pPr marL="2743200" algn="l" defTabSz="914400" rtl="0" eaLnBrk="1" latinLnBrk="0" hangingPunct="1">
              <a:defRPr kumimoji="1" b="1" kern="1200">
                <a:solidFill>
                  <a:schemeClr val="lt1"/>
                </a:solidFill>
                <a:latin typeface="+mn-lt"/>
                <a:ea typeface="+mn-ea"/>
                <a:cs typeface="+mn-cs"/>
              </a:defRPr>
            </a:lvl7pPr>
            <a:lvl8pPr marL="3200400" algn="l" defTabSz="914400" rtl="0" eaLnBrk="1" latinLnBrk="0" hangingPunct="1">
              <a:defRPr kumimoji="1" b="1" kern="1200">
                <a:solidFill>
                  <a:schemeClr val="lt1"/>
                </a:solidFill>
                <a:latin typeface="+mn-lt"/>
                <a:ea typeface="+mn-ea"/>
                <a:cs typeface="+mn-cs"/>
              </a:defRPr>
            </a:lvl8pPr>
            <a:lvl9pPr marL="3657600" algn="l" defTabSz="914400" rtl="0" eaLnBrk="1" latinLnBrk="0" hangingPunct="1">
              <a:defRPr kumimoji="1" b="1" kern="1200">
                <a:solidFill>
                  <a:schemeClr val="lt1"/>
                </a:solidFill>
                <a:latin typeface="+mn-lt"/>
                <a:ea typeface="+mn-ea"/>
                <a:cs typeface="+mn-cs"/>
              </a:defRPr>
            </a:lvl9pPr>
          </a:lstStyle>
          <a:p>
            <a:pPr algn="ctr" eaLnBrk="1" hangingPunct="1">
              <a:defRPr/>
            </a:pPr>
            <a:endParaRPr lang="ja-JP" altLang="en-US"/>
          </a:p>
        </p:txBody>
      </p:sp>
      <p:sp>
        <p:nvSpPr>
          <p:cNvPr id="16" name="爆発 1 32">
            <a:extLst>
              <a:ext uri="{FF2B5EF4-FFF2-40B4-BE49-F238E27FC236}">
                <a16:creationId xmlns:a16="http://schemas.microsoft.com/office/drawing/2014/main" id="{C37CE2EB-C672-44B4-9713-5CAE6CD68544}"/>
              </a:ext>
            </a:extLst>
          </p:cNvPr>
          <p:cNvSpPr/>
          <p:nvPr/>
        </p:nvSpPr>
        <p:spPr>
          <a:xfrm>
            <a:off x="2481262" y="2946400"/>
            <a:ext cx="549275" cy="401637"/>
          </a:xfrm>
          <a:prstGeom prst="irregularSeal1">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eaLnBrk="0" fontAlgn="base" hangingPunct="0">
              <a:spcBef>
                <a:spcPct val="0"/>
              </a:spcBef>
              <a:spcAft>
                <a:spcPct val="0"/>
              </a:spcAft>
              <a:defRPr kumimoji="1" b="1" kern="1200">
                <a:solidFill>
                  <a:schemeClr val="lt1"/>
                </a:solidFill>
                <a:latin typeface="+mn-lt"/>
                <a:ea typeface="+mn-ea"/>
                <a:cs typeface="+mn-cs"/>
              </a:defRPr>
            </a:lvl1pPr>
            <a:lvl2pPr marL="457200" algn="l" rtl="0" eaLnBrk="0" fontAlgn="base" hangingPunct="0">
              <a:spcBef>
                <a:spcPct val="0"/>
              </a:spcBef>
              <a:spcAft>
                <a:spcPct val="0"/>
              </a:spcAft>
              <a:defRPr kumimoji="1" b="1" kern="1200">
                <a:solidFill>
                  <a:schemeClr val="lt1"/>
                </a:solidFill>
                <a:latin typeface="+mn-lt"/>
                <a:ea typeface="+mn-ea"/>
                <a:cs typeface="+mn-cs"/>
              </a:defRPr>
            </a:lvl2pPr>
            <a:lvl3pPr marL="914400" algn="l" rtl="0" eaLnBrk="0" fontAlgn="base" hangingPunct="0">
              <a:spcBef>
                <a:spcPct val="0"/>
              </a:spcBef>
              <a:spcAft>
                <a:spcPct val="0"/>
              </a:spcAft>
              <a:defRPr kumimoji="1" b="1" kern="1200">
                <a:solidFill>
                  <a:schemeClr val="lt1"/>
                </a:solidFill>
                <a:latin typeface="+mn-lt"/>
                <a:ea typeface="+mn-ea"/>
                <a:cs typeface="+mn-cs"/>
              </a:defRPr>
            </a:lvl3pPr>
            <a:lvl4pPr marL="1371600" algn="l" rtl="0" eaLnBrk="0" fontAlgn="base" hangingPunct="0">
              <a:spcBef>
                <a:spcPct val="0"/>
              </a:spcBef>
              <a:spcAft>
                <a:spcPct val="0"/>
              </a:spcAft>
              <a:defRPr kumimoji="1" b="1" kern="1200">
                <a:solidFill>
                  <a:schemeClr val="lt1"/>
                </a:solidFill>
                <a:latin typeface="+mn-lt"/>
                <a:ea typeface="+mn-ea"/>
                <a:cs typeface="+mn-cs"/>
              </a:defRPr>
            </a:lvl4pPr>
            <a:lvl5pPr marL="1828800" algn="l" rtl="0" eaLnBrk="0" fontAlgn="base" hangingPunct="0">
              <a:spcBef>
                <a:spcPct val="0"/>
              </a:spcBef>
              <a:spcAft>
                <a:spcPct val="0"/>
              </a:spcAft>
              <a:defRPr kumimoji="1" b="1" kern="1200">
                <a:solidFill>
                  <a:schemeClr val="lt1"/>
                </a:solidFill>
                <a:latin typeface="+mn-lt"/>
                <a:ea typeface="+mn-ea"/>
                <a:cs typeface="+mn-cs"/>
              </a:defRPr>
            </a:lvl5pPr>
            <a:lvl6pPr marL="2286000" algn="l" defTabSz="914400" rtl="0" eaLnBrk="1" latinLnBrk="0" hangingPunct="1">
              <a:defRPr kumimoji="1" b="1" kern="1200">
                <a:solidFill>
                  <a:schemeClr val="lt1"/>
                </a:solidFill>
                <a:latin typeface="+mn-lt"/>
                <a:ea typeface="+mn-ea"/>
                <a:cs typeface="+mn-cs"/>
              </a:defRPr>
            </a:lvl6pPr>
            <a:lvl7pPr marL="2743200" algn="l" defTabSz="914400" rtl="0" eaLnBrk="1" latinLnBrk="0" hangingPunct="1">
              <a:defRPr kumimoji="1" b="1" kern="1200">
                <a:solidFill>
                  <a:schemeClr val="lt1"/>
                </a:solidFill>
                <a:latin typeface="+mn-lt"/>
                <a:ea typeface="+mn-ea"/>
                <a:cs typeface="+mn-cs"/>
              </a:defRPr>
            </a:lvl7pPr>
            <a:lvl8pPr marL="3200400" algn="l" defTabSz="914400" rtl="0" eaLnBrk="1" latinLnBrk="0" hangingPunct="1">
              <a:defRPr kumimoji="1" b="1" kern="1200">
                <a:solidFill>
                  <a:schemeClr val="lt1"/>
                </a:solidFill>
                <a:latin typeface="+mn-lt"/>
                <a:ea typeface="+mn-ea"/>
                <a:cs typeface="+mn-cs"/>
              </a:defRPr>
            </a:lvl8pPr>
            <a:lvl9pPr marL="3657600" algn="l" defTabSz="914400" rtl="0" eaLnBrk="1" latinLnBrk="0" hangingPunct="1">
              <a:defRPr kumimoji="1" b="1" kern="1200">
                <a:solidFill>
                  <a:schemeClr val="lt1"/>
                </a:solidFill>
                <a:latin typeface="+mn-lt"/>
                <a:ea typeface="+mn-ea"/>
                <a:cs typeface="+mn-cs"/>
              </a:defRPr>
            </a:lvl9pPr>
          </a:lstStyle>
          <a:p>
            <a:pPr algn="ctr" eaLnBrk="1" hangingPunct="1">
              <a:defRPr/>
            </a:pPr>
            <a:endParaRPr lang="ja-JP" altLang="en-US"/>
          </a:p>
        </p:txBody>
      </p:sp>
      <p:sp>
        <p:nvSpPr>
          <p:cNvPr id="17" name="爆発 1 35">
            <a:extLst>
              <a:ext uri="{FF2B5EF4-FFF2-40B4-BE49-F238E27FC236}">
                <a16:creationId xmlns:a16="http://schemas.microsoft.com/office/drawing/2014/main" id="{70A34BC5-132A-4DA7-9368-FFF3263F9D28}"/>
              </a:ext>
            </a:extLst>
          </p:cNvPr>
          <p:cNvSpPr/>
          <p:nvPr/>
        </p:nvSpPr>
        <p:spPr>
          <a:xfrm>
            <a:off x="3425825" y="2957512"/>
            <a:ext cx="403225" cy="401638"/>
          </a:xfrm>
          <a:prstGeom prst="irregularSeal1">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eaLnBrk="0" fontAlgn="base" hangingPunct="0">
              <a:spcBef>
                <a:spcPct val="0"/>
              </a:spcBef>
              <a:spcAft>
                <a:spcPct val="0"/>
              </a:spcAft>
              <a:defRPr kumimoji="1" b="1" kern="1200">
                <a:solidFill>
                  <a:schemeClr val="lt1"/>
                </a:solidFill>
                <a:latin typeface="+mn-lt"/>
                <a:ea typeface="+mn-ea"/>
                <a:cs typeface="+mn-cs"/>
              </a:defRPr>
            </a:lvl1pPr>
            <a:lvl2pPr marL="457200" algn="l" rtl="0" eaLnBrk="0" fontAlgn="base" hangingPunct="0">
              <a:spcBef>
                <a:spcPct val="0"/>
              </a:spcBef>
              <a:spcAft>
                <a:spcPct val="0"/>
              </a:spcAft>
              <a:defRPr kumimoji="1" b="1" kern="1200">
                <a:solidFill>
                  <a:schemeClr val="lt1"/>
                </a:solidFill>
                <a:latin typeface="+mn-lt"/>
                <a:ea typeface="+mn-ea"/>
                <a:cs typeface="+mn-cs"/>
              </a:defRPr>
            </a:lvl2pPr>
            <a:lvl3pPr marL="914400" algn="l" rtl="0" eaLnBrk="0" fontAlgn="base" hangingPunct="0">
              <a:spcBef>
                <a:spcPct val="0"/>
              </a:spcBef>
              <a:spcAft>
                <a:spcPct val="0"/>
              </a:spcAft>
              <a:defRPr kumimoji="1" b="1" kern="1200">
                <a:solidFill>
                  <a:schemeClr val="lt1"/>
                </a:solidFill>
                <a:latin typeface="+mn-lt"/>
                <a:ea typeface="+mn-ea"/>
                <a:cs typeface="+mn-cs"/>
              </a:defRPr>
            </a:lvl3pPr>
            <a:lvl4pPr marL="1371600" algn="l" rtl="0" eaLnBrk="0" fontAlgn="base" hangingPunct="0">
              <a:spcBef>
                <a:spcPct val="0"/>
              </a:spcBef>
              <a:spcAft>
                <a:spcPct val="0"/>
              </a:spcAft>
              <a:defRPr kumimoji="1" b="1" kern="1200">
                <a:solidFill>
                  <a:schemeClr val="lt1"/>
                </a:solidFill>
                <a:latin typeface="+mn-lt"/>
                <a:ea typeface="+mn-ea"/>
                <a:cs typeface="+mn-cs"/>
              </a:defRPr>
            </a:lvl4pPr>
            <a:lvl5pPr marL="1828800" algn="l" rtl="0" eaLnBrk="0" fontAlgn="base" hangingPunct="0">
              <a:spcBef>
                <a:spcPct val="0"/>
              </a:spcBef>
              <a:spcAft>
                <a:spcPct val="0"/>
              </a:spcAft>
              <a:defRPr kumimoji="1" b="1" kern="1200">
                <a:solidFill>
                  <a:schemeClr val="lt1"/>
                </a:solidFill>
                <a:latin typeface="+mn-lt"/>
                <a:ea typeface="+mn-ea"/>
                <a:cs typeface="+mn-cs"/>
              </a:defRPr>
            </a:lvl5pPr>
            <a:lvl6pPr marL="2286000" algn="l" defTabSz="914400" rtl="0" eaLnBrk="1" latinLnBrk="0" hangingPunct="1">
              <a:defRPr kumimoji="1" b="1" kern="1200">
                <a:solidFill>
                  <a:schemeClr val="lt1"/>
                </a:solidFill>
                <a:latin typeface="+mn-lt"/>
                <a:ea typeface="+mn-ea"/>
                <a:cs typeface="+mn-cs"/>
              </a:defRPr>
            </a:lvl6pPr>
            <a:lvl7pPr marL="2743200" algn="l" defTabSz="914400" rtl="0" eaLnBrk="1" latinLnBrk="0" hangingPunct="1">
              <a:defRPr kumimoji="1" b="1" kern="1200">
                <a:solidFill>
                  <a:schemeClr val="lt1"/>
                </a:solidFill>
                <a:latin typeface="+mn-lt"/>
                <a:ea typeface="+mn-ea"/>
                <a:cs typeface="+mn-cs"/>
              </a:defRPr>
            </a:lvl7pPr>
            <a:lvl8pPr marL="3200400" algn="l" defTabSz="914400" rtl="0" eaLnBrk="1" latinLnBrk="0" hangingPunct="1">
              <a:defRPr kumimoji="1" b="1" kern="1200">
                <a:solidFill>
                  <a:schemeClr val="lt1"/>
                </a:solidFill>
                <a:latin typeface="+mn-lt"/>
                <a:ea typeface="+mn-ea"/>
                <a:cs typeface="+mn-cs"/>
              </a:defRPr>
            </a:lvl8pPr>
            <a:lvl9pPr marL="3657600" algn="l" defTabSz="914400" rtl="0" eaLnBrk="1" latinLnBrk="0" hangingPunct="1">
              <a:defRPr kumimoji="1" b="1" kern="1200">
                <a:solidFill>
                  <a:schemeClr val="lt1"/>
                </a:solidFill>
                <a:latin typeface="+mn-lt"/>
                <a:ea typeface="+mn-ea"/>
                <a:cs typeface="+mn-cs"/>
              </a:defRPr>
            </a:lvl9pPr>
          </a:lstStyle>
          <a:p>
            <a:pPr algn="ctr" eaLnBrk="1" hangingPunct="1">
              <a:defRPr/>
            </a:pPr>
            <a:endParaRPr lang="ja-JP" altLang="en-US"/>
          </a:p>
        </p:txBody>
      </p:sp>
      <p:sp>
        <p:nvSpPr>
          <p:cNvPr id="18" name="テキスト ボックス 44">
            <a:extLst>
              <a:ext uri="{FF2B5EF4-FFF2-40B4-BE49-F238E27FC236}">
                <a16:creationId xmlns:a16="http://schemas.microsoft.com/office/drawing/2014/main" id="{5DA11B71-A630-4AC5-AAC4-67DFA713F1CF}"/>
              </a:ext>
            </a:extLst>
          </p:cNvPr>
          <p:cNvSpPr txBox="1">
            <a:spLocks noChangeArrowheads="1"/>
          </p:cNvSpPr>
          <p:nvPr/>
        </p:nvSpPr>
        <p:spPr bwMode="auto">
          <a:xfrm>
            <a:off x="209550" y="1381125"/>
            <a:ext cx="2590800" cy="73183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60000"/>
              </a:spcBef>
              <a:buBlip>
                <a:blip r:embed="rId2"/>
              </a:buBlip>
              <a:defRPr kumimoji="1" sz="3200">
                <a:solidFill>
                  <a:schemeClr val="tx1"/>
                </a:solidFill>
                <a:latin typeface="Arial" panose="020B0604020202020204" pitchFamily="34" charset="0"/>
              </a:defRPr>
            </a:lvl1pPr>
            <a:lvl2pPr indent="-285750">
              <a:spcBef>
                <a:spcPct val="50000"/>
              </a:spcBef>
              <a:buFont typeface="Wingdings" panose="05000000000000000000" pitchFamily="2" charset="2"/>
              <a:buBlip>
                <a:blip r:embed="rId3"/>
              </a:buBlip>
              <a:defRPr kumimoji="1" sz="2400">
                <a:solidFill>
                  <a:schemeClr val="tx1"/>
                </a:solidFill>
                <a:latin typeface="Arial" panose="020B0604020202020204" pitchFamily="34" charset="0"/>
              </a:defRPr>
            </a:lvl2pPr>
            <a:lvl3pPr indent="-228600">
              <a:spcBef>
                <a:spcPct val="20000"/>
              </a:spcBef>
              <a:buChar char="•"/>
              <a:defRPr kumimoji="1" sz="2400">
                <a:solidFill>
                  <a:schemeClr val="tx1"/>
                </a:solidFill>
                <a:latin typeface="Arial" panose="020B0604020202020204" pitchFamily="34" charset="0"/>
              </a:defRPr>
            </a:lvl3pPr>
            <a:lvl4pPr indent="-228600">
              <a:spcBef>
                <a:spcPct val="20000"/>
              </a:spcBef>
              <a:buChar char="–"/>
              <a:defRPr kumimoji="1" sz="2000">
                <a:solidFill>
                  <a:schemeClr val="tx1"/>
                </a:solidFill>
                <a:latin typeface="Arial" panose="020B0604020202020204" pitchFamily="34" charset="0"/>
              </a:defRPr>
            </a:lvl4pPr>
            <a:lvl5pPr indent="-228600">
              <a:spcBef>
                <a:spcPct val="20000"/>
              </a:spcBef>
              <a:buChar char="»"/>
              <a:defRPr kumimoji="1" sz="2000">
                <a:solidFill>
                  <a:schemeClr val="tx1"/>
                </a:solidFill>
                <a:latin typeface="Arial" panose="020B0604020202020204" pitchFamily="34" charset="0"/>
              </a:defRPr>
            </a:lvl5pPr>
            <a:lvl6pPr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1800"/>
              <a:t>UWB-WBAN</a:t>
            </a:r>
          </a:p>
          <a:p>
            <a:pPr eaLnBrk="1" hangingPunct="1">
              <a:spcBef>
                <a:spcPct val="0"/>
              </a:spcBef>
              <a:buFontTx/>
              <a:buNone/>
            </a:pPr>
            <a:r>
              <a:rPr lang="en-US" altLang="ja-JP" sz="1800"/>
              <a:t>IEEE 802.15.</a:t>
            </a:r>
            <a:r>
              <a:rPr lang="en-US" altLang="ja-JP" sz="2400"/>
              <a:t>6</a:t>
            </a:r>
            <a:endParaRPr lang="ja-JP" altLang="en-US" sz="1800"/>
          </a:p>
        </p:txBody>
      </p:sp>
      <p:sp>
        <p:nvSpPr>
          <p:cNvPr id="19" name="テキスト ボックス 48">
            <a:extLst>
              <a:ext uri="{FF2B5EF4-FFF2-40B4-BE49-F238E27FC236}">
                <a16:creationId xmlns:a16="http://schemas.microsoft.com/office/drawing/2014/main" id="{FF336DC8-9DED-43D0-B5E2-FE4FFFCB1AE9}"/>
              </a:ext>
            </a:extLst>
          </p:cNvPr>
          <p:cNvSpPr txBox="1">
            <a:spLocks noChangeArrowheads="1"/>
          </p:cNvSpPr>
          <p:nvPr/>
        </p:nvSpPr>
        <p:spPr bwMode="auto">
          <a:xfrm>
            <a:off x="6119366" y="1381125"/>
            <a:ext cx="2912368" cy="92333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60000"/>
              </a:spcBef>
              <a:buBlip>
                <a:blip r:embed="rId2"/>
              </a:buBlip>
              <a:defRPr kumimoji="1" sz="3200">
                <a:solidFill>
                  <a:schemeClr val="tx1"/>
                </a:solidFill>
                <a:latin typeface="Arial" panose="020B0604020202020204" pitchFamily="34" charset="0"/>
              </a:defRPr>
            </a:lvl1pPr>
            <a:lvl2pPr indent="-285750">
              <a:spcBef>
                <a:spcPct val="50000"/>
              </a:spcBef>
              <a:buFont typeface="Wingdings" panose="05000000000000000000" pitchFamily="2" charset="2"/>
              <a:buBlip>
                <a:blip r:embed="rId3"/>
              </a:buBlip>
              <a:defRPr kumimoji="1" sz="2400">
                <a:solidFill>
                  <a:schemeClr val="tx1"/>
                </a:solidFill>
                <a:latin typeface="Arial" panose="020B0604020202020204" pitchFamily="34" charset="0"/>
              </a:defRPr>
            </a:lvl2pPr>
            <a:lvl3pPr indent="-228600">
              <a:spcBef>
                <a:spcPct val="20000"/>
              </a:spcBef>
              <a:buChar char="•"/>
              <a:defRPr kumimoji="1" sz="2400">
                <a:solidFill>
                  <a:schemeClr val="tx1"/>
                </a:solidFill>
                <a:latin typeface="Arial" panose="020B0604020202020204" pitchFamily="34" charset="0"/>
              </a:defRPr>
            </a:lvl3pPr>
            <a:lvl4pPr indent="-228600">
              <a:spcBef>
                <a:spcPct val="20000"/>
              </a:spcBef>
              <a:buChar char="–"/>
              <a:defRPr kumimoji="1" sz="2000">
                <a:solidFill>
                  <a:schemeClr val="tx1"/>
                </a:solidFill>
                <a:latin typeface="Arial" panose="020B0604020202020204" pitchFamily="34" charset="0"/>
              </a:defRPr>
            </a:lvl4pPr>
            <a:lvl5pPr indent="-228600">
              <a:spcBef>
                <a:spcPct val="20000"/>
              </a:spcBef>
              <a:buChar char="»"/>
              <a:defRPr kumimoji="1" sz="2000">
                <a:solidFill>
                  <a:schemeClr val="tx1"/>
                </a:solidFill>
                <a:latin typeface="Arial" panose="020B0604020202020204" pitchFamily="34" charset="0"/>
              </a:defRPr>
            </a:lvl5pPr>
            <a:lvl6pPr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1800" dirty="0"/>
              <a:t>Other UWB system.</a:t>
            </a:r>
          </a:p>
          <a:p>
            <a:pPr eaLnBrk="1" hangingPunct="1">
              <a:spcBef>
                <a:spcPct val="0"/>
              </a:spcBef>
              <a:buFontTx/>
              <a:buNone/>
            </a:pPr>
            <a:r>
              <a:rPr lang="en-US" altLang="ja-JP" sz="1800" dirty="0"/>
              <a:t>e.g. IEEE 802.15.4-2020</a:t>
            </a:r>
            <a:br>
              <a:rPr lang="en-US" altLang="ja-JP" sz="1800" dirty="0"/>
            </a:br>
            <a:r>
              <a:rPr lang="ja-JP" altLang="en-US" sz="1800" dirty="0"/>
              <a:t>　　　</a:t>
            </a:r>
            <a:r>
              <a:rPr lang="en-US" altLang="ja-JP" sz="1800" dirty="0"/>
              <a:t>IEEE 802.15.4z</a:t>
            </a:r>
            <a:endParaRPr lang="ja-JP" altLang="en-US" sz="1800" dirty="0"/>
          </a:p>
        </p:txBody>
      </p:sp>
      <p:sp>
        <p:nvSpPr>
          <p:cNvPr id="20" name="角丸四角形 49">
            <a:extLst>
              <a:ext uri="{FF2B5EF4-FFF2-40B4-BE49-F238E27FC236}">
                <a16:creationId xmlns:a16="http://schemas.microsoft.com/office/drawing/2014/main" id="{82A28FEF-9A96-4CA9-B803-0532BECCF6B7}"/>
              </a:ext>
            </a:extLst>
          </p:cNvPr>
          <p:cNvSpPr/>
          <p:nvPr/>
        </p:nvSpPr>
        <p:spPr>
          <a:xfrm>
            <a:off x="7429500" y="2311761"/>
            <a:ext cx="1255712" cy="609600"/>
          </a:xfrm>
          <a:prstGeom prst="roundRect">
            <a:avLst/>
          </a:prstGeom>
          <a:solidFill>
            <a:schemeClr val="bg1">
              <a:lumMod val="95000"/>
            </a:schemeClr>
          </a:solidFill>
          <a:ln>
            <a:solidFill>
              <a:schemeClr val="tx1"/>
            </a:solidFill>
          </a:ln>
        </p:spPr>
        <p:style>
          <a:lnRef idx="2">
            <a:schemeClr val="accent2"/>
          </a:lnRef>
          <a:fillRef idx="1">
            <a:schemeClr val="lt1"/>
          </a:fillRef>
          <a:effectRef idx="0">
            <a:schemeClr val="accent2"/>
          </a:effectRef>
          <a:fontRef idx="minor">
            <a:schemeClr val="dk1"/>
          </a:fontRef>
        </p:style>
        <p:txBody>
          <a:bodyPr anchor="ctr"/>
          <a:lstStyle>
            <a:defPPr>
              <a:defRPr lang="ja-JP"/>
            </a:defPPr>
            <a:lvl1pPr algn="l" rtl="0" eaLnBrk="0" fontAlgn="base" hangingPunct="0">
              <a:spcBef>
                <a:spcPct val="0"/>
              </a:spcBef>
              <a:spcAft>
                <a:spcPct val="0"/>
              </a:spcAft>
              <a:defRPr kumimoji="1" b="1" kern="1200">
                <a:solidFill>
                  <a:schemeClr val="dk1"/>
                </a:solidFill>
                <a:latin typeface="+mn-lt"/>
                <a:ea typeface="+mn-ea"/>
                <a:cs typeface="+mn-cs"/>
              </a:defRPr>
            </a:lvl1pPr>
            <a:lvl2pPr marL="457200" algn="l" rtl="0" eaLnBrk="0" fontAlgn="base" hangingPunct="0">
              <a:spcBef>
                <a:spcPct val="0"/>
              </a:spcBef>
              <a:spcAft>
                <a:spcPct val="0"/>
              </a:spcAft>
              <a:defRPr kumimoji="1" b="1" kern="1200">
                <a:solidFill>
                  <a:schemeClr val="dk1"/>
                </a:solidFill>
                <a:latin typeface="+mn-lt"/>
                <a:ea typeface="+mn-ea"/>
                <a:cs typeface="+mn-cs"/>
              </a:defRPr>
            </a:lvl2pPr>
            <a:lvl3pPr marL="914400" algn="l" rtl="0" eaLnBrk="0" fontAlgn="base" hangingPunct="0">
              <a:spcBef>
                <a:spcPct val="0"/>
              </a:spcBef>
              <a:spcAft>
                <a:spcPct val="0"/>
              </a:spcAft>
              <a:defRPr kumimoji="1" b="1" kern="1200">
                <a:solidFill>
                  <a:schemeClr val="dk1"/>
                </a:solidFill>
                <a:latin typeface="+mn-lt"/>
                <a:ea typeface="+mn-ea"/>
                <a:cs typeface="+mn-cs"/>
              </a:defRPr>
            </a:lvl3pPr>
            <a:lvl4pPr marL="1371600" algn="l" rtl="0" eaLnBrk="0" fontAlgn="base" hangingPunct="0">
              <a:spcBef>
                <a:spcPct val="0"/>
              </a:spcBef>
              <a:spcAft>
                <a:spcPct val="0"/>
              </a:spcAft>
              <a:defRPr kumimoji="1" b="1" kern="1200">
                <a:solidFill>
                  <a:schemeClr val="dk1"/>
                </a:solidFill>
                <a:latin typeface="+mn-lt"/>
                <a:ea typeface="+mn-ea"/>
                <a:cs typeface="+mn-cs"/>
              </a:defRPr>
            </a:lvl4pPr>
            <a:lvl5pPr marL="1828800" algn="l" rtl="0" eaLnBrk="0" fontAlgn="base" hangingPunct="0">
              <a:spcBef>
                <a:spcPct val="0"/>
              </a:spcBef>
              <a:spcAft>
                <a:spcPct val="0"/>
              </a:spcAft>
              <a:defRPr kumimoji="1" b="1" kern="1200">
                <a:solidFill>
                  <a:schemeClr val="dk1"/>
                </a:solidFill>
                <a:latin typeface="+mn-lt"/>
                <a:ea typeface="+mn-ea"/>
                <a:cs typeface="+mn-cs"/>
              </a:defRPr>
            </a:lvl5pPr>
            <a:lvl6pPr marL="2286000" algn="l" defTabSz="914400" rtl="0" eaLnBrk="1" latinLnBrk="0" hangingPunct="1">
              <a:defRPr kumimoji="1" b="1" kern="1200">
                <a:solidFill>
                  <a:schemeClr val="dk1"/>
                </a:solidFill>
                <a:latin typeface="+mn-lt"/>
                <a:ea typeface="+mn-ea"/>
                <a:cs typeface="+mn-cs"/>
              </a:defRPr>
            </a:lvl6pPr>
            <a:lvl7pPr marL="2743200" algn="l" defTabSz="914400" rtl="0" eaLnBrk="1" latinLnBrk="0" hangingPunct="1">
              <a:defRPr kumimoji="1" b="1" kern="1200">
                <a:solidFill>
                  <a:schemeClr val="dk1"/>
                </a:solidFill>
                <a:latin typeface="+mn-lt"/>
                <a:ea typeface="+mn-ea"/>
                <a:cs typeface="+mn-cs"/>
              </a:defRPr>
            </a:lvl7pPr>
            <a:lvl8pPr marL="3200400" algn="l" defTabSz="914400" rtl="0" eaLnBrk="1" latinLnBrk="0" hangingPunct="1">
              <a:defRPr kumimoji="1" b="1" kern="1200">
                <a:solidFill>
                  <a:schemeClr val="dk1"/>
                </a:solidFill>
                <a:latin typeface="+mn-lt"/>
                <a:ea typeface="+mn-ea"/>
                <a:cs typeface="+mn-cs"/>
              </a:defRPr>
            </a:lvl8pPr>
            <a:lvl9pPr marL="3657600" algn="l" defTabSz="914400" rtl="0" eaLnBrk="1" latinLnBrk="0" hangingPunct="1">
              <a:defRPr kumimoji="1" b="1" kern="1200">
                <a:solidFill>
                  <a:schemeClr val="dk1"/>
                </a:solidFill>
                <a:latin typeface="+mn-lt"/>
                <a:ea typeface="+mn-ea"/>
                <a:cs typeface="+mn-cs"/>
              </a:defRPr>
            </a:lvl9pPr>
          </a:lstStyle>
          <a:p>
            <a:pPr algn="ctr" eaLnBrk="1" hangingPunct="1">
              <a:defRPr/>
            </a:pPr>
            <a:r>
              <a:rPr lang="en-US" altLang="ja-JP" dirty="0">
                <a:solidFill>
                  <a:srgbClr val="000000"/>
                </a:solidFill>
                <a:latin typeface="Arial" charset="0"/>
                <a:ea typeface="ＭＳ Ｐゴシック" pitchFamily="50" charset="-128"/>
              </a:rPr>
              <a:t>user  </a:t>
            </a:r>
            <a:r>
              <a:rPr lang="ja-JP" altLang="en-US" dirty="0">
                <a:solidFill>
                  <a:srgbClr val="000000"/>
                </a:solidFill>
                <a:latin typeface="Arial" charset="0"/>
                <a:ea typeface="ＭＳ Ｐゴシック" pitchFamily="50" charset="-128"/>
              </a:rPr>
              <a:t>？</a:t>
            </a:r>
          </a:p>
        </p:txBody>
      </p:sp>
      <p:sp>
        <p:nvSpPr>
          <p:cNvPr id="21" name="角丸四角形 50">
            <a:extLst>
              <a:ext uri="{FF2B5EF4-FFF2-40B4-BE49-F238E27FC236}">
                <a16:creationId xmlns:a16="http://schemas.microsoft.com/office/drawing/2014/main" id="{55B431CA-8474-44E2-BD86-25E49700F8AE}"/>
              </a:ext>
            </a:extLst>
          </p:cNvPr>
          <p:cNvSpPr/>
          <p:nvPr/>
        </p:nvSpPr>
        <p:spPr>
          <a:xfrm>
            <a:off x="7248957" y="3545110"/>
            <a:ext cx="1349375" cy="609600"/>
          </a:xfrm>
          <a:prstGeom prst="roundRect">
            <a:avLst/>
          </a:prstGeom>
          <a:solidFill>
            <a:schemeClr val="bg1">
              <a:lumMod val="95000"/>
            </a:schemeClr>
          </a:solidFill>
          <a:ln>
            <a:solidFill>
              <a:schemeClr val="tx1"/>
            </a:solidFill>
          </a:ln>
        </p:spPr>
        <p:style>
          <a:lnRef idx="2">
            <a:schemeClr val="accent2"/>
          </a:lnRef>
          <a:fillRef idx="1">
            <a:schemeClr val="lt1"/>
          </a:fillRef>
          <a:effectRef idx="0">
            <a:schemeClr val="accent2"/>
          </a:effectRef>
          <a:fontRef idx="minor">
            <a:schemeClr val="dk1"/>
          </a:fontRef>
        </p:style>
        <p:txBody>
          <a:bodyPr anchor="ctr"/>
          <a:lstStyle>
            <a:defPPr>
              <a:defRPr lang="ja-JP"/>
            </a:defPPr>
            <a:lvl1pPr algn="l" rtl="0" eaLnBrk="0" fontAlgn="base" hangingPunct="0">
              <a:spcBef>
                <a:spcPct val="0"/>
              </a:spcBef>
              <a:spcAft>
                <a:spcPct val="0"/>
              </a:spcAft>
              <a:defRPr kumimoji="1" b="1" kern="1200">
                <a:solidFill>
                  <a:schemeClr val="dk1"/>
                </a:solidFill>
                <a:latin typeface="+mn-lt"/>
                <a:ea typeface="+mn-ea"/>
                <a:cs typeface="+mn-cs"/>
              </a:defRPr>
            </a:lvl1pPr>
            <a:lvl2pPr marL="457200" algn="l" rtl="0" eaLnBrk="0" fontAlgn="base" hangingPunct="0">
              <a:spcBef>
                <a:spcPct val="0"/>
              </a:spcBef>
              <a:spcAft>
                <a:spcPct val="0"/>
              </a:spcAft>
              <a:defRPr kumimoji="1" b="1" kern="1200">
                <a:solidFill>
                  <a:schemeClr val="dk1"/>
                </a:solidFill>
                <a:latin typeface="+mn-lt"/>
                <a:ea typeface="+mn-ea"/>
                <a:cs typeface="+mn-cs"/>
              </a:defRPr>
            </a:lvl2pPr>
            <a:lvl3pPr marL="914400" algn="l" rtl="0" eaLnBrk="0" fontAlgn="base" hangingPunct="0">
              <a:spcBef>
                <a:spcPct val="0"/>
              </a:spcBef>
              <a:spcAft>
                <a:spcPct val="0"/>
              </a:spcAft>
              <a:defRPr kumimoji="1" b="1" kern="1200">
                <a:solidFill>
                  <a:schemeClr val="dk1"/>
                </a:solidFill>
                <a:latin typeface="+mn-lt"/>
                <a:ea typeface="+mn-ea"/>
                <a:cs typeface="+mn-cs"/>
              </a:defRPr>
            </a:lvl3pPr>
            <a:lvl4pPr marL="1371600" algn="l" rtl="0" eaLnBrk="0" fontAlgn="base" hangingPunct="0">
              <a:spcBef>
                <a:spcPct val="0"/>
              </a:spcBef>
              <a:spcAft>
                <a:spcPct val="0"/>
              </a:spcAft>
              <a:defRPr kumimoji="1" b="1" kern="1200">
                <a:solidFill>
                  <a:schemeClr val="dk1"/>
                </a:solidFill>
                <a:latin typeface="+mn-lt"/>
                <a:ea typeface="+mn-ea"/>
                <a:cs typeface="+mn-cs"/>
              </a:defRPr>
            </a:lvl4pPr>
            <a:lvl5pPr marL="1828800" algn="l" rtl="0" eaLnBrk="0" fontAlgn="base" hangingPunct="0">
              <a:spcBef>
                <a:spcPct val="0"/>
              </a:spcBef>
              <a:spcAft>
                <a:spcPct val="0"/>
              </a:spcAft>
              <a:defRPr kumimoji="1" b="1" kern="1200">
                <a:solidFill>
                  <a:schemeClr val="dk1"/>
                </a:solidFill>
                <a:latin typeface="+mn-lt"/>
                <a:ea typeface="+mn-ea"/>
                <a:cs typeface="+mn-cs"/>
              </a:defRPr>
            </a:lvl5pPr>
            <a:lvl6pPr marL="2286000" algn="l" defTabSz="914400" rtl="0" eaLnBrk="1" latinLnBrk="0" hangingPunct="1">
              <a:defRPr kumimoji="1" b="1" kern="1200">
                <a:solidFill>
                  <a:schemeClr val="dk1"/>
                </a:solidFill>
                <a:latin typeface="+mn-lt"/>
                <a:ea typeface="+mn-ea"/>
                <a:cs typeface="+mn-cs"/>
              </a:defRPr>
            </a:lvl6pPr>
            <a:lvl7pPr marL="2743200" algn="l" defTabSz="914400" rtl="0" eaLnBrk="1" latinLnBrk="0" hangingPunct="1">
              <a:defRPr kumimoji="1" b="1" kern="1200">
                <a:solidFill>
                  <a:schemeClr val="dk1"/>
                </a:solidFill>
                <a:latin typeface="+mn-lt"/>
                <a:ea typeface="+mn-ea"/>
                <a:cs typeface="+mn-cs"/>
              </a:defRPr>
            </a:lvl7pPr>
            <a:lvl8pPr marL="3200400" algn="l" defTabSz="914400" rtl="0" eaLnBrk="1" latinLnBrk="0" hangingPunct="1">
              <a:defRPr kumimoji="1" b="1" kern="1200">
                <a:solidFill>
                  <a:schemeClr val="dk1"/>
                </a:solidFill>
                <a:latin typeface="+mn-lt"/>
                <a:ea typeface="+mn-ea"/>
                <a:cs typeface="+mn-cs"/>
              </a:defRPr>
            </a:lvl8pPr>
            <a:lvl9pPr marL="3657600" algn="l" defTabSz="914400" rtl="0" eaLnBrk="1" latinLnBrk="0" hangingPunct="1">
              <a:defRPr kumimoji="1" b="1" kern="1200">
                <a:solidFill>
                  <a:schemeClr val="dk1"/>
                </a:solidFill>
                <a:latin typeface="+mn-lt"/>
                <a:ea typeface="+mn-ea"/>
                <a:cs typeface="+mn-cs"/>
              </a:defRPr>
            </a:lvl9pPr>
          </a:lstStyle>
          <a:p>
            <a:pPr algn="ctr" eaLnBrk="1" hangingPunct="1">
              <a:defRPr/>
            </a:pPr>
            <a:r>
              <a:rPr lang="en-US" altLang="ja-JP" dirty="0">
                <a:solidFill>
                  <a:srgbClr val="000000"/>
                </a:solidFill>
                <a:latin typeface="Arial" charset="0"/>
                <a:ea typeface="ＭＳ Ｐゴシック" pitchFamily="50" charset="-128"/>
              </a:rPr>
              <a:t>user  </a:t>
            </a:r>
            <a:r>
              <a:rPr lang="ja-JP" altLang="en-US" dirty="0">
                <a:solidFill>
                  <a:srgbClr val="000000"/>
                </a:solidFill>
                <a:latin typeface="Arial" charset="0"/>
                <a:ea typeface="ＭＳ Ｐゴシック" pitchFamily="50" charset="-128"/>
              </a:rPr>
              <a:t>？</a:t>
            </a:r>
          </a:p>
        </p:txBody>
      </p:sp>
      <p:sp>
        <p:nvSpPr>
          <p:cNvPr id="22" name="正方形/長方形 3">
            <a:extLst>
              <a:ext uri="{FF2B5EF4-FFF2-40B4-BE49-F238E27FC236}">
                <a16:creationId xmlns:a16="http://schemas.microsoft.com/office/drawing/2014/main" id="{87E991C1-3DE5-4D04-B0A9-4E46B1C0149A}"/>
              </a:ext>
            </a:extLst>
          </p:cNvPr>
          <p:cNvSpPr>
            <a:spLocks noChangeArrowheads="1"/>
          </p:cNvSpPr>
          <p:nvPr/>
        </p:nvSpPr>
        <p:spPr bwMode="auto">
          <a:xfrm>
            <a:off x="1698898" y="2464990"/>
            <a:ext cx="1504950" cy="36988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kumimoji="1" b="1">
                <a:solidFill>
                  <a:schemeClr val="tx1"/>
                </a:solidFill>
                <a:latin typeface="Arial" panose="020B0604020202020204" pitchFamily="34" charset="0"/>
                <a:ea typeface="ＭＳ Ｐゴシック" panose="020B0600070205080204" pitchFamily="50" charset="-128"/>
              </a:defRPr>
            </a:lvl1pPr>
            <a:lvl2pPr marL="742950" indent="-285750">
              <a:defRPr kumimoji="1" b="1">
                <a:solidFill>
                  <a:schemeClr val="tx1"/>
                </a:solidFill>
                <a:latin typeface="Arial" panose="020B0604020202020204" pitchFamily="34" charset="0"/>
                <a:ea typeface="ＭＳ Ｐゴシック" panose="020B0600070205080204" pitchFamily="50" charset="-128"/>
              </a:defRPr>
            </a:lvl2pPr>
            <a:lvl3pPr marL="1143000" indent="-228600">
              <a:defRPr kumimoji="1" b="1">
                <a:solidFill>
                  <a:schemeClr val="tx1"/>
                </a:solidFill>
                <a:latin typeface="Arial" panose="020B0604020202020204" pitchFamily="34" charset="0"/>
                <a:ea typeface="ＭＳ Ｐゴシック" panose="020B0600070205080204" pitchFamily="50" charset="-128"/>
              </a:defRPr>
            </a:lvl3pPr>
            <a:lvl4pPr marL="1600200" indent="-228600">
              <a:defRPr kumimoji="1" b="1">
                <a:solidFill>
                  <a:schemeClr val="tx1"/>
                </a:solidFill>
                <a:latin typeface="Arial" panose="020B0604020202020204" pitchFamily="34" charset="0"/>
                <a:ea typeface="ＭＳ Ｐゴシック" panose="020B0600070205080204" pitchFamily="50" charset="-128"/>
              </a:defRPr>
            </a:lvl4pPr>
            <a:lvl5pPr marL="2057400" indent="-228600">
              <a:defRPr kumimoji="1" b="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9pPr>
          </a:lstStyle>
          <a:p>
            <a:r>
              <a:rPr lang="en-US" altLang="ja-JP">
                <a:solidFill>
                  <a:srgbClr val="FF0000"/>
                </a:solidFill>
              </a:rPr>
              <a:t>interference</a:t>
            </a:r>
            <a:endParaRPr lang="ja-JP" altLang="en-US">
              <a:solidFill>
                <a:srgbClr val="FF0000"/>
              </a:solidFill>
            </a:endParaRPr>
          </a:p>
        </p:txBody>
      </p:sp>
      <p:sp>
        <p:nvSpPr>
          <p:cNvPr id="23" name="正方形/長方形 88">
            <a:extLst>
              <a:ext uri="{FF2B5EF4-FFF2-40B4-BE49-F238E27FC236}">
                <a16:creationId xmlns:a16="http://schemas.microsoft.com/office/drawing/2014/main" id="{A4088693-5752-416E-BCB4-23F321BB7677}"/>
              </a:ext>
            </a:extLst>
          </p:cNvPr>
          <p:cNvSpPr>
            <a:spLocks noChangeArrowheads="1"/>
          </p:cNvSpPr>
          <p:nvPr/>
        </p:nvSpPr>
        <p:spPr bwMode="auto">
          <a:xfrm>
            <a:off x="4219178" y="3176810"/>
            <a:ext cx="1504950" cy="3683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kumimoji="1" b="1">
                <a:solidFill>
                  <a:schemeClr val="tx1"/>
                </a:solidFill>
                <a:latin typeface="Arial" panose="020B0604020202020204" pitchFamily="34" charset="0"/>
                <a:ea typeface="ＭＳ Ｐゴシック" panose="020B0600070205080204" pitchFamily="50" charset="-128"/>
              </a:defRPr>
            </a:lvl1pPr>
            <a:lvl2pPr marL="742950" indent="-285750">
              <a:defRPr kumimoji="1" b="1">
                <a:solidFill>
                  <a:schemeClr val="tx1"/>
                </a:solidFill>
                <a:latin typeface="Arial" panose="020B0604020202020204" pitchFamily="34" charset="0"/>
                <a:ea typeface="ＭＳ Ｐゴシック" panose="020B0600070205080204" pitchFamily="50" charset="-128"/>
              </a:defRPr>
            </a:lvl2pPr>
            <a:lvl3pPr marL="1143000" indent="-228600">
              <a:defRPr kumimoji="1" b="1">
                <a:solidFill>
                  <a:schemeClr val="tx1"/>
                </a:solidFill>
                <a:latin typeface="Arial" panose="020B0604020202020204" pitchFamily="34" charset="0"/>
                <a:ea typeface="ＭＳ Ｐゴシック" panose="020B0600070205080204" pitchFamily="50" charset="-128"/>
              </a:defRPr>
            </a:lvl3pPr>
            <a:lvl4pPr marL="1600200" indent="-228600">
              <a:defRPr kumimoji="1" b="1">
                <a:solidFill>
                  <a:schemeClr val="tx1"/>
                </a:solidFill>
                <a:latin typeface="Arial" panose="020B0604020202020204" pitchFamily="34" charset="0"/>
                <a:ea typeface="ＭＳ Ｐゴシック" panose="020B0600070205080204" pitchFamily="50" charset="-128"/>
              </a:defRPr>
            </a:lvl4pPr>
            <a:lvl5pPr marL="2057400" indent="-228600">
              <a:defRPr kumimoji="1" b="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9pPr>
          </a:lstStyle>
          <a:p>
            <a:r>
              <a:rPr lang="en-US" altLang="ja-JP" dirty="0">
                <a:solidFill>
                  <a:srgbClr val="FF0000"/>
                </a:solidFill>
              </a:rPr>
              <a:t>interference</a:t>
            </a:r>
            <a:endParaRPr lang="ja-JP" altLang="en-US" dirty="0">
              <a:solidFill>
                <a:srgbClr val="FF0000"/>
              </a:solidFill>
            </a:endParaRPr>
          </a:p>
        </p:txBody>
      </p:sp>
      <p:sp>
        <p:nvSpPr>
          <p:cNvPr id="24" name="AutoShape 3">
            <a:extLst>
              <a:ext uri="{FF2B5EF4-FFF2-40B4-BE49-F238E27FC236}">
                <a16:creationId xmlns:a16="http://schemas.microsoft.com/office/drawing/2014/main" id="{9DF0A2C1-3430-402E-AE1B-B29B44D4A22F}"/>
              </a:ext>
            </a:extLst>
          </p:cNvPr>
          <p:cNvSpPr>
            <a:spLocks noChangeArrowheads="1"/>
          </p:cNvSpPr>
          <p:nvPr/>
        </p:nvSpPr>
        <p:spPr bwMode="auto">
          <a:xfrm>
            <a:off x="476250" y="4633172"/>
            <a:ext cx="3619500" cy="1789148"/>
          </a:xfrm>
          <a:prstGeom prst="roundRect">
            <a:avLst>
              <a:gd name="adj" fmla="val 16667"/>
            </a:avLst>
          </a:prstGeom>
          <a:noFill/>
          <a:ln w="38100">
            <a:solidFill>
              <a:schemeClr val="tx1">
                <a:lumMod val="50000"/>
                <a:lumOff val="50000"/>
              </a:scheme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60000"/>
              </a:spcBef>
              <a:buBlip>
                <a:blip r:embed="rId2"/>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3"/>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endParaRPr lang="ja-JP" altLang="en-US" sz="1800"/>
          </a:p>
        </p:txBody>
      </p:sp>
      <p:sp>
        <p:nvSpPr>
          <p:cNvPr id="25" name="Rectangle 10">
            <a:extLst>
              <a:ext uri="{FF2B5EF4-FFF2-40B4-BE49-F238E27FC236}">
                <a16:creationId xmlns:a16="http://schemas.microsoft.com/office/drawing/2014/main" id="{C58287D8-6759-421E-BD84-6D3017E0FADE}"/>
              </a:ext>
            </a:extLst>
          </p:cNvPr>
          <p:cNvSpPr>
            <a:spLocks noChangeArrowheads="1"/>
          </p:cNvSpPr>
          <p:nvPr/>
        </p:nvSpPr>
        <p:spPr bwMode="auto">
          <a:xfrm>
            <a:off x="811213" y="4358535"/>
            <a:ext cx="2981325" cy="4619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60000"/>
              </a:spcBef>
              <a:buBlip>
                <a:blip r:embed="rId2"/>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3"/>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spcBef>
                <a:spcPct val="0"/>
              </a:spcBef>
              <a:buFontTx/>
              <a:buNone/>
            </a:pPr>
            <a:r>
              <a:rPr lang="en-US" altLang="ja-JP" sz="2400" dirty="0">
                <a:solidFill>
                  <a:srgbClr val="0000FF"/>
                </a:solidFill>
              </a:rPr>
              <a:t>Inter-user</a:t>
            </a:r>
            <a:r>
              <a:rPr lang="en-US" altLang="ja-JP" sz="1600" dirty="0">
                <a:solidFill>
                  <a:srgbClr val="0000FF"/>
                </a:solidFill>
              </a:rPr>
              <a:t> </a:t>
            </a:r>
            <a:r>
              <a:rPr lang="en-US" altLang="ja-JP" sz="1600" dirty="0"/>
              <a:t>interference</a:t>
            </a:r>
            <a:endParaRPr lang="ja-JP" altLang="en-US" sz="2400" dirty="0"/>
          </a:p>
        </p:txBody>
      </p:sp>
      <p:sp>
        <p:nvSpPr>
          <p:cNvPr id="26" name="Rectangle 22">
            <a:extLst>
              <a:ext uri="{FF2B5EF4-FFF2-40B4-BE49-F238E27FC236}">
                <a16:creationId xmlns:a16="http://schemas.microsoft.com/office/drawing/2014/main" id="{08BCBF38-AC27-402B-9126-DDC803B0A474}"/>
              </a:ext>
            </a:extLst>
          </p:cNvPr>
          <p:cNvSpPr>
            <a:spLocks noChangeArrowheads="1"/>
          </p:cNvSpPr>
          <p:nvPr/>
        </p:nvSpPr>
        <p:spPr bwMode="auto">
          <a:xfrm>
            <a:off x="3471864" y="4429872"/>
            <a:ext cx="86994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60000"/>
              </a:spcBef>
              <a:buBlip>
                <a:blip r:embed="rId2"/>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3"/>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spcBef>
                <a:spcPct val="0"/>
              </a:spcBef>
              <a:buFontTx/>
              <a:buNone/>
            </a:pPr>
            <a:r>
              <a:rPr lang="en-US" altLang="ja-JP" sz="1800" dirty="0"/>
              <a:t>“IUI”</a:t>
            </a:r>
            <a:endParaRPr lang="ja-JP" altLang="en-US" sz="1800" b="0" dirty="0">
              <a:latin typeface="Times New Roman" panose="02020603050405020304" pitchFamily="18" charset="0"/>
            </a:endParaRPr>
          </a:p>
        </p:txBody>
      </p:sp>
      <p:sp>
        <p:nvSpPr>
          <p:cNvPr id="27" name="Rectangle 23">
            <a:extLst>
              <a:ext uri="{FF2B5EF4-FFF2-40B4-BE49-F238E27FC236}">
                <a16:creationId xmlns:a16="http://schemas.microsoft.com/office/drawing/2014/main" id="{B835D07F-DC66-421C-A631-66000274A6B3}"/>
              </a:ext>
            </a:extLst>
          </p:cNvPr>
          <p:cNvSpPr>
            <a:spLocks noChangeArrowheads="1"/>
          </p:cNvSpPr>
          <p:nvPr/>
        </p:nvSpPr>
        <p:spPr bwMode="auto">
          <a:xfrm>
            <a:off x="6185644" y="4795872"/>
            <a:ext cx="69762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60000"/>
              </a:spcBef>
              <a:buBlip>
                <a:blip r:embed="rId2"/>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3"/>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spcBef>
                <a:spcPct val="0"/>
              </a:spcBef>
              <a:buFontTx/>
              <a:buNone/>
            </a:pPr>
            <a:r>
              <a:rPr lang="en-US" altLang="ja-JP" sz="1800" dirty="0"/>
              <a:t>“ISI”</a:t>
            </a:r>
            <a:endParaRPr lang="ja-JP" altLang="en-US" sz="1800" b="0" dirty="0">
              <a:latin typeface="Times New Roman" panose="02020603050405020304" pitchFamily="18" charset="0"/>
            </a:endParaRPr>
          </a:p>
        </p:txBody>
      </p:sp>
      <p:sp>
        <p:nvSpPr>
          <p:cNvPr id="28" name="Rectangle 23">
            <a:extLst>
              <a:ext uri="{FF2B5EF4-FFF2-40B4-BE49-F238E27FC236}">
                <a16:creationId xmlns:a16="http://schemas.microsoft.com/office/drawing/2014/main" id="{C070D9E0-6E6C-463B-84FD-92225854A5A7}"/>
              </a:ext>
            </a:extLst>
          </p:cNvPr>
          <p:cNvSpPr>
            <a:spLocks noChangeArrowheads="1"/>
          </p:cNvSpPr>
          <p:nvPr/>
        </p:nvSpPr>
        <p:spPr bwMode="auto">
          <a:xfrm>
            <a:off x="620627" y="5006716"/>
            <a:ext cx="317747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60000"/>
              </a:spcBef>
              <a:buBlip>
                <a:blip r:embed="rId2"/>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3"/>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1600" b="0" dirty="0"/>
              <a:t>Interference from a system using</a:t>
            </a:r>
            <a:br>
              <a:rPr lang="en-US" altLang="ja-JP" sz="1600" b="0" dirty="0"/>
            </a:br>
            <a:r>
              <a:rPr lang="ja-JP" altLang="en-US" sz="1600" b="0" dirty="0"/>
              <a:t> </a:t>
            </a:r>
            <a:r>
              <a:rPr lang="en-US" altLang="ja-JP" sz="1600" b="0" dirty="0"/>
              <a:t>the</a:t>
            </a:r>
            <a:r>
              <a:rPr lang="ja-JP" altLang="en-US" sz="1600" b="0" dirty="0"/>
              <a:t> </a:t>
            </a:r>
            <a:r>
              <a:rPr lang="en-US" altLang="ja-JP" sz="1600" b="0" dirty="0"/>
              <a:t>same</a:t>
            </a:r>
            <a:r>
              <a:rPr lang="ja-JP" altLang="en-US" sz="1600" b="0" dirty="0"/>
              <a:t> </a:t>
            </a:r>
            <a:r>
              <a:rPr lang="en-US" altLang="ja-JP" sz="1600" b="0" dirty="0"/>
              <a:t>standard.</a:t>
            </a:r>
            <a:endParaRPr lang="ja-JP" altLang="en-US" sz="1800" dirty="0"/>
          </a:p>
        </p:txBody>
      </p:sp>
      <p:sp>
        <p:nvSpPr>
          <p:cNvPr id="29" name="Rectangle 10">
            <a:extLst>
              <a:ext uri="{FF2B5EF4-FFF2-40B4-BE49-F238E27FC236}">
                <a16:creationId xmlns:a16="http://schemas.microsoft.com/office/drawing/2014/main" id="{041B0577-B2EB-46FE-A5D1-269D716BB314}"/>
              </a:ext>
            </a:extLst>
          </p:cNvPr>
          <p:cNvSpPr>
            <a:spLocks noChangeArrowheads="1"/>
          </p:cNvSpPr>
          <p:nvPr/>
        </p:nvSpPr>
        <p:spPr bwMode="auto">
          <a:xfrm>
            <a:off x="4923144" y="4342572"/>
            <a:ext cx="3222625" cy="4603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60000"/>
              </a:spcBef>
              <a:buBlip>
                <a:blip r:embed="rId2"/>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3"/>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spcBef>
                <a:spcPct val="0"/>
              </a:spcBef>
              <a:buFontTx/>
              <a:buNone/>
            </a:pPr>
            <a:r>
              <a:rPr lang="en-US" altLang="ja-JP" sz="2400" dirty="0">
                <a:solidFill>
                  <a:srgbClr val="0000FF"/>
                </a:solidFill>
              </a:rPr>
              <a:t>Inter-system</a:t>
            </a:r>
            <a:r>
              <a:rPr lang="en-US" altLang="ja-JP" sz="1600" dirty="0">
                <a:solidFill>
                  <a:srgbClr val="0000FF"/>
                </a:solidFill>
              </a:rPr>
              <a:t> </a:t>
            </a:r>
            <a:r>
              <a:rPr lang="en-US" altLang="ja-JP" sz="1600" dirty="0"/>
              <a:t>interference</a:t>
            </a:r>
            <a:endParaRPr lang="ja-JP" altLang="en-US" sz="2400" dirty="0"/>
          </a:p>
        </p:txBody>
      </p:sp>
      <p:sp>
        <p:nvSpPr>
          <p:cNvPr id="32" name="矢印: 右 31">
            <a:extLst>
              <a:ext uri="{FF2B5EF4-FFF2-40B4-BE49-F238E27FC236}">
                <a16:creationId xmlns:a16="http://schemas.microsoft.com/office/drawing/2014/main" id="{13485CE6-AC1B-4F3E-BFAD-54F486991D04}"/>
              </a:ext>
            </a:extLst>
          </p:cNvPr>
          <p:cNvSpPr/>
          <p:nvPr/>
        </p:nvSpPr>
        <p:spPr>
          <a:xfrm>
            <a:off x="681736" y="5878591"/>
            <a:ext cx="787682" cy="221507"/>
          </a:xfrm>
          <a:prstGeom prst="rightArrow">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tx1"/>
              </a:solidFill>
            </a:endParaRPr>
          </a:p>
        </p:txBody>
      </p:sp>
      <p:sp>
        <p:nvSpPr>
          <p:cNvPr id="33" name="Rectangle 22">
            <a:extLst>
              <a:ext uri="{FF2B5EF4-FFF2-40B4-BE49-F238E27FC236}">
                <a16:creationId xmlns:a16="http://schemas.microsoft.com/office/drawing/2014/main" id="{40066640-BE20-4F76-92ED-567736060EC5}"/>
              </a:ext>
            </a:extLst>
          </p:cNvPr>
          <p:cNvSpPr>
            <a:spLocks noChangeArrowheads="1"/>
          </p:cNvSpPr>
          <p:nvPr/>
        </p:nvSpPr>
        <p:spPr bwMode="auto">
          <a:xfrm>
            <a:off x="1403081" y="5662811"/>
            <a:ext cx="272253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60000"/>
              </a:spcBef>
              <a:buBlip>
                <a:blip r:embed="rId2"/>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3"/>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spcBef>
                <a:spcPct val="0"/>
              </a:spcBef>
              <a:buFontTx/>
              <a:buNone/>
            </a:pPr>
            <a:r>
              <a:rPr lang="en-US" altLang="ja-JP" sz="1600" b="0" dirty="0">
                <a:latin typeface="Times New Roman" panose="02020603050405020304" pitchFamily="18" charset="0"/>
              </a:rPr>
              <a:t>Known signal. </a:t>
            </a:r>
            <a:br>
              <a:rPr lang="en-US" altLang="ja-JP" sz="1600" b="0" dirty="0">
                <a:latin typeface="Times New Roman" panose="02020603050405020304" pitchFamily="18" charset="0"/>
              </a:rPr>
            </a:br>
            <a:r>
              <a:rPr lang="en-US" altLang="ja-JP" sz="1600" b="0" dirty="0">
                <a:latin typeface="Times New Roman" panose="02020603050405020304" pitchFamily="18" charset="0"/>
              </a:rPr>
              <a:t>Pre-knowledge can be used to mitigation</a:t>
            </a:r>
            <a:endParaRPr lang="ja-JP" altLang="en-US" sz="1600" b="0" dirty="0">
              <a:latin typeface="Times New Roman" panose="02020603050405020304" pitchFamily="18" charset="0"/>
            </a:endParaRPr>
          </a:p>
        </p:txBody>
      </p:sp>
      <p:sp>
        <p:nvSpPr>
          <p:cNvPr id="34" name="Rectangle 23">
            <a:extLst>
              <a:ext uri="{FF2B5EF4-FFF2-40B4-BE49-F238E27FC236}">
                <a16:creationId xmlns:a16="http://schemas.microsoft.com/office/drawing/2014/main" id="{C42A22B1-CCE3-4156-A4B4-7210F67F1422}"/>
              </a:ext>
            </a:extLst>
          </p:cNvPr>
          <p:cNvSpPr>
            <a:spLocks noChangeArrowheads="1"/>
          </p:cNvSpPr>
          <p:nvPr/>
        </p:nvSpPr>
        <p:spPr bwMode="auto">
          <a:xfrm>
            <a:off x="4895522" y="5006716"/>
            <a:ext cx="3178175" cy="585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60000"/>
              </a:spcBef>
              <a:buBlip>
                <a:blip r:embed="rId2"/>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3"/>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1600" b="0" dirty="0"/>
              <a:t>Interference from a system using</a:t>
            </a:r>
            <a:br>
              <a:rPr lang="en-US" altLang="ja-JP" sz="1600" b="0" dirty="0"/>
            </a:br>
            <a:r>
              <a:rPr lang="ja-JP" altLang="en-US" sz="1600" b="0" dirty="0"/>
              <a:t> </a:t>
            </a:r>
            <a:r>
              <a:rPr lang="en-US" altLang="ja-JP" sz="1600" b="0" dirty="0"/>
              <a:t>overlapped frequency</a:t>
            </a:r>
            <a:endParaRPr lang="ja-JP" altLang="en-US" sz="1800" dirty="0"/>
          </a:p>
        </p:txBody>
      </p:sp>
      <p:sp>
        <p:nvSpPr>
          <p:cNvPr id="35" name="矢印: 右 34">
            <a:extLst>
              <a:ext uri="{FF2B5EF4-FFF2-40B4-BE49-F238E27FC236}">
                <a16:creationId xmlns:a16="http://schemas.microsoft.com/office/drawing/2014/main" id="{8721406D-261A-4332-AAD1-8E4B25D09517}"/>
              </a:ext>
            </a:extLst>
          </p:cNvPr>
          <p:cNvSpPr/>
          <p:nvPr/>
        </p:nvSpPr>
        <p:spPr>
          <a:xfrm>
            <a:off x="5032650" y="5692372"/>
            <a:ext cx="674703" cy="221507"/>
          </a:xfrm>
          <a:prstGeom prst="rightArrow">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tx1"/>
              </a:solidFill>
            </a:endParaRPr>
          </a:p>
        </p:txBody>
      </p:sp>
      <p:sp>
        <p:nvSpPr>
          <p:cNvPr id="36" name="Rectangle 22">
            <a:extLst>
              <a:ext uri="{FF2B5EF4-FFF2-40B4-BE49-F238E27FC236}">
                <a16:creationId xmlns:a16="http://schemas.microsoft.com/office/drawing/2014/main" id="{03847B29-DD51-4319-85DF-AB470235BD2C}"/>
              </a:ext>
            </a:extLst>
          </p:cNvPr>
          <p:cNvSpPr>
            <a:spLocks noChangeArrowheads="1"/>
          </p:cNvSpPr>
          <p:nvPr/>
        </p:nvSpPr>
        <p:spPr bwMode="auto">
          <a:xfrm>
            <a:off x="5741659" y="5587344"/>
            <a:ext cx="233203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60000"/>
              </a:spcBef>
              <a:buBlip>
                <a:blip r:embed="rId2"/>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3"/>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spcBef>
                <a:spcPct val="0"/>
              </a:spcBef>
              <a:buFontTx/>
              <a:buNone/>
            </a:pPr>
            <a:r>
              <a:rPr lang="en-US" altLang="ja-JP" sz="1800" b="0" dirty="0">
                <a:latin typeface="Times New Roman" panose="02020603050405020304" pitchFamily="18" charset="0"/>
              </a:rPr>
              <a:t>Unknown signal. </a:t>
            </a:r>
          </a:p>
          <a:p>
            <a:pPr>
              <a:spcBef>
                <a:spcPct val="0"/>
              </a:spcBef>
              <a:buFontTx/>
              <a:buNone/>
            </a:pPr>
            <a:r>
              <a:rPr lang="en-US" altLang="ja-JP" sz="1800" b="0" dirty="0">
                <a:latin typeface="Times New Roman" panose="02020603050405020304" pitchFamily="18" charset="0"/>
              </a:rPr>
              <a:t>EMI / EMC issues</a:t>
            </a:r>
          </a:p>
        </p:txBody>
      </p:sp>
      <p:sp>
        <p:nvSpPr>
          <p:cNvPr id="37" name="角丸四角形 22">
            <a:extLst>
              <a:ext uri="{FF2B5EF4-FFF2-40B4-BE49-F238E27FC236}">
                <a16:creationId xmlns:a16="http://schemas.microsoft.com/office/drawing/2014/main" id="{C196CFC1-97ED-4A1F-A58E-6FB1EB00D145}"/>
              </a:ext>
            </a:extLst>
          </p:cNvPr>
          <p:cNvSpPr/>
          <p:nvPr/>
        </p:nvSpPr>
        <p:spPr>
          <a:xfrm>
            <a:off x="4177432" y="1432141"/>
            <a:ext cx="1066800" cy="609600"/>
          </a:xfrm>
          <a:prstGeom prst="roundRect">
            <a:avLst/>
          </a:prstGeom>
          <a:solidFill>
            <a:schemeClr val="bg1">
              <a:lumMod val="95000"/>
            </a:schemeClr>
          </a:solidFill>
          <a:ln>
            <a:solidFill>
              <a:schemeClr val="tx1"/>
            </a:solidFill>
          </a:ln>
        </p:spPr>
        <p:style>
          <a:lnRef idx="2">
            <a:schemeClr val="accent2"/>
          </a:lnRef>
          <a:fillRef idx="1">
            <a:schemeClr val="lt1"/>
          </a:fillRef>
          <a:effectRef idx="0">
            <a:schemeClr val="accent2"/>
          </a:effectRef>
          <a:fontRef idx="minor">
            <a:schemeClr val="dk1"/>
          </a:fontRef>
        </p:style>
        <p:txBody>
          <a:bodyPr anchor="ctr"/>
          <a:lstStyle>
            <a:defPPr>
              <a:defRPr lang="ja-JP"/>
            </a:defPPr>
            <a:lvl1pPr algn="l" rtl="0" eaLnBrk="0" fontAlgn="base" hangingPunct="0">
              <a:spcBef>
                <a:spcPct val="0"/>
              </a:spcBef>
              <a:spcAft>
                <a:spcPct val="0"/>
              </a:spcAft>
              <a:defRPr kumimoji="1" b="1" kern="1200">
                <a:solidFill>
                  <a:schemeClr val="dk1"/>
                </a:solidFill>
                <a:latin typeface="+mn-lt"/>
                <a:ea typeface="+mn-ea"/>
                <a:cs typeface="+mn-cs"/>
              </a:defRPr>
            </a:lvl1pPr>
            <a:lvl2pPr marL="457200" algn="l" rtl="0" eaLnBrk="0" fontAlgn="base" hangingPunct="0">
              <a:spcBef>
                <a:spcPct val="0"/>
              </a:spcBef>
              <a:spcAft>
                <a:spcPct val="0"/>
              </a:spcAft>
              <a:defRPr kumimoji="1" b="1" kern="1200">
                <a:solidFill>
                  <a:schemeClr val="dk1"/>
                </a:solidFill>
                <a:latin typeface="+mn-lt"/>
                <a:ea typeface="+mn-ea"/>
                <a:cs typeface="+mn-cs"/>
              </a:defRPr>
            </a:lvl2pPr>
            <a:lvl3pPr marL="914400" algn="l" rtl="0" eaLnBrk="0" fontAlgn="base" hangingPunct="0">
              <a:spcBef>
                <a:spcPct val="0"/>
              </a:spcBef>
              <a:spcAft>
                <a:spcPct val="0"/>
              </a:spcAft>
              <a:defRPr kumimoji="1" b="1" kern="1200">
                <a:solidFill>
                  <a:schemeClr val="dk1"/>
                </a:solidFill>
                <a:latin typeface="+mn-lt"/>
                <a:ea typeface="+mn-ea"/>
                <a:cs typeface="+mn-cs"/>
              </a:defRPr>
            </a:lvl3pPr>
            <a:lvl4pPr marL="1371600" algn="l" rtl="0" eaLnBrk="0" fontAlgn="base" hangingPunct="0">
              <a:spcBef>
                <a:spcPct val="0"/>
              </a:spcBef>
              <a:spcAft>
                <a:spcPct val="0"/>
              </a:spcAft>
              <a:defRPr kumimoji="1" b="1" kern="1200">
                <a:solidFill>
                  <a:schemeClr val="dk1"/>
                </a:solidFill>
                <a:latin typeface="+mn-lt"/>
                <a:ea typeface="+mn-ea"/>
                <a:cs typeface="+mn-cs"/>
              </a:defRPr>
            </a:lvl4pPr>
            <a:lvl5pPr marL="1828800" algn="l" rtl="0" eaLnBrk="0" fontAlgn="base" hangingPunct="0">
              <a:spcBef>
                <a:spcPct val="0"/>
              </a:spcBef>
              <a:spcAft>
                <a:spcPct val="0"/>
              </a:spcAft>
              <a:defRPr kumimoji="1" b="1" kern="1200">
                <a:solidFill>
                  <a:schemeClr val="dk1"/>
                </a:solidFill>
                <a:latin typeface="+mn-lt"/>
                <a:ea typeface="+mn-ea"/>
                <a:cs typeface="+mn-cs"/>
              </a:defRPr>
            </a:lvl5pPr>
            <a:lvl6pPr marL="2286000" algn="l" defTabSz="914400" rtl="0" eaLnBrk="1" latinLnBrk="0" hangingPunct="1">
              <a:defRPr kumimoji="1" b="1" kern="1200">
                <a:solidFill>
                  <a:schemeClr val="dk1"/>
                </a:solidFill>
                <a:latin typeface="+mn-lt"/>
                <a:ea typeface="+mn-ea"/>
                <a:cs typeface="+mn-cs"/>
              </a:defRPr>
            </a:lvl6pPr>
            <a:lvl7pPr marL="2743200" algn="l" defTabSz="914400" rtl="0" eaLnBrk="1" latinLnBrk="0" hangingPunct="1">
              <a:defRPr kumimoji="1" b="1" kern="1200">
                <a:solidFill>
                  <a:schemeClr val="dk1"/>
                </a:solidFill>
                <a:latin typeface="+mn-lt"/>
                <a:ea typeface="+mn-ea"/>
                <a:cs typeface="+mn-cs"/>
              </a:defRPr>
            </a:lvl7pPr>
            <a:lvl8pPr marL="3200400" algn="l" defTabSz="914400" rtl="0" eaLnBrk="1" latinLnBrk="0" hangingPunct="1">
              <a:defRPr kumimoji="1" b="1" kern="1200">
                <a:solidFill>
                  <a:schemeClr val="dk1"/>
                </a:solidFill>
                <a:latin typeface="+mn-lt"/>
                <a:ea typeface="+mn-ea"/>
                <a:cs typeface="+mn-cs"/>
              </a:defRPr>
            </a:lvl8pPr>
            <a:lvl9pPr marL="3657600" algn="l" defTabSz="914400" rtl="0" eaLnBrk="1" latinLnBrk="0" hangingPunct="1">
              <a:defRPr kumimoji="1" b="1" kern="1200">
                <a:solidFill>
                  <a:schemeClr val="dk1"/>
                </a:solidFill>
                <a:latin typeface="+mn-lt"/>
                <a:ea typeface="+mn-ea"/>
                <a:cs typeface="+mn-cs"/>
              </a:defRPr>
            </a:lvl9pPr>
          </a:lstStyle>
          <a:p>
            <a:pPr algn="ctr" eaLnBrk="1" hangingPunct="1">
              <a:defRPr/>
            </a:pPr>
            <a:r>
              <a:rPr lang="en-US" altLang="ja-JP" dirty="0">
                <a:solidFill>
                  <a:srgbClr val="000000"/>
                </a:solidFill>
              </a:rPr>
              <a:t>Other BAN</a:t>
            </a:r>
          </a:p>
        </p:txBody>
      </p:sp>
      <p:sp>
        <p:nvSpPr>
          <p:cNvPr id="38" name="下矢印 29">
            <a:extLst>
              <a:ext uri="{FF2B5EF4-FFF2-40B4-BE49-F238E27FC236}">
                <a16:creationId xmlns:a16="http://schemas.microsoft.com/office/drawing/2014/main" id="{8B6B0F58-27D7-4DB6-91EB-FC155E8F1CC9}"/>
              </a:ext>
            </a:extLst>
          </p:cNvPr>
          <p:cNvSpPr/>
          <p:nvPr/>
        </p:nvSpPr>
        <p:spPr>
          <a:xfrm rot="2482269">
            <a:off x="3599079" y="1826574"/>
            <a:ext cx="457200" cy="1196975"/>
          </a:xfrm>
          <a:prstGeom prst="downArrow">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eaLnBrk="0" fontAlgn="base" hangingPunct="0">
              <a:spcBef>
                <a:spcPct val="0"/>
              </a:spcBef>
              <a:spcAft>
                <a:spcPct val="0"/>
              </a:spcAft>
              <a:defRPr kumimoji="1" b="1" kern="1200">
                <a:solidFill>
                  <a:schemeClr val="lt1"/>
                </a:solidFill>
                <a:latin typeface="+mn-lt"/>
                <a:ea typeface="+mn-ea"/>
                <a:cs typeface="+mn-cs"/>
              </a:defRPr>
            </a:lvl1pPr>
            <a:lvl2pPr marL="457200" algn="l" rtl="0" eaLnBrk="0" fontAlgn="base" hangingPunct="0">
              <a:spcBef>
                <a:spcPct val="0"/>
              </a:spcBef>
              <a:spcAft>
                <a:spcPct val="0"/>
              </a:spcAft>
              <a:defRPr kumimoji="1" b="1" kern="1200">
                <a:solidFill>
                  <a:schemeClr val="lt1"/>
                </a:solidFill>
                <a:latin typeface="+mn-lt"/>
                <a:ea typeface="+mn-ea"/>
                <a:cs typeface="+mn-cs"/>
              </a:defRPr>
            </a:lvl2pPr>
            <a:lvl3pPr marL="914400" algn="l" rtl="0" eaLnBrk="0" fontAlgn="base" hangingPunct="0">
              <a:spcBef>
                <a:spcPct val="0"/>
              </a:spcBef>
              <a:spcAft>
                <a:spcPct val="0"/>
              </a:spcAft>
              <a:defRPr kumimoji="1" b="1" kern="1200">
                <a:solidFill>
                  <a:schemeClr val="lt1"/>
                </a:solidFill>
                <a:latin typeface="+mn-lt"/>
                <a:ea typeface="+mn-ea"/>
                <a:cs typeface="+mn-cs"/>
              </a:defRPr>
            </a:lvl3pPr>
            <a:lvl4pPr marL="1371600" algn="l" rtl="0" eaLnBrk="0" fontAlgn="base" hangingPunct="0">
              <a:spcBef>
                <a:spcPct val="0"/>
              </a:spcBef>
              <a:spcAft>
                <a:spcPct val="0"/>
              </a:spcAft>
              <a:defRPr kumimoji="1" b="1" kern="1200">
                <a:solidFill>
                  <a:schemeClr val="lt1"/>
                </a:solidFill>
                <a:latin typeface="+mn-lt"/>
                <a:ea typeface="+mn-ea"/>
                <a:cs typeface="+mn-cs"/>
              </a:defRPr>
            </a:lvl4pPr>
            <a:lvl5pPr marL="1828800" algn="l" rtl="0" eaLnBrk="0" fontAlgn="base" hangingPunct="0">
              <a:spcBef>
                <a:spcPct val="0"/>
              </a:spcBef>
              <a:spcAft>
                <a:spcPct val="0"/>
              </a:spcAft>
              <a:defRPr kumimoji="1" b="1" kern="1200">
                <a:solidFill>
                  <a:schemeClr val="lt1"/>
                </a:solidFill>
                <a:latin typeface="+mn-lt"/>
                <a:ea typeface="+mn-ea"/>
                <a:cs typeface="+mn-cs"/>
              </a:defRPr>
            </a:lvl5pPr>
            <a:lvl6pPr marL="2286000" algn="l" defTabSz="914400" rtl="0" eaLnBrk="1" latinLnBrk="0" hangingPunct="1">
              <a:defRPr kumimoji="1" b="1" kern="1200">
                <a:solidFill>
                  <a:schemeClr val="lt1"/>
                </a:solidFill>
                <a:latin typeface="+mn-lt"/>
                <a:ea typeface="+mn-ea"/>
                <a:cs typeface="+mn-cs"/>
              </a:defRPr>
            </a:lvl6pPr>
            <a:lvl7pPr marL="2743200" algn="l" defTabSz="914400" rtl="0" eaLnBrk="1" latinLnBrk="0" hangingPunct="1">
              <a:defRPr kumimoji="1" b="1" kern="1200">
                <a:solidFill>
                  <a:schemeClr val="lt1"/>
                </a:solidFill>
                <a:latin typeface="+mn-lt"/>
                <a:ea typeface="+mn-ea"/>
                <a:cs typeface="+mn-cs"/>
              </a:defRPr>
            </a:lvl7pPr>
            <a:lvl8pPr marL="3200400" algn="l" defTabSz="914400" rtl="0" eaLnBrk="1" latinLnBrk="0" hangingPunct="1">
              <a:defRPr kumimoji="1" b="1" kern="1200">
                <a:solidFill>
                  <a:schemeClr val="lt1"/>
                </a:solidFill>
                <a:latin typeface="+mn-lt"/>
                <a:ea typeface="+mn-ea"/>
                <a:cs typeface="+mn-cs"/>
              </a:defRPr>
            </a:lvl8pPr>
            <a:lvl9pPr marL="3657600" algn="l" defTabSz="914400" rtl="0" eaLnBrk="1" latinLnBrk="0" hangingPunct="1">
              <a:defRPr kumimoji="1" b="1" kern="1200">
                <a:solidFill>
                  <a:schemeClr val="lt1"/>
                </a:solidFill>
                <a:latin typeface="+mn-lt"/>
                <a:ea typeface="+mn-ea"/>
                <a:cs typeface="+mn-cs"/>
              </a:defRPr>
            </a:lvl9pPr>
          </a:lstStyle>
          <a:p>
            <a:pPr algn="ctr" eaLnBrk="1" hangingPunct="1">
              <a:defRPr/>
            </a:pPr>
            <a:endParaRPr lang="ja-JP" altLang="en-US"/>
          </a:p>
        </p:txBody>
      </p:sp>
      <p:sp>
        <p:nvSpPr>
          <p:cNvPr id="39" name="Rectangle 10">
            <a:extLst>
              <a:ext uri="{FF2B5EF4-FFF2-40B4-BE49-F238E27FC236}">
                <a16:creationId xmlns:a16="http://schemas.microsoft.com/office/drawing/2014/main" id="{2EB8D1A2-6B02-492F-9402-6FC90714D3AB}"/>
              </a:ext>
            </a:extLst>
          </p:cNvPr>
          <p:cNvSpPr>
            <a:spLocks noChangeArrowheads="1"/>
          </p:cNvSpPr>
          <p:nvPr/>
        </p:nvSpPr>
        <p:spPr bwMode="auto">
          <a:xfrm>
            <a:off x="811213" y="4597161"/>
            <a:ext cx="2981325" cy="461962"/>
          </a:xfrm>
          <a:prstGeom prst="rect">
            <a:avLst/>
          </a:prstGeom>
          <a:noFill/>
          <a:ln>
            <a:noFill/>
          </a:ln>
        </p:spPr>
        <p:txBody>
          <a:bodyPr>
            <a:spAutoFit/>
          </a:bodyPr>
          <a:lstStyle>
            <a:lvl1pPr>
              <a:spcBef>
                <a:spcPct val="60000"/>
              </a:spcBef>
              <a:buBlip>
                <a:blip r:embed="rId2"/>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3"/>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spcBef>
                <a:spcPct val="0"/>
              </a:spcBef>
              <a:buFontTx/>
              <a:buNone/>
            </a:pPr>
            <a:r>
              <a:rPr lang="en-US" altLang="ja-JP" sz="2400" dirty="0">
                <a:solidFill>
                  <a:srgbClr val="0000FF"/>
                </a:solidFill>
              </a:rPr>
              <a:t>Inter-BAN</a:t>
            </a:r>
            <a:r>
              <a:rPr lang="en-US" altLang="ja-JP" sz="1600" dirty="0">
                <a:solidFill>
                  <a:srgbClr val="0000FF"/>
                </a:solidFill>
              </a:rPr>
              <a:t> </a:t>
            </a:r>
            <a:r>
              <a:rPr lang="en-US" altLang="ja-JP" sz="1600" dirty="0"/>
              <a:t>interference</a:t>
            </a:r>
            <a:endParaRPr lang="ja-JP" altLang="en-US" sz="2400" dirty="0"/>
          </a:p>
        </p:txBody>
      </p:sp>
      <p:sp>
        <p:nvSpPr>
          <p:cNvPr id="40" name="Rectangle 22">
            <a:extLst>
              <a:ext uri="{FF2B5EF4-FFF2-40B4-BE49-F238E27FC236}">
                <a16:creationId xmlns:a16="http://schemas.microsoft.com/office/drawing/2014/main" id="{0F220A5D-4D1A-4DBB-A3EE-1D66D1D777B4}"/>
              </a:ext>
            </a:extLst>
          </p:cNvPr>
          <p:cNvSpPr>
            <a:spLocks noChangeArrowheads="1"/>
          </p:cNvSpPr>
          <p:nvPr/>
        </p:nvSpPr>
        <p:spPr bwMode="auto">
          <a:xfrm>
            <a:off x="3471864" y="4668498"/>
            <a:ext cx="86994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60000"/>
              </a:spcBef>
              <a:buBlip>
                <a:blip r:embed="rId2"/>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3"/>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spcBef>
                <a:spcPct val="0"/>
              </a:spcBef>
              <a:buFontTx/>
              <a:buNone/>
            </a:pPr>
            <a:r>
              <a:rPr lang="en-US" altLang="ja-JP" sz="1800" dirty="0"/>
              <a:t>“IBI?”</a:t>
            </a:r>
            <a:endParaRPr lang="ja-JP" altLang="en-US" sz="1800" b="0" dirty="0">
              <a:latin typeface="Times New Roman" panose="02020603050405020304" pitchFamily="18" charset="0"/>
            </a:endParaRPr>
          </a:p>
        </p:txBody>
      </p:sp>
      <p:sp>
        <p:nvSpPr>
          <p:cNvPr id="41" name="角丸四角形 15">
            <a:extLst>
              <a:ext uri="{FF2B5EF4-FFF2-40B4-BE49-F238E27FC236}">
                <a16:creationId xmlns:a16="http://schemas.microsoft.com/office/drawing/2014/main" id="{576261BB-9A60-4359-B7DB-2BF14B122928}"/>
              </a:ext>
            </a:extLst>
          </p:cNvPr>
          <p:cNvSpPr/>
          <p:nvPr/>
        </p:nvSpPr>
        <p:spPr>
          <a:xfrm>
            <a:off x="203496" y="3227887"/>
            <a:ext cx="1247132" cy="609600"/>
          </a:xfrm>
          <a:prstGeom prst="roundRect">
            <a:avLst/>
          </a:prstGeom>
          <a:solidFill>
            <a:schemeClr val="bg1">
              <a:lumMod val="95000"/>
            </a:schemeClr>
          </a:solidFill>
          <a:ln>
            <a:solidFill>
              <a:schemeClr val="tx1"/>
            </a:solidFill>
          </a:ln>
        </p:spPr>
        <p:style>
          <a:lnRef idx="2">
            <a:schemeClr val="accent2"/>
          </a:lnRef>
          <a:fillRef idx="1">
            <a:schemeClr val="lt1"/>
          </a:fillRef>
          <a:effectRef idx="0">
            <a:schemeClr val="accent2"/>
          </a:effectRef>
          <a:fontRef idx="minor">
            <a:schemeClr val="dk1"/>
          </a:fontRef>
        </p:style>
        <p:txBody>
          <a:bodyPr anchor="ctr"/>
          <a:lstStyle>
            <a:defPPr>
              <a:defRPr lang="ja-JP"/>
            </a:defPPr>
            <a:lvl1pPr algn="l" rtl="0" eaLnBrk="0" fontAlgn="base" hangingPunct="0">
              <a:spcBef>
                <a:spcPct val="0"/>
              </a:spcBef>
              <a:spcAft>
                <a:spcPct val="0"/>
              </a:spcAft>
              <a:defRPr kumimoji="1" b="1" kern="1200">
                <a:solidFill>
                  <a:schemeClr val="dk1"/>
                </a:solidFill>
                <a:latin typeface="+mn-lt"/>
                <a:ea typeface="+mn-ea"/>
                <a:cs typeface="+mn-cs"/>
              </a:defRPr>
            </a:lvl1pPr>
            <a:lvl2pPr marL="457200" algn="l" rtl="0" eaLnBrk="0" fontAlgn="base" hangingPunct="0">
              <a:spcBef>
                <a:spcPct val="0"/>
              </a:spcBef>
              <a:spcAft>
                <a:spcPct val="0"/>
              </a:spcAft>
              <a:defRPr kumimoji="1" b="1" kern="1200">
                <a:solidFill>
                  <a:schemeClr val="dk1"/>
                </a:solidFill>
                <a:latin typeface="+mn-lt"/>
                <a:ea typeface="+mn-ea"/>
                <a:cs typeface="+mn-cs"/>
              </a:defRPr>
            </a:lvl2pPr>
            <a:lvl3pPr marL="914400" algn="l" rtl="0" eaLnBrk="0" fontAlgn="base" hangingPunct="0">
              <a:spcBef>
                <a:spcPct val="0"/>
              </a:spcBef>
              <a:spcAft>
                <a:spcPct val="0"/>
              </a:spcAft>
              <a:defRPr kumimoji="1" b="1" kern="1200">
                <a:solidFill>
                  <a:schemeClr val="dk1"/>
                </a:solidFill>
                <a:latin typeface="+mn-lt"/>
                <a:ea typeface="+mn-ea"/>
                <a:cs typeface="+mn-cs"/>
              </a:defRPr>
            </a:lvl3pPr>
            <a:lvl4pPr marL="1371600" algn="l" rtl="0" eaLnBrk="0" fontAlgn="base" hangingPunct="0">
              <a:spcBef>
                <a:spcPct val="0"/>
              </a:spcBef>
              <a:spcAft>
                <a:spcPct val="0"/>
              </a:spcAft>
              <a:defRPr kumimoji="1" b="1" kern="1200">
                <a:solidFill>
                  <a:schemeClr val="dk1"/>
                </a:solidFill>
                <a:latin typeface="+mn-lt"/>
                <a:ea typeface="+mn-ea"/>
                <a:cs typeface="+mn-cs"/>
              </a:defRPr>
            </a:lvl4pPr>
            <a:lvl5pPr marL="1828800" algn="l" rtl="0" eaLnBrk="0" fontAlgn="base" hangingPunct="0">
              <a:spcBef>
                <a:spcPct val="0"/>
              </a:spcBef>
              <a:spcAft>
                <a:spcPct val="0"/>
              </a:spcAft>
              <a:defRPr kumimoji="1" b="1" kern="1200">
                <a:solidFill>
                  <a:schemeClr val="dk1"/>
                </a:solidFill>
                <a:latin typeface="+mn-lt"/>
                <a:ea typeface="+mn-ea"/>
                <a:cs typeface="+mn-cs"/>
              </a:defRPr>
            </a:lvl5pPr>
            <a:lvl6pPr marL="2286000" algn="l" defTabSz="914400" rtl="0" eaLnBrk="1" latinLnBrk="0" hangingPunct="1">
              <a:defRPr kumimoji="1" b="1" kern="1200">
                <a:solidFill>
                  <a:schemeClr val="dk1"/>
                </a:solidFill>
                <a:latin typeface="+mn-lt"/>
                <a:ea typeface="+mn-ea"/>
                <a:cs typeface="+mn-cs"/>
              </a:defRPr>
            </a:lvl6pPr>
            <a:lvl7pPr marL="2743200" algn="l" defTabSz="914400" rtl="0" eaLnBrk="1" latinLnBrk="0" hangingPunct="1">
              <a:defRPr kumimoji="1" b="1" kern="1200">
                <a:solidFill>
                  <a:schemeClr val="dk1"/>
                </a:solidFill>
                <a:latin typeface="+mn-lt"/>
                <a:ea typeface="+mn-ea"/>
                <a:cs typeface="+mn-cs"/>
              </a:defRPr>
            </a:lvl7pPr>
            <a:lvl8pPr marL="3200400" algn="l" defTabSz="914400" rtl="0" eaLnBrk="1" latinLnBrk="0" hangingPunct="1">
              <a:defRPr kumimoji="1" b="1" kern="1200">
                <a:solidFill>
                  <a:schemeClr val="dk1"/>
                </a:solidFill>
                <a:latin typeface="+mn-lt"/>
                <a:ea typeface="+mn-ea"/>
                <a:cs typeface="+mn-cs"/>
              </a:defRPr>
            </a:lvl8pPr>
            <a:lvl9pPr marL="3657600" algn="l" defTabSz="914400" rtl="0" eaLnBrk="1" latinLnBrk="0" hangingPunct="1">
              <a:defRPr kumimoji="1" b="1" kern="1200">
                <a:solidFill>
                  <a:schemeClr val="dk1"/>
                </a:solidFill>
                <a:latin typeface="+mn-lt"/>
                <a:ea typeface="+mn-ea"/>
                <a:cs typeface="+mn-cs"/>
              </a:defRPr>
            </a:lvl9pPr>
          </a:lstStyle>
          <a:p>
            <a:pPr algn="ctr" eaLnBrk="1" hangingPunct="1">
              <a:defRPr/>
            </a:pPr>
            <a:r>
              <a:rPr lang="en-US" altLang="ja-JP" dirty="0">
                <a:solidFill>
                  <a:srgbClr val="000000"/>
                </a:solidFill>
              </a:rPr>
              <a:t>Other NB-BAN</a:t>
            </a:r>
          </a:p>
        </p:txBody>
      </p:sp>
      <p:sp>
        <p:nvSpPr>
          <p:cNvPr id="42" name="下矢印 30">
            <a:extLst>
              <a:ext uri="{FF2B5EF4-FFF2-40B4-BE49-F238E27FC236}">
                <a16:creationId xmlns:a16="http://schemas.microsoft.com/office/drawing/2014/main" id="{47DAB51C-E4EE-4DDE-ACF1-D14503A59AA1}"/>
              </a:ext>
            </a:extLst>
          </p:cNvPr>
          <p:cNvSpPr/>
          <p:nvPr/>
        </p:nvSpPr>
        <p:spPr>
          <a:xfrm rot="14946386">
            <a:off x="1723598" y="2743199"/>
            <a:ext cx="457200" cy="1295400"/>
          </a:xfrm>
          <a:prstGeom prst="downArrow">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eaLnBrk="0" fontAlgn="base" hangingPunct="0">
              <a:spcBef>
                <a:spcPct val="0"/>
              </a:spcBef>
              <a:spcAft>
                <a:spcPct val="0"/>
              </a:spcAft>
              <a:defRPr kumimoji="1" b="1" kern="1200">
                <a:solidFill>
                  <a:schemeClr val="lt1"/>
                </a:solidFill>
                <a:latin typeface="+mn-lt"/>
                <a:ea typeface="+mn-ea"/>
                <a:cs typeface="+mn-cs"/>
              </a:defRPr>
            </a:lvl1pPr>
            <a:lvl2pPr marL="457200" algn="l" rtl="0" eaLnBrk="0" fontAlgn="base" hangingPunct="0">
              <a:spcBef>
                <a:spcPct val="0"/>
              </a:spcBef>
              <a:spcAft>
                <a:spcPct val="0"/>
              </a:spcAft>
              <a:defRPr kumimoji="1" b="1" kern="1200">
                <a:solidFill>
                  <a:schemeClr val="lt1"/>
                </a:solidFill>
                <a:latin typeface="+mn-lt"/>
                <a:ea typeface="+mn-ea"/>
                <a:cs typeface="+mn-cs"/>
              </a:defRPr>
            </a:lvl2pPr>
            <a:lvl3pPr marL="914400" algn="l" rtl="0" eaLnBrk="0" fontAlgn="base" hangingPunct="0">
              <a:spcBef>
                <a:spcPct val="0"/>
              </a:spcBef>
              <a:spcAft>
                <a:spcPct val="0"/>
              </a:spcAft>
              <a:defRPr kumimoji="1" b="1" kern="1200">
                <a:solidFill>
                  <a:schemeClr val="lt1"/>
                </a:solidFill>
                <a:latin typeface="+mn-lt"/>
                <a:ea typeface="+mn-ea"/>
                <a:cs typeface="+mn-cs"/>
              </a:defRPr>
            </a:lvl3pPr>
            <a:lvl4pPr marL="1371600" algn="l" rtl="0" eaLnBrk="0" fontAlgn="base" hangingPunct="0">
              <a:spcBef>
                <a:spcPct val="0"/>
              </a:spcBef>
              <a:spcAft>
                <a:spcPct val="0"/>
              </a:spcAft>
              <a:defRPr kumimoji="1" b="1" kern="1200">
                <a:solidFill>
                  <a:schemeClr val="lt1"/>
                </a:solidFill>
                <a:latin typeface="+mn-lt"/>
                <a:ea typeface="+mn-ea"/>
                <a:cs typeface="+mn-cs"/>
              </a:defRPr>
            </a:lvl4pPr>
            <a:lvl5pPr marL="1828800" algn="l" rtl="0" eaLnBrk="0" fontAlgn="base" hangingPunct="0">
              <a:spcBef>
                <a:spcPct val="0"/>
              </a:spcBef>
              <a:spcAft>
                <a:spcPct val="0"/>
              </a:spcAft>
              <a:defRPr kumimoji="1" b="1" kern="1200">
                <a:solidFill>
                  <a:schemeClr val="lt1"/>
                </a:solidFill>
                <a:latin typeface="+mn-lt"/>
                <a:ea typeface="+mn-ea"/>
                <a:cs typeface="+mn-cs"/>
              </a:defRPr>
            </a:lvl5pPr>
            <a:lvl6pPr marL="2286000" algn="l" defTabSz="914400" rtl="0" eaLnBrk="1" latinLnBrk="0" hangingPunct="1">
              <a:defRPr kumimoji="1" b="1" kern="1200">
                <a:solidFill>
                  <a:schemeClr val="lt1"/>
                </a:solidFill>
                <a:latin typeface="+mn-lt"/>
                <a:ea typeface="+mn-ea"/>
                <a:cs typeface="+mn-cs"/>
              </a:defRPr>
            </a:lvl6pPr>
            <a:lvl7pPr marL="2743200" algn="l" defTabSz="914400" rtl="0" eaLnBrk="1" latinLnBrk="0" hangingPunct="1">
              <a:defRPr kumimoji="1" b="1" kern="1200">
                <a:solidFill>
                  <a:schemeClr val="lt1"/>
                </a:solidFill>
                <a:latin typeface="+mn-lt"/>
                <a:ea typeface="+mn-ea"/>
                <a:cs typeface="+mn-cs"/>
              </a:defRPr>
            </a:lvl7pPr>
            <a:lvl8pPr marL="3200400" algn="l" defTabSz="914400" rtl="0" eaLnBrk="1" latinLnBrk="0" hangingPunct="1">
              <a:defRPr kumimoji="1" b="1" kern="1200">
                <a:solidFill>
                  <a:schemeClr val="lt1"/>
                </a:solidFill>
                <a:latin typeface="+mn-lt"/>
                <a:ea typeface="+mn-ea"/>
                <a:cs typeface="+mn-cs"/>
              </a:defRPr>
            </a:lvl8pPr>
            <a:lvl9pPr marL="3657600" algn="l" defTabSz="914400" rtl="0" eaLnBrk="1" latinLnBrk="0" hangingPunct="1">
              <a:defRPr kumimoji="1" b="1" kern="1200">
                <a:solidFill>
                  <a:schemeClr val="lt1"/>
                </a:solidFill>
                <a:latin typeface="+mn-lt"/>
                <a:ea typeface="+mn-ea"/>
                <a:cs typeface="+mn-cs"/>
              </a:defRPr>
            </a:lvl9pPr>
          </a:lstStyle>
          <a:p>
            <a:pPr algn="ctr" eaLnBrk="1" hangingPunct="1">
              <a:defRPr/>
            </a:pPr>
            <a:endParaRPr lang="ja-JP" altLang="en-US"/>
          </a:p>
        </p:txBody>
      </p:sp>
      <p:sp>
        <p:nvSpPr>
          <p:cNvPr id="43" name="Rectangle 22">
            <a:extLst>
              <a:ext uri="{FF2B5EF4-FFF2-40B4-BE49-F238E27FC236}">
                <a16:creationId xmlns:a16="http://schemas.microsoft.com/office/drawing/2014/main" id="{6BBE30E3-FECD-43A4-8D29-ADE71B5C1139}"/>
              </a:ext>
            </a:extLst>
          </p:cNvPr>
          <p:cNvSpPr>
            <a:spLocks noChangeArrowheads="1"/>
          </p:cNvSpPr>
          <p:nvPr/>
        </p:nvSpPr>
        <p:spPr bwMode="auto">
          <a:xfrm>
            <a:off x="759091" y="5472364"/>
            <a:ext cx="341372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60000"/>
              </a:spcBef>
              <a:buBlip>
                <a:blip r:embed="rId2"/>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3"/>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spcBef>
                <a:spcPct val="0"/>
              </a:spcBef>
              <a:buFontTx/>
              <a:buNone/>
            </a:pPr>
            <a:r>
              <a:rPr lang="en-US" altLang="ja-JP" sz="1600" dirty="0">
                <a:solidFill>
                  <a:srgbClr val="FF0000"/>
                </a:solidFill>
                <a:latin typeface="Times New Roman" panose="02020603050405020304" pitchFamily="18" charset="0"/>
              </a:rPr>
              <a:t>VBAN</a:t>
            </a:r>
            <a:r>
              <a:rPr lang="en-US" altLang="ja-JP" sz="1600" dirty="0">
                <a:latin typeface="Times New Roman" panose="02020603050405020304" pitchFamily="18" charset="0"/>
              </a:rPr>
              <a:t> </a:t>
            </a:r>
            <a:r>
              <a:rPr lang="en-US" altLang="ja-JP" sz="1600" dirty="0">
                <a:latin typeface="Times New Roman" panose="02020603050405020304" pitchFamily="18" charset="0"/>
                <a:sym typeface="Wingdings" panose="05000000000000000000" pitchFamily="2" charset="2"/>
              </a:rPr>
              <a:t> </a:t>
            </a:r>
            <a:r>
              <a:rPr lang="en-US" altLang="ja-JP" sz="1600" dirty="0">
                <a:solidFill>
                  <a:srgbClr val="FF0000"/>
                </a:solidFill>
                <a:latin typeface="Times New Roman" panose="02020603050405020304" pitchFamily="18" charset="0"/>
                <a:sym typeface="Wingdings" panose="05000000000000000000" pitchFamily="2" charset="2"/>
              </a:rPr>
              <a:t>HBAN</a:t>
            </a:r>
            <a:r>
              <a:rPr lang="en-US" altLang="ja-JP" sz="1600" dirty="0">
                <a:latin typeface="Times New Roman" panose="02020603050405020304" pitchFamily="18" charset="0"/>
                <a:sym typeface="Wingdings" panose="05000000000000000000" pitchFamily="2" charset="2"/>
              </a:rPr>
              <a:t> interference</a:t>
            </a:r>
            <a:endParaRPr lang="ja-JP" altLang="en-US" sz="1600" dirty="0">
              <a:latin typeface="Times New Roman" panose="02020603050405020304" pitchFamily="18" charset="0"/>
            </a:endParaRPr>
          </a:p>
        </p:txBody>
      </p:sp>
      <p:sp>
        <p:nvSpPr>
          <p:cNvPr id="44" name="矢印: 右 43">
            <a:extLst>
              <a:ext uri="{FF2B5EF4-FFF2-40B4-BE49-F238E27FC236}">
                <a16:creationId xmlns:a16="http://schemas.microsoft.com/office/drawing/2014/main" id="{BB7213E1-97B6-4A1F-9833-11AAEB08361B}"/>
              </a:ext>
            </a:extLst>
          </p:cNvPr>
          <p:cNvSpPr/>
          <p:nvPr/>
        </p:nvSpPr>
        <p:spPr>
          <a:xfrm>
            <a:off x="5032650" y="5977701"/>
            <a:ext cx="674703" cy="221507"/>
          </a:xfrm>
          <a:prstGeom prst="rightArrow">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tx1"/>
              </a:solidFill>
            </a:endParaRPr>
          </a:p>
        </p:txBody>
      </p:sp>
    </p:spTree>
    <p:extLst>
      <p:ext uri="{BB962C8B-B14F-4D97-AF65-F5344CB8AC3E}">
        <p14:creationId xmlns:p14="http://schemas.microsoft.com/office/powerpoint/2010/main" val="12568610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A9C4F963-0CE6-40CA-B0F1-1878C115177E}"/>
              </a:ext>
            </a:extLst>
          </p:cNvPr>
          <p:cNvSpPr>
            <a:spLocks noGrp="1"/>
          </p:cNvSpPr>
          <p:nvPr>
            <p:ph type="dt" idx="10"/>
          </p:nvPr>
        </p:nvSpPr>
        <p:spPr/>
        <p:txBody>
          <a:bodyPr/>
          <a:lstStyle/>
          <a:p>
            <a:r>
              <a:rPr lang="en-US" altLang="ja-JP"/>
              <a:t>January 2024</a:t>
            </a:r>
            <a:endParaRPr lang="en-US" dirty="0"/>
          </a:p>
        </p:txBody>
      </p:sp>
      <p:sp>
        <p:nvSpPr>
          <p:cNvPr id="3" name="フッター プレースホルダー 2">
            <a:extLst>
              <a:ext uri="{FF2B5EF4-FFF2-40B4-BE49-F238E27FC236}">
                <a16:creationId xmlns:a16="http://schemas.microsoft.com/office/drawing/2014/main" id="{D7B1A794-7FB2-4ED9-A457-4AC137D264D9}"/>
              </a:ext>
            </a:extLst>
          </p:cNvPr>
          <p:cNvSpPr>
            <a:spLocks noGrp="1"/>
          </p:cNvSpPr>
          <p:nvPr>
            <p:ph type="ftr" idx="11"/>
          </p:nvPr>
        </p:nvSpPr>
        <p:spPr/>
        <p:txBody>
          <a:bodyPr/>
          <a:lstStyle/>
          <a:p>
            <a:r>
              <a:rPr lang="en-US"/>
              <a:t>Takumi Kobayashi, Minsoo Kim, Marco Hernandez, Ryuji Kohno (Nitech/YRP-IAI/U.Oulu/YNU)</a:t>
            </a:r>
            <a:endParaRPr lang="en-US" dirty="0"/>
          </a:p>
        </p:txBody>
      </p:sp>
      <p:sp>
        <p:nvSpPr>
          <p:cNvPr id="4" name="スライド番号プレースホルダー 3">
            <a:extLst>
              <a:ext uri="{FF2B5EF4-FFF2-40B4-BE49-F238E27FC236}">
                <a16:creationId xmlns:a16="http://schemas.microsoft.com/office/drawing/2014/main" id="{4F9F90CC-110E-4B23-9B4D-B50373F2EBBD}"/>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7</a:t>
            </a:fld>
            <a:endParaRPr dirty="0"/>
          </a:p>
        </p:txBody>
      </p:sp>
      <p:sp>
        <p:nvSpPr>
          <p:cNvPr id="5" name="タイトル 4">
            <a:extLst>
              <a:ext uri="{FF2B5EF4-FFF2-40B4-BE49-F238E27FC236}">
                <a16:creationId xmlns:a16="http://schemas.microsoft.com/office/drawing/2014/main" id="{323D171F-ED2E-4C8F-91F0-C85F88AC1A26}"/>
              </a:ext>
            </a:extLst>
          </p:cNvPr>
          <p:cNvSpPr>
            <a:spLocks noGrp="1"/>
          </p:cNvSpPr>
          <p:nvPr>
            <p:ph type="title"/>
          </p:nvPr>
        </p:nvSpPr>
        <p:spPr/>
        <p:txBody>
          <a:bodyPr/>
          <a:lstStyle/>
          <a:p>
            <a:r>
              <a:rPr kumimoji="1" lang="en-US" altLang="ja-JP" dirty="0"/>
              <a:t>EMC (Electro-Magnetic Compatibility)</a:t>
            </a:r>
            <a:endParaRPr kumimoji="1" lang="ja-JP" altLang="en-US" dirty="0"/>
          </a:p>
        </p:txBody>
      </p:sp>
      <p:pic>
        <p:nvPicPr>
          <p:cNvPr id="32" name="図 31">
            <a:extLst>
              <a:ext uri="{FF2B5EF4-FFF2-40B4-BE49-F238E27FC236}">
                <a16:creationId xmlns:a16="http://schemas.microsoft.com/office/drawing/2014/main" id="{695144D4-23E7-4272-A921-A527029289F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10534" t="9475" r="7476" b="7084"/>
          <a:stretch/>
        </p:blipFill>
        <p:spPr>
          <a:xfrm>
            <a:off x="1293714" y="1126810"/>
            <a:ext cx="7202586" cy="5024359"/>
          </a:xfrm>
          <a:prstGeom prst="rect">
            <a:avLst/>
          </a:prstGeom>
        </p:spPr>
      </p:pic>
      <p:sp>
        <p:nvSpPr>
          <p:cNvPr id="33" name="テキスト ボックス 32">
            <a:extLst>
              <a:ext uri="{FF2B5EF4-FFF2-40B4-BE49-F238E27FC236}">
                <a16:creationId xmlns:a16="http://schemas.microsoft.com/office/drawing/2014/main" id="{547A6314-F348-4DDD-AC7D-CFADE7DA5BD0}"/>
              </a:ext>
            </a:extLst>
          </p:cNvPr>
          <p:cNvSpPr txBox="1"/>
          <p:nvPr/>
        </p:nvSpPr>
        <p:spPr>
          <a:xfrm>
            <a:off x="4019832" y="1351559"/>
            <a:ext cx="3099293" cy="830997"/>
          </a:xfrm>
          <a:prstGeom prst="rect">
            <a:avLst/>
          </a:prstGeom>
          <a:noFill/>
        </p:spPr>
        <p:txBody>
          <a:bodyPr wrap="square" rtlCol="0">
            <a:spAutoFit/>
          </a:bodyPr>
          <a:lstStyle/>
          <a:p>
            <a:pPr eaLnBrk="1" hangingPunct="1"/>
            <a:r>
              <a:rPr lang="en-US" altLang="ja-JP" sz="2400" b="0" dirty="0">
                <a:solidFill>
                  <a:schemeClr val="dk2"/>
                </a:solidFill>
                <a:latin typeface="Times New Roman"/>
                <a:cs typeface="Times New Roman"/>
                <a:sym typeface="Times New Roman"/>
              </a:rPr>
              <a:t>Pulse noise,</a:t>
            </a:r>
          </a:p>
          <a:p>
            <a:pPr eaLnBrk="1" hangingPunct="1"/>
            <a:r>
              <a:rPr lang="en-US" altLang="ja-JP" sz="2400" b="0" dirty="0">
                <a:solidFill>
                  <a:schemeClr val="dk2"/>
                </a:solidFill>
                <a:latin typeface="Times New Roman"/>
                <a:cs typeface="Times New Roman"/>
                <a:sym typeface="Times New Roman"/>
              </a:rPr>
              <a:t>Colored noise etc..</a:t>
            </a:r>
            <a:endParaRPr lang="ja-JP" altLang="en-US" sz="2400" b="0" dirty="0">
              <a:solidFill>
                <a:schemeClr val="dk2"/>
              </a:solidFill>
              <a:latin typeface="Times New Roman"/>
              <a:cs typeface="Times New Roman"/>
              <a:sym typeface="Times New Roman"/>
            </a:endParaRPr>
          </a:p>
        </p:txBody>
      </p:sp>
      <p:sp>
        <p:nvSpPr>
          <p:cNvPr id="34" name="正方形/長方形 33">
            <a:extLst>
              <a:ext uri="{FF2B5EF4-FFF2-40B4-BE49-F238E27FC236}">
                <a16:creationId xmlns:a16="http://schemas.microsoft.com/office/drawing/2014/main" id="{F4FBBFD1-E69E-417D-BCEF-AD349FE4EB79}"/>
              </a:ext>
            </a:extLst>
          </p:cNvPr>
          <p:cNvSpPr/>
          <p:nvPr/>
        </p:nvSpPr>
        <p:spPr>
          <a:xfrm>
            <a:off x="6746953" y="2658740"/>
            <a:ext cx="2357261" cy="1138925"/>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800" dirty="0">
                <a:solidFill>
                  <a:schemeClr val="tx1"/>
                </a:solidFill>
              </a:rPr>
              <a:t>Other devices </a:t>
            </a:r>
            <a:r>
              <a:rPr lang="en-US" altLang="ja-JP" sz="2000" dirty="0">
                <a:solidFill>
                  <a:schemeClr val="tx1"/>
                </a:solidFill>
              </a:rPr>
              <a:t>e.g.</a:t>
            </a:r>
            <a:r>
              <a:rPr lang="ja-JP" altLang="en-US" sz="2000" dirty="0">
                <a:solidFill>
                  <a:schemeClr val="tx1"/>
                </a:solidFill>
              </a:rPr>
              <a:t> </a:t>
            </a:r>
            <a:r>
              <a:rPr lang="en-US" altLang="ja-JP" sz="2000" dirty="0">
                <a:solidFill>
                  <a:schemeClr val="tx1"/>
                </a:solidFill>
              </a:rPr>
              <a:t>Medical devices</a:t>
            </a:r>
            <a:endParaRPr kumimoji="1" lang="ja-JP" altLang="en-US" sz="2800" dirty="0">
              <a:solidFill>
                <a:schemeClr val="tx1"/>
              </a:solidFill>
            </a:endParaRPr>
          </a:p>
        </p:txBody>
      </p:sp>
      <p:sp>
        <p:nvSpPr>
          <p:cNvPr id="35" name="正方形/長方形 34">
            <a:extLst>
              <a:ext uri="{FF2B5EF4-FFF2-40B4-BE49-F238E27FC236}">
                <a16:creationId xmlns:a16="http://schemas.microsoft.com/office/drawing/2014/main" id="{129147D8-8B60-4058-BA22-1F0F8861CCC9}"/>
              </a:ext>
            </a:extLst>
          </p:cNvPr>
          <p:cNvSpPr/>
          <p:nvPr/>
        </p:nvSpPr>
        <p:spPr>
          <a:xfrm>
            <a:off x="855506" y="1327442"/>
            <a:ext cx="2127833" cy="940231"/>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Thunder,</a:t>
            </a:r>
          </a:p>
          <a:p>
            <a:pPr algn="ctr"/>
            <a:r>
              <a:rPr kumimoji="1" lang="en-US" altLang="ja-JP" dirty="0">
                <a:solidFill>
                  <a:schemeClr val="tx1"/>
                </a:solidFill>
              </a:rPr>
              <a:t>Electrostatic discharge; ESD</a:t>
            </a:r>
            <a:endParaRPr kumimoji="1" lang="ja-JP" altLang="en-US" dirty="0">
              <a:solidFill>
                <a:schemeClr val="tx1"/>
              </a:solidFill>
            </a:endParaRPr>
          </a:p>
        </p:txBody>
      </p:sp>
      <p:sp>
        <p:nvSpPr>
          <p:cNvPr id="36" name="正方形/長方形 35">
            <a:extLst>
              <a:ext uri="{FF2B5EF4-FFF2-40B4-BE49-F238E27FC236}">
                <a16:creationId xmlns:a16="http://schemas.microsoft.com/office/drawing/2014/main" id="{56A07030-F0D9-4907-8135-377A8B613B6A}"/>
              </a:ext>
            </a:extLst>
          </p:cNvPr>
          <p:cNvSpPr/>
          <p:nvPr/>
        </p:nvSpPr>
        <p:spPr>
          <a:xfrm>
            <a:off x="723900" y="2817812"/>
            <a:ext cx="2285435" cy="940232"/>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Other radio devices</a:t>
            </a:r>
          </a:p>
          <a:p>
            <a:pPr algn="ctr"/>
            <a:r>
              <a:rPr lang="en-US" altLang="ja-JP" dirty="0">
                <a:solidFill>
                  <a:schemeClr val="tx1"/>
                </a:solidFill>
              </a:rPr>
              <a:t>e.g. cellular phone, cellular base station</a:t>
            </a:r>
            <a:endParaRPr kumimoji="1" lang="ja-JP" altLang="en-US" dirty="0">
              <a:solidFill>
                <a:schemeClr val="tx1"/>
              </a:solidFill>
            </a:endParaRPr>
          </a:p>
        </p:txBody>
      </p:sp>
      <p:sp>
        <p:nvSpPr>
          <p:cNvPr id="37" name="正方形/長方形 36">
            <a:extLst>
              <a:ext uri="{FF2B5EF4-FFF2-40B4-BE49-F238E27FC236}">
                <a16:creationId xmlns:a16="http://schemas.microsoft.com/office/drawing/2014/main" id="{342D30D4-8F16-4394-ACE9-2BD8D4B51D8C}"/>
              </a:ext>
            </a:extLst>
          </p:cNvPr>
          <p:cNvSpPr/>
          <p:nvPr/>
        </p:nvSpPr>
        <p:spPr>
          <a:xfrm>
            <a:off x="1020709" y="4161245"/>
            <a:ext cx="1988626" cy="916701"/>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Power electronics</a:t>
            </a:r>
          </a:p>
          <a:p>
            <a:pPr algn="ctr"/>
            <a:r>
              <a:rPr lang="en-US" altLang="ja-JP" dirty="0">
                <a:solidFill>
                  <a:schemeClr val="tx1"/>
                </a:solidFill>
              </a:rPr>
              <a:t>motors</a:t>
            </a:r>
          </a:p>
          <a:p>
            <a:pPr algn="ctr"/>
            <a:r>
              <a:rPr kumimoji="1" lang="en-US" altLang="ja-JP" dirty="0">
                <a:solidFill>
                  <a:schemeClr val="tx1"/>
                </a:solidFill>
              </a:rPr>
              <a:t>Microwave</a:t>
            </a:r>
            <a:r>
              <a:rPr kumimoji="1" lang="ja-JP" altLang="en-US" dirty="0">
                <a:solidFill>
                  <a:schemeClr val="tx1"/>
                </a:solidFill>
              </a:rPr>
              <a:t> </a:t>
            </a:r>
            <a:r>
              <a:rPr kumimoji="1" lang="en-US" altLang="ja-JP" dirty="0">
                <a:solidFill>
                  <a:schemeClr val="tx1"/>
                </a:solidFill>
              </a:rPr>
              <a:t>oven</a:t>
            </a:r>
            <a:endParaRPr kumimoji="1" lang="ja-JP" altLang="en-US" dirty="0">
              <a:solidFill>
                <a:schemeClr val="tx1"/>
              </a:solidFill>
            </a:endParaRPr>
          </a:p>
        </p:txBody>
      </p:sp>
      <p:sp>
        <p:nvSpPr>
          <p:cNvPr id="38" name="正方形/長方形 37">
            <a:extLst>
              <a:ext uri="{FF2B5EF4-FFF2-40B4-BE49-F238E27FC236}">
                <a16:creationId xmlns:a16="http://schemas.microsoft.com/office/drawing/2014/main" id="{90850B04-CB13-415C-8688-A6454B8D6F9F}"/>
              </a:ext>
            </a:extLst>
          </p:cNvPr>
          <p:cNvSpPr/>
          <p:nvPr/>
        </p:nvSpPr>
        <p:spPr>
          <a:xfrm>
            <a:off x="4140898" y="2789660"/>
            <a:ext cx="1508216" cy="984931"/>
          </a:xfrm>
          <a:prstGeom prst="rect">
            <a:avLst/>
          </a:prstGeom>
          <a:solidFill>
            <a:schemeClr val="accent1"/>
          </a:solidFill>
          <a:ln w="44450" cmpd="dbl">
            <a:solidFill>
              <a:schemeClr val="tx1"/>
            </a:solidFill>
          </a:ln>
          <a:effectLst>
            <a:outerShdw blurRad="50800" dist="38100" algn="l" rotWithShape="0">
              <a:prstClr val="black">
                <a:alpha val="6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3200" dirty="0">
                <a:solidFill>
                  <a:schemeClr val="tx1"/>
                </a:solidFill>
              </a:rPr>
              <a:t>BAN device</a:t>
            </a:r>
            <a:endParaRPr kumimoji="1" lang="ja-JP" altLang="en-US" sz="3200" dirty="0">
              <a:solidFill>
                <a:schemeClr val="tx1"/>
              </a:solidFill>
            </a:endParaRPr>
          </a:p>
        </p:txBody>
      </p:sp>
      <p:sp>
        <p:nvSpPr>
          <p:cNvPr id="39" name="正方形/長方形 38">
            <a:extLst>
              <a:ext uri="{FF2B5EF4-FFF2-40B4-BE49-F238E27FC236}">
                <a16:creationId xmlns:a16="http://schemas.microsoft.com/office/drawing/2014/main" id="{B42CD29D-D4DA-401A-8157-6BB93E728FD9}"/>
              </a:ext>
            </a:extLst>
          </p:cNvPr>
          <p:cNvSpPr/>
          <p:nvPr/>
        </p:nvSpPr>
        <p:spPr>
          <a:xfrm>
            <a:off x="2353623" y="5678472"/>
            <a:ext cx="2431264" cy="698257"/>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Interference</a:t>
            </a:r>
            <a:endParaRPr kumimoji="1" lang="ja-JP" altLang="en-US" dirty="0">
              <a:solidFill>
                <a:schemeClr val="tx1"/>
              </a:solidFill>
            </a:endParaRPr>
          </a:p>
        </p:txBody>
      </p:sp>
      <p:sp>
        <p:nvSpPr>
          <p:cNvPr id="40" name="正方形/長方形 39">
            <a:extLst>
              <a:ext uri="{FF2B5EF4-FFF2-40B4-BE49-F238E27FC236}">
                <a16:creationId xmlns:a16="http://schemas.microsoft.com/office/drawing/2014/main" id="{26D8AA57-070E-482E-9D2E-5FEA4A89F665}"/>
              </a:ext>
            </a:extLst>
          </p:cNvPr>
          <p:cNvSpPr/>
          <p:nvPr/>
        </p:nvSpPr>
        <p:spPr>
          <a:xfrm>
            <a:off x="5118543" y="5557956"/>
            <a:ext cx="2431264" cy="685438"/>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Emission</a:t>
            </a:r>
            <a:endParaRPr kumimoji="1" lang="ja-JP" altLang="en-US" dirty="0">
              <a:solidFill>
                <a:schemeClr val="tx1"/>
              </a:solidFill>
            </a:endParaRPr>
          </a:p>
        </p:txBody>
      </p:sp>
      <p:sp>
        <p:nvSpPr>
          <p:cNvPr id="41" name="上矢印 15">
            <a:extLst>
              <a:ext uri="{FF2B5EF4-FFF2-40B4-BE49-F238E27FC236}">
                <a16:creationId xmlns:a16="http://schemas.microsoft.com/office/drawing/2014/main" id="{73A20EE9-11F1-4C07-B7F5-42BBFC000602}"/>
              </a:ext>
            </a:extLst>
          </p:cNvPr>
          <p:cNvSpPr/>
          <p:nvPr/>
        </p:nvSpPr>
        <p:spPr>
          <a:xfrm>
            <a:off x="2983339" y="5346346"/>
            <a:ext cx="1188708" cy="504576"/>
          </a:xfrm>
          <a:prstGeom prst="upArrow">
            <a:avLst/>
          </a:prstGeom>
          <a:solidFill>
            <a:schemeClr val="bg1"/>
          </a:solid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上矢印 16">
            <a:extLst>
              <a:ext uri="{FF2B5EF4-FFF2-40B4-BE49-F238E27FC236}">
                <a16:creationId xmlns:a16="http://schemas.microsoft.com/office/drawing/2014/main" id="{B202DEEC-BF5E-466F-8FA2-413D511BF23C}"/>
              </a:ext>
            </a:extLst>
          </p:cNvPr>
          <p:cNvSpPr/>
          <p:nvPr/>
        </p:nvSpPr>
        <p:spPr>
          <a:xfrm>
            <a:off x="5706168" y="3869816"/>
            <a:ext cx="1256012" cy="1808657"/>
          </a:xfrm>
          <a:prstGeom prst="upArrow">
            <a:avLst>
              <a:gd name="adj1" fmla="val 50000"/>
              <a:gd name="adj2" fmla="val 36606"/>
            </a:avLst>
          </a:prstGeom>
          <a:solidFill>
            <a:schemeClr val="bg1"/>
          </a:solid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円/楕円 17">
            <a:extLst>
              <a:ext uri="{FF2B5EF4-FFF2-40B4-BE49-F238E27FC236}">
                <a16:creationId xmlns:a16="http://schemas.microsoft.com/office/drawing/2014/main" id="{CC9982F2-F08C-47E6-BCA9-070590E581B0}"/>
              </a:ext>
            </a:extLst>
          </p:cNvPr>
          <p:cNvSpPr/>
          <p:nvPr/>
        </p:nvSpPr>
        <p:spPr>
          <a:xfrm>
            <a:off x="3216382" y="1329519"/>
            <a:ext cx="683385" cy="3924602"/>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円/楕円 18">
            <a:extLst>
              <a:ext uri="{FF2B5EF4-FFF2-40B4-BE49-F238E27FC236}">
                <a16:creationId xmlns:a16="http://schemas.microsoft.com/office/drawing/2014/main" id="{9DAD420A-2B60-455B-98A0-95A460B9937D}"/>
              </a:ext>
            </a:extLst>
          </p:cNvPr>
          <p:cNvSpPr/>
          <p:nvPr/>
        </p:nvSpPr>
        <p:spPr>
          <a:xfrm>
            <a:off x="5848458" y="2901983"/>
            <a:ext cx="699151" cy="895683"/>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稲妻 44">
            <a:extLst>
              <a:ext uri="{FF2B5EF4-FFF2-40B4-BE49-F238E27FC236}">
                <a16:creationId xmlns:a16="http://schemas.microsoft.com/office/drawing/2014/main" id="{69EC2772-F8D2-42FF-8A91-30B48335FFF8}"/>
              </a:ext>
            </a:extLst>
          </p:cNvPr>
          <p:cNvSpPr/>
          <p:nvPr/>
        </p:nvSpPr>
        <p:spPr>
          <a:xfrm>
            <a:off x="937026" y="2278452"/>
            <a:ext cx="236623" cy="380288"/>
          </a:xfrm>
          <a:prstGeom prst="lightningBol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7317892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1736E310-EDD5-4EEA-8F9B-CEC85B4D5AC4}"/>
              </a:ext>
            </a:extLst>
          </p:cNvPr>
          <p:cNvSpPr>
            <a:spLocks noGrp="1"/>
          </p:cNvSpPr>
          <p:nvPr>
            <p:ph type="dt" idx="10"/>
          </p:nvPr>
        </p:nvSpPr>
        <p:spPr/>
        <p:txBody>
          <a:bodyPr/>
          <a:lstStyle/>
          <a:p>
            <a:r>
              <a:rPr lang="en-US" altLang="ja-JP"/>
              <a:t>January 2024</a:t>
            </a:r>
            <a:endParaRPr lang="en-US" dirty="0"/>
          </a:p>
        </p:txBody>
      </p:sp>
      <p:sp>
        <p:nvSpPr>
          <p:cNvPr id="3" name="フッター プレースホルダー 2">
            <a:extLst>
              <a:ext uri="{FF2B5EF4-FFF2-40B4-BE49-F238E27FC236}">
                <a16:creationId xmlns:a16="http://schemas.microsoft.com/office/drawing/2014/main" id="{F6F6D17B-D790-40A2-99DD-137B6A3A22F8}"/>
              </a:ext>
            </a:extLst>
          </p:cNvPr>
          <p:cNvSpPr>
            <a:spLocks noGrp="1"/>
          </p:cNvSpPr>
          <p:nvPr>
            <p:ph type="ftr" idx="11"/>
          </p:nvPr>
        </p:nvSpPr>
        <p:spPr/>
        <p:txBody>
          <a:bodyPr/>
          <a:lstStyle/>
          <a:p>
            <a:r>
              <a:rPr lang="en-US"/>
              <a:t>Takumi Kobayashi, Minsoo Kim, Marco Hernandez, Ryuji Kohno (Nitech/YRP-IAI/U.Oulu/YNU)</a:t>
            </a:r>
            <a:endParaRPr lang="en-US" dirty="0"/>
          </a:p>
        </p:txBody>
      </p:sp>
      <p:sp>
        <p:nvSpPr>
          <p:cNvPr id="4" name="スライド番号プレースホルダー 3">
            <a:extLst>
              <a:ext uri="{FF2B5EF4-FFF2-40B4-BE49-F238E27FC236}">
                <a16:creationId xmlns:a16="http://schemas.microsoft.com/office/drawing/2014/main" id="{1AA87556-AAD1-48C0-9374-42F78C3ED765}"/>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8</a:t>
            </a:fld>
            <a:endParaRPr dirty="0"/>
          </a:p>
        </p:txBody>
      </p:sp>
      <p:sp>
        <p:nvSpPr>
          <p:cNvPr id="5" name="タイトル 4">
            <a:extLst>
              <a:ext uri="{FF2B5EF4-FFF2-40B4-BE49-F238E27FC236}">
                <a16:creationId xmlns:a16="http://schemas.microsoft.com/office/drawing/2014/main" id="{98BDF6D0-B450-44FC-9D6D-221197F40887}"/>
              </a:ext>
            </a:extLst>
          </p:cNvPr>
          <p:cNvSpPr>
            <a:spLocks noGrp="1"/>
          </p:cNvSpPr>
          <p:nvPr>
            <p:ph type="title"/>
          </p:nvPr>
        </p:nvSpPr>
        <p:spPr/>
        <p:txBody>
          <a:bodyPr/>
          <a:lstStyle/>
          <a:p>
            <a:r>
              <a:rPr kumimoji="1" lang="en-US" altLang="ja-JP" dirty="0"/>
              <a:t>Medical room radio environment</a:t>
            </a:r>
            <a:endParaRPr kumimoji="1" lang="ja-JP" altLang="en-US" dirty="0"/>
          </a:p>
        </p:txBody>
      </p:sp>
      <p:pic>
        <p:nvPicPr>
          <p:cNvPr id="7" name="Picture 5">
            <a:extLst>
              <a:ext uri="{FF2B5EF4-FFF2-40B4-BE49-F238E27FC236}">
                <a16:creationId xmlns:a16="http://schemas.microsoft.com/office/drawing/2014/main" id="{433AF562-4109-4E97-970D-2D27C48D5B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685800" y="1308607"/>
            <a:ext cx="7459608" cy="508912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 name="AutoShape 7">
            <a:extLst>
              <a:ext uri="{FF2B5EF4-FFF2-40B4-BE49-F238E27FC236}">
                <a16:creationId xmlns:a16="http://schemas.microsoft.com/office/drawing/2014/main" id="{EF046247-561D-4CEF-90AE-C12FD9645E4C}"/>
              </a:ext>
            </a:extLst>
          </p:cNvPr>
          <p:cNvSpPr>
            <a:spLocks noChangeArrowheads="1"/>
          </p:cNvSpPr>
          <p:nvPr/>
        </p:nvSpPr>
        <p:spPr bwMode="auto">
          <a:xfrm>
            <a:off x="3433537" y="1956557"/>
            <a:ext cx="2104236" cy="444822"/>
          </a:xfrm>
          <a:prstGeom prst="wedgeRoundRectCallout">
            <a:avLst>
              <a:gd name="adj1" fmla="val 39585"/>
              <a:gd name="adj2" fmla="val 259730"/>
              <a:gd name="adj3" fmla="val 16667"/>
            </a:avLst>
          </a:prstGeom>
          <a:solidFill>
            <a:srgbClr val="FFFFFF"/>
          </a:solidFill>
          <a:ln w="9525">
            <a:solidFill>
              <a:srgbClr val="000000"/>
            </a:solidFill>
            <a:miter lim="800000"/>
            <a:headEnd/>
            <a:tailEnd/>
          </a:ln>
        </p:spPr>
        <p:txBody>
          <a:bodyPr lIns="55721" tIns="6668" rIns="55721" bIns="6668"/>
          <a:lstStyle/>
          <a:p>
            <a:pPr algn="ctr">
              <a:spcBef>
                <a:spcPct val="0"/>
              </a:spcBef>
            </a:pPr>
            <a:r>
              <a:rPr lang="en-US" altLang="ja-JP" sz="2000" dirty="0">
                <a:latin typeface="+mn-ea"/>
              </a:rPr>
              <a:t>Vital monitor</a:t>
            </a:r>
            <a:endParaRPr lang="ja-JP" altLang="en-US" sz="2000" dirty="0">
              <a:latin typeface="+mn-ea"/>
            </a:endParaRPr>
          </a:p>
        </p:txBody>
      </p:sp>
      <p:sp>
        <p:nvSpPr>
          <p:cNvPr id="9" name="AutoShape 8">
            <a:extLst>
              <a:ext uri="{FF2B5EF4-FFF2-40B4-BE49-F238E27FC236}">
                <a16:creationId xmlns:a16="http://schemas.microsoft.com/office/drawing/2014/main" id="{50DE190E-6A0A-4D17-A803-B4E6A97F0874}"/>
              </a:ext>
            </a:extLst>
          </p:cNvPr>
          <p:cNvSpPr>
            <a:spLocks noChangeArrowheads="1"/>
          </p:cNvSpPr>
          <p:nvPr/>
        </p:nvSpPr>
        <p:spPr bwMode="auto">
          <a:xfrm>
            <a:off x="6175258" y="1498600"/>
            <a:ext cx="1970150" cy="1117600"/>
          </a:xfrm>
          <a:prstGeom prst="wedgeRoundRectCallout">
            <a:avLst>
              <a:gd name="adj1" fmla="val -29839"/>
              <a:gd name="adj2" fmla="val 125120"/>
              <a:gd name="adj3" fmla="val 16667"/>
            </a:avLst>
          </a:prstGeom>
          <a:solidFill>
            <a:srgbClr val="FFFFFF"/>
          </a:solidFill>
          <a:ln w="9525">
            <a:solidFill>
              <a:srgbClr val="000000"/>
            </a:solidFill>
            <a:miter lim="800000"/>
            <a:headEnd/>
            <a:tailEnd/>
          </a:ln>
        </p:spPr>
        <p:txBody>
          <a:bodyPr lIns="55721" tIns="6668" rIns="55721" bIns="6668"/>
          <a:lstStyle/>
          <a:p>
            <a:pPr algn="ctr">
              <a:spcBef>
                <a:spcPct val="0"/>
              </a:spcBef>
            </a:pPr>
            <a:r>
              <a:rPr lang="en-US" altLang="ja-JP" sz="2000" dirty="0">
                <a:latin typeface="+mn-ea"/>
              </a:rPr>
              <a:t>Cardiac output monitor</a:t>
            </a:r>
            <a:endParaRPr lang="ja-JP" altLang="en-US" sz="2000" dirty="0">
              <a:latin typeface="+mn-ea"/>
            </a:endParaRPr>
          </a:p>
        </p:txBody>
      </p:sp>
      <p:sp>
        <p:nvSpPr>
          <p:cNvPr id="10" name="AutoShape 9">
            <a:extLst>
              <a:ext uri="{FF2B5EF4-FFF2-40B4-BE49-F238E27FC236}">
                <a16:creationId xmlns:a16="http://schemas.microsoft.com/office/drawing/2014/main" id="{384651A9-CF33-4A4A-9970-086426A3144B}"/>
              </a:ext>
            </a:extLst>
          </p:cNvPr>
          <p:cNvSpPr>
            <a:spLocks noChangeArrowheads="1"/>
          </p:cNvSpPr>
          <p:nvPr/>
        </p:nvSpPr>
        <p:spPr bwMode="auto">
          <a:xfrm>
            <a:off x="6591879" y="4953001"/>
            <a:ext cx="1553529" cy="749300"/>
          </a:xfrm>
          <a:prstGeom prst="wedgeRoundRectCallout">
            <a:avLst>
              <a:gd name="adj1" fmla="val -43101"/>
              <a:gd name="adj2" fmla="val -128608"/>
              <a:gd name="adj3" fmla="val 16667"/>
            </a:avLst>
          </a:prstGeom>
          <a:solidFill>
            <a:srgbClr val="FFFFFF"/>
          </a:solidFill>
          <a:ln w="9525">
            <a:solidFill>
              <a:srgbClr val="000000"/>
            </a:solidFill>
            <a:miter lim="800000"/>
            <a:headEnd/>
            <a:tailEnd/>
          </a:ln>
        </p:spPr>
        <p:txBody>
          <a:bodyPr lIns="55721" tIns="6668" rIns="55721" bIns="6668"/>
          <a:lstStyle/>
          <a:p>
            <a:pPr algn="ctr">
              <a:spcBef>
                <a:spcPct val="0"/>
              </a:spcBef>
            </a:pPr>
            <a:r>
              <a:rPr lang="en-US" altLang="ja-JP" sz="2000" dirty="0"/>
              <a:t>Artificial respirator</a:t>
            </a:r>
            <a:endParaRPr lang="ja-JP" altLang="en-US" sz="2000" dirty="0"/>
          </a:p>
        </p:txBody>
      </p:sp>
      <p:sp>
        <p:nvSpPr>
          <p:cNvPr id="11" name="AutoShape 10">
            <a:extLst>
              <a:ext uri="{FF2B5EF4-FFF2-40B4-BE49-F238E27FC236}">
                <a16:creationId xmlns:a16="http://schemas.microsoft.com/office/drawing/2014/main" id="{80179FFD-3FB7-4256-9BFD-9D1E2D074163}"/>
              </a:ext>
            </a:extLst>
          </p:cNvPr>
          <p:cNvSpPr>
            <a:spLocks noChangeArrowheads="1"/>
          </p:cNvSpPr>
          <p:nvPr/>
        </p:nvSpPr>
        <p:spPr bwMode="auto">
          <a:xfrm>
            <a:off x="1559270" y="2078249"/>
            <a:ext cx="1653348" cy="741151"/>
          </a:xfrm>
          <a:prstGeom prst="wedgeRoundRectCallout">
            <a:avLst>
              <a:gd name="adj1" fmla="val 100674"/>
              <a:gd name="adj2" fmla="val 229382"/>
              <a:gd name="adj3" fmla="val 16667"/>
            </a:avLst>
          </a:prstGeom>
          <a:solidFill>
            <a:srgbClr val="FFFFFF"/>
          </a:solidFill>
          <a:ln w="9525">
            <a:solidFill>
              <a:srgbClr val="000000"/>
            </a:solidFill>
            <a:miter lim="800000"/>
            <a:headEnd/>
            <a:tailEnd/>
          </a:ln>
        </p:spPr>
        <p:txBody>
          <a:bodyPr lIns="55721" tIns="6668" rIns="55721" bIns="6668"/>
          <a:lstStyle/>
          <a:p>
            <a:pPr algn="ctr">
              <a:spcBef>
                <a:spcPct val="0"/>
              </a:spcBef>
            </a:pPr>
            <a:r>
              <a:rPr lang="en-US" altLang="ja-JP" sz="2000" dirty="0"/>
              <a:t>Infusion pumps</a:t>
            </a:r>
            <a:endParaRPr lang="ja-JP" altLang="en-US" sz="2000" dirty="0"/>
          </a:p>
        </p:txBody>
      </p:sp>
    </p:spTree>
    <p:extLst>
      <p:ext uri="{BB962C8B-B14F-4D97-AF65-F5344CB8AC3E}">
        <p14:creationId xmlns:p14="http://schemas.microsoft.com/office/powerpoint/2010/main" val="40298232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日付プレースホルダー 18">
            <a:extLst>
              <a:ext uri="{FF2B5EF4-FFF2-40B4-BE49-F238E27FC236}">
                <a16:creationId xmlns:a16="http://schemas.microsoft.com/office/drawing/2014/main" id="{0563954A-7B54-4075-9C0E-2804191383AB}"/>
              </a:ext>
            </a:extLst>
          </p:cNvPr>
          <p:cNvSpPr>
            <a:spLocks noGrp="1"/>
          </p:cNvSpPr>
          <p:nvPr>
            <p:ph type="dt" idx="10"/>
          </p:nvPr>
        </p:nvSpPr>
        <p:spPr/>
        <p:txBody>
          <a:bodyPr/>
          <a:lstStyle/>
          <a:p>
            <a:r>
              <a:rPr kumimoji="1" lang="en-US" altLang="ja-JP"/>
              <a:t>January 2024</a:t>
            </a:r>
            <a:endParaRPr kumimoji="1" lang="ja-JP" altLang="en-US"/>
          </a:p>
        </p:txBody>
      </p:sp>
      <p:sp>
        <p:nvSpPr>
          <p:cNvPr id="20" name="フッター プレースホルダー 19">
            <a:extLst>
              <a:ext uri="{FF2B5EF4-FFF2-40B4-BE49-F238E27FC236}">
                <a16:creationId xmlns:a16="http://schemas.microsoft.com/office/drawing/2014/main" id="{AE8C99A1-DBB3-4BE0-A8C9-8A1EBD4666C9}"/>
              </a:ext>
            </a:extLst>
          </p:cNvPr>
          <p:cNvSpPr>
            <a:spLocks noGrp="1"/>
          </p:cNvSpPr>
          <p:nvPr>
            <p:ph type="ftr" idx="11"/>
          </p:nvPr>
        </p:nvSpPr>
        <p:spPr>
          <a:xfrm>
            <a:off x="4660323" y="6475412"/>
            <a:ext cx="4274127" cy="191007"/>
          </a:xfrm>
        </p:spPr>
        <p:txBody>
          <a:bodyPr/>
          <a:lstStyle/>
          <a:p>
            <a:r>
              <a:rPr kumimoji="1" lang="en-US" altLang="ja-JP"/>
              <a:t>Takumi Kobayashi, Minsoo Kim, Marco Hernandez, Ryuji Kohno (Nitech/YRP-IAI/U.Oulu/YNU)</a:t>
            </a:r>
            <a:endParaRPr kumimoji="1" lang="ja-JP" altLang="en-US" dirty="0"/>
          </a:p>
        </p:txBody>
      </p:sp>
      <p:sp>
        <p:nvSpPr>
          <p:cNvPr id="21" name="スライド番号プレースホルダー 20">
            <a:extLst>
              <a:ext uri="{FF2B5EF4-FFF2-40B4-BE49-F238E27FC236}">
                <a16:creationId xmlns:a16="http://schemas.microsoft.com/office/drawing/2014/main" id="{47F48515-74F0-4BE6-9D2A-3C5CC6A17497}"/>
              </a:ext>
            </a:extLst>
          </p:cNvPr>
          <p:cNvSpPr>
            <a:spLocks noGrp="1"/>
          </p:cNvSpPr>
          <p:nvPr>
            <p:ph type="sldNum" idx="12"/>
          </p:nvPr>
        </p:nvSpPr>
        <p:spPr/>
        <p:txBody>
          <a:bodyPr/>
          <a:lstStyle/>
          <a:p>
            <a:fld id="{248EE29C-DCB8-4C23-BE14-115B5B2E505D}" type="slidenum">
              <a:rPr kumimoji="1" lang="ja-JP" altLang="en-US" smtClean="0"/>
              <a:t>9</a:t>
            </a:fld>
            <a:endParaRPr kumimoji="1" lang="ja-JP" altLang="en-US"/>
          </a:p>
        </p:txBody>
      </p:sp>
      <p:sp>
        <p:nvSpPr>
          <p:cNvPr id="2" name="タイトル 1">
            <a:extLst>
              <a:ext uri="{FF2B5EF4-FFF2-40B4-BE49-F238E27FC236}">
                <a16:creationId xmlns:a16="http://schemas.microsoft.com/office/drawing/2014/main" id="{32FB79E5-E5D6-413D-B194-B7A3AE3EFD77}"/>
              </a:ext>
            </a:extLst>
          </p:cNvPr>
          <p:cNvSpPr>
            <a:spLocks noGrp="1"/>
          </p:cNvSpPr>
          <p:nvPr>
            <p:ph type="title"/>
          </p:nvPr>
        </p:nvSpPr>
        <p:spPr>
          <a:xfrm>
            <a:off x="1409700" y="593724"/>
            <a:ext cx="6818312" cy="452237"/>
          </a:xfrm>
        </p:spPr>
        <p:txBody>
          <a:bodyPr/>
          <a:lstStyle/>
          <a:p>
            <a:r>
              <a:rPr kumimoji="1" lang="en-US" altLang="ja-JP" dirty="0"/>
              <a:t>Environment Model in Vehicle</a:t>
            </a:r>
            <a:endParaRPr kumimoji="1" lang="ja-JP" altLang="en-US" dirty="0"/>
          </a:p>
        </p:txBody>
      </p:sp>
      <p:pic>
        <p:nvPicPr>
          <p:cNvPr id="1026" name="Picture 2" descr="923 Car Skeleton Stock Photos, Pictures &amp; Royalty-Free Images - iStock">
            <a:extLst>
              <a:ext uri="{FF2B5EF4-FFF2-40B4-BE49-F238E27FC236}">
                <a16:creationId xmlns:a16="http://schemas.microsoft.com/office/drawing/2014/main" id="{200CC19E-04FD-486B-82FD-ECDE812B512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580" t="15888" r="8950" b="16785"/>
          <a:stretch/>
        </p:blipFill>
        <p:spPr bwMode="auto">
          <a:xfrm>
            <a:off x="564304" y="3168958"/>
            <a:ext cx="7836929" cy="3204840"/>
          </a:xfrm>
          <a:prstGeom prst="rect">
            <a:avLst/>
          </a:prstGeom>
          <a:noFill/>
          <a:extLst>
            <a:ext uri="{909E8E84-426E-40DD-AFC4-6F175D3DCCD1}">
              <a14:hiddenFill xmlns:a14="http://schemas.microsoft.com/office/drawing/2010/main">
                <a:solidFill>
                  <a:srgbClr val="FFFFFF"/>
                </a:solidFill>
              </a14:hiddenFill>
            </a:ext>
          </a:extLst>
        </p:spPr>
      </p:pic>
      <p:sp>
        <p:nvSpPr>
          <p:cNvPr id="3" name="楕円 2">
            <a:extLst>
              <a:ext uri="{FF2B5EF4-FFF2-40B4-BE49-F238E27FC236}">
                <a16:creationId xmlns:a16="http://schemas.microsoft.com/office/drawing/2014/main" id="{8680E72D-AE70-4690-975B-25F8C18838FF}"/>
              </a:ext>
            </a:extLst>
          </p:cNvPr>
          <p:cNvSpPr/>
          <p:nvPr/>
        </p:nvSpPr>
        <p:spPr>
          <a:xfrm>
            <a:off x="4216892" y="4376691"/>
            <a:ext cx="355107" cy="337814"/>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dirty="0">
                <a:solidFill>
                  <a:schemeClr val="tx1"/>
                </a:solidFill>
              </a:rPr>
              <a:t>5</a:t>
            </a:r>
            <a:endParaRPr kumimoji="1" lang="ja-JP" altLang="en-US" dirty="0">
              <a:solidFill>
                <a:schemeClr val="tx1"/>
              </a:solidFill>
            </a:endParaRPr>
          </a:p>
        </p:txBody>
      </p:sp>
      <p:sp>
        <p:nvSpPr>
          <p:cNvPr id="5" name="楕円 4">
            <a:extLst>
              <a:ext uri="{FF2B5EF4-FFF2-40B4-BE49-F238E27FC236}">
                <a16:creationId xmlns:a16="http://schemas.microsoft.com/office/drawing/2014/main" id="{EEDE73EA-6109-481F-A591-323EEC4DC6F9}"/>
              </a:ext>
            </a:extLst>
          </p:cNvPr>
          <p:cNvSpPr/>
          <p:nvPr/>
        </p:nvSpPr>
        <p:spPr>
          <a:xfrm>
            <a:off x="1897438" y="4714505"/>
            <a:ext cx="355107" cy="33781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dirty="0">
                <a:solidFill>
                  <a:schemeClr val="tx1"/>
                </a:solidFill>
              </a:rPr>
              <a:t>1</a:t>
            </a:r>
            <a:endParaRPr kumimoji="1" lang="ja-JP" altLang="en-US" dirty="0">
              <a:solidFill>
                <a:schemeClr val="tx1"/>
              </a:solidFill>
            </a:endParaRPr>
          </a:p>
        </p:txBody>
      </p:sp>
      <p:sp>
        <p:nvSpPr>
          <p:cNvPr id="6" name="楕円 5">
            <a:extLst>
              <a:ext uri="{FF2B5EF4-FFF2-40B4-BE49-F238E27FC236}">
                <a16:creationId xmlns:a16="http://schemas.microsoft.com/office/drawing/2014/main" id="{13BEB00D-8F5B-4011-BBC6-103CBFCAD8FB}"/>
              </a:ext>
            </a:extLst>
          </p:cNvPr>
          <p:cNvSpPr/>
          <p:nvPr/>
        </p:nvSpPr>
        <p:spPr>
          <a:xfrm>
            <a:off x="2430098" y="4279499"/>
            <a:ext cx="355107" cy="33781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dirty="0">
                <a:solidFill>
                  <a:schemeClr val="tx1"/>
                </a:solidFill>
              </a:rPr>
              <a:t>2</a:t>
            </a:r>
            <a:endParaRPr kumimoji="1" lang="ja-JP" altLang="en-US" dirty="0">
              <a:solidFill>
                <a:schemeClr val="tx1"/>
              </a:solidFill>
            </a:endParaRPr>
          </a:p>
        </p:txBody>
      </p:sp>
      <p:sp>
        <p:nvSpPr>
          <p:cNvPr id="7" name="楕円 6">
            <a:extLst>
              <a:ext uri="{FF2B5EF4-FFF2-40B4-BE49-F238E27FC236}">
                <a16:creationId xmlns:a16="http://schemas.microsoft.com/office/drawing/2014/main" id="{4973D26D-DFE4-45D6-8E73-D0FBC077D671}"/>
              </a:ext>
            </a:extLst>
          </p:cNvPr>
          <p:cNvSpPr/>
          <p:nvPr/>
        </p:nvSpPr>
        <p:spPr>
          <a:xfrm>
            <a:off x="2879611" y="4917351"/>
            <a:ext cx="355107" cy="33781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dirty="0">
                <a:solidFill>
                  <a:schemeClr val="tx1"/>
                </a:solidFill>
              </a:rPr>
              <a:t>3</a:t>
            </a:r>
            <a:endParaRPr kumimoji="1" lang="ja-JP" altLang="en-US" dirty="0">
              <a:solidFill>
                <a:schemeClr val="tx1"/>
              </a:solidFill>
            </a:endParaRPr>
          </a:p>
        </p:txBody>
      </p:sp>
      <p:sp>
        <p:nvSpPr>
          <p:cNvPr id="8" name="楕円 7">
            <a:extLst>
              <a:ext uri="{FF2B5EF4-FFF2-40B4-BE49-F238E27FC236}">
                <a16:creationId xmlns:a16="http://schemas.microsoft.com/office/drawing/2014/main" id="{9180D310-4103-4E88-9F70-6C7FFE7F72DA}"/>
              </a:ext>
            </a:extLst>
          </p:cNvPr>
          <p:cNvSpPr/>
          <p:nvPr/>
        </p:nvSpPr>
        <p:spPr>
          <a:xfrm>
            <a:off x="3234718" y="4020475"/>
            <a:ext cx="355107" cy="337814"/>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dirty="0">
                <a:solidFill>
                  <a:schemeClr val="tx1"/>
                </a:solidFill>
              </a:rPr>
              <a:t>4</a:t>
            </a:r>
            <a:endParaRPr kumimoji="1" lang="ja-JP" altLang="en-US" dirty="0">
              <a:solidFill>
                <a:schemeClr val="tx1"/>
              </a:solidFill>
            </a:endParaRPr>
          </a:p>
        </p:txBody>
      </p:sp>
      <p:sp>
        <p:nvSpPr>
          <p:cNvPr id="9" name="楕円 8">
            <a:extLst>
              <a:ext uri="{FF2B5EF4-FFF2-40B4-BE49-F238E27FC236}">
                <a16:creationId xmlns:a16="http://schemas.microsoft.com/office/drawing/2014/main" id="{EDB8ADD6-787B-48FB-9DF0-863A1D158746}"/>
              </a:ext>
            </a:extLst>
          </p:cNvPr>
          <p:cNvSpPr/>
          <p:nvPr/>
        </p:nvSpPr>
        <p:spPr>
          <a:xfrm>
            <a:off x="4305216" y="5103135"/>
            <a:ext cx="355107" cy="337814"/>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ja-JP" dirty="0">
                <a:solidFill>
                  <a:schemeClr val="tx1"/>
                </a:solidFill>
              </a:rPr>
              <a:t>6</a:t>
            </a:r>
            <a:endParaRPr kumimoji="1" lang="ja-JP" altLang="en-US" dirty="0">
              <a:solidFill>
                <a:schemeClr val="tx1"/>
              </a:solidFill>
            </a:endParaRPr>
          </a:p>
        </p:txBody>
      </p:sp>
      <p:sp>
        <p:nvSpPr>
          <p:cNvPr id="10" name="テキスト ボックス 9">
            <a:extLst>
              <a:ext uri="{FF2B5EF4-FFF2-40B4-BE49-F238E27FC236}">
                <a16:creationId xmlns:a16="http://schemas.microsoft.com/office/drawing/2014/main" id="{D4550381-AC2A-42C3-8AFF-1EC7B749148F}"/>
              </a:ext>
            </a:extLst>
          </p:cNvPr>
          <p:cNvSpPr txBox="1"/>
          <p:nvPr/>
        </p:nvSpPr>
        <p:spPr>
          <a:xfrm>
            <a:off x="659002" y="1212303"/>
            <a:ext cx="7836928" cy="2031325"/>
          </a:xfrm>
          <a:prstGeom prst="rect">
            <a:avLst/>
          </a:prstGeom>
          <a:noFill/>
        </p:spPr>
        <p:txBody>
          <a:bodyPr wrap="square" lIns="91440" tIns="45720" rIns="91440" bIns="45720" rtlCol="0" anchor="t">
            <a:spAutoFit/>
          </a:bodyPr>
          <a:lstStyle/>
          <a:p>
            <a:pPr marL="342900" indent="-342900">
              <a:buAutoNum type="arabicPeriod"/>
            </a:pPr>
            <a:r>
              <a:rPr kumimoji="1" lang="en-US" altLang="ja-JP" b="0" dirty="0">
                <a:latin typeface="Arial"/>
                <a:ea typeface="ＭＳ Ｐゴシック"/>
                <a:cs typeface="Arial"/>
              </a:rPr>
              <a:t>Engine</a:t>
            </a:r>
            <a:r>
              <a:rPr lang="en-US" altLang="ja-JP" b="0" dirty="0">
                <a:latin typeface="Arial"/>
                <a:ea typeface="ＭＳ Ｐゴシック"/>
                <a:cs typeface="Arial"/>
              </a:rPr>
              <a:t>/motor</a:t>
            </a:r>
            <a:r>
              <a:rPr kumimoji="1" lang="en-US" altLang="ja-JP" b="0" dirty="0">
                <a:latin typeface="Arial"/>
                <a:ea typeface="ＭＳ Ｐゴシック"/>
                <a:cs typeface="Arial"/>
              </a:rPr>
              <a:t> diagnostic sensor and controller</a:t>
            </a:r>
          </a:p>
          <a:p>
            <a:pPr marL="342900" indent="-342900">
              <a:buAutoNum type="arabicPeriod"/>
            </a:pPr>
            <a:r>
              <a:rPr kumimoji="1" lang="en-US" altLang="ja-JP" b="0" dirty="0"/>
              <a:t>Air pressure sensor,</a:t>
            </a:r>
            <a:r>
              <a:rPr lang="en-US" altLang="ja-JP" b="0" dirty="0"/>
              <a:t> wheel health sensor and controller</a:t>
            </a:r>
          </a:p>
          <a:p>
            <a:pPr marL="342900" indent="-342900">
              <a:buAutoNum type="arabicPeriod"/>
            </a:pPr>
            <a:r>
              <a:rPr lang="en-US" altLang="ja-JP" b="0" dirty="0"/>
              <a:t>Transmission monitoring sensor and controller</a:t>
            </a:r>
          </a:p>
          <a:p>
            <a:pPr marL="342900" indent="-342900">
              <a:buAutoNum type="arabicPeriod"/>
            </a:pPr>
            <a:endParaRPr lang="en-US" altLang="ja-JP" b="0" dirty="0"/>
          </a:p>
          <a:p>
            <a:pPr marL="342900" indent="-342900">
              <a:buFontTx/>
              <a:buAutoNum type="arabicPeriod"/>
            </a:pPr>
            <a:r>
              <a:rPr kumimoji="1" lang="en-US" altLang="ja-JP" b="0" dirty="0"/>
              <a:t>Cabin environment sensor (temperature, brightness, humidity etc.)</a:t>
            </a:r>
            <a:endParaRPr lang="en-US" altLang="ja-JP" b="0" dirty="0"/>
          </a:p>
          <a:p>
            <a:pPr marL="342900" indent="-342900">
              <a:buAutoNum type="arabicPeriod"/>
            </a:pPr>
            <a:r>
              <a:rPr kumimoji="1" lang="en-US" altLang="ja-JP" b="0" dirty="0"/>
              <a:t>Sheet sensor, heal</a:t>
            </a:r>
            <a:r>
              <a:rPr lang="en-US" altLang="ja-JP" b="0" dirty="0"/>
              <a:t>th care sensors for driver</a:t>
            </a:r>
          </a:p>
          <a:p>
            <a:pPr marL="342900" indent="-342900">
              <a:buFontTx/>
              <a:buAutoNum type="arabicPeriod"/>
            </a:pPr>
            <a:r>
              <a:rPr kumimoji="1" lang="en-US" altLang="ja-JP" b="0" dirty="0"/>
              <a:t>Sheet sensor, heal</a:t>
            </a:r>
            <a:r>
              <a:rPr lang="en-US" altLang="ja-JP" b="0" dirty="0"/>
              <a:t>th care sensors for passenger</a:t>
            </a:r>
          </a:p>
        </p:txBody>
      </p:sp>
      <p:sp>
        <p:nvSpPr>
          <p:cNvPr id="4" name="正方形/長方形 3">
            <a:extLst>
              <a:ext uri="{FF2B5EF4-FFF2-40B4-BE49-F238E27FC236}">
                <a16:creationId xmlns:a16="http://schemas.microsoft.com/office/drawing/2014/main" id="{08E1343C-EC88-4D60-9431-C48DE8CFE026}"/>
              </a:ext>
            </a:extLst>
          </p:cNvPr>
          <p:cNvSpPr/>
          <p:nvPr/>
        </p:nvSpPr>
        <p:spPr>
          <a:xfrm>
            <a:off x="533400" y="1212303"/>
            <a:ext cx="7483136" cy="83802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tx1"/>
              </a:solidFill>
            </a:endParaRPr>
          </a:p>
        </p:txBody>
      </p:sp>
      <p:sp>
        <p:nvSpPr>
          <p:cNvPr id="13" name="正方形/長方形 12">
            <a:extLst>
              <a:ext uri="{FF2B5EF4-FFF2-40B4-BE49-F238E27FC236}">
                <a16:creationId xmlns:a16="http://schemas.microsoft.com/office/drawing/2014/main" id="{9EF243C7-E73C-487D-A6B8-9B87DF057454}"/>
              </a:ext>
            </a:extLst>
          </p:cNvPr>
          <p:cNvSpPr/>
          <p:nvPr/>
        </p:nvSpPr>
        <p:spPr>
          <a:xfrm>
            <a:off x="533400" y="2324709"/>
            <a:ext cx="7483136" cy="838022"/>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tx1"/>
              </a:solidFill>
            </a:endParaRPr>
          </a:p>
        </p:txBody>
      </p:sp>
      <p:sp>
        <p:nvSpPr>
          <p:cNvPr id="15" name="テキスト ボックス 14">
            <a:extLst>
              <a:ext uri="{FF2B5EF4-FFF2-40B4-BE49-F238E27FC236}">
                <a16:creationId xmlns:a16="http://schemas.microsoft.com/office/drawing/2014/main" id="{071E7C65-B46E-4B0A-8C51-C6A9060E88EE}"/>
              </a:ext>
            </a:extLst>
          </p:cNvPr>
          <p:cNvSpPr txBox="1"/>
          <p:nvPr/>
        </p:nvSpPr>
        <p:spPr>
          <a:xfrm>
            <a:off x="150756" y="917969"/>
            <a:ext cx="4906352" cy="369332"/>
          </a:xfrm>
          <a:prstGeom prst="rect">
            <a:avLst/>
          </a:prstGeom>
          <a:noFill/>
        </p:spPr>
        <p:txBody>
          <a:bodyPr wrap="square" lIns="91440" tIns="45720" rIns="91440" bIns="45720" anchor="t">
            <a:spAutoFit/>
          </a:bodyPr>
          <a:lstStyle/>
          <a:p>
            <a:r>
              <a:rPr kumimoji="1" lang="en-US" altLang="ja-JP" dirty="0">
                <a:solidFill>
                  <a:srgbClr val="FF0000"/>
                </a:solidFill>
                <a:latin typeface="Arial"/>
                <a:ea typeface="ＭＳ Ｐゴシック"/>
                <a:cs typeface="Arial"/>
              </a:rPr>
              <a:t>Engine</a:t>
            </a:r>
            <a:r>
              <a:rPr lang="en-US" altLang="ja-JP" dirty="0">
                <a:solidFill>
                  <a:srgbClr val="FF0000"/>
                </a:solidFill>
                <a:latin typeface="Arial"/>
                <a:ea typeface="ＭＳ Ｐゴシック"/>
                <a:cs typeface="Arial"/>
              </a:rPr>
              <a:t>/Motor</a:t>
            </a:r>
            <a:r>
              <a:rPr kumimoji="1" lang="en-US" altLang="ja-JP" dirty="0">
                <a:solidFill>
                  <a:srgbClr val="FF0000"/>
                </a:solidFill>
                <a:latin typeface="Arial"/>
                <a:ea typeface="ＭＳ Ｐゴシック"/>
                <a:cs typeface="Arial"/>
              </a:rPr>
              <a:t> room environment model</a:t>
            </a:r>
            <a:endParaRPr lang="en-US" altLang="ja-JP" dirty="0">
              <a:solidFill>
                <a:srgbClr val="FF0000"/>
              </a:solidFill>
              <a:latin typeface="Arial"/>
              <a:ea typeface="ＭＳ Ｐゴシック"/>
              <a:cs typeface="Arial"/>
            </a:endParaRPr>
          </a:p>
        </p:txBody>
      </p:sp>
      <p:sp>
        <p:nvSpPr>
          <p:cNvPr id="16" name="テキスト ボックス 15">
            <a:extLst>
              <a:ext uri="{FF2B5EF4-FFF2-40B4-BE49-F238E27FC236}">
                <a16:creationId xmlns:a16="http://schemas.microsoft.com/office/drawing/2014/main" id="{3AE5F820-53F7-48ED-A390-5585E500C9CB}"/>
              </a:ext>
            </a:extLst>
          </p:cNvPr>
          <p:cNvSpPr txBox="1"/>
          <p:nvPr/>
        </p:nvSpPr>
        <p:spPr>
          <a:xfrm>
            <a:off x="148703" y="2002851"/>
            <a:ext cx="4696286" cy="369332"/>
          </a:xfrm>
          <a:prstGeom prst="rect">
            <a:avLst/>
          </a:prstGeom>
          <a:noFill/>
        </p:spPr>
        <p:txBody>
          <a:bodyPr wrap="square">
            <a:spAutoFit/>
          </a:bodyPr>
          <a:lstStyle/>
          <a:p>
            <a:r>
              <a:rPr kumimoji="1" lang="en-US" altLang="ja-JP" dirty="0">
                <a:solidFill>
                  <a:srgbClr val="00B0F0"/>
                </a:solidFill>
              </a:rPr>
              <a:t>Cabin room environment model</a:t>
            </a:r>
            <a:endParaRPr lang="ja-JP" altLang="en-US" dirty="0">
              <a:solidFill>
                <a:srgbClr val="00B0F0"/>
              </a:solidFill>
            </a:endParaRPr>
          </a:p>
        </p:txBody>
      </p:sp>
      <p:sp>
        <p:nvSpPr>
          <p:cNvPr id="18" name="テキスト ボックス 17">
            <a:extLst>
              <a:ext uri="{FF2B5EF4-FFF2-40B4-BE49-F238E27FC236}">
                <a16:creationId xmlns:a16="http://schemas.microsoft.com/office/drawing/2014/main" id="{CEF72B11-3C8A-4071-B90E-1381A1F3482F}"/>
              </a:ext>
            </a:extLst>
          </p:cNvPr>
          <p:cNvSpPr txBox="1"/>
          <p:nvPr/>
        </p:nvSpPr>
        <p:spPr>
          <a:xfrm>
            <a:off x="971557" y="5879178"/>
            <a:ext cx="6485302" cy="600164"/>
          </a:xfrm>
          <a:prstGeom prst="rect">
            <a:avLst/>
          </a:prstGeom>
          <a:noFill/>
        </p:spPr>
        <p:txBody>
          <a:bodyPr wrap="square">
            <a:spAutoFit/>
          </a:bodyPr>
          <a:lstStyle/>
          <a:p>
            <a:r>
              <a:rPr lang="ja-JP" altLang="en-US" sz="1100" b="0" dirty="0"/>
              <a:t>https://media.istockphoto.com/photos/transparent-car-design-wire-model3d-illustration-my-own-car-design-picture-id594040008?k=6&amp;m=594040008&amp;s=612x612&amp;w=0&amp;h=XE8LiBjpM51aB4pH2CFt6-MT6IvALRPnlxPcac0RXhg=</a:t>
            </a:r>
          </a:p>
        </p:txBody>
      </p:sp>
      <p:sp>
        <p:nvSpPr>
          <p:cNvPr id="22" name="テキスト ボックス 21">
            <a:extLst>
              <a:ext uri="{FF2B5EF4-FFF2-40B4-BE49-F238E27FC236}">
                <a16:creationId xmlns:a16="http://schemas.microsoft.com/office/drawing/2014/main" id="{D4755A3E-EB38-459F-95E3-75EDAE11D808}"/>
              </a:ext>
            </a:extLst>
          </p:cNvPr>
          <p:cNvSpPr txBox="1"/>
          <p:nvPr/>
        </p:nvSpPr>
        <p:spPr>
          <a:xfrm>
            <a:off x="98026" y="3156503"/>
            <a:ext cx="6521968" cy="738664"/>
          </a:xfrm>
          <a:prstGeom prst="rect">
            <a:avLst/>
          </a:prstGeom>
          <a:solidFill>
            <a:srgbClr val="FFFF00"/>
          </a:solidFill>
          <a:ln>
            <a:solidFill>
              <a:schemeClr val="tx1"/>
            </a:solidFill>
          </a:ln>
        </p:spPr>
        <p:txBody>
          <a:bodyPr wrap="square" rtlCol="0">
            <a:spAutoFit/>
          </a:bodyPr>
          <a:lstStyle/>
          <a:p>
            <a:r>
              <a:rPr kumimoji="1" lang="en-US" altLang="ja-JP" b="0" dirty="0"/>
              <a:t>Note:</a:t>
            </a:r>
          </a:p>
          <a:p>
            <a:r>
              <a:rPr kumimoji="1" lang="en-US" altLang="ja-JP" sz="1200" b="0" dirty="0"/>
              <a:t>Various type of car/vehicles</a:t>
            </a:r>
          </a:p>
          <a:p>
            <a:r>
              <a:rPr lang="en-US" altLang="ja-JP" sz="1200" b="0" dirty="0"/>
              <a:t>Bus, Bulldozer, Heavy construction equipment needed each different sensors.</a:t>
            </a:r>
          </a:p>
        </p:txBody>
      </p:sp>
    </p:spTree>
    <p:extLst>
      <p:ext uri="{BB962C8B-B14F-4D97-AF65-F5344CB8AC3E}">
        <p14:creationId xmlns:p14="http://schemas.microsoft.com/office/powerpoint/2010/main" val="3514694090"/>
      </p:ext>
    </p:extLst>
  </p:cSld>
  <p:clrMapOvr>
    <a:masterClrMapping/>
  </p:clrMapOvr>
</p:sld>
</file>

<file path=ppt/theme/theme1.xml><?xml version="1.0" encoding="utf-8"?>
<a:theme xmlns:a="http://schemas.openxmlformats.org/drawingml/2006/main" name="Default Design">
  <a:themeElements>
    <a:clrScheme name="Custom 2">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000000"/>
      </a:folHlink>
    </a:clrScheme>
    <a:fontScheme name="TNR">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00"/>
        </a:solidFill>
        <a:ln>
          <a:solidFill>
            <a:schemeClr val="bg2"/>
          </a:solidFill>
          <a:headEnd type="none" w="med" len="med"/>
          <a:tailEnd type="none" w="med" len="med"/>
        </a:ln>
      </a:spPr>
      <a:bodyPr rtlCol="0" anchor="ctr"/>
      <a:lstStyle>
        <a:defPPr algn="ctr">
          <a:defRPr kumimoji="1" dirty="0"/>
        </a:defPPr>
      </a:lstStyle>
      <a:style>
        <a:lnRef idx="1">
          <a:schemeClr val="dk1"/>
        </a:lnRef>
        <a:fillRef idx="0">
          <a:schemeClr val="dk1"/>
        </a:fillRef>
        <a:effectRef idx="0">
          <a:schemeClr val="dk1"/>
        </a:effectRef>
        <a:fontRef idx="minor">
          <a:schemeClr val="tx1"/>
        </a:fontRef>
      </a:style>
    </a:spDef>
    <a:lnDef>
      <a:spPr>
        <a:ln>
          <a:headEnd type="none" w="med" len="med"/>
          <a:tailEnd type="none" w="med" len="med"/>
        </a:ln>
      </a:spPr>
      <a:bodyPr/>
      <a:lstStyle/>
      <a:style>
        <a:lnRef idx="1">
          <a:schemeClr val="dk1"/>
        </a:lnRef>
        <a:fillRef idx="0">
          <a:schemeClr val="dk1"/>
        </a:fillRef>
        <a:effectRef idx="0">
          <a:schemeClr val="dk1"/>
        </a:effectRef>
        <a:fontRef idx="minor">
          <a:schemeClr val="tx1"/>
        </a:fontRef>
      </a:style>
    </a:ln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181117_YNU-MICT</Template>
  <TotalTime>5105</TotalTime>
  <Words>4105</Words>
  <Application>Microsoft Office PowerPoint</Application>
  <PresentationFormat>画面に合わせる (4:3)</PresentationFormat>
  <Paragraphs>673</Paragraphs>
  <Slides>35</Slides>
  <Notes>8</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35</vt:i4>
      </vt:variant>
    </vt:vector>
  </HeadingPairs>
  <TitlesOfParts>
    <vt:vector size="43" baseType="lpstr">
      <vt:lpstr>ＭＳ Ｐゴシック</vt:lpstr>
      <vt:lpstr>メイリオ</vt:lpstr>
      <vt:lpstr>游ゴシック</vt:lpstr>
      <vt:lpstr>Arial</vt:lpstr>
      <vt:lpstr>Cambria Math</vt:lpstr>
      <vt:lpstr>Times New Roman</vt:lpstr>
      <vt:lpstr>Wingdings</vt:lpstr>
      <vt:lpstr>Default Design</vt:lpstr>
      <vt:lpstr>PowerPoint プレゼンテーション</vt:lpstr>
      <vt:lpstr>Interference Mitigation Schemes in  Class 3, 5, 6, and 7 of Coexistence in TG6ma</vt:lpstr>
      <vt:lpstr>Coexistence environments in TG6ma</vt:lpstr>
      <vt:lpstr>PowerPoint プレゼンテーション</vt:lpstr>
      <vt:lpstr>PowerPoint プレゼンテーション</vt:lpstr>
      <vt:lpstr>Various Interference in Coexistence</vt:lpstr>
      <vt:lpstr>EMC (Electro-Magnetic Compatibility)</vt:lpstr>
      <vt:lpstr>Medical room radio environment</vt:lpstr>
      <vt:lpstr>Environment Model in Vehicle</vt:lpstr>
      <vt:lpstr>Engine/Motor Room Environment</vt:lpstr>
      <vt:lpstr>Electromagnetic Environment </vt:lpstr>
      <vt:lpstr>EMC model</vt:lpstr>
      <vt:lpstr>Channel models and scenarios in IEEE802.15.6-2012</vt:lpstr>
      <vt:lpstr>Channel model</vt:lpstr>
      <vt:lpstr>Environmental model</vt:lpstr>
      <vt:lpstr>PowerPoint プレゼンテーション</vt:lpstr>
      <vt:lpstr>Classification of Channel and Environment Models for Human and Vehicle Body Area Networks (HBAN&amp;VBAN)</vt:lpstr>
      <vt:lpstr>Radio environment</vt:lpstr>
      <vt:lpstr>Interference sources example</vt:lpstr>
      <vt:lpstr>Pre-knowledge</vt:lpstr>
      <vt:lpstr>Issues on multiple BAN environment</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References (1/2)</vt:lpstr>
      <vt:lpstr>References (2/2)</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Channel model and environment model cases</dc:title>
  <dc:creator>Kobayashi Takumi</dc:creator>
  <cp:lastModifiedBy>Takumi Kobayashi</cp:lastModifiedBy>
  <cp:revision>240</cp:revision>
  <dcterms:created xsi:type="dcterms:W3CDTF">2021-04-23T05:27:11Z</dcterms:created>
  <dcterms:modified xsi:type="dcterms:W3CDTF">2024-03-14T10:54:57Z</dcterms:modified>
</cp:coreProperties>
</file>