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75" r:id="rId3"/>
    <p:sldId id="376" r:id="rId4"/>
    <p:sldId id="377" r:id="rId5"/>
    <p:sldId id="378" r:id="rId6"/>
    <p:sldId id="379" r:id="rId7"/>
    <p:sldId id="380"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979" autoAdjust="0"/>
    <p:restoredTop sz="93488" autoAdjust="0"/>
  </p:normalViewPr>
  <p:slideViewPr>
    <p:cSldViewPr>
      <p:cViewPr varScale="1">
        <p:scale>
          <a:sx n="153" d="100"/>
          <a:sy n="153" d="100"/>
        </p:scale>
        <p:origin x="2288" y="92"/>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1/17/2024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1/17/2024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1/17/2024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a:solidFill>
                  <a:schemeClr val="tx1"/>
                </a:solidFill>
                <a:latin typeface="Times New Roman" pitchFamily="18" charset="0"/>
                <a:cs typeface="Times New Roman" pitchFamily="18" charset="0"/>
              </a:rPr>
              <a:t>DCN 15-24-0071-00-007a</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1/17/2024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1/17/2024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1/17/2024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1/17/2024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985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Submission Title: Report on IEEE 802.15.7a Status</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January 2024</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Yeong Min Jang, Huy Nguyen[Kookmin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Report on IEEE 802.15.7a Status</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Report on IEEE 802.15.7a Status</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152400" y="2514600"/>
            <a:ext cx="8763000" cy="7620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Report on IEEE 802.15.7a Status</a:t>
            </a:r>
          </a:p>
        </p:txBody>
      </p:sp>
    </p:spTree>
    <p:extLst>
      <p:ext uri="{BB962C8B-B14F-4D97-AF65-F5344CB8AC3E}">
        <p14:creationId xmlns:p14="http://schemas.microsoft.com/office/powerpoint/2010/main" val="350559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8BE7F5D-F6AE-498F-986B-23E8898D906E}"/>
              </a:ext>
            </a:extLst>
          </p:cNvPr>
          <p:cNvSpPr txBox="1">
            <a:spLocks/>
          </p:cNvSpPr>
          <p:nvPr/>
        </p:nvSpPr>
        <p:spPr>
          <a:xfrm>
            <a:off x="266700" y="883022"/>
            <a:ext cx="8610600" cy="5091956"/>
          </a:xfrm>
          <a:prstGeom prst="rect">
            <a:avLst/>
          </a:prstGeom>
        </p:spPr>
        <p:txBody>
          <a:bodyPr vert="horz" lIns="91440" tIns="45720" rIns="91440" bIns="45720" rtlCol="0">
            <a:noAutofit/>
          </a:bodyPr>
          <a:lst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rgbClr val="44546A"/>
              </a:buClr>
              <a:buFont typeface="Wingdings" panose="05000000000000000000" pitchFamily="2" charset="2"/>
              <a:buChar char="Ø"/>
              <a:tabLst>
                <a:tab pos="344479" algn="l"/>
              </a:tabLst>
            </a:pPr>
            <a:r>
              <a:rPr lang="en-US" sz="1800" b="1" dirty="0">
                <a:solidFill>
                  <a:prstClr val="black"/>
                </a:solidFill>
                <a:latin typeface="Times New Roman" panose="02020603050405020304" pitchFamily="18" charset="0"/>
                <a:ea typeface="+mj-ea"/>
                <a:cs typeface="Times New Roman" panose="02020603050405020304" pitchFamily="18" charset="0"/>
              </a:rPr>
              <a:t>Scope of task group</a:t>
            </a:r>
          </a:p>
          <a:p>
            <a:pPr algn="just">
              <a:buClr>
                <a:srgbClr val="44546A"/>
              </a:buClr>
              <a:buFont typeface="Wingdings" panose="05000000000000000000" pitchFamily="2" charset="2"/>
              <a:buChar char="Ø"/>
              <a:tabLst>
                <a:tab pos="344479" algn="l"/>
              </a:tabLst>
            </a:pPr>
            <a:endParaRPr lang="en-US" sz="1800" dirty="0">
              <a:solidFill>
                <a:prstClr val="black"/>
              </a:solidFill>
              <a:latin typeface="Times New Roman" panose="02020603050405020304" pitchFamily="18" charset="0"/>
              <a:ea typeface="+mj-ea"/>
              <a:cs typeface="Times New Roman" panose="02020603050405020304" pitchFamily="18" charset="0"/>
            </a:endParaRP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IEEE 802.15.7a Task Group amendment specifies a high-rate Optical Camera </a:t>
            </a:r>
            <a:r>
              <a:rPr lang="en-US" sz="1600" dirty="0">
                <a:solidFill>
                  <a:schemeClr val="tx1"/>
                </a:solidFill>
                <a:latin typeface="Times New Roman" panose="02020603050405020304" pitchFamily="18" charset="0"/>
                <a:ea typeface="+mj-ea"/>
                <a:cs typeface="Times New Roman" panose="02020603050405020304" pitchFamily="18" charset="0"/>
              </a:rPr>
              <a:t>Communications (OCC) Physical Layer (PHY) using light wavelengths from 10.000 nm to 190 nm in optically transparent media. </a:t>
            </a:r>
            <a:endParaRPr lang="en-US" sz="1600" dirty="0">
              <a:solidFill>
                <a:prstClr val="black"/>
              </a:solidFill>
              <a:latin typeface="Times New Roman" panose="02020603050405020304" pitchFamily="18" charset="0"/>
              <a:ea typeface="+mj-ea"/>
              <a:cs typeface="Times New Roman" panose="02020603050405020304" pitchFamily="18" charset="0"/>
            </a:endParaRP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It is capable of delivering data rates and is designed for point-to-point and point-to-multipoint communication. </a:t>
            </a: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Maintaining connectivity during high mobility.</a:t>
            </a: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Flicker mitigation.</a:t>
            </a: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Radio Frequency (RF) co-existence, and a communication range. </a:t>
            </a: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Multiple-Input-Multiple-Output (MIMO) is utilized to deal with high-levels of optical interference while maintaining high-rate data transmission. </a:t>
            </a:r>
          </a:p>
        </p:txBody>
      </p:sp>
    </p:spTree>
    <p:extLst>
      <p:ext uri="{BB962C8B-B14F-4D97-AF65-F5344CB8AC3E}">
        <p14:creationId xmlns:p14="http://schemas.microsoft.com/office/powerpoint/2010/main" val="2840747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8BE7F5D-F6AE-498F-986B-23E8898D906E}"/>
              </a:ext>
            </a:extLst>
          </p:cNvPr>
          <p:cNvSpPr txBox="1">
            <a:spLocks/>
          </p:cNvSpPr>
          <p:nvPr/>
        </p:nvSpPr>
        <p:spPr>
          <a:xfrm>
            <a:off x="381000" y="883022"/>
            <a:ext cx="8610600" cy="5091956"/>
          </a:xfrm>
          <a:prstGeom prst="rect">
            <a:avLst/>
          </a:prstGeom>
        </p:spPr>
        <p:txBody>
          <a:bodyPr vert="horz" lIns="91440" tIns="45720" rIns="91440" bIns="45720" rtlCol="0">
            <a:normAutofit/>
          </a:bodyPr>
          <a:lst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rgbClr val="44546A"/>
              </a:buClr>
              <a:buFont typeface="Wingdings" panose="05000000000000000000" pitchFamily="2" charset="2"/>
              <a:buChar char="Ø"/>
              <a:tabLst>
                <a:tab pos="344479" algn="l"/>
              </a:tabLst>
            </a:pPr>
            <a:r>
              <a:rPr lang="en-US" sz="1800" b="1" dirty="0">
                <a:solidFill>
                  <a:prstClr val="black"/>
                </a:solidFill>
                <a:latin typeface="Times New Roman" panose="02020603050405020304" pitchFamily="18" charset="0"/>
                <a:ea typeface="+mj-ea"/>
                <a:cs typeface="Times New Roman" panose="02020603050405020304" pitchFamily="18" charset="0"/>
              </a:rPr>
              <a:t>Purpose of task group</a:t>
            </a:r>
          </a:p>
          <a:p>
            <a:pPr algn="just">
              <a:buClr>
                <a:srgbClr val="44546A"/>
              </a:buClr>
              <a:buFont typeface="Wingdings" panose="05000000000000000000" pitchFamily="2" charset="2"/>
              <a:buChar char="Ø"/>
              <a:tabLst>
                <a:tab pos="344479" algn="l"/>
              </a:tabLst>
            </a:pPr>
            <a:endParaRPr lang="en-US" sz="1800" dirty="0">
              <a:solidFill>
                <a:prstClr val="black"/>
              </a:solidFill>
              <a:latin typeface="Times New Roman" panose="02020603050405020304" pitchFamily="18" charset="0"/>
              <a:ea typeface="+mj-ea"/>
              <a:cs typeface="Times New Roman" panose="02020603050405020304" pitchFamily="18" charset="0"/>
            </a:endParaRPr>
          </a:p>
          <a:p>
            <a:pPr algn="just">
              <a:buClr>
                <a:srgbClr val="44546A"/>
              </a:buClr>
              <a:tabLst>
                <a:tab pos="344479" algn="l"/>
              </a:tabLst>
            </a:pPr>
            <a:r>
              <a:rPr lang="en-US" altLang="ko-KR" sz="1800" dirty="0">
                <a:solidFill>
                  <a:prstClr val="black"/>
                </a:solidFill>
                <a:latin typeface="Times New Roman" panose="02020603050405020304" pitchFamily="18" charset="0"/>
                <a:cs typeface="Times New Roman" panose="02020603050405020304" pitchFamily="18" charset="0"/>
              </a:rPr>
              <a:t>IEEE 802.15.7a standard provides:</a:t>
            </a:r>
          </a:p>
          <a:p>
            <a:pPr marL="801668" algn="just">
              <a:buClr>
                <a:srgbClr val="44546A"/>
              </a:buClr>
              <a:buFont typeface="Courier New" panose="02070309020205020404" pitchFamily="49" charset="0"/>
              <a:buChar char="o"/>
              <a:tabLst>
                <a:tab pos="914377" algn="l"/>
              </a:tabLst>
            </a:pPr>
            <a:r>
              <a:rPr lang="en-US" altLang="ko-KR" sz="1800" dirty="0">
                <a:solidFill>
                  <a:prstClr val="black"/>
                </a:solidFill>
                <a:latin typeface="Times New Roman" panose="02020603050405020304" pitchFamily="18" charset="0"/>
                <a:cs typeface="Times New Roman" panose="02020603050405020304" pitchFamily="18" charset="0"/>
              </a:rPr>
              <a:t>Access to unlicensed spectrum.</a:t>
            </a:r>
          </a:p>
          <a:p>
            <a:pPr marL="801668" algn="just">
              <a:buClr>
                <a:srgbClr val="44546A"/>
              </a:buClr>
              <a:buFont typeface="Courier New" panose="02070309020205020404" pitchFamily="49" charset="0"/>
              <a:buChar char="o"/>
              <a:tabLst>
                <a:tab pos="914377" algn="l"/>
              </a:tabLst>
            </a:pPr>
            <a:r>
              <a:rPr lang="en-US" altLang="ko-KR" sz="1800" dirty="0">
                <a:solidFill>
                  <a:prstClr val="black"/>
                </a:solidFill>
                <a:latin typeface="Times New Roman" panose="02020603050405020304" pitchFamily="18" charset="0"/>
                <a:cs typeface="Times New Roman" panose="02020603050405020304" pitchFamily="18" charset="0"/>
              </a:rPr>
              <a:t>Inherent communication security due to inability to penetrate through optically opaque walls.</a:t>
            </a:r>
          </a:p>
          <a:p>
            <a:pPr marL="801668" algn="just">
              <a:buClr>
                <a:srgbClr val="44546A"/>
              </a:buClr>
              <a:buFont typeface="Courier New" panose="02070309020205020404" pitchFamily="49" charset="0"/>
              <a:buChar char="o"/>
              <a:tabLst>
                <a:tab pos="914377" algn="l"/>
              </a:tabLst>
            </a:pPr>
            <a:r>
              <a:rPr lang="en-US" altLang="ko-KR" sz="1800" dirty="0">
                <a:solidFill>
                  <a:prstClr val="black"/>
                </a:solidFill>
                <a:latin typeface="Times New Roman" panose="02020603050405020304" pitchFamily="18" charset="0"/>
                <a:cs typeface="Times New Roman" panose="02020603050405020304" pitchFamily="18" charset="0"/>
              </a:rPr>
              <a:t>Data delivery without using RF spectrum.</a:t>
            </a:r>
          </a:p>
          <a:p>
            <a:pPr marL="801668" algn="just">
              <a:buClr>
                <a:srgbClr val="44546A"/>
              </a:buClr>
              <a:buFont typeface="Courier New" panose="02070309020205020404" pitchFamily="49" charset="0"/>
              <a:buChar char="o"/>
              <a:tabLst>
                <a:tab pos="914377" algn="l"/>
              </a:tabLst>
            </a:pPr>
            <a:r>
              <a:rPr lang="en-US" altLang="ko-KR" sz="1800" dirty="0">
                <a:solidFill>
                  <a:srgbClr val="FF0000"/>
                </a:solidFill>
                <a:latin typeface="Times New Roman" panose="02020603050405020304" pitchFamily="18" charset="0"/>
                <a:cs typeface="Times New Roman" panose="02020603050405020304" pitchFamily="18" charset="0"/>
              </a:rPr>
              <a:t>Apply MIMO and Artificial intelligence (AI)-based PHY and MAC layers.</a:t>
            </a:r>
          </a:p>
          <a:p>
            <a:pPr marL="801668" algn="just">
              <a:buClr>
                <a:srgbClr val="44546A"/>
              </a:buClr>
              <a:buFont typeface="Courier New" panose="02070309020205020404" pitchFamily="49" charset="0"/>
              <a:buChar char="o"/>
              <a:tabLst>
                <a:tab pos="914377" algn="l"/>
              </a:tabLst>
            </a:pPr>
            <a:r>
              <a:rPr lang="en-US" altLang="ko-KR" sz="1800" dirty="0">
                <a:solidFill>
                  <a:prstClr val="black"/>
                </a:solidFill>
                <a:latin typeface="Times New Roman" panose="02020603050405020304" pitchFamily="18" charset="0"/>
                <a:cs typeface="Times New Roman" panose="02020603050405020304" pitchFamily="18" charset="0"/>
              </a:rPr>
              <a:t>Communication augmenting and complementing existing services (such as illumination, indication</a:t>
            </a:r>
            <a:r>
              <a:rPr lang="en-US" altLang="ko-KR" sz="1800" dirty="0">
                <a:solidFill>
                  <a:srgbClr val="FF0000"/>
                </a:solidFill>
                <a:latin typeface="Times New Roman" panose="02020603050405020304" pitchFamily="18" charset="0"/>
                <a:cs typeface="Times New Roman" panose="02020603050405020304" pitchFamily="18" charset="0"/>
              </a:rPr>
              <a:t>, localization</a:t>
            </a:r>
            <a:r>
              <a:rPr lang="en-US" altLang="ko-KR" sz="1800" dirty="0">
                <a:solidFill>
                  <a:prstClr val="black"/>
                </a:solidFill>
                <a:latin typeface="Times New Roman" panose="02020603050405020304" pitchFamily="18" charset="0"/>
                <a:cs typeface="Times New Roman" panose="02020603050405020304" pitchFamily="18" charset="0"/>
              </a:rPr>
              <a:t>, etc.)</a:t>
            </a:r>
          </a:p>
        </p:txBody>
      </p:sp>
    </p:spTree>
    <p:extLst>
      <p:ext uri="{BB962C8B-B14F-4D97-AF65-F5344CB8AC3E}">
        <p14:creationId xmlns:p14="http://schemas.microsoft.com/office/powerpoint/2010/main" val="299040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직사각형 8">
            <a:extLst>
              <a:ext uri="{FF2B5EF4-FFF2-40B4-BE49-F238E27FC236}">
                <a16:creationId xmlns:a16="http://schemas.microsoft.com/office/drawing/2014/main" id="{2D7D7EDF-4371-43FA-8EC8-262E4D95C2D5}"/>
              </a:ext>
            </a:extLst>
          </p:cNvPr>
          <p:cNvSpPr/>
          <p:nvPr/>
        </p:nvSpPr>
        <p:spPr>
          <a:xfrm>
            <a:off x="897632" y="4144330"/>
            <a:ext cx="7198386" cy="1934564"/>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lIns="180000" tIns="0" rIns="0" bIns="0" rtlCol="0" anchor="ctr" anchorCtr="0"/>
          <a:lstStyle/>
          <a:p>
            <a:pPr marL="285744" indent="-285744" latinLnBrk="1">
              <a:lnSpc>
                <a:spcPts val="2200"/>
              </a:lnSpc>
              <a:buFont typeface="Wingdings" panose="05000000000000000000" pitchFamily="2" charset="2"/>
              <a:buChar char="Ø"/>
            </a:pPr>
            <a:r>
              <a:rPr lang="en-US" altLang="ko-KR" sz="1400" b="1" dirty="0">
                <a:solidFill>
                  <a:prstClr val="black"/>
                </a:solidFill>
                <a:latin typeface="Calibri"/>
                <a:ea typeface="맑은 고딕" panose="020B0503020000020004" pitchFamily="34" charset="-127"/>
              </a:rPr>
              <a:t>Technologies applied to </a:t>
            </a:r>
            <a:r>
              <a:rPr lang="en-US" altLang="ko-KR" sz="1400" b="1" dirty="0">
                <a:solidFill>
                  <a:prstClr val="black"/>
                </a:solidFill>
              </a:rPr>
              <a:t>IEEE 802.15.7a TG</a:t>
            </a:r>
            <a:r>
              <a:rPr lang="en-US" altLang="ko-KR" sz="1400" b="1" dirty="0">
                <a:solidFill>
                  <a:prstClr val="black"/>
                </a:solidFill>
                <a:latin typeface="Calibri"/>
                <a:ea typeface="맑은 고딕" panose="020B0503020000020004" pitchFamily="34" charset="-127"/>
              </a:rPr>
              <a:t>: </a:t>
            </a:r>
          </a:p>
          <a:p>
            <a:pPr marL="747695" indent="-285744" latinLnBrk="1">
              <a:lnSpc>
                <a:spcPts val="2200"/>
              </a:lnSpc>
              <a:buFont typeface="Arial" panose="020B0604020202020204" pitchFamily="34" charset="0"/>
              <a:buChar char="•"/>
            </a:pPr>
            <a:r>
              <a:rPr lang="en-US" altLang="ko-KR" sz="1400" dirty="0">
                <a:solidFill>
                  <a:schemeClr val="tx1"/>
                </a:solidFill>
                <a:latin typeface="Calibri"/>
                <a:ea typeface="맑은 고딕" panose="020B0503020000020004" pitchFamily="34" charset="-127"/>
              </a:rPr>
              <a:t>OFDM technology</a:t>
            </a:r>
          </a:p>
          <a:p>
            <a:pPr marL="747695" indent="-285744" latinLnBrk="1">
              <a:lnSpc>
                <a:spcPts val="2200"/>
              </a:lnSpc>
              <a:buFont typeface="Arial" panose="020B0604020202020204" pitchFamily="34" charset="0"/>
              <a:buChar char="•"/>
            </a:pPr>
            <a:r>
              <a:rPr lang="en-US" altLang="ko-KR" sz="1400" dirty="0">
                <a:solidFill>
                  <a:schemeClr val="tx1"/>
                </a:solidFill>
                <a:latin typeface="Calibri"/>
                <a:ea typeface="맑은 고딕" panose="020B0503020000020004" pitchFamily="34" charset="-127"/>
              </a:rPr>
              <a:t>MIMO and NOMA technologies</a:t>
            </a:r>
          </a:p>
          <a:p>
            <a:pPr marL="747695" indent="-285744" latinLnBrk="1">
              <a:lnSpc>
                <a:spcPts val="2200"/>
              </a:lnSpc>
              <a:buFont typeface="Arial" panose="020B0604020202020204" pitchFamily="34" charset="0"/>
              <a:buChar char="•"/>
            </a:pPr>
            <a:r>
              <a:rPr lang="en-US" altLang="ko-KR" sz="1400" dirty="0">
                <a:solidFill>
                  <a:schemeClr val="tx1"/>
                </a:solidFill>
                <a:latin typeface="Calibri"/>
                <a:ea typeface="맑은 고딕" panose="020B0503020000020004" pitchFamily="34" charset="-127"/>
              </a:rPr>
              <a:t>Deep Learning based OCC</a:t>
            </a:r>
          </a:p>
          <a:p>
            <a:pPr marL="747695" indent="-285744" latinLnBrk="1">
              <a:lnSpc>
                <a:spcPts val="2200"/>
              </a:lnSpc>
              <a:buFont typeface="Arial" panose="020B0604020202020204" pitchFamily="34" charset="0"/>
              <a:buChar char="•"/>
            </a:pPr>
            <a:r>
              <a:rPr lang="en-US" altLang="ko-KR" sz="1400" dirty="0">
                <a:solidFill>
                  <a:schemeClr val="tx1"/>
                </a:solidFill>
                <a:latin typeface="Calibri"/>
                <a:ea typeface="맑은 고딕" panose="020B0503020000020004" pitchFamily="34" charset="-127"/>
              </a:rPr>
              <a:t>Hybrid technology</a:t>
            </a:r>
          </a:p>
        </p:txBody>
      </p:sp>
      <p:pic>
        <p:nvPicPr>
          <p:cNvPr id="7" name="Picture 3">
            <a:extLst>
              <a:ext uri="{FF2B5EF4-FFF2-40B4-BE49-F238E27FC236}">
                <a16:creationId xmlns:a16="http://schemas.microsoft.com/office/drawing/2014/main" id="{5A96ABB9-545D-48E0-BCCC-E990B039C052}"/>
              </a:ext>
            </a:extLst>
          </p:cNvPr>
          <p:cNvPicPr>
            <a:picLocks noChangeAspect="1"/>
          </p:cNvPicPr>
          <p:nvPr/>
        </p:nvPicPr>
        <p:blipFill>
          <a:blip r:embed="rId2"/>
          <a:stretch>
            <a:fillRect/>
          </a:stretch>
        </p:blipFill>
        <p:spPr>
          <a:xfrm>
            <a:off x="609600" y="838200"/>
            <a:ext cx="8443415" cy="3217984"/>
          </a:xfrm>
          <a:prstGeom prst="rect">
            <a:avLst/>
          </a:prstGeom>
        </p:spPr>
      </p:pic>
    </p:spTree>
    <p:extLst>
      <p:ext uri="{BB962C8B-B14F-4D97-AF65-F5344CB8AC3E}">
        <p14:creationId xmlns:p14="http://schemas.microsoft.com/office/powerpoint/2010/main" val="2300724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직사각형 8">
            <a:extLst>
              <a:ext uri="{FF2B5EF4-FFF2-40B4-BE49-F238E27FC236}">
                <a16:creationId xmlns:a16="http://schemas.microsoft.com/office/drawing/2014/main" id="{5F65E0FE-C8CC-4762-B0B7-B9B1A7B9A2E3}"/>
              </a:ext>
            </a:extLst>
          </p:cNvPr>
          <p:cNvSpPr/>
          <p:nvPr/>
        </p:nvSpPr>
        <p:spPr>
          <a:xfrm>
            <a:off x="330070" y="545069"/>
            <a:ext cx="8483860" cy="1871308"/>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lIns="180000" tIns="0" rIns="0" bIns="0" rtlCol="0" anchor="ctr" anchorCtr="0"/>
          <a:lstStyle/>
          <a:p>
            <a:pPr marL="285744" indent="-285744" latinLnBrk="1">
              <a:lnSpc>
                <a:spcPts val="2200"/>
              </a:lnSpc>
              <a:buFont typeface="Wingdings" panose="05000000000000000000" pitchFamily="2" charset="2"/>
              <a:buChar char="Ø"/>
            </a:pPr>
            <a:r>
              <a:rPr lang="en-US" altLang="ko-KR" sz="2000" b="1" dirty="0">
                <a:solidFill>
                  <a:prstClr val="black"/>
                </a:solidFill>
                <a:latin typeface="Times New Roman" panose="02020603050405020304" pitchFamily="18" charset="0"/>
                <a:ea typeface="맑은 고딕" panose="020B0503020000020004" pitchFamily="34" charset="-127"/>
                <a:cs typeface="Times New Roman" panose="02020603050405020304" pitchFamily="18" charset="0"/>
              </a:rPr>
              <a:t>Current status of </a:t>
            </a:r>
            <a:r>
              <a:rPr lang="en-US" altLang="ko-KR" sz="2000" b="1" dirty="0">
                <a:solidFill>
                  <a:prstClr val="black"/>
                </a:solidFill>
                <a:latin typeface="Times New Roman" panose="02020603050405020304" pitchFamily="18" charset="0"/>
                <a:cs typeface="Times New Roman" panose="02020603050405020304" pitchFamily="18" charset="0"/>
              </a:rPr>
              <a:t>IEEE 802.15.7a Higher Rate, Longer Range OCC TG</a:t>
            </a:r>
            <a:r>
              <a:rPr lang="en-US" altLang="ko-KR" sz="2000" b="1" dirty="0">
                <a:solidFill>
                  <a:prstClr val="black"/>
                </a:solidFill>
                <a:latin typeface="Times New Roman" panose="02020603050405020304" pitchFamily="18" charset="0"/>
                <a:ea typeface="맑은 고딕" panose="020B0503020000020004" pitchFamily="34" charset="-127"/>
                <a:cs typeface="Times New Roman" panose="02020603050405020304" pitchFamily="18" charset="0"/>
              </a:rPr>
              <a:t>: </a:t>
            </a:r>
            <a:endParaRPr lang="en-US" altLang="ko-KR" sz="1600" b="1" dirty="0">
              <a:solidFill>
                <a:prstClr val="black"/>
              </a:solidFill>
              <a:latin typeface="Times New Roman" panose="02020603050405020304" pitchFamily="18" charset="0"/>
              <a:ea typeface="맑은 고딕" panose="020B0503020000020004" pitchFamily="34" charset="-127"/>
              <a:cs typeface="Times New Roman" panose="02020603050405020304" pitchFamily="18" charset="0"/>
            </a:endParaRPr>
          </a:p>
          <a:p>
            <a:pPr marL="747695" indent="-285744" latinLnBrk="1">
              <a:lnSpc>
                <a:spcPts val="2200"/>
              </a:lnSpc>
              <a:buFont typeface="Arial" panose="020B0604020202020204" pitchFamily="34" charset="0"/>
              <a:buChar char="•"/>
            </a:pPr>
            <a:r>
              <a:rPr lang="en-US" altLang="ko-KR" sz="16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SA Ballot Pool formation for P802.15.7a closed successfully and was subsequently approved on Dec. 17, 2023.</a:t>
            </a:r>
          </a:p>
          <a:p>
            <a:pPr marL="747695" indent="-285744" latinLnBrk="1">
              <a:lnSpc>
                <a:spcPts val="2200"/>
              </a:lnSpc>
              <a:buFont typeface="Arial" panose="020B0604020202020204" pitchFamily="34" charset="0"/>
              <a:buChar char="•"/>
            </a:pPr>
            <a:r>
              <a:rPr lang="en-US" altLang="ko-KR" sz="16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SA Ballot start on Dec. 19, 2023 and close on Jan. 17, 2024.</a:t>
            </a:r>
          </a:p>
          <a:p>
            <a:pPr marL="747695" indent="-285744" latinLnBrk="1">
              <a:lnSpc>
                <a:spcPts val="2200"/>
              </a:lnSpc>
              <a:buFont typeface="Arial" panose="020B0604020202020204" pitchFamily="34" charset="0"/>
              <a:buChar char="•"/>
            </a:pPr>
            <a:r>
              <a:rPr lang="en-US" altLang="ko-KR" sz="16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Currently, we are waiting for comments from committees</a:t>
            </a:r>
          </a:p>
          <a:p>
            <a:pPr marL="747695" indent="-285744" latinLnBrk="1">
              <a:lnSpc>
                <a:spcPts val="2200"/>
              </a:lnSpc>
              <a:buFont typeface="Arial" panose="020B0604020202020204" pitchFamily="34" charset="0"/>
              <a:buChar char="•"/>
            </a:pPr>
            <a:r>
              <a:rPr lang="en-US" altLang="ko-KR" sz="16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It is hoped that the standard will be finalized by the middle of 2024</a:t>
            </a:r>
          </a:p>
        </p:txBody>
      </p:sp>
      <p:sp>
        <p:nvSpPr>
          <p:cNvPr id="10" name="TextBox 9">
            <a:extLst>
              <a:ext uri="{FF2B5EF4-FFF2-40B4-BE49-F238E27FC236}">
                <a16:creationId xmlns:a16="http://schemas.microsoft.com/office/drawing/2014/main" id="{F024F870-5C7D-4F84-B72C-F5C19FAA7D3C}"/>
              </a:ext>
            </a:extLst>
          </p:cNvPr>
          <p:cNvSpPr txBox="1"/>
          <p:nvPr/>
        </p:nvSpPr>
        <p:spPr>
          <a:xfrm>
            <a:off x="2125905" y="5943600"/>
            <a:ext cx="5688632" cy="369332"/>
          </a:xfrm>
          <a:prstGeom prst="rect">
            <a:avLst/>
          </a:prstGeom>
          <a:noFill/>
        </p:spPr>
        <p:txBody>
          <a:bodyPr wrap="square">
            <a:spAutoFit/>
          </a:bodyPr>
          <a:lstStyle/>
          <a:p>
            <a:r>
              <a:rPr lang="en-US" b="0" i="0" dirty="0">
                <a:solidFill>
                  <a:srgbClr val="222222"/>
                </a:solidFill>
                <a:effectLst/>
                <a:latin typeface="Arial" panose="020B0604020202020204" pitchFamily="34" charset="0"/>
              </a:rPr>
              <a:t>pre ballot closing summary</a:t>
            </a:r>
            <a:r>
              <a:rPr lang="en-US" altLang="en-US" sz="1800" i="1" dirty="0">
                <a:latin typeface="Times New Roman" panose="02020603050405020304" pitchFamily="18" charset="0"/>
                <a:cs typeface="Times New Roman" panose="02020603050405020304" pitchFamily="18" charset="0"/>
              </a:rPr>
              <a:t>(January 17, 2024)</a:t>
            </a:r>
            <a:endParaRPr lang="en-US" sz="1800" i="1"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9C3F4FF6-7D49-44BD-9D44-F319FF3B3E01}"/>
              </a:ext>
            </a:extLst>
          </p:cNvPr>
          <p:cNvPicPr>
            <a:picLocks noChangeAspect="1"/>
          </p:cNvPicPr>
          <p:nvPr/>
        </p:nvPicPr>
        <p:blipFill>
          <a:blip r:embed="rId2"/>
          <a:stretch>
            <a:fillRect/>
          </a:stretch>
        </p:blipFill>
        <p:spPr>
          <a:xfrm>
            <a:off x="990600" y="2743200"/>
            <a:ext cx="7696200" cy="2571750"/>
          </a:xfrm>
          <a:prstGeom prst="rect">
            <a:avLst/>
          </a:prstGeom>
        </p:spPr>
      </p:pic>
    </p:spTree>
    <p:extLst>
      <p:ext uri="{BB962C8B-B14F-4D97-AF65-F5344CB8AC3E}">
        <p14:creationId xmlns:p14="http://schemas.microsoft.com/office/powerpoint/2010/main" val="2692016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직사각형 8">
            <a:extLst>
              <a:ext uri="{FF2B5EF4-FFF2-40B4-BE49-F238E27FC236}">
                <a16:creationId xmlns:a16="http://schemas.microsoft.com/office/drawing/2014/main" id="{5F65E0FE-C8CC-4762-B0B7-B9B1A7B9A2E3}"/>
              </a:ext>
            </a:extLst>
          </p:cNvPr>
          <p:cNvSpPr/>
          <p:nvPr/>
        </p:nvSpPr>
        <p:spPr>
          <a:xfrm>
            <a:off x="330070" y="545069"/>
            <a:ext cx="8483860" cy="1871308"/>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lIns="180000" tIns="0" rIns="0" bIns="0" rtlCol="0" anchor="ctr" anchorCtr="0"/>
          <a:lstStyle/>
          <a:p>
            <a:pPr marL="285744" indent="-285744" latinLnBrk="1">
              <a:lnSpc>
                <a:spcPts val="2200"/>
              </a:lnSpc>
              <a:buFont typeface="Wingdings" panose="05000000000000000000" pitchFamily="2" charset="2"/>
              <a:buChar char="Ø"/>
            </a:pPr>
            <a:r>
              <a:rPr lang="en-US" altLang="ko-KR" sz="2000" b="1" dirty="0">
                <a:solidFill>
                  <a:prstClr val="black"/>
                </a:solidFill>
                <a:latin typeface="Times New Roman" panose="02020603050405020304" pitchFamily="18" charset="0"/>
                <a:ea typeface="맑은 고딕" panose="020B0503020000020004" pitchFamily="34" charset="-127"/>
                <a:cs typeface="Times New Roman" panose="02020603050405020304" pitchFamily="18" charset="0"/>
              </a:rPr>
              <a:t>Current status of </a:t>
            </a:r>
            <a:r>
              <a:rPr lang="en-US" altLang="ko-KR" sz="2000" b="1" dirty="0">
                <a:solidFill>
                  <a:prstClr val="black"/>
                </a:solidFill>
                <a:latin typeface="Times New Roman" panose="02020603050405020304" pitchFamily="18" charset="0"/>
                <a:cs typeface="Times New Roman" panose="02020603050405020304" pitchFamily="18" charset="0"/>
              </a:rPr>
              <a:t>IEEE 802.15.7a Higher Rate, Longer Range OCC TG</a:t>
            </a:r>
            <a:r>
              <a:rPr lang="en-US" altLang="ko-KR" sz="2000" b="1" dirty="0">
                <a:solidFill>
                  <a:prstClr val="black"/>
                </a:solidFill>
                <a:latin typeface="Times New Roman" panose="02020603050405020304" pitchFamily="18" charset="0"/>
                <a:ea typeface="맑은 고딕" panose="020B0503020000020004" pitchFamily="34" charset="-127"/>
                <a:cs typeface="Times New Roman" panose="02020603050405020304" pitchFamily="18" charset="0"/>
              </a:rPr>
              <a:t>: </a:t>
            </a:r>
            <a:endParaRPr lang="en-US" altLang="ko-KR" sz="1600" b="1" dirty="0">
              <a:solidFill>
                <a:prstClr val="black"/>
              </a:solidFill>
              <a:latin typeface="Times New Roman" panose="02020603050405020304" pitchFamily="18" charset="0"/>
              <a:ea typeface="맑은 고딕" panose="020B0503020000020004" pitchFamily="34" charset="-127"/>
              <a:cs typeface="Times New Roman" panose="02020603050405020304" pitchFamily="18" charset="0"/>
            </a:endParaRPr>
          </a:p>
          <a:p>
            <a:pPr marL="747695" indent="-285744" latinLnBrk="1">
              <a:lnSpc>
                <a:spcPts val="2200"/>
              </a:lnSpc>
              <a:buFont typeface="Arial" panose="020B0604020202020204" pitchFamily="34" charset="0"/>
              <a:buChar char="•"/>
            </a:pPr>
            <a:r>
              <a:rPr lang="en-US" altLang="ko-KR" sz="16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SA Ballot Pool formation for P802.15.7a closed successfully and was subsequently approved on Dec. 17, 2023.</a:t>
            </a:r>
          </a:p>
          <a:p>
            <a:pPr marL="747695" indent="-285744" latinLnBrk="1">
              <a:lnSpc>
                <a:spcPts val="2200"/>
              </a:lnSpc>
              <a:buFont typeface="Arial" panose="020B0604020202020204" pitchFamily="34" charset="0"/>
              <a:buChar char="•"/>
            </a:pPr>
            <a:r>
              <a:rPr lang="en-US" altLang="ko-KR" sz="16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SA Ballot start on Dec. 19, 2023 and close on Jan. 17, 2024.</a:t>
            </a:r>
          </a:p>
          <a:p>
            <a:pPr marL="747695" indent="-285744" latinLnBrk="1">
              <a:lnSpc>
                <a:spcPts val="2200"/>
              </a:lnSpc>
              <a:buFont typeface="Arial" panose="020B0604020202020204" pitchFamily="34" charset="0"/>
              <a:buChar char="•"/>
            </a:pPr>
            <a:r>
              <a:rPr lang="en-US" altLang="ko-KR" sz="16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Currently, we are waiting for comments from committees</a:t>
            </a:r>
          </a:p>
          <a:p>
            <a:pPr marL="747695" indent="-285744" latinLnBrk="1">
              <a:lnSpc>
                <a:spcPts val="2200"/>
              </a:lnSpc>
              <a:buFont typeface="Arial" panose="020B0604020202020204" pitchFamily="34" charset="0"/>
              <a:buChar char="•"/>
            </a:pPr>
            <a:r>
              <a:rPr lang="en-US" altLang="ko-KR" sz="16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It is hoped that the standard will be finalized by the middle of 2024</a:t>
            </a:r>
          </a:p>
        </p:txBody>
      </p:sp>
      <p:pic>
        <p:nvPicPr>
          <p:cNvPr id="9" name="Picture 8">
            <a:extLst>
              <a:ext uri="{FF2B5EF4-FFF2-40B4-BE49-F238E27FC236}">
                <a16:creationId xmlns:a16="http://schemas.microsoft.com/office/drawing/2014/main" id="{F1FF4FE7-94C7-4901-8B30-4BF25F1F1439}"/>
              </a:ext>
            </a:extLst>
          </p:cNvPr>
          <p:cNvPicPr>
            <a:picLocks noChangeAspect="1"/>
          </p:cNvPicPr>
          <p:nvPr/>
        </p:nvPicPr>
        <p:blipFill>
          <a:blip r:embed="rId2"/>
          <a:stretch>
            <a:fillRect/>
          </a:stretch>
        </p:blipFill>
        <p:spPr>
          <a:xfrm>
            <a:off x="1524000" y="2512170"/>
            <a:ext cx="6672264" cy="3507630"/>
          </a:xfrm>
          <a:prstGeom prst="rect">
            <a:avLst/>
          </a:prstGeom>
        </p:spPr>
      </p:pic>
      <p:sp>
        <p:nvSpPr>
          <p:cNvPr id="10" name="TextBox 9">
            <a:extLst>
              <a:ext uri="{FF2B5EF4-FFF2-40B4-BE49-F238E27FC236}">
                <a16:creationId xmlns:a16="http://schemas.microsoft.com/office/drawing/2014/main" id="{F024F870-5C7D-4F84-B72C-F5C19FAA7D3C}"/>
              </a:ext>
            </a:extLst>
          </p:cNvPr>
          <p:cNvSpPr txBox="1"/>
          <p:nvPr/>
        </p:nvSpPr>
        <p:spPr>
          <a:xfrm>
            <a:off x="2125905" y="5943600"/>
            <a:ext cx="5688632" cy="369332"/>
          </a:xfrm>
          <a:prstGeom prst="rect">
            <a:avLst/>
          </a:prstGeom>
          <a:noFill/>
        </p:spPr>
        <p:txBody>
          <a:bodyPr wrap="square">
            <a:spAutoFit/>
          </a:bodyPr>
          <a:lstStyle/>
          <a:p>
            <a:r>
              <a:rPr lang="en-US" altLang="en-US" sz="1800" i="1" dirty="0">
                <a:latin typeface="Times New Roman" panose="02020603050405020304" pitchFamily="18" charset="0"/>
                <a:cs typeface="Times New Roman" panose="02020603050405020304" pitchFamily="18" charset="0"/>
              </a:rPr>
              <a:t>Suggested 15.7a Schedule and</a:t>
            </a:r>
            <a:r>
              <a:rPr lang="ko-KR" altLang="en-US" sz="1800" i="1" dirty="0">
                <a:latin typeface="Times New Roman" panose="02020603050405020304" pitchFamily="18" charset="0"/>
                <a:cs typeface="Times New Roman" panose="02020603050405020304" pitchFamily="18" charset="0"/>
              </a:rPr>
              <a:t> </a:t>
            </a:r>
            <a:r>
              <a:rPr lang="en-US" altLang="en-US" sz="1800" i="1" dirty="0">
                <a:latin typeface="Times New Roman" panose="02020603050405020304" pitchFamily="18" charset="0"/>
                <a:cs typeface="Times New Roman" panose="02020603050405020304" pitchFamily="18" charset="0"/>
              </a:rPr>
              <a:t>Milestones (May 2023)</a:t>
            </a:r>
            <a:endParaRPr lang="en-US" sz="1800" i="1" dirty="0">
              <a:latin typeface="Times New Roman" panose="02020603050405020304" pitchFamily="18" charset="0"/>
              <a:cs typeface="Times New Roman" panose="02020603050405020304" pitchFamily="18" charset="0"/>
            </a:endParaRPr>
          </a:p>
        </p:txBody>
      </p:sp>
      <p:sp>
        <p:nvSpPr>
          <p:cNvPr id="6" name="Arrow: Down 5">
            <a:extLst>
              <a:ext uri="{FF2B5EF4-FFF2-40B4-BE49-F238E27FC236}">
                <a16:creationId xmlns:a16="http://schemas.microsoft.com/office/drawing/2014/main" id="{7369D1BF-8DFA-4F32-B32C-4038712DABD3}"/>
              </a:ext>
            </a:extLst>
          </p:cNvPr>
          <p:cNvSpPr/>
          <p:nvPr/>
        </p:nvSpPr>
        <p:spPr>
          <a:xfrm>
            <a:off x="6781800" y="3258424"/>
            <a:ext cx="228600" cy="304800"/>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5352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16726</TotalTime>
  <Words>519</Words>
  <Application>Microsoft Office PowerPoint</Application>
  <PresentationFormat>On-screen Show (4:3)</PresentationFormat>
  <Paragraphs>46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응웬위이응옥(직원-산학협력단)</cp:lastModifiedBy>
  <cp:revision>796</cp:revision>
  <cp:lastPrinted>2017-05-07T15:48:38Z</cp:lastPrinted>
  <dcterms:created xsi:type="dcterms:W3CDTF">2010-05-15T17:50:32Z</dcterms:created>
  <dcterms:modified xsi:type="dcterms:W3CDTF">2024-01-17T13:49:58Z</dcterms:modified>
</cp:coreProperties>
</file>