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23.xml.rels" ContentType="application/vnd.openxmlformats-package.relationships+xml"/>
  <Override PartName="/ppt/slideLayouts/_rels/slideLayout30.xml.rels" ContentType="application/vnd.openxmlformats-package.relationships+xml"/>
  <Override PartName="/ppt/slideLayouts/_rels/slideLayout14.xml.rels" ContentType="application/vnd.openxmlformats-package.relationships+xml"/>
  <Override PartName="/ppt/slideLayouts/_rels/slideLayout29.xml.rels" ContentType="application/vnd.openxmlformats-package.relationships+xml"/>
  <Override PartName="/ppt/slideLayouts/_rels/slideLayout10.xml.rels" ContentType="application/vnd.openxmlformats-package.relationships+xml"/>
  <Override PartName="/ppt/slideLayouts/_rels/slideLayout25.xml.rels" ContentType="application/vnd.openxmlformats-package.relationships+xml"/>
  <Override PartName="/ppt/slideLayouts/_rels/slideLayout16.xml.rels" ContentType="application/vnd.openxmlformats-package.relationships+xml"/>
  <Override PartName="/ppt/slideLayouts/_rels/slideLayout32.xml.rels" ContentType="application/vnd.openxmlformats-package.relationships+xml"/>
  <Override PartName="/ppt/slideLayouts/_rels/slideLayout34.xml.rels" ContentType="application/vnd.openxmlformats-package.relationships+xml"/>
  <Override PartName="/ppt/slideLayouts/_rels/slideLayout20.xml.rels" ContentType="application/vnd.openxmlformats-package.relationships+xml"/>
  <Override PartName="/ppt/slideLayouts/_rels/slideLayout35.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4.xml.rels" ContentType="application/vnd.openxmlformats-package.relationships+xml"/>
  <Override PartName="/ppt/slideLayouts/_rels/slideLayout15.xml.rels" ContentType="application/vnd.openxmlformats-package.relationships+xml"/>
  <Override PartName="/ppt/slideLayouts/_rels/slideLayout31.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22.xml.rels" ContentType="application/vnd.openxmlformats-package.relationships+xml"/>
  <Override PartName="/ppt/slideLayouts/_rels/slideLayout28.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36.xml.rels" ContentType="application/vnd.openxmlformats-package.relationships+xml"/>
  <Override PartName="/ppt/slideLayouts/_rels/slideLayout21.xml.rels" ContentType="application/vnd.openxmlformats-package.relationships+xml"/>
  <Override PartName="/ppt/slideLayouts/_rels/slideLayout27.xml.rels" ContentType="application/vnd.openxmlformats-package.relationships+xml"/>
  <Override PartName="/ppt/slideLayouts/_rels/slideLayout5.xml.rels" ContentType="application/vnd.openxmlformats-package.relationships+xml"/>
  <Override PartName="/ppt/slideLayouts/_rels/slideLayout18.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1.xml.rels" ContentType="application/vnd.openxmlformats-package.relationships+xml"/>
  <Override PartName="/ppt/slideLayouts/_rels/slideLayout26.xml.rels" ContentType="application/vnd.openxmlformats-package.relationships+xml"/>
  <Override PartName="/ppt/slideLayouts/slideLayout29.xml" ContentType="application/vnd.openxmlformats-officedocument.presentationml.slideLayout+xml"/>
  <Override PartName="/ppt/slideLayouts/slideLayout9.xml" ContentType="application/vnd.openxmlformats-officedocument.presentationml.slideLayout+xml"/>
  <Override PartName="/ppt/slideLayouts/slideLayout28.xml" ContentType="application/vnd.openxmlformats-officedocument.presentationml.slideLayout+xml"/>
  <Override PartName="/ppt/slideLayouts/slideLayout8.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27.xml" ContentType="application/vnd.openxmlformats-officedocument.presentationml.slideLayout+xml"/>
  <Override PartName="/ppt/slideLayouts/slideLayout7.xml" ContentType="application/vnd.openxmlformats-officedocument.presentationml.slideLayout+xml"/>
  <Override PartName="/ppt/slideLayouts/slideLayout33.xml" ContentType="application/vnd.openxmlformats-officedocument.presentationml.slideLayout+xml"/>
  <Override PartName="/ppt/slideLayouts/slideLayout10.xml" ContentType="application/vnd.openxmlformats-officedocument.presentationml.slideLayout+xml"/>
  <Override PartName="/ppt/slideLayouts/slideLayout34.xml" ContentType="application/vnd.openxmlformats-officedocument.presentationml.slideLayout+xml"/>
  <Override PartName="/ppt/slideLayouts/slideLayout11.xml" ContentType="application/vnd.openxmlformats-officedocument.presentationml.slideLayout+xml"/>
  <Override PartName="/ppt/slideLayouts/slideLayout35.xml" ContentType="application/vnd.openxmlformats-officedocument.presentationml.slideLayout+xml"/>
  <Override PartName="/ppt/slideLayouts/slideLayout12.xml" ContentType="application/vnd.openxmlformats-officedocument.presentationml.slideLayout+xml"/>
  <Override PartName="/ppt/slideLayouts/slideLayout36.xml" ContentType="application/vnd.openxmlformats-officedocument.presentationml.slideLayout+xml"/>
  <Override PartName="/ppt/slideLayouts/slideLayout26.xml" ContentType="application/vnd.openxmlformats-officedocument.presentationml.slideLayout+xml"/>
  <Override PartName="/ppt/slideLayouts/slideLayout6.xml" ContentType="application/vnd.openxmlformats-officedocument.presentationml.slideLayout+xml"/>
  <Override PartName="/ppt/slideLayouts/slideLayout25.xml" ContentType="application/vnd.openxmlformats-officedocument.presentationml.slideLayout+xml"/>
  <Override PartName="/ppt/slideLayouts/slideLayout5.xml" ContentType="application/vnd.openxmlformats-officedocument.presentationml.slideLayout+xml"/>
  <Override PartName="/ppt/slideLayouts/slideLayout24.xml" ContentType="application/vnd.openxmlformats-officedocument.presentationml.slideLayout+xml"/>
  <Override PartName="/ppt/slideLayouts/slideLayout4.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19.xml" ContentType="application/vnd.openxmlformats-officedocument.presentationml.slideLayout+xml"/>
  <Override PartName="/ppt/slideLayouts/slideLayout22.xml" ContentType="application/vnd.openxmlformats-officedocument.presentationml.slideLayout+xml"/>
  <Override PartName="/ppt/slideLayouts/slideLayout2.xml" ContentType="application/vnd.openxmlformats-officedocument.presentationml.slideLayout+xml"/>
  <Override PartName="/ppt/slideLayouts/slideLayout18.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9.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_rels/slide7.xml.rels" ContentType="application/vnd.openxmlformats-package.relationships+xml"/>
  <Override PartName="/ppt/slides/_rels/slide6.xml.rels" ContentType="application/vnd.openxmlformats-package.relationships+xml"/>
  <Override PartName="/ppt/slides/_rels/slide3.xml.rels" ContentType="application/vnd.openxmlformats-package.relationships+xml"/>
  <Override PartName="/ppt/slides/_rels/slide5.xml.rels" ContentType="application/vnd.openxmlformats-package.relationships+xml"/>
  <Override PartName="/ppt/slides/_rels/slide2.xml.rels" ContentType="application/vnd.openxmlformats-package.relationships+xml"/>
  <Override PartName="/ppt/slides/_rels/slide4.xml.rels" ContentType="application/vnd.openxmlformats-package.relationships+xml"/>
  <Override PartName="/ppt/slides/_rels/slide13.xml.rels" ContentType="application/vnd.openxmlformats-package.relationships+xml"/>
  <Override PartName="/ppt/slides/_rels/slide16.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4.xml.rels" ContentType="application/vnd.openxmlformats-package.relationships+xml"/>
  <Override PartName="/ppt/slides/_rels/slide8.xml.rels" ContentType="application/vnd.openxmlformats-package.relationships+xml"/>
  <Override PartName="/ppt/slides/_rels/slide19.xml.rels" ContentType="application/vnd.openxmlformats-package.relationships+xml"/>
  <Override PartName="/ppt/slides/_rels/slide18.xml.rels" ContentType="application/vnd.openxmlformats-package.relationships+xml"/>
  <Override PartName="/ppt/slides/_rels/slide17.xml.rels" ContentType="application/vnd.openxmlformats-package.relationships+xml"/>
  <Override PartName="/ppt/slides/_rels/slide1.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PlaceHolder 1"/>
          <p:cNvSpPr>
            <a:spLocks noGrp="1"/>
          </p:cNvSpPr>
          <p:nvPr>
            <p:ph type="sldImg"/>
          </p:nvPr>
        </p:nvSpPr>
        <p:spPr>
          <a:xfrm>
            <a:off x="533520" y="764280"/>
            <a:ext cx="6704640" cy="3771360"/>
          </a:xfrm>
          <a:prstGeom prst="rect">
            <a:avLst/>
          </a:prstGeom>
          <a:noFill/>
          <a:ln w="0">
            <a:noFill/>
          </a:ln>
        </p:spPr>
        <p:txBody>
          <a:bodyPr lIns="0" rIns="0" tIns="0" bIns="0" anchor="ctr">
            <a:noAutofit/>
          </a:bodyPr>
          <a:p>
            <a:pPr algn="ctr"/>
            <a:r>
              <a:rPr b="0" lang="en-US" sz="4400" spc="-1" strike="noStrike">
                <a:solidFill>
                  <a:srgbClr val="000000"/>
                </a:solidFill>
                <a:latin typeface="Arial"/>
              </a:rPr>
              <a:t>Click to move the slide</a:t>
            </a:r>
            <a:endParaRPr b="0" lang="en-US" sz="4400" spc="-1" strike="noStrike">
              <a:solidFill>
                <a:srgbClr val="000000"/>
              </a:solidFill>
              <a:latin typeface="Arial"/>
            </a:endParaRPr>
          </a:p>
        </p:txBody>
      </p:sp>
      <p:sp>
        <p:nvSpPr>
          <p:cNvPr id="139" name="PlaceHolder 2"/>
          <p:cNvSpPr>
            <a:spLocks noGrp="1"/>
          </p:cNvSpPr>
          <p:nvPr>
            <p:ph type="body"/>
          </p:nvPr>
        </p:nvSpPr>
        <p:spPr>
          <a:xfrm>
            <a:off x="777240" y="4777560"/>
            <a:ext cx="6217560" cy="4525920"/>
          </a:xfrm>
          <a:prstGeom prst="rect">
            <a:avLst/>
          </a:prstGeom>
          <a:noFill/>
          <a:ln w="0">
            <a:noFill/>
          </a:ln>
        </p:spPr>
        <p:txBody>
          <a:bodyPr lIns="0" rIns="0" tIns="0" bIns="0" anchor="t">
            <a:noAutofit/>
          </a:bodyPr>
          <a:p>
            <a:pPr marL="216000" indent="0">
              <a:buNone/>
            </a:pPr>
            <a:r>
              <a:rPr b="0" lang="en-US" sz="2000" spc="-1" strike="noStrike">
                <a:solidFill>
                  <a:srgbClr val="000000"/>
                </a:solidFill>
                <a:latin typeface="Arial"/>
              </a:rPr>
              <a:t>Click to edit the notes format</a:t>
            </a:r>
            <a:endParaRPr b="0" lang="en-US" sz="2000" spc="-1" strike="noStrike">
              <a:solidFill>
                <a:srgbClr val="000000"/>
              </a:solidFill>
              <a:latin typeface="Arial"/>
            </a:endParaRPr>
          </a:p>
        </p:txBody>
      </p:sp>
      <p:sp>
        <p:nvSpPr>
          <p:cNvPr id="140" name="PlaceHolder 3"/>
          <p:cNvSpPr>
            <a:spLocks noGrp="1"/>
          </p:cNvSpPr>
          <p:nvPr>
            <p:ph type="hdr"/>
          </p:nvPr>
        </p:nvSpPr>
        <p:spPr>
          <a:xfrm>
            <a:off x="0" y="0"/>
            <a:ext cx="3372840" cy="502560"/>
          </a:xfrm>
          <a:prstGeom prst="rect">
            <a:avLst/>
          </a:prstGeom>
          <a:noFill/>
          <a:ln w="0">
            <a:noFill/>
          </a:ln>
        </p:spPr>
        <p:txBody>
          <a:bodyPr lIns="0" rIns="0" tIns="0" bIns="0" anchor="t">
            <a:noAutofit/>
          </a:bodyPr>
          <a:p>
            <a:pPr indent="0">
              <a:buNone/>
            </a:pPr>
            <a:r>
              <a:rPr b="0" lang="en-US" sz="1400" spc="-1" strike="noStrike">
                <a:solidFill>
                  <a:srgbClr val="000000"/>
                </a:solidFill>
                <a:latin typeface="Times New Roman"/>
              </a:rPr>
              <a:t>&lt;header&gt;</a:t>
            </a:r>
            <a:endParaRPr b="0" lang="en-US" sz="1400" spc="-1" strike="noStrike">
              <a:solidFill>
                <a:srgbClr val="000000"/>
              </a:solidFill>
              <a:latin typeface="Times New Roman"/>
            </a:endParaRPr>
          </a:p>
        </p:txBody>
      </p:sp>
      <p:sp>
        <p:nvSpPr>
          <p:cNvPr id="141" name="PlaceHolder 4"/>
          <p:cNvSpPr>
            <a:spLocks noGrp="1"/>
          </p:cNvSpPr>
          <p:nvPr>
            <p:ph type="dt" idx="1"/>
          </p:nvPr>
        </p:nvSpPr>
        <p:spPr>
          <a:xfrm>
            <a:off x="4399200" y="0"/>
            <a:ext cx="3372840" cy="502560"/>
          </a:xfrm>
          <a:prstGeom prst="rect">
            <a:avLst/>
          </a:prstGeom>
          <a:noFill/>
          <a:ln w="0">
            <a:noFill/>
          </a:ln>
        </p:spPr>
        <p:txBody>
          <a:bodyPr lIns="0" rIns="0" tIns="0" bIns="0" anchor="t">
            <a:noAutofit/>
          </a:bodyPr>
          <a:lstStyle>
            <a:lvl1pPr indent="0" algn="r">
              <a:buNone/>
              <a:defRPr b="0" lang="en-US" sz="1400" spc="-1" strike="noStrike">
                <a:solidFill>
                  <a:srgbClr val="000000"/>
                </a:solidFill>
                <a:latin typeface="Times New Roman"/>
              </a:defRPr>
            </a:lvl1pPr>
          </a:lstStyle>
          <a:p>
            <a:pPr indent="0" algn="r">
              <a:buNone/>
            </a:pPr>
            <a:r>
              <a:rPr b="0" lang="en-US" sz="1400" spc="-1" strike="noStrike">
                <a:solidFill>
                  <a:srgbClr val="000000"/>
                </a:solidFill>
                <a:latin typeface="Times New Roman"/>
              </a:rPr>
              <a:t>&lt;date/time&gt;</a:t>
            </a:r>
            <a:endParaRPr b="0" lang="en-US" sz="1400" spc="-1" strike="noStrike">
              <a:solidFill>
                <a:srgbClr val="000000"/>
              </a:solidFill>
              <a:latin typeface="Times New Roman"/>
            </a:endParaRPr>
          </a:p>
        </p:txBody>
      </p:sp>
      <p:sp>
        <p:nvSpPr>
          <p:cNvPr id="142" name="PlaceHolder 5"/>
          <p:cNvSpPr>
            <a:spLocks noGrp="1"/>
          </p:cNvSpPr>
          <p:nvPr>
            <p:ph type="ftr" idx="2"/>
          </p:nvPr>
        </p:nvSpPr>
        <p:spPr>
          <a:xfrm>
            <a:off x="0" y="9555480"/>
            <a:ext cx="3372840" cy="502560"/>
          </a:xfrm>
          <a:prstGeom prst="rect">
            <a:avLst/>
          </a:prstGeom>
          <a:noFill/>
          <a:ln w="0">
            <a:noFill/>
          </a:ln>
        </p:spPr>
        <p:txBody>
          <a:bodyPr lIns="0" rIns="0" tIns="0" bIns="0" anchor="b">
            <a:noAutofit/>
          </a:bodyPr>
          <a:lstStyle>
            <a:lvl1pPr indent="0">
              <a:buNone/>
              <a:defRPr b="0" lang="en-US" sz="1400" spc="-1" strike="noStrike">
                <a:solidFill>
                  <a:srgbClr val="000000"/>
                </a:solidFill>
                <a:latin typeface="Times New Roman"/>
              </a:defRPr>
            </a:lvl1pPr>
          </a:lstStyle>
          <a:p>
            <a:pPr indent="0">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143" name="PlaceHolder 6"/>
          <p:cNvSpPr>
            <a:spLocks noGrp="1"/>
          </p:cNvSpPr>
          <p:nvPr>
            <p:ph type="sldNum" idx="3"/>
          </p:nvPr>
        </p:nvSpPr>
        <p:spPr>
          <a:xfrm>
            <a:off x="4399200" y="9555480"/>
            <a:ext cx="3372840" cy="502560"/>
          </a:xfrm>
          <a:prstGeom prst="rect">
            <a:avLst/>
          </a:prstGeom>
          <a:noFill/>
          <a:ln w="0">
            <a:noFill/>
          </a:ln>
        </p:spPr>
        <p:txBody>
          <a:bodyPr lIns="0" rIns="0" tIns="0" bIns="0" anchor="b">
            <a:noAutofit/>
          </a:bodyPr>
          <a:lstStyle>
            <a:lvl1pPr indent="0" algn="r">
              <a:buNone/>
              <a:defRPr b="0" lang="en-US" sz="1400" spc="-1" strike="noStrike">
                <a:solidFill>
                  <a:srgbClr val="000000"/>
                </a:solidFill>
                <a:latin typeface="Times New Roman"/>
              </a:defRPr>
            </a:lvl1pPr>
          </a:lstStyle>
          <a:p>
            <a:pPr indent="0" algn="r">
              <a:buNone/>
            </a:pPr>
            <a:fld id="{4177C141-265C-408A-8FB9-5A3B1A4F7512}" type="slidenum">
              <a:rPr b="0" lang="en-US" sz="1400" spc="-1" strike="noStrike">
                <a:solidFill>
                  <a:srgbClr val="000000"/>
                </a:solidFill>
                <a:latin typeface="Times New Roman"/>
              </a:rPr>
              <a:t>&lt;number&gt;</a:t>
            </a:fld>
            <a:endParaRPr b="0" lang="en-US"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3" name="CustomShape 1"/>
          <p:cNvSpPr/>
          <p:nvPr/>
        </p:nvSpPr>
        <p:spPr>
          <a:xfrm>
            <a:off x="3288600" y="9736920"/>
            <a:ext cx="876240" cy="782640"/>
          </a:xfrm>
          <a:prstGeom prst="rect">
            <a:avLst/>
          </a:prstGeom>
          <a:noFill/>
          <a:ln w="0">
            <a:noFill/>
          </a:ln>
        </p:spPr>
        <p:style>
          <a:lnRef idx="0"/>
          <a:fillRef idx="0"/>
          <a:effectRef idx="0"/>
          <a:fontRef idx="minor"/>
        </p:style>
        <p:txBody>
          <a:bodyPr lIns="0" rIns="0" tIns="0" bIns="0" anchor="t">
            <a:noAutofit/>
          </a:bodyPr>
          <a:p>
            <a:pPr algn="r">
              <a:lnSpc>
                <a:spcPct val="100000"/>
              </a:lnSpc>
              <a:tabLst>
                <a:tab algn="l" pos="182880"/>
                <a:tab algn="l" pos="365760"/>
                <a:tab algn="l" pos="548640"/>
                <a:tab algn="l" pos="731520"/>
              </a:tabLst>
            </a:pPr>
            <a:fld id="{6CE06F63-645B-4597-9F77-DC8384BE3BF0}" type="slidenum">
              <a:rPr b="0" lang="en-IE" sz="1300" spc="-1" strike="noStrike">
                <a:solidFill>
                  <a:srgbClr val="000000"/>
                </a:solidFill>
                <a:latin typeface="Times New Roman"/>
                <a:ea typeface="MS PGothic"/>
              </a:rPr>
              <a:t>&lt;number&gt;</a:t>
            </a:fld>
            <a:endParaRPr b="0" lang="en-US" sz="1300" spc="-1" strike="noStrike">
              <a:solidFill>
                <a:srgbClr val="000000"/>
              </a:solidFill>
              <a:latin typeface="Arial"/>
            </a:endParaRPr>
          </a:p>
        </p:txBody>
      </p:sp>
      <p:sp>
        <p:nvSpPr>
          <p:cNvPr id="184" name="PlaceHolder 1"/>
          <p:cNvSpPr>
            <a:spLocks noGrp="1"/>
          </p:cNvSpPr>
          <p:nvPr>
            <p:ph type="body"/>
          </p:nvPr>
        </p:nvSpPr>
        <p:spPr>
          <a:xfrm>
            <a:off x="1036080" y="4777200"/>
            <a:ext cx="5678640" cy="4504680"/>
          </a:xfrm>
          <a:prstGeom prst="rect">
            <a:avLst/>
          </a:prstGeom>
          <a:noFill/>
          <a:ln w="0">
            <a:noFill/>
          </a:ln>
        </p:spPr>
        <p:txBody>
          <a:bodyPr lIns="95760" rIns="95760" tIns="47160" bIns="47160" anchor="t">
            <a:noAutofit/>
          </a:bodyPr>
          <a:p>
            <a:pPr marL="216000" indent="0">
              <a:buNone/>
            </a:pPr>
            <a:endParaRPr b="0" lang="en-US" sz="1800" spc="-1" strike="noStrike">
              <a:solidFill>
                <a:srgbClr val="000000"/>
              </a:solidFill>
              <a:latin typeface="Arial"/>
            </a:endParaRPr>
          </a:p>
        </p:txBody>
      </p:sp>
      <p:sp>
        <p:nvSpPr>
          <p:cNvPr id="185" name="PlaceHolder 2"/>
          <p:cNvSpPr>
            <a:spLocks noGrp="1"/>
          </p:cNvSpPr>
          <p:nvPr>
            <p:ph type="sldImg"/>
          </p:nvPr>
        </p:nvSpPr>
        <p:spPr>
          <a:xfrm>
            <a:off x="1282680" y="760320"/>
            <a:ext cx="5190840" cy="373716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8880" cy="199800"/>
          </a:xfrm>
          <a:prstGeom prst="rect">
            <a:avLst/>
          </a:prstGeom>
          <a:noFill/>
          <a:ln w="0">
            <a:noFill/>
          </a:ln>
        </p:spPr>
        <p:style>
          <a:lnRef idx="0"/>
          <a:fillRef idx="0"/>
          <a:effectRef idx="0"/>
          <a:fontRef idx="minor"/>
        </p:style>
        <p:txBody>
          <a:bodyPr lIns="0" rIns="0" tIns="0" bIns="0" anchor="b">
            <a:noAutofit/>
          </a:bodyPr>
          <a:p>
            <a:pPr marL="1828800" algn="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doc.: 802-15-24-0069-00</a:t>
            </a:r>
            <a:endParaRPr b="0" lang="en-US"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25120" cy="291600"/>
          </a:xfrm>
          <a:prstGeom prst="rect">
            <a:avLst/>
          </a:prstGeom>
          <a:noFill/>
          <a:ln w="0">
            <a:noFill/>
          </a:ln>
        </p:spPr>
        <p:style>
          <a:lnRef idx="0"/>
          <a:fillRef idx="0"/>
          <a:effectRef idx="0"/>
          <a:fontRef idx="minor"/>
        </p:style>
        <p:txBody>
          <a:bodyPr lIns="0" rIns="0" tIns="0" bIns="0" anchor="t">
            <a:noAutofit/>
          </a:bodyPr>
          <a:p>
            <a:pP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25120" cy="291600"/>
          </a:xfrm>
          <a:prstGeom prst="rect">
            <a:avLst/>
          </a:prstGeom>
          <a:noFill/>
          <a:ln w="0">
            <a:noFill/>
          </a:ln>
        </p:spPr>
        <p:style>
          <a:lnRef idx="0"/>
          <a:fillRef idx="0"/>
          <a:effectRef idx="0"/>
          <a:fontRef idx="minor"/>
        </p:style>
        <p:txBody>
          <a:bodyPr lIns="0" rIns="0" tIns="0" bIns="0" anchor="t">
            <a:noAutofit/>
          </a:bodyPr>
          <a:p>
            <a:pPr algn="ct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Page </a:t>
            </a:r>
            <a:fld id="{079E5D58-62CA-4621-B9DA-99EBB85A44D5}"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6" name="CustomShape 7"/>
          <p:cNvSpPr/>
          <p:nvPr/>
        </p:nvSpPr>
        <p:spPr>
          <a:xfrm>
            <a:off x="7040160" y="6490080"/>
            <a:ext cx="1725120" cy="291600"/>
          </a:xfrm>
          <a:prstGeom prst="rect">
            <a:avLst/>
          </a:prstGeom>
          <a:noFill/>
          <a:ln w="0">
            <a:noFill/>
          </a:ln>
        </p:spPr>
        <p:style>
          <a:lnRef idx="0"/>
          <a:fillRef idx="0"/>
          <a:effectRef idx="0"/>
          <a:fontRef idx="minor"/>
        </p:style>
        <p:txBody>
          <a:bodyPr lIns="0" rIns="0" tIns="0" bIns="0" anchor="t">
            <a:noAutofit/>
          </a:bodyPr>
          <a:p>
            <a:pPr algn="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7" name="CustomShape 8"/>
          <p:cNvSpPr/>
          <p:nvPr/>
        </p:nvSpPr>
        <p:spPr>
          <a:xfrm>
            <a:off x="685800" y="365760"/>
            <a:ext cx="2560680" cy="199800"/>
          </a:xfrm>
          <a:prstGeom prst="rect">
            <a:avLst/>
          </a:prstGeom>
          <a:noFill/>
          <a:ln w="0">
            <a:noFill/>
          </a:ln>
        </p:spPr>
        <p:style>
          <a:lnRef idx="0"/>
          <a:fillRef idx="0"/>
          <a:effectRef idx="0"/>
          <a:fontRef idx="minor"/>
        </p:style>
        <p:txBody>
          <a:bodyPr lIns="0" rIns="0" tIns="0" bIns="0" anchor="b">
            <a:noAutofit/>
          </a:bodyPr>
          <a:p>
            <a:pP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Jan 2024</a:t>
            </a:r>
            <a:endParaRPr b="0" lang="en-US"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8880" cy="199800"/>
          </a:xfrm>
          <a:prstGeom prst="rect">
            <a:avLst/>
          </a:prstGeom>
          <a:noFill/>
          <a:ln w="0">
            <a:noFill/>
          </a:ln>
        </p:spPr>
        <p:style>
          <a:lnRef idx="0"/>
          <a:fillRef idx="0"/>
          <a:effectRef idx="0"/>
          <a:fontRef idx="minor"/>
        </p:style>
        <p:txBody>
          <a:bodyPr lIns="0" rIns="0" tIns="0" bIns="0" anchor="b">
            <a:noAutofit/>
          </a:bodyPr>
          <a:p>
            <a:pPr marL="1828800" algn="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doc.: 802-15-24-0069-00</a:t>
            </a:r>
            <a:endParaRPr b="0" lang="en-US"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25120" cy="291600"/>
          </a:xfrm>
          <a:prstGeom prst="rect">
            <a:avLst/>
          </a:prstGeom>
          <a:noFill/>
          <a:ln w="0">
            <a:noFill/>
          </a:ln>
        </p:spPr>
        <p:style>
          <a:lnRef idx="0"/>
          <a:fillRef idx="0"/>
          <a:effectRef idx="0"/>
          <a:fontRef idx="minor"/>
        </p:style>
        <p:txBody>
          <a:bodyPr lIns="0" rIns="0" tIns="0" bIns="0" anchor="t">
            <a:noAutofit/>
          </a:bodyPr>
          <a:p>
            <a:pP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25120" cy="291600"/>
          </a:xfrm>
          <a:prstGeom prst="rect">
            <a:avLst/>
          </a:prstGeom>
          <a:noFill/>
          <a:ln w="0">
            <a:noFill/>
          </a:ln>
        </p:spPr>
        <p:style>
          <a:lnRef idx="0"/>
          <a:fillRef idx="0"/>
          <a:effectRef idx="0"/>
          <a:fontRef idx="minor"/>
        </p:style>
        <p:txBody>
          <a:bodyPr lIns="0" rIns="0" tIns="0" bIns="0" anchor="t">
            <a:noAutofit/>
          </a:bodyPr>
          <a:p>
            <a:pPr algn="ct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Page </a:t>
            </a:r>
            <a:fld id="{07D687A7-98D8-4440-875D-6E58306EBE63}"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52" name="CustomShape 7"/>
          <p:cNvSpPr/>
          <p:nvPr/>
        </p:nvSpPr>
        <p:spPr>
          <a:xfrm>
            <a:off x="7040160" y="6490080"/>
            <a:ext cx="1725120" cy="291600"/>
          </a:xfrm>
          <a:prstGeom prst="rect">
            <a:avLst/>
          </a:prstGeom>
          <a:noFill/>
          <a:ln w="0">
            <a:noFill/>
          </a:ln>
        </p:spPr>
        <p:style>
          <a:lnRef idx="0"/>
          <a:fillRef idx="0"/>
          <a:effectRef idx="0"/>
          <a:fontRef idx="minor"/>
        </p:style>
        <p:txBody>
          <a:bodyPr lIns="0" rIns="0" tIns="0" bIns="0" anchor="t">
            <a:noAutofit/>
          </a:bodyPr>
          <a:p>
            <a:pPr algn="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53" name="CustomShape 8"/>
          <p:cNvSpPr/>
          <p:nvPr/>
        </p:nvSpPr>
        <p:spPr>
          <a:xfrm>
            <a:off x="685800" y="365760"/>
            <a:ext cx="2560680" cy="199800"/>
          </a:xfrm>
          <a:prstGeom prst="rect">
            <a:avLst/>
          </a:prstGeom>
          <a:noFill/>
          <a:ln w="0">
            <a:noFill/>
          </a:ln>
        </p:spPr>
        <p:style>
          <a:lnRef idx="0"/>
          <a:fillRef idx="0"/>
          <a:effectRef idx="0"/>
          <a:fontRef idx="minor"/>
        </p:style>
        <p:txBody>
          <a:bodyPr lIns="0" rIns="0" tIns="0" bIns="0" anchor="b">
            <a:noAutofit/>
          </a:bodyPr>
          <a:p>
            <a:pP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Jan 2024</a:t>
            </a:r>
            <a:endParaRPr b="0" lang="en-US"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a:t>
            </a:r>
            <a:r>
              <a:rPr b="0" lang="en-US" sz="4400" spc="-1" strike="noStrike">
                <a:solidFill>
                  <a:srgbClr val="000000"/>
                </a:solidFill>
                <a:latin typeface="Arial"/>
              </a:rPr>
              <a:t>to edit </a:t>
            </a:r>
            <a:r>
              <a:rPr b="0" lang="en-US" sz="4400" spc="-1" strike="noStrike">
                <a:solidFill>
                  <a:srgbClr val="000000"/>
                </a:solidFill>
                <a:latin typeface="Arial"/>
              </a:rPr>
              <a:t>the </a:t>
            </a:r>
            <a:r>
              <a:rPr b="0" lang="en-US" sz="4400" spc="-1" strike="noStrike">
                <a:solidFill>
                  <a:srgbClr val="000000"/>
                </a:solidFill>
                <a:latin typeface="Arial"/>
              </a:rPr>
              <a:t>title </a:t>
            </a:r>
            <a:r>
              <a:rPr b="0" lang="en-US" sz="4400" spc="-1" strike="noStrike">
                <a:solidFill>
                  <a:srgbClr val="000000"/>
                </a:solidFill>
                <a:latin typeface="Arial"/>
              </a:rPr>
              <a:t>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8880" cy="199800"/>
          </a:xfrm>
          <a:prstGeom prst="rect">
            <a:avLst/>
          </a:prstGeom>
          <a:noFill/>
          <a:ln w="0">
            <a:noFill/>
          </a:ln>
        </p:spPr>
        <p:style>
          <a:lnRef idx="0"/>
          <a:fillRef idx="0"/>
          <a:effectRef idx="0"/>
          <a:fontRef idx="minor"/>
        </p:style>
        <p:txBody>
          <a:bodyPr lIns="0" rIns="0" tIns="0" bIns="0" anchor="b">
            <a:noAutofit/>
          </a:bodyPr>
          <a:p>
            <a:pPr marL="1828800" algn="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doc.: 802-15-24-0069-00</a:t>
            </a:r>
            <a:endParaRPr b="0" lang="en-US"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25120" cy="291600"/>
          </a:xfrm>
          <a:prstGeom prst="rect">
            <a:avLst/>
          </a:prstGeom>
          <a:noFill/>
          <a:ln w="0">
            <a:noFill/>
          </a:ln>
        </p:spPr>
        <p:style>
          <a:lnRef idx="0"/>
          <a:fillRef idx="0"/>
          <a:effectRef idx="0"/>
          <a:fontRef idx="minor"/>
        </p:style>
        <p:txBody>
          <a:bodyPr lIns="0" rIns="0" tIns="0" bIns="0" anchor="t">
            <a:noAutofit/>
          </a:bodyPr>
          <a:p>
            <a:pP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25120" cy="291600"/>
          </a:xfrm>
          <a:prstGeom prst="rect">
            <a:avLst/>
          </a:prstGeom>
          <a:noFill/>
          <a:ln w="0">
            <a:noFill/>
          </a:ln>
        </p:spPr>
        <p:style>
          <a:lnRef idx="0"/>
          <a:fillRef idx="0"/>
          <a:effectRef idx="0"/>
          <a:fontRef idx="minor"/>
        </p:style>
        <p:txBody>
          <a:bodyPr lIns="0" rIns="0" tIns="0" bIns="0" anchor="t">
            <a:noAutofit/>
          </a:bodyPr>
          <a:p>
            <a:pPr algn="ct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Page </a:t>
            </a:r>
            <a:fld id="{C81B373D-3D1C-492A-955D-3DCBE2C357C7}"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98" name="CustomShape 7"/>
          <p:cNvSpPr/>
          <p:nvPr/>
        </p:nvSpPr>
        <p:spPr>
          <a:xfrm>
            <a:off x="7040160" y="6490080"/>
            <a:ext cx="1725120" cy="291600"/>
          </a:xfrm>
          <a:prstGeom prst="rect">
            <a:avLst/>
          </a:prstGeom>
          <a:noFill/>
          <a:ln w="0">
            <a:noFill/>
          </a:ln>
        </p:spPr>
        <p:style>
          <a:lnRef idx="0"/>
          <a:fillRef idx="0"/>
          <a:effectRef idx="0"/>
          <a:fontRef idx="minor"/>
        </p:style>
        <p:txBody>
          <a:bodyPr lIns="0" rIns="0" tIns="0" bIns="0" anchor="t">
            <a:noAutofit/>
          </a:bodyPr>
          <a:p>
            <a:pPr algn="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99" name="CustomShape 8"/>
          <p:cNvSpPr/>
          <p:nvPr/>
        </p:nvSpPr>
        <p:spPr>
          <a:xfrm>
            <a:off x="685800" y="365760"/>
            <a:ext cx="2560680" cy="199800"/>
          </a:xfrm>
          <a:prstGeom prst="rect">
            <a:avLst/>
          </a:prstGeom>
          <a:noFill/>
          <a:ln w="0">
            <a:noFill/>
          </a:ln>
        </p:spPr>
        <p:style>
          <a:lnRef idx="0"/>
          <a:fillRef idx="0"/>
          <a:effectRef idx="0"/>
          <a:fontRef idx="minor"/>
        </p:style>
        <p:txBody>
          <a:bodyPr lIns="0" rIns="0" tIns="0" bIns="0" anchor="b">
            <a:noAutofit/>
          </a:bodyPr>
          <a:p>
            <a:pP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Jan 2024</a:t>
            </a:r>
            <a:endParaRPr b="0" lang="en-US"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hyperlink" Target="https://datatracker.ietf.org/meeting/118/proceedings" TargetMode="External"/><Relationship Id="rId2" Type="http://schemas.openxmlformats.org/officeDocument/2006/relationships/slideLayout" Target="../slideLayouts/slideLayout25.xml"/>
</Relationships>
</file>

<file path=ppt/slides/_rels/slide12.xml.rels><?xml version="1.0" encoding="UTF-8"?>
<Relationships xmlns="http://schemas.openxmlformats.org/package/2006/relationships"><Relationship Id="rId1" Type="http://schemas.openxmlformats.org/officeDocument/2006/relationships/hyperlink" Target="https://registration.ietf.org/119/" TargetMode="External"/><Relationship Id="rId2" Type="http://schemas.openxmlformats.org/officeDocument/2006/relationships/slideLayout" Target="../slideLayouts/slideLayout25.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4.xml.rels><?xml version="1.0" encoding="UTF-8"?>
<Relationships xmlns="http://schemas.openxmlformats.org/package/2006/relationships"><Relationship Id="rId1" Type="http://schemas.openxmlformats.org/officeDocument/2006/relationships/hyperlink" Target="https://datatracker.ietf.org/doc/minutes-118-6lo/" TargetMode="External"/><Relationship Id="rId2" Type="http://schemas.openxmlformats.org/officeDocument/2006/relationships/hyperlink" Target="https://www.meetecho.com/ietf118/recordings#6LO" TargetMode="External"/><Relationship Id="rId3" Type="http://schemas.openxmlformats.org/officeDocument/2006/relationships/slideLayout" Target="../slideLayouts/slideLayout25.xml"/>
</Relationships>
</file>

<file path=ppt/slides/_rels/slide15.xml.rels><?xml version="1.0" encoding="UTF-8"?>
<Relationships xmlns="http://schemas.openxmlformats.org/package/2006/relationships"><Relationship Id="rId1" Type="http://schemas.openxmlformats.org/officeDocument/2006/relationships/hyperlink" Target="https://datatracker.ietf.org/doc/draft&#8208;ietf&#8208;6lo&#8208;multicast&#8208;registration/" TargetMode="External"/><Relationship Id="rId2" Type="http://schemas.openxmlformats.org/officeDocument/2006/relationships/hyperlink" Target="https://datatracker.ietf.org/doc//draft-gomez-6lo-schc-15dot4/" TargetMode="External"/><Relationship Id="rId3" Type="http://schemas.openxmlformats.org/officeDocument/2006/relationships/hyperlink" Target="https://datatracker.ietf.org/doc/draft-ietf-6lo-path-aware-semantic-addressing/" TargetMode="External"/><Relationship Id="rId4" Type="http://schemas.openxmlformats.org/officeDocument/2006/relationships/hyperlink" Target="https://datatracker.ietf.org/doc/draft-ietf-6lo-prefix-registration/" TargetMode="External"/><Relationship Id="rId5" Type="http://schemas.openxmlformats.org/officeDocument/2006/relationships/hyperlink" Target="https://datatracker.ietf.org/doc/html/draft-choi-6lo-owc-01" TargetMode="External"/><Relationship Id="rId6" Type="http://schemas.openxmlformats.org/officeDocument/2006/relationships/slideLayout" Target="../slideLayouts/slideLayout25.xml"/>
</Relationships>
</file>

<file path=ppt/slides/_rels/slide16.xml.rels><?xml version="1.0" encoding="UTF-8"?>
<Relationships xmlns="http://schemas.openxmlformats.org/package/2006/relationships"><Relationship Id="rId1" Type="http://schemas.openxmlformats.org/officeDocument/2006/relationships/hyperlink" Target="https://datatracker.ietf.org/doc/minutes-118-lake-202311061630/" TargetMode="External"/><Relationship Id="rId2" Type="http://schemas.openxmlformats.org/officeDocument/2006/relationships/hyperlink" Target="https://www.meetecho.com/ietf118/recordings#LAKE" TargetMode="External"/><Relationship Id="rId3" Type="http://schemas.openxmlformats.org/officeDocument/2006/relationships/hyperlink" Target="https://datatracker.ietf.org/doc/draft-ietf-lake-edhoc/" TargetMode="External"/><Relationship Id="rId4" Type="http://schemas.openxmlformats.org/officeDocument/2006/relationships/hyperlink" Target="https://datatracker.ietf.org/doc/draft-ietf-lake-traces/" TargetMode="External"/><Relationship Id="rId5" Type="http://schemas.openxmlformats.org/officeDocument/2006/relationships/hyperlink" Target="https://datatracker.ietf.org/doc/draft-ietf-lake-authz/" TargetMode="External"/><Relationship Id="rId6" Type="http://schemas.openxmlformats.org/officeDocument/2006/relationships/slideLayout" Target="../slideLayouts/slideLayout25.xml"/>
</Relationships>
</file>

<file path=ppt/slides/_rels/slide17.xml.rels><?xml version="1.0" encoding="UTF-8"?>
<Relationships xmlns="http://schemas.openxmlformats.org/package/2006/relationships"><Relationship Id="rId1" Type="http://schemas.openxmlformats.org/officeDocument/2006/relationships/hyperlink" Target="https://datatracker.ietf.org/doc/minutes-118-suit-202311071600/" TargetMode="External"/><Relationship Id="rId2" Type="http://schemas.openxmlformats.org/officeDocument/2006/relationships/hyperlink" Target="https://www.meetecho.com/ietf118/recordings#SUIT" TargetMode="External"/><Relationship Id="rId3" Type="http://schemas.openxmlformats.org/officeDocument/2006/relationships/hyperlink" Target="https://datatracker.ietf.org/doc/draft-ietf-suit-manifest/" TargetMode="External"/><Relationship Id="rId4" Type="http://schemas.openxmlformats.org/officeDocument/2006/relationships/hyperlink" Target="https://datatracker.ietf.org/doc/draft-ietf-suit-mud/" TargetMode="External"/><Relationship Id="rId5" Type="http://schemas.openxmlformats.org/officeDocument/2006/relationships/hyperlink" Target="https://datatracker.ietf.org/doc/draft-ietf-suit-firmware-encryption/" TargetMode="External"/><Relationship Id="rId6" Type="http://schemas.openxmlformats.org/officeDocument/2006/relationships/hyperlink" Target="https://datatracker.ietf.org/doc/draft-ietf-suit-report/" TargetMode="External"/><Relationship Id="rId7" Type="http://schemas.openxmlformats.org/officeDocument/2006/relationships/hyperlink" Target="https://datatracker.ietf.org/doc/draft-ietf-suit-trust-domains/" TargetMode="External"/><Relationship Id="rId8" Type="http://schemas.openxmlformats.org/officeDocument/2006/relationships/hyperlink" Target="https://datatracker.ietf.org/doc/draft-ietf-suit-update-management/" TargetMode="External"/><Relationship Id="rId9" Type="http://schemas.openxmlformats.org/officeDocument/2006/relationships/hyperlink" Target="https://datatracker.ietf.org/doc/draft-moran-suit-mti/" TargetMode="External"/><Relationship Id="rId10" Type="http://schemas.openxmlformats.org/officeDocument/2006/relationships/slideLayout" Target="../slideLayouts/slideLayout25.xml"/>
</Relationships>
</file>

<file path=ppt/slides/_rels/slide18.xml.rels><?xml version="1.0" encoding="UTF-8"?>
<Relationships xmlns="http://schemas.openxmlformats.org/package/2006/relationships"><Relationship Id="rId1" Type="http://schemas.openxmlformats.org/officeDocument/2006/relationships/hyperlink" Target="https://datatracker.ietf.org/doc/bof-requests" TargetMode="External"/><Relationship Id="rId2" Type="http://schemas.openxmlformats.org/officeDocument/2006/relationships/hyperlink" Target="https://datatracker.ietf.org/wg/bofs/" TargetMode="External"/><Relationship Id="rId3" Type="http://schemas.openxmlformats.org/officeDocument/2006/relationships/slideLayout" Target="../slideLayouts/slideLayout25.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hyperlink" Target="http://standards.ieee.org/about/sasb/patcom/materials.html" TargetMode="External"/><Relationship Id="rId3"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opman/sect6.html" TargetMode="External"/><Relationship Id="rId3"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tandards.ieee.org/faqs/copyrights.html/" TargetMode="External"/><Relationship Id="rId5" Type="http://schemas.openxmlformats.org/officeDocument/2006/relationships/hyperlink" Target="http://standards.ieee.org/develop/policies/best_practices_for_ieee_standards_development_051215.pdf" TargetMode="External"/><Relationship Id="rId6" Type="http://schemas.openxmlformats.org/officeDocument/2006/relationships/hyperlink" Target="https://standards.ieee.org/about/policies/opman/sect6.html" TargetMode="External"/><Relationship Id="rId7"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44" name="CustomShape 1"/>
          <p:cNvSpPr/>
          <p:nvPr/>
        </p:nvSpPr>
        <p:spPr>
          <a:xfrm>
            <a:off x="152280" y="609480"/>
            <a:ext cx="8978040" cy="461268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tabLst>
                <a:tab algn="l" pos="182880"/>
                <a:tab algn="l" pos="365760"/>
                <a:tab algn="l" pos="548640"/>
                <a:tab algn="l" pos="731520"/>
              </a:tabLst>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latin typeface="Arial"/>
            </a:endParaRPr>
          </a:p>
          <a:p>
            <a:pPr>
              <a:lnSpc>
                <a:spcPct val="100000"/>
              </a:lnSpc>
              <a:tabLst>
                <a:tab algn="l" pos="182880"/>
                <a:tab algn="l" pos="365760"/>
                <a:tab algn="l" pos="548640"/>
                <a:tab algn="l" pos="731520"/>
              </a:tabLst>
            </a:pPr>
            <a:endParaRPr b="0" lang="en-US" sz="1800" spc="-1" strike="noStrike">
              <a:solidFill>
                <a:srgbClr val="000000"/>
              </a:solidFill>
              <a:latin typeface="Arial"/>
            </a:endParaRPr>
          </a:p>
          <a:p>
            <a:pPr>
              <a:lnSpc>
                <a:spcPct val="100000"/>
              </a:lnSpc>
              <a:tabLst>
                <a:tab algn="l" pos="182880"/>
                <a:tab algn="l" pos="365760"/>
                <a:tab algn="l" pos="548640"/>
                <a:tab algn="l" pos="731520"/>
              </a:tabLst>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SC IETF January Slides</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tabLst>
                <a:tab algn="l" pos="182880"/>
                <a:tab algn="l" pos="365760"/>
                <a:tab algn="l" pos="548640"/>
                <a:tab algn="l" pos="731520"/>
              </a:tabLst>
            </a:pPr>
            <a:r>
              <a:rPr b="1" lang="en-IE" sz="1600" spc="-1" strike="noStrike">
                <a:solidFill>
                  <a:srgbClr val="000000"/>
                </a:solidFill>
                <a:latin typeface="Times New Roman"/>
                <a:ea typeface="DejaVu Sans"/>
              </a:rPr>
              <a:t>Date Submitted: 17</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January, 2024</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tabLst>
                <a:tab algn="l" pos="182880"/>
                <a:tab algn="l" pos="365760"/>
                <a:tab algn="l" pos="548640"/>
                <a:tab algn="l" pos="731520"/>
              </a:tabLst>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solidFill>
                <a:srgbClr val="000000"/>
              </a:solidFill>
              <a:latin typeface="Arial"/>
            </a:endParaRPr>
          </a:p>
          <a:p>
            <a:pPr>
              <a:lnSpc>
                <a:spcPct val="100000"/>
              </a:lnSpc>
              <a:tabLst>
                <a:tab algn="l" pos="182880"/>
                <a:tab algn="l" pos="365760"/>
                <a:tab algn="l" pos="548640"/>
                <a:tab algn="l" pos="731520"/>
              </a:tabLst>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tabLst>
                <a:tab algn="l" pos="182880"/>
                <a:tab algn="l" pos="365760"/>
                <a:tab algn="l" pos="548640"/>
                <a:tab algn="l" pos="731520"/>
              </a:tabLs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SC IETF Slides</a:t>
            </a:r>
            <a:endParaRPr b="0" lang="en-US" sz="1600" spc="-1" strike="noStrike">
              <a:solidFill>
                <a:srgbClr val="000000"/>
              </a:solidFill>
              <a:latin typeface="Arial"/>
            </a:endParaRPr>
          </a:p>
          <a:p>
            <a:pPr>
              <a:lnSpc>
                <a:spcPct val="100000"/>
              </a:lnSpc>
              <a:spcBef>
                <a:spcPts val="598"/>
              </a:spcBef>
              <a:spcAft>
                <a:spcPts val="598"/>
              </a:spcAft>
              <a:tabLst>
                <a:tab algn="l" pos="182880"/>
                <a:tab algn="l" pos="365760"/>
                <a:tab algn="l" pos="548640"/>
                <a:tab algn="l" pos="731520"/>
              </a:tabLs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tabLst>
                <a:tab algn="l" pos="182880"/>
                <a:tab algn="l" pos="365760"/>
                <a:tab algn="l" pos="548640"/>
                <a:tab algn="l" pos="731520"/>
              </a:tabLst>
            </a:pPr>
            <a:r>
              <a:rPr b="0" lang="en-IE" sz="1600" spc="-1" strike="noStrike">
                <a:solidFill>
                  <a:srgbClr val="000000"/>
                </a:solidFill>
                <a:latin typeface="Times New Roman"/>
                <a:ea typeface="DejaVu Sans"/>
              </a:rPr>
              <a:t>Opening Report and slides for SC IETF Meeting.</a:t>
            </a:r>
            <a:endParaRPr b="0" lang="en-US" sz="1600" spc="-1" strike="noStrike">
              <a:solidFill>
                <a:srgbClr val="000000"/>
              </a:solidFill>
              <a:latin typeface="Arial"/>
            </a:endParaRPr>
          </a:p>
          <a:p>
            <a:pPr>
              <a:lnSpc>
                <a:spcPct val="100000"/>
              </a:lnSpc>
              <a:spcBef>
                <a:spcPts val="598"/>
              </a:spcBef>
              <a:spcAft>
                <a:spcPts val="598"/>
              </a:spcAft>
              <a:tabLst>
                <a:tab algn="l" pos="182880"/>
                <a:tab algn="l" pos="365760"/>
                <a:tab algn="l" pos="548640"/>
                <a:tab algn="l" pos="731520"/>
              </a:tabLs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solidFill>
                <a:srgbClr val="000000"/>
              </a:solidFill>
              <a:latin typeface="Arial"/>
            </a:endParaRPr>
          </a:p>
          <a:p>
            <a:pPr>
              <a:lnSpc>
                <a:spcPct val="100000"/>
              </a:lnSpc>
              <a:tabLst>
                <a:tab algn="l" pos="182880"/>
                <a:tab algn="l" pos="365760"/>
                <a:tab algn="l" pos="548640"/>
                <a:tab algn="l" pos="731520"/>
              </a:tabLst>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tabLst>
                <a:tab algn="l" pos="182880"/>
                <a:tab algn="l" pos="365760"/>
                <a:tab algn="l" pos="548640"/>
                <a:tab algn="l" pos="731520"/>
              </a:tabLst>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3" name="CustomShape 1"/>
          <p:cNvSpPr/>
          <p:nvPr/>
        </p:nvSpPr>
        <p:spPr>
          <a:xfrm>
            <a:off x="457200" y="777600"/>
            <a:ext cx="8227440" cy="114300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Agenda for Janary</a:t>
            </a:r>
            <a:endParaRPr b="0" lang="en-US" sz="4400" spc="-1" strike="noStrike">
              <a:solidFill>
                <a:srgbClr val="000000"/>
              </a:solidFill>
              <a:latin typeface="Arial"/>
            </a:endParaRPr>
          </a:p>
        </p:txBody>
      </p:sp>
      <p:sp>
        <p:nvSpPr>
          <p:cNvPr id="164" name="CustomShape 2"/>
          <p:cNvSpPr/>
          <p:nvPr/>
        </p:nvSpPr>
        <p:spPr>
          <a:xfrm>
            <a:off x="457200" y="2252520"/>
            <a:ext cx="8227440" cy="3975480"/>
          </a:xfrm>
          <a:prstGeom prst="rect">
            <a:avLst/>
          </a:prstGeom>
          <a:noFill/>
          <a:ln w="0">
            <a:noFill/>
          </a:ln>
        </p:spPr>
        <p:style>
          <a:lnRef idx="0"/>
          <a:fillRef idx="0"/>
          <a:effectRef idx="0"/>
          <a:fontRef idx="minor"/>
        </p:style>
        <p:txBody>
          <a:bodyPr lIns="0" rIns="0" tIns="0" bIns="0" anchor="t">
            <a:normAutofit/>
          </a:bodyPr>
          <a:p>
            <a:pPr marL="432000" indent="-3236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Discuss what happened on IETF 118 in Prague (November 04 – 10, 2023)</a:t>
            </a:r>
            <a:endParaRPr b="0" lang="en-US" sz="3200" spc="-1" strike="noStrike">
              <a:solidFill>
                <a:srgbClr val="000000"/>
              </a:solidFill>
              <a:latin typeface="Arial"/>
            </a:endParaRPr>
          </a:p>
          <a:p>
            <a:pPr marL="432000" indent="-3236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Look what will happen on IETF 119 in Brisbane (March 16 </a:t>
            </a:r>
            <a:r>
              <a:rPr b="0" lang="en-US" sz="3200" spc="-1" strike="noStrike">
                <a:solidFill>
                  <a:srgbClr val="000000"/>
                </a:solidFill>
                <a:latin typeface="Arial"/>
                <a:ea typeface="DejaVu Sans"/>
              </a:rPr>
              <a:t>– 22, 2024)</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5" name="CustomShape 1"/>
          <p:cNvSpPr/>
          <p:nvPr/>
        </p:nvSpPr>
        <p:spPr>
          <a:xfrm>
            <a:off x="457200" y="777600"/>
            <a:ext cx="8227440" cy="114300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IETF 118</a:t>
            </a:r>
            <a:endParaRPr b="0" lang="en-US" sz="4400" spc="-1" strike="noStrike">
              <a:solidFill>
                <a:srgbClr val="000000"/>
              </a:solidFill>
              <a:latin typeface="Arial"/>
            </a:endParaRPr>
          </a:p>
        </p:txBody>
      </p:sp>
      <p:sp>
        <p:nvSpPr>
          <p:cNvPr id="166" name="CustomShape 2"/>
          <p:cNvSpPr/>
          <p:nvPr/>
        </p:nvSpPr>
        <p:spPr>
          <a:xfrm>
            <a:off x="457200" y="2252520"/>
            <a:ext cx="8227440" cy="3975480"/>
          </a:xfrm>
          <a:prstGeom prst="rect">
            <a:avLst/>
          </a:prstGeom>
          <a:noFill/>
          <a:ln w="0">
            <a:noFill/>
          </a:ln>
        </p:spPr>
        <p:style>
          <a:lnRef idx="0"/>
          <a:fillRef idx="0"/>
          <a:effectRef idx="0"/>
          <a:fontRef idx="minor"/>
        </p:style>
        <p:txBody>
          <a:bodyPr lIns="0" rIns="0" tIns="0" bIns="0" anchor="t">
            <a:normAutofit/>
          </a:bodyPr>
          <a:p>
            <a:pPr marL="216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IETF 118 was held in Prague between 4</a:t>
            </a:r>
            <a:r>
              <a:rPr b="0" lang="en-US" sz="3200" spc="-1" strike="noStrike" baseline="33000">
                <a:solidFill>
                  <a:srgbClr val="000000"/>
                </a:solidFill>
                <a:latin typeface="Arial"/>
                <a:ea typeface="DejaVu Sans"/>
              </a:rPr>
              <a:t>th</a:t>
            </a:r>
            <a:r>
              <a:rPr b="0" lang="en-US" sz="3200" spc="-1" strike="noStrike">
                <a:solidFill>
                  <a:srgbClr val="000000"/>
                </a:solidFill>
                <a:latin typeface="Arial"/>
                <a:ea typeface="DejaVu Sans"/>
              </a:rPr>
              <a:t> of November and 10</a:t>
            </a:r>
            <a:r>
              <a:rPr b="0" lang="en-US" sz="3200" spc="-1" strike="noStrike" baseline="33000">
                <a:solidFill>
                  <a:srgbClr val="000000"/>
                </a:solidFill>
                <a:latin typeface="Arial"/>
                <a:ea typeface="DejaVu Sans"/>
              </a:rPr>
              <a:t>th</a:t>
            </a:r>
            <a:r>
              <a:rPr b="0" lang="en-US" sz="3200" spc="-1" strike="noStrike">
                <a:solidFill>
                  <a:srgbClr val="000000"/>
                </a:solidFill>
                <a:latin typeface="Arial"/>
                <a:ea typeface="DejaVu Sans"/>
              </a:rPr>
              <a:t> of November, 2023.</a:t>
            </a:r>
            <a:endParaRPr b="0" lang="en-US" sz="3200" spc="-1" strike="noStrike">
              <a:solidFill>
                <a:srgbClr val="000000"/>
              </a:solidFill>
              <a:latin typeface="Arial"/>
            </a:endParaRPr>
          </a:p>
          <a:p>
            <a:pPr marL="216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The proceedings are being collected:</a:t>
            </a:r>
            <a:endParaRPr b="0" lang="en-US" sz="3200" spc="-1" strike="noStrike">
              <a:solidFill>
                <a:srgbClr val="000000"/>
              </a:solidFill>
              <a:latin typeface="Arial"/>
            </a:endParaRPr>
          </a:p>
          <a:p>
            <a:pPr lvl="1" marL="432000" indent="-21600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1"/>
              </a:rPr>
              <a:t>https://datatracker.ietf.org/meeting/118/proceedings</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7" name="CustomShape 1"/>
          <p:cNvSpPr/>
          <p:nvPr/>
        </p:nvSpPr>
        <p:spPr>
          <a:xfrm>
            <a:off x="457200" y="777600"/>
            <a:ext cx="8227440" cy="114300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IETF 119</a:t>
            </a:r>
            <a:endParaRPr b="0" lang="en-US" sz="4400" spc="-1" strike="noStrike">
              <a:solidFill>
                <a:srgbClr val="000000"/>
              </a:solidFill>
              <a:latin typeface="Arial"/>
            </a:endParaRPr>
          </a:p>
        </p:txBody>
      </p:sp>
      <p:sp>
        <p:nvSpPr>
          <p:cNvPr id="168" name="CustomShape 2"/>
          <p:cNvSpPr/>
          <p:nvPr/>
        </p:nvSpPr>
        <p:spPr>
          <a:xfrm>
            <a:off x="457200" y="2252520"/>
            <a:ext cx="8227440" cy="3975480"/>
          </a:xfrm>
          <a:prstGeom prst="rect">
            <a:avLst/>
          </a:prstGeom>
          <a:noFill/>
          <a:ln w="0">
            <a:noFill/>
          </a:ln>
        </p:spPr>
        <p:style>
          <a:lnRef idx="0"/>
          <a:fillRef idx="0"/>
          <a:effectRef idx="0"/>
          <a:fontRef idx="minor"/>
        </p:style>
        <p:txBody>
          <a:bodyPr lIns="0" rIns="0" tIns="0" bIns="0" anchor="t">
            <a:normAutofit/>
          </a:bodyPr>
          <a:p>
            <a:pPr marL="216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IETF 119 will be held in Brisbane, Australia between 16</a:t>
            </a:r>
            <a:r>
              <a:rPr b="0" lang="en-US" sz="3200" spc="-1" strike="noStrike" baseline="33000">
                <a:solidFill>
                  <a:srgbClr val="000000"/>
                </a:solidFill>
                <a:latin typeface="Arial"/>
                <a:ea typeface="DejaVu Sans"/>
              </a:rPr>
              <a:t>th</a:t>
            </a:r>
            <a:r>
              <a:rPr b="0" lang="en-US" sz="3200" spc="-1" strike="noStrike">
                <a:solidFill>
                  <a:srgbClr val="000000"/>
                </a:solidFill>
                <a:latin typeface="Arial"/>
                <a:ea typeface="DejaVu Sans"/>
              </a:rPr>
              <a:t> of March and 22</a:t>
            </a:r>
            <a:r>
              <a:rPr b="0" lang="en-US" sz="3200" spc="-1" strike="noStrike" baseline="33000">
                <a:solidFill>
                  <a:srgbClr val="000000"/>
                </a:solidFill>
                <a:latin typeface="Arial"/>
                <a:ea typeface="DejaVu Sans"/>
              </a:rPr>
              <a:t>th</a:t>
            </a:r>
            <a:r>
              <a:rPr b="0" lang="en-US" sz="3200" spc="-1" strike="noStrike">
                <a:solidFill>
                  <a:srgbClr val="000000"/>
                </a:solidFill>
                <a:latin typeface="Arial"/>
                <a:ea typeface="DejaVu Sans"/>
              </a:rPr>
              <a:t> of March, 2024.</a:t>
            </a:r>
            <a:endParaRPr b="0" lang="en-US" sz="3200" spc="-1" strike="noStrike">
              <a:solidFill>
                <a:srgbClr val="000000"/>
              </a:solidFill>
              <a:latin typeface="Arial"/>
            </a:endParaRPr>
          </a:p>
          <a:p>
            <a:pPr marL="216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Registration is open:</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ff"/>
                </a:solidFill>
                <a:uFillTx/>
                <a:latin typeface="Arial"/>
                <a:ea typeface="DejaVu Sans"/>
                <a:hlinkClick r:id="rId1"/>
              </a:rPr>
              <a:t>Registration</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9" name="CustomShape 1"/>
          <p:cNvSpPr/>
          <p:nvPr/>
        </p:nvSpPr>
        <p:spPr>
          <a:xfrm>
            <a:off x="457200" y="777600"/>
            <a:ext cx="8227440" cy="114300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Working groups to cover</a:t>
            </a:r>
            <a:endParaRPr b="0" lang="en-US" sz="4400" spc="-1" strike="noStrike">
              <a:solidFill>
                <a:srgbClr val="000000"/>
              </a:solidFill>
              <a:latin typeface="Arial"/>
            </a:endParaRPr>
          </a:p>
        </p:txBody>
      </p:sp>
      <p:sp>
        <p:nvSpPr>
          <p:cNvPr id="170" name="CustomShape 2"/>
          <p:cNvSpPr/>
          <p:nvPr/>
        </p:nvSpPr>
        <p:spPr>
          <a:xfrm>
            <a:off x="457200" y="2252520"/>
            <a:ext cx="8227440" cy="3975480"/>
          </a:xfrm>
          <a:prstGeom prst="rect">
            <a:avLst/>
          </a:prstGeom>
          <a:noFill/>
          <a:ln w="0">
            <a:noFill/>
          </a:ln>
        </p:spPr>
        <p:style>
          <a:lnRef idx="0"/>
          <a:fillRef idx="0"/>
          <a:effectRef idx="0"/>
          <a:fontRef idx="minor"/>
        </p:style>
        <p:txBody>
          <a:bodyPr lIns="0" rIns="0" tIns="0" bIns="0" anchor="t">
            <a:normAutofit/>
          </a:bodyPr>
          <a:p>
            <a:pPr marL="294480" indent="-2944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6lo – IPv6 over Networks of Resource-constrained Nodes</a:t>
            </a:r>
            <a:endParaRPr b="0" lang="en-US" sz="3200" spc="-1" strike="noStrike">
              <a:solidFill>
                <a:srgbClr val="000000"/>
              </a:solidFill>
              <a:latin typeface="Arial"/>
            </a:endParaRPr>
          </a:p>
          <a:p>
            <a:pPr marL="294480" indent="-2944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Lake – Lightweight Authenticated Key Exchange</a:t>
            </a:r>
            <a:endParaRPr b="0" lang="en-US" sz="3200" spc="-1" strike="noStrike">
              <a:solidFill>
                <a:srgbClr val="000000"/>
              </a:solidFill>
              <a:latin typeface="Arial"/>
            </a:endParaRPr>
          </a:p>
          <a:p>
            <a:pPr marL="294480" indent="-2944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Suit – Software Updates for Internet of Things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1" name="CustomShape 1"/>
          <p:cNvSpPr/>
          <p:nvPr/>
        </p:nvSpPr>
        <p:spPr>
          <a:xfrm>
            <a:off x="457200" y="725040"/>
            <a:ext cx="8227440" cy="124848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6lo – IPv6 over Networks of Resource-constrained Nodes</a:t>
            </a:r>
            <a:endParaRPr b="0" lang="en-US" sz="4400" spc="-1" strike="noStrike">
              <a:solidFill>
                <a:srgbClr val="000000"/>
              </a:solidFill>
              <a:latin typeface="Arial"/>
            </a:endParaRPr>
          </a:p>
        </p:txBody>
      </p:sp>
      <p:sp>
        <p:nvSpPr>
          <p:cNvPr id="172" name="CustomShape 2"/>
          <p:cNvSpPr/>
          <p:nvPr/>
        </p:nvSpPr>
        <p:spPr>
          <a:xfrm>
            <a:off x="457200" y="2252520"/>
            <a:ext cx="8227440" cy="3975480"/>
          </a:xfrm>
          <a:prstGeom prst="rect">
            <a:avLst/>
          </a:prstGeom>
          <a:noFill/>
          <a:ln w="0">
            <a:noFill/>
          </a:ln>
        </p:spPr>
        <p:style>
          <a:lnRef idx="0"/>
          <a:fillRef idx="0"/>
          <a:effectRef idx="0"/>
          <a:fontRef idx="minor"/>
        </p:style>
        <p:txBody>
          <a:bodyPr lIns="0" rIns="0" tIns="0" bIns="0" anchor="t">
            <a:normAutofit/>
          </a:bodyPr>
          <a:p>
            <a:pPr marL="265680" indent="-2656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Will be meeting in 119</a:t>
            </a:r>
            <a:endParaRPr b="0" lang="en-US" sz="3200" spc="-1" strike="noStrike">
              <a:solidFill>
                <a:srgbClr val="000000"/>
              </a:solidFill>
              <a:latin typeface="Arial"/>
            </a:endParaRPr>
          </a:p>
          <a:p>
            <a:pPr marL="265680" indent="-2656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Did meet in 118</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ff"/>
                </a:solidFill>
                <a:uFillTx/>
                <a:latin typeface="Arial"/>
                <a:ea typeface="DejaVu Sans"/>
                <a:hlinkClick r:id="rId1"/>
              </a:rPr>
              <a:t>Minutes</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ff"/>
                </a:solidFill>
                <a:uFillTx/>
                <a:latin typeface="Arial"/>
                <a:ea typeface="DejaVu Sans"/>
                <a:hlinkClick r:id="rId2"/>
              </a:rPr>
              <a:t>Meetecho recording</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3" name="CustomShape 1"/>
          <p:cNvSpPr/>
          <p:nvPr/>
        </p:nvSpPr>
        <p:spPr>
          <a:xfrm>
            <a:off x="457200" y="777600"/>
            <a:ext cx="8227440" cy="114300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6lo Work in progress</a:t>
            </a:r>
            <a:endParaRPr b="0" lang="en-US" sz="4400" spc="-1" strike="noStrike">
              <a:solidFill>
                <a:srgbClr val="000000"/>
              </a:solidFill>
              <a:latin typeface="Arial"/>
            </a:endParaRPr>
          </a:p>
        </p:txBody>
      </p:sp>
      <p:sp>
        <p:nvSpPr>
          <p:cNvPr id="174" name="CustomShape 2"/>
          <p:cNvSpPr/>
          <p:nvPr/>
        </p:nvSpPr>
        <p:spPr>
          <a:xfrm>
            <a:off x="457200" y="2252520"/>
            <a:ext cx="8457840" cy="3975480"/>
          </a:xfrm>
          <a:prstGeom prst="rect">
            <a:avLst/>
          </a:prstGeom>
          <a:noFill/>
          <a:ln w="0">
            <a:noFill/>
          </a:ln>
        </p:spPr>
        <p:style>
          <a:lnRef idx="0"/>
          <a:fillRef idx="0"/>
          <a:effectRef idx="0"/>
          <a:fontRef idx="minor"/>
        </p:style>
        <p:txBody>
          <a:bodyPr lIns="0" rIns="0" tIns="0" bIns="0" anchor="t">
            <a:normAutofit fontScale="91000"/>
          </a:bodyPr>
          <a:p>
            <a:pPr lvl="1" marL="393120" indent="-19656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a:solidFill>
                  <a:srgbClr val="000000"/>
                </a:solidFill>
                <a:latin typeface="Arial"/>
                <a:ea typeface="DejaVu Sans"/>
              </a:rPr>
              <a:t>Publication requested</a:t>
            </a:r>
            <a:endParaRPr b="0" lang="en-US" sz="2800" spc="-1" strike="noStrike">
              <a:solidFill>
                <a:srgbClr val="000000"/>
              </a:solidFill>
              <a:latin typeface="Arial"/>
            </a:endParaRPr>
          </a:p>
          <a:p>
            <a:pPr lvl="2" marL="589680" indent="-19656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1800" spc="-1" strike="noStrike">
                <a:solidFill>
                  <a:srgbClr val="000000"/>
                </a:solidFill>
                <a:latin typeface="Arial"/>
                <a:ea typeface="DejaVu Sans"/>
              </a:rPr>
              <a:t>IPv6 ND Multicast Address Listener Registration</a:t>
            </a:r>
            <a:endParaRPr b="0" lang="en-US" sz="1800" spc="-1" strike="noStrike">
              <a:solidFill>
                <a:srgbClr val="000000"/>
              </a:solidFill>
              <a:latin typeface="Arial"/>
            </a:endParaRPr>
          </a:p>
          <a:p>
            <a:pPr lvl="3" marL="786240" indent="-196560">
              <a:lnSpc>
                <a:spcPct val="100000"/>
              </a:lnSpc>
              <a:spcBef>
                <a:spcPts val="567"/>
              </a:spcBef>
              <a:buClr>
                <a:srgbClr val="000000"/>
              </a:buClr>
              <a:buSzPct val="45000"/>
              <a:buFont typeface="Wingdings" charset="2"/>
              <a:buChar char=""/>
              <a:tabLst>
                <a:tab algn="l" pos="182880"/>
                <a:tab algn="l" pos="365760"/>
                <a:tab algn="l" pos="548640"/>
                <a:tab algn="l" pos="731520"/>
              </a:tabLst>
            </a:pPr>
            <a:r>
              <a:rPr b="0" lang="en-US" sz="2000" spc="-1" strike="noStrike" u="sng">
                <a:solidFill>
                  <a:srgbClr val="0000ff"/>
                </a:solidFill>
                <a:uFillTx/>
                <a:latin typeface="Arial"/>
                <a:ea typeface="DejaVu Sans"/>
                <a:hlinkClick r:id="rId1"/>
              </a:rPr>
              <a:t>https://datatracker.ietf.org/doc/draft‐ietf‐6lo‐multicast‐registration/</a:t>
            </a:r>
            <a:endParaRPr b="0" lang="en-US" sz="2000" spc="-1" strike="noStrike">
              <a:solidFill>
                <a:srgbClr val="000000"/>
              </a:solidFill>
              <a:latin typeface="Arial"/>
            </a:endParaRPr>
          </a:p>
          <a:p>
            <a:pPr lvl="1" marL="393120" indent="-196560">
              <a:lnSpc>
                <a:spcPct val="100000"/>
              </a:lnSpc>
              <a:spcBef>
                <a:spcPts val="850"/>
              </a:spcBef>
              <a:buClr>
                <a:srgbClr val="000000"/>
              </a:buClr>
              <a:buSzPct val="45000"/>
              <a:buFont typeface="Wingdings" charset="2"/>
              <a:buChar char=""/>
              <a:tabLst>
                <a:tab algn="l" pos="182880"/>
                <a:tab algn="l" pos="365760"/>
                <a:tab algn="l" pos="548640"/>
                <a:tab algn="l" pos="731520"/>
              </a:tabLst>
            </a:pPr>
            <a:r>
              <a:rPr b="0" lang="en-US" sz="2400" spc="-1" strike="noStrike">
                <a:solidFill>
                  <a:srgbClr val="000000"/>
                </a:solidFill>
                <a:latin typeface="Arial"/>
                <a:ea typeface="DejaVu Sans"/>
              </a:rPr>
              <a:t>Work in progress</a:t>
            </a:r>
            <a:endParaRPr b="0" lang="en-US" sz="2400" spc="-1" strike="noStrike">
              <a:solidFill>
                <a:srgbClr val="000000"/>
              </a:solidFill>
              <a:latin typeface="Arial"/>
            </a:endParaRPr>
          </a:p>
          <a:p>
            <a:pPr lvl="2" marL="589680" indent="-196560">
              <a:lnSpc>
                <a:spcPct val="100000"/>
              </a:lnSpc>
              <a:spcBef>
                <a:spcPts val="850"/>
              </a:spcBef>
              <a:buClr>
                <a:srgbClr val="000000"/>
              </a:buClr>
              <a:buSzPct val="45000"/>
              <a:buFont typeface="Wingdings" charset="2"/>
              <a:buChar char=""/>
              <a:tabLst>
                <a:tab algn="l" pos="182880"/>
                <a:tab algn="l" pos="365760"/>
                <a:tab algn="l" pos="548640"/>
                <a:tab algn="l" pos="731520"/>
              </a:tabLst>
            </a:pPr>
            <a:r>
              <a:rPr b="0" lang="en-US" sz="1800" spc="-1" strike="noStrike">
                <a:solidFill>
                  <a:srgbClr val="000000"/>
                </a:solidFill>
                <a:latin typeface="Arial"/>
                <a:ea typeface="DejaVu Sans"/>
              </a:rPr>
              <a:t>Transmission of SCHC-compressed Packets over IEEE 802.15.4</a:t>
            </a:r>
            <a:endParaRPr b="0" lang="en-US" sz="1800" spc="-1" strike="noStrike">
              <a:solidFill>
                <a:srgbClr val="000000"/>
              </a:solidFill>
              <a:latin typeface="Arial"/>
            </a:endParaRPr>
          </a:p>
          <a:p>
            <a:pPr lvl="3" marL="786240" indent="-196560">
              <a:lnSpc>
                <a:spcPct val="100000"/>
              </a:lnSpc>
              <a:spcBef>
                <a:spcPts val="567"/>
              </a:spcBef>
              <a:buClr>
                <a:srgbClr val="000000"/>
              </a:buClr>
              <a:buSzPct val="45000"/>
              <a:buFont typeface="Wingdings" charset="2"/>
              <a:buChar char=""/>
              <a:tabLst>
                <a:tab algn="l" pos="182880"/>
                <a:tab algn="l" pos="365760"/>
                <a:tab algn="l" pos="548640"/>
                <a:tab algn="l" pos="731520"/>
              </a:tabLst>
            </a:pPr>
            <a:r>
              <a:rPr b="0" lang="en-US" sz="2000" spc="-1" strike="noStrike" u="sng">
                <a:solidFill>
                  <a:srgbClr val="0000ff"/>
                </a:solidFill>
                <a:uFillTx/>
                <a:latin typeface="Arial"/>
                <a:ea typeface="DejaVu Sans"/>
                <a:hlinkClick r:id="rId2"/>
              </a:rPr>
              <a:t>https://datatracker.ietf.org/doc//draft-gomez-6lo-schc-15dot4/</a:t>
            </a:r>
            <a:endParaRPr b="0" lang="en-US" sz="2000" spc="-1" strike="noStrike">
              <a:solidFill>
                <a:srgbClr val="000000"/>
              </a:solidFill>
              <a:latin typeface="Arial"/>
            </a:endParaRPr>
          </a:p>
          <a:p>
            <a:pPr lvl="2" marL="589680" indent="-196560">
              <a:lnSpc>
                <a:spcPct val="100000"/>
              </a:lnSpc>
              <a:spcBef>
                <a:spcPts val="567"/>
              </a:spcBef>
              <a:buClr>
                <a:srgbClr val="000000"/>
              </a:buClr>
              <a:buSzPct val="45000"/>
              <a:buFont typeface="Wingdings" charset="2"/>
              <a:buChar char=""/>
              <a:tabLst>
                <a:tab algn="l" pos="182880"/>
                <a:tab algn="l" pos="365760"/>
                <a:tab algn="l" pos="548640"/>
                <a:tab algn="l" pos="731520"/>
              </a:tabLst>
            </a:pPr>
            <a:r>
              <a:rPr b="0" lang="en-US" sz="1800" spc="-1" strike="noStrike">
                <a:solidFill>
                  <a:srgbClr val="000000"/>
                </a:solidFill>
                <a:latin typeface="Arial"/>
                <a:ea typeface="DejaVu Sans"/>
              </a:rPr>
              <a:t>Path-Aware Semantic Addressing (PASA) for Low power and Lossy Networks</a:t>
            </a:r>
            <a:endParaRPr b="0" lang="en-US" sz="1800" spc="-1" strike="noStrike">
              <a:solidFill>
                <a:srgbClr val="000000"/>
              </a:solidFill>
              <a:latin typeface="Arial"/>
            </a:endParaRPr>
          </a:p>
          <a:p>
            <a:pPr lvl="3" marL="786240" indent="-196560">
              <a:lnSpc>
                <a:spcPct val="100000"/>
              </a:lnSpc>
              <a:spcBef>
                <a:spcPts val="567"/>
              </a:spcBef>
              <a:buClr>
                <a:srgbClr val="000000"/>
              </a:buClr>
              <a:buSzPct val="45000"/>
              <a:buFont typeface="Wingdings" charset="2"/>
              <a:buChar char=""/>
              <a:tabLst>
                <a:tab algn="l" pos="182880"/>
                <a:tab algn="l" pos="365760"/>
                <a:tab algn="l" pos="548640"/>
                <a:tab algn="l" pos="731520"/>
              </a:tabLst>
            </a:pPr>
            <a:r>
              <a:rPr b="0" lang="en-US" sz="2000" spc="-1" strike="noStrike" u="sng">
                <a:solidFill>
                  <a:srgbClr val="0000ff"/>
                </a:solidFill>
                <a:uFillTx/>
                <a:latin typeface="Arial"/>
                <a:ea typeface="DejaVu Sans"/>
                <a:hlinkClick r:id="rId3"/>
              </a:rPr>
              <a:t>https://datatracker.ietf.org/doc/draft-ietf-6lo-path-aware-semantic-addressing/</a:t>
            </a:r>
            <a:endParaRPr b="0" lang="en-US" sz="2000" spc="-1" strike="noStrike">
              <a:solidFill>
                <a:srgbClr val="000000"/>
              </a:solidFill>
              <a:latin typeface="Arial"/>
            </a:endParaRPr>
          </a:p>
          <a:p>
            <a:pPr lvl="2" marL="589680" indent="-196560">
              <a:lnSpc>
                <a:spcPct val="100000"/>
              </a:lnSpc>
              <a:spcBef>
                <a:spcPts val="567"/>
              </a:spcBef>
              <a:buClr>
                <a:srgbClr val="000000"/>
              </a:buClr>
              <a:buSzPct val="45000"/>
              <a:buFont typeface="Wingdings" charset="2"/>
              <a:buChar char=""/>
              <a:tabLst>
                <a:tab algn="l" pos="182880"/>
                <a:tab algn="l" pos="365760"/>
                <a:tab algn="l" pos="548640"/>
                <a:tab algn="l" pos="731520"/>
              </a:tabLst>
            </a:pPr>
            <a:r>
              <a:rPr b="0" lang="en-US" sz="1800" spc="-1" strike="noStrike">
                <a:solidFill>
                  <a:srgbClr val="000000"/>
                </a:solidFill>
                <a:latin typeface="Arial"/>
                <a:ea typeface="DejaVu Sans"/>
              </a:rPr>
              <a:t>IPv6 Neighbor Discovery Prefix Registration</a:t>
            </a:r>
            <a:endParaRPr b="0" lang="en-US" sz="1800" spc="-1" strike="noStrike">
              <a:solidFill>
                <a:srgbClr val="000000"/>
              </a:solidFill>
              <a:latin typeface="Arial"/>
            </a:endParaRPr>
          </a:p>
          <a:p>
            <a:pPr lvl="3" marL="786240" indent="-196560">
              <a:lnSpc>
                <a:spcPct val="100000"/>
              </a:lnSpc>
              <a:buClr>
                <a:srgbClr val="000000"/>
              </a:buClr>
              <a:buSzPct val="45000"/>
              <a:buFont typeface="Wingdings" charset="2"/>
              <a:buChar char=""/>
              <a:tabLst>
                <a:tab algn="l" pos="182880"/>
                <a:tab algn="l" pos="365760"/>
                <a:tab algn="l" pos="548640"/>
                <a:tab algn="l" pos="731520"/>
              </a:tabLst>
            </a:pPr>
            <a:r>
              <a:rPr b="0" lang="en-US" sz="1800" spc="-1" strike="noStrike" u="sng">
                <a:solidFill>
                  <a:srgbClr val="0000ff"/>
                </a:solidFill>
                <a:uFillTx/>
                <a:latin typeface="Arial"/>
                <a:ea typeface="DejaVu Sans"/>
                <a:hlinkClick r:id="rId4"/>
              </a:rPr>
              <a:t>https://datatracker.ietf.org/doc/draft-ietf-6lo-prefix-registration/</a:t>
            </a:r>
            <a:endParaRPr b="0" lang="en-US" sz="1800" spc="-1" strike="noStrike">
              <a:solidFill>
                <a:srgbClr val="000000"/>
              </a:solidFill>
              <a:latin typeface="Arial"/>
            </a:endParaRPr>
          </a:p>
          <a:p>
            <a:pPr lvl="2" marL="589680" indent="-196560">
              <a:lnSpc>
                <a:spcPct val="100000"/>
              </a:lnSpc>
              <a:buClr>
                <a:srgbClr val="000000"/>
              </a:buClr>
              <a:buSzPct val="45000"/>
              <a:buFont typeface="Wingdings" charset="2"/>
              <a:buChar char=""/>
              <a:tabLst>
                <a:tab algn="l" pos="182880"/>
                <a:tab algn="l" pos="365760"/>
                <a:tab algn="l" pos="548640"/>
                <a:tab algn="l" pos="731520"/>
              </a:tabLst>
            </a:pPr>
            <a:r>
              <a:rPr b="0" lang="en-US" sz="1800" spc="-1" strike="noStrike">
                <a:solidFill>
                  <a:srgbClr val="000000"/>
                </a:solidFill>
                <a:latin typeface="Arial"/>
                <a:ea typeface="DejaVu Sans"/>
              </a:rPr>
              <a:t>Transmission of IPv6 Packets over Short-Range OWC (expired)</a:t>
            </a:r>
            <a:endParaRPr b="0" lang="en-US" sz="1800" spc="-1" strike="noStrike">
              <a:solidFill>
                <a:srgbClr val="000000"/>
              </a:solidFill>
              <a:latin typeface="Arial"/>
            </a:endParaRPr>
          </a:p>
          <a:p>
            <a:pPr lvl="3" marL="786240" indent="-196560">
              <a:lnSpc>
                <a:spcPct val="100000"/>
              </a:lnSpc>
              <a:buClr>
                <a:srgbClr val="000000"/>
              </a:buClr>
              <a:buSzPct val="45000"/>
              <a:buFont typeface="Wingdings" charset="2"/>
              <a:buChar char=""/>
              <a:tabLst>
                <a:tab algn="l" pos="182880"/>
                <a:tab algn="l" pos="365760"/>
                <a:tab algn="l" pos="548640"/>
                <a:tab algn="l" pos="731520"/>
              </a:tabLst>
            </a:pPr>
            <a:r>
              <a:rPr b="0" lang="en-US" sz="1800" spc="-1" strike="noStrike" u="sng">
                <a:solidFill>
                  <a:srgbClr val="0000ff"/>
                </a:solidFill>
                <a:uFillTx/>
                <a:latin typeface="Arial"/>
                <a:ea typeface="DejaVu Sans"/>
                <a:hlinkClick r:id="rId5"/>
              </a:rPr>
              <a:t>https://datatracker.ietf.org/doc/html/draft-choi-6lo-owc-01</a:t>
            </a:r>
            <a:endParaRPr b="0" lang="en-US"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5" name="CustomShape 1"/>
          <p:cNvSpPr/>
          <p:nvPr/>
        </p:nvSpPr>
        <p:spPr>
          <a:xfrm>
            <a:off x="457200" y="725040"/>
            <a:ext cx="8227440" cy="124848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Lake – Lightweight Authenticated Key Exchange</a:t>
            </a:r>
            <a:endParaRPr b="0" lang="en-US" sz="4400" spc="-1" strike="noStrike">
              <a:solidFill>
                <a:srgbClr val="000000"/>
              </a:solidFill>
              <a:latin typeface="Arial"/>
            </a:endParaRPr>
          </a:p>
        </p:txBody>
      </p:sp>
      <p:sp>
        <p:nvSpPr>
          <p:cNvPr id="176" name="CustomShape 2"/>
          <p:cNvSpPr/>
          <p:nvPr/>
        </p:nvSpPr>
        <p:spPr>
          <a:xfrm>
            <a:off x="457200" y="2252520"/>
            <a:ext cx="8227440" cy="3975480"/>
          </a:xfrm>
          <a:prstGeom prst="rect">
            <a:avLst/>
          </a:prstGeom>
          <a:noFill/>
          <a:ln w="0">
            <a:noFill/>
          </a:ln>
        </p:spPr>
        <p:style>
          <a:lnRef idx="0"/>
          <a:fillRef idx="0"/>
          <a:effectRef idx="0"/>
          <a:fontRef idx="minor"/>
        </p:style>
        <p:txBody>
          <a:bodyPr lIns="0" rIns="0" tIns="0" bIns="0" anchor="t">
            <a:normAutofit fontScale="50000"/>
          </a:bodyPr>
          <a:p>
            <a:pPr marL="132480" indent="-1324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Has not indicated whether it will meet in 119</a:t>
            </a:r>
            <a:endParaRPr b="0" lang="en-US" sz="3200" spc="-1" strike="noStrike">
              <a:solidFill>
                <a:srgbClr val="000000"/>
              </a:solidFill>
              <a:latin typeface="Arial"/>
            </a:endParaRPr>
          </a:p>
          <a:p>
            <a:pPr marL="132480" indent="-1324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Interm meeting scheduled 2024-02-13 09:00-10:00 EST</a:t>
            </a:r>
            <a:endParaRPr b="0" lang="en-US" sz="3200" spc="-1" strike="noStrike">
              <a:solidFill>
                <a:srgbClr val="000000"/>
              </a:solidFill>
              <a:latin typeface="Arial"/>
            </a:endParaRPr>
          </a:p>
          <a:p>
            <a:pPr marL="132480" indent="-1324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Did meet in 118</a:t>
            </a:r>
            <a:endParaRPr b="0" lang="en-US" sz="3200" spc="-1" strike="noStrike">
              <a:solidFill>
                <a:srgbClr val="000000"/>
              </a:solidFill>
              <a:latin typeface="Arial"/>
            </a:endParaRPr>
          </a:p>
          <a:p>
            <a:pPr lvl="1" marL="216000" indent="-108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ff"/>
                </a:solidFill>
                <a:uFillTx/>
                <a:latin typeface="Arial"/>
                <a:ea typeface="DejaVu Sans"/>
                <a:hlinkClick r:id="rId1"/>
              </a:rPr>
              <a:t>Minutes</a:t>
            </a:r>
            <a:endParaRPr b="0" lang="en-US" sz="3200" spc="-1" strike="noStrike">
              <a:solidFill>
                <a:srgbClr val="000000"/>
              </a:solidFill>
              <a:latin typeface="Arial"/>
            </a:endParaRPr>
          </a:p>
          <a:p>
            <a:pPr lvl="1" marL="216000" indent="-108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ff"/>
                </a:solidFill>
                <a:uFillTx/>
                <a:latin typeface="Arial"/>
                <a:ea typeface="DejaVu Sans"/>
                <a:hlinkClick r:id="rId2"/>
              </a:rPr>
              <a:t>Meetecho recording</a:t>
            </a:r>
            <a:endParaRPr b="0" lang="en-US" sz="3200" spc="-1" strike="noStrike">
              <a:solidFill>
                <a:srgbClr val="000000"/>
              </a:solidFill>
              <a:latin typeface="Arial"/>
            </a:endParaRPr>
          </a:p>
          <a:p>
            <a:pPr marL="132480" indent="-1324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Lake was rechartered July 2023 to include new work.</a:t>
            </a:r>
            <a:endParaRPr b="0" lang="en-US" sz="3200" spc="-1" strike="noStrike">
              <a:solidFill>
                <a:srgbClr val="000000"/>
              </a:solidFill>
              <a:latin typeface="Arial"/>
            </a:endParaRPr>
          </a:p>
          <a:p>
            <a:pPr marL="132480" indent="-1324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Document status</a:t>
            </a:r>
            <a:endParaRPr b="0" lang="en-US" sz="3200" spc="-1" strike="noStrike">
              <a:solidFill>
                <a:srgbClr val="000000"/>
              </a:solidFill>
              <a:latin typeface="Arial"/>
            </a:endParaRPr>
          </a:p>
          <a:p>
            <a:pPr lvl="1" marL="228960" indent="-1141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In RFC editor queue</a:t>
            </a:r>
            <a:endParaRPr b="0" lang="en-US" sz="3200" spc="-1" strike="noStrike">
              <a:solidFill>
                <a:srgbClr val="000000"/>
              </a:solidFill>
              <a:latin typeface="Arial"/>
            </a:endParaRPr>
          </a:p>
          <a:p>
            <a:pPr lvl="2" marL="343800" indent="-1141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ff"/>
                </a:solidFill>
                <a:uFillTx/>
                <a:latin typeface="Arial"/>
                <a:ea typeface="DejaVu Sans"/>
                <a:hlinkClick r:id="rId3"/>
              </a:rPr>
              <a:t>https://datatracker.ietf.org/doc/draft-ietf-lake-edhoc/</a:t>
            </a:r>
            <a:endParaRPr b="0" lang="en-US" sz="3200" spc="-1" strike="noStrike">
              <a:solidFill>
                <a:srgbClr val="000000"/>
              </a:solidFill>
              <a:latin typeface="Arial"/>
            </a:endParaRPr>
          </a:p>
          <a:p>
            <a:pPr lvl="2" marL="343800" indent="-1141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ff"/>
                </a:solidFill>
                <a:uFillTx/>
                <a:latin typeface="Arial"/>
                <a:ea typeface="DejaVu Sans"/>
                <a:hlinkClick r:id="rId4"/>
              </a:rPr>
              <a:t>https://datatracker.ietf.org/doc/draft-ietf-lake-traces/</a:t>
            </a:r>
            <a:endParaRPr b="0" lang="en-US" sz="3200" spc="-1" strike="noStrike">
              <a:solidFill>
                <a:srgbClr val="000000"/>
              </a:solidFill>
              <a:latin typeface="Arial"/>
            </a:endParaRPr>
          </a:p>
          <a:p>
            <a:pPr lvl="1" marL="228960" indent="-1141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Working documents</a:t>
            </a:r>
            <a:endParaRPr b="0" lang="en-US" sz="3200" spc="-1" strike="noStrike">
              <a:solidFill>
                <a:srgbClr val="000000"/>
              </a:solidFill>
              <a:latin typeface="Arial"/>
            </a:endParaRPr>
          </a:p>
          <a:p>
            <a:pPr lvl="2" marL="343800" indent="-1141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ff"/>
                </a:solidFill>
                <a:uFillTx/>
                <a:latin typeface="Arial"/>
                <a:ea typeface="DejaVu Sans"/>
                <a:hlinkClick r:id="rId5"/>
              </a:rPr>
              <a:t>https://datatracker.ietf.org/doc/draft-ietf-lake-authz/</a:t>
            </a:r>
            <a:endParaRPr b="0" lang="en-US" sz="3200" spc="-1" strike="noStrike">
              <a:solidFill>
                <a:srgbClr val="000000"/>
              </a:solidFill>
              <a:latin typeface="Arial"/>
            </a:endParaRPr>
          </a:p>
          <a:p>
            <a:pPr>
              <a:lnSpc>
                <a:spcPct val="100000"/>
              </a:lnSpc>
              <a:spcBef>
                <a:spcPts val="1417"/>
              </a:spcBef>
              <a:tabLst>
                <a:tab algn="l" pos="182880"/>
                <a:tab algn="l" pos="365760"/>
                <a:tab algn="l" pos="548640"/>
                <a:tab algn="l" pos="731520"/>
              </a:tabLst>
            </a:pP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7" name="CustomShape 1"/>
          <p:cNvSpPr/>
          <p:nvPr/>
        </p:nvSpPr>
        <p:spPr>
          <a:xfrm>
            <a:off x="457200" y="725040"/>
            <a:ext cx="8227440" cy="124848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Suit – Software Updates for Internet of Things</a:t>
            </a:r>
            <a:endParaRPr b="0" lang="en-US" sz="4400" spc="-1" strike="noStrike">
              <a:solidFill>
                <a:srgbClr val="000000"/>
              </a:solidFill>
              <a:latin typeface="Arial"/>
            </a:endParaRPr>
          </a:p>
        </p:txBody>
      </p:sp>
      <p:sp>
        <p:nvSpPr>
          <p:cNvPr id="178" name="CustomShape 2"/>
          <p:cNvSpPr/>
          <p:nvPr/>
        </p:nvSpPr>
        <p:spPr>
          <a:xfrm>
            <a:off x="457200" y="2252520"/>
            <a:ext cx="8227440" cy="3975480"/>
          </a:xfrm>
          <a:prstGeom prst="rect">
            <a:avLst/>
          </a:prstGeom>
          <a:noFill/>
          <a:ln w="0">
            <a:noFill/>
          </a:ln>
        </p:spPr>
        <p:style>
          <a:lnRef idx="0"/>
          <a:fillRef idx="0"/>
          <a:effectRef idx="0"/>
          <a:fontRef idx="minor"/>
        </p:style>
        <p:txBody>
          <a:bodyPr lIns="0" rIns="0" tIns="0" bIns="0" anchor="t">
            <a:normAutofit fontScale="46000"/>
          </a:bodyPr>
          <a:p>
            <a:pPr marL="219960" indent="-21996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Has not indicated whether it will meet in 119</a:t>
            </a:r>
            <a:endParaRPr b="0" lang="en-US" sz="3200" spc="-1" strike="noStrike">
              <a:solidFill>
                <a:srgbClr val="000000"/>
              </a:solidFill>
              <a:latin typeface="Arial"/>
            </a:endParaRPr>
          </a:p>
          <a:p>
            <a:pPr marL="219960" indent="-21996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Did meet in 118</a:t>
            </a:r>
            <a:endParaRPr b="0" lang="en-US" sz="3200" spc="-1" strike="noStrike">
              <a:solidFill>
                <a:srgbClr val="000000"/>
              </a:solidFill>
              <a:latin typeface="Arial"/>
            </a:endParaRPr>
          </a:p>
          <a:p>
            <a:pPr lvl="1" marL="198720" indent="-9936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ff"/>
                </a:solidFill>
                <a:uFillTx/>
                <a:latin typeface="Arial"/>
                <a:ea typeface="DejaVu Sans"/>
                <a:hlinkClick r:id="rId1"/>
              </a:rPr>
              <a:t>Minutes</a:t>
            </a:r>
            <a:endParaRPr b="0" lang="en-US" sz="3200" spc="-1" strike="noStrike">
              <a:solidFill>
                <a:srgbClr val="000000"/>
              </a:solidFill>
              <a:latin typeface="Arial"/>
            </a:endParaRPr>
          </a:p>
          <a:p>
            <a:pPr lvl="1" marL="198720" indent="-9936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ff"/>
                </a:solidFill>
                <a:uFillTx/>
                <a:latin typeface="Arial"/>
                <a:ea typeface="DejaVu Sans"/>
                <a:hlinkClick r:id="rId2"/>
              </a:rPr>
              <a:t>Meetecho recording</a:t>
            </a:r>
            <a:endParaRPr b="0" lang="en-US" sz="3200" spc="-1" strike="noStrike">
              <a:solidFill>
                <a:srgbClr val="000000"/>
              </a:solidFill>
              <a:latin typeface="Arial"/>
            </a:endParaRPr>
          </a:p>
          <a:p>
            <a:pPr marL="219960" indent="-21996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Document status</a:t>
            </a:r>
            <a:endParaRPr b="0" lang="en-US" sz="3200" spc="-1" strike="noStrike">
              <a:solidFill>
                <a:srgbClr val="000000"/>
              </a:solidFill>
              <a:latin typeface="Arial"/>
            </a:endParaRPr>
          </a:p>
          <a:p>
            <a:pPr lvl="1" marL="441000" indent="-21996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Publication requested</a:t>
            </a:r>
            <a:endParaRPr b="0" lang="en-US" sz="3200" spc="-1" strike="noStrike">
              <a:solidFill>
                <a:srgbClr val="000000"/>
              </a:solidFill>
              <a:latin typeface="Arial"/>
            </a:endParaRPr>
          </a:p>
          <a:p>
            <a:pPr lvl="4" marL="496800" indent="-9936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3"/>
              </a:rPr>
              <a:t>https://datatracker.ietf.org/doc/draft-ietf-suit-manifest/</a:t>
            </a:r>
            <a:endParaRPr b="0" lang="en-US" sz="2800" spc="-1" strike="noStrike">
              <a:solidFill>
                <a:srgbClr val="000000"/>
              </a:solidFill>
              <a:latin typeface="Arial"/>
            </a:endParaRPr>
          </a:p>
          <a:p>
            <a:pPr lvl="4" marL="496800" indent="-9936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4"/>
              </a:rPr>
              <a:t>https://datatracker.ietf.org/doc/draft-ietf-suit-mud/</a:t>
            </a:r>
            <a:endParaRPr b="0" lang="en-US" sz="2800" spc="-1" strike="noStrike">
              <a:solidFill>
                <a:srgbClr val="000000"/>
              </a:solidFill>
              <a:latin typeface="Arial"/>
            </a:endParaRPr>
          </a:p>
          <a:p>
            <a:pPr marL="219960" indent="-21996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Work in Progress (most of then almost done in WG)</a:t>
            </a:r>
            <a:endParaRPr b="0" lang="en-US" sz="3200" spc="-1" strike="noStrike">
              <a:solidFill>
                <a:srgbClr val="000000"/>
              </a:solidFill>
              <a:latin typeface="Arial"/>
            </a:endParaRPr>
          </a:p>
          <a:p>
            <a:pPr lvl="1" marL="441000" indent="-21996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5"/>
              </a:rPr>
              <a:t>https://datatracker.ietf.org/doc/draft-ietf-suit-firmware-encryption/</a:t>
            </a:r>
            <a:endParaRPr b="0" lang="en-US" sz="2800" spc="-1" strike="noStrike">
              <a:solidFill>
                <a:srgbClr val="000000"/>
              </a:solidFill>
              <a:latin typeface="Arial"/>
            </a:endParaRPr>
          </a:p>
          <a:p>
            <a:pPr lvl="1" marL="441000" indent="-21996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6"/>
              </a:rPr>
              <a:t>https://datatracker.ietf.org/doc/draft-ietf-suit-report/</a:t>
            </a:r>
            <a:endParaRPr b="0" lang="en-US" sz="2800" spc="-1" strike="noStrike">
              <a:solidFill>
                <a:srgbClr val="000000"/>
              </a:solidFill>
              <a:latin typeface="Arial"/>
            </a:endParaRPr>
          </a:p>
          <a:p>
            <a:pPr lvl="1" marL="441000" indent="-21996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7"/>
              </a:rPr>
              <a:t>https://datatracker.ietf.org/doc/draft-ietf-suit-trust-domains/</a:t>
            </a:r>
            <a:endParaRPr b="0" lang="en-US" sz="2800" spc="-1" strike="noStrike">
              <a:solidFill>
                <a:srgbClr val="000000"/>
              </a:solidFill>
              <a:latin typeface="Arial"/>
            </a:endParaRPr>
          </a:p>
          <a:p>
            <a:pPr lvl="1" marL="441000" indent="-21996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8"/>
              </a:rPr>
              <a:t>https://datatracker.ietf.org/doc/draft-ietf-suit-update-management/</a:t>
            </a:r>
            <a:endParaRPr b="0" lang="en-US" sz="2800" spc="-1" strike="noStrike">
              <a:solidFill>
                <a:srgbClr val="000000"/>
              </a:solidFill>
              <a:latin typeface="Arial"/>
            </a:endParaRPr>
          </a:p>
          <a:p>
            <a:pPr lvl="1" marL="441000" indent="-21996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9"/>
              </a:rPr>
              <a:t>https://datatracker.ietf.org/doc/draft-moran-suit-mti/</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9" name="CustomShape 1"/>
          <p:cNvSpPr/>
          <p:nvPr/>
        </p:nvSpPr>
        <p:spPr>
          <a:xfrm>
            <a:off x="457200" y="777600"/>
            <a:ext cx="8227440" cy="114300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BoFs in IETF 118</a:t>
            </a:r>
            <a:endParaRPr b="0" lang="en-US" sz="4400" spc="-1" strike="noStrike">
              <a:solidFill>
                <a:srgbClr val="000000"/>
              </a:solidFill>
              <a:latin typeface="Arial"/>
            </a:endParaRPr>
          </a:p>
        </p:txBody>
      </p:sp>
      <p:sp>
        <p:nvSpPr>
          <p:cNvPr id="180" name="CustomShape 2"/>
          <p:cNvSpPr/>
          <p:nvPr/>
        </p:nvSpPr>
        <p:spPr>
          <a:xfrm>
            <a:off x="457200" y="2252520"/>
            <a:ext cx="8227440" cy="3975480"/>
          </a:xfrm>
          <a:prstGeom prst="rect">
            <a:avLst/>
          </a:prstGeom>
          <a:noFill/>
          <a:ln w="0">
            <a:noFill/>
          </a:ln>
        </p:spPr>
        <p:style>
          <a:lnRef idx="0"/>
          <a:fillRef idx="0"/>
          <a:effectRef idx="0"/>
          <a:fontRef idx="minor"/>
        </p:style>
        <p:txBody>
          <a:bodyPr lIns="0" rIns="0" tIns="0" bIns="0" anchor="t">
            <a:normAutofit/>
          </a:bodyPr>
          <a:p>
            <a:pPr marL="384840" indent="-3848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List of requested BoFs can be found from </a:t>
            </a:r>
            <a:r>
              <a:rPr b="0" lang="en-IE" sz="3200" spc="-1" strike="noStrike" u="sng">
                <a:solidFill>
                  <a:srgbClr val="0000ff"/>
                </a:solidFill>
                <a:uFillTx/>
                <a:latin typeface="Arial"/>
                <a:ea typeface="DejaVu Sans"/>
                <a:hlinkClick r:id="rId1"/>
              </a:rPr>
              <a:t>https://datatracker.ietf.org/doc/bof-requests</a:t>
            </a:r>
            <a:endParaRPr b="0" lang="en-US" sz="3200" spc="-1" strike="noStrike">
              <a:solidFill>
                <a:srgbClr val="000000"/>
              </a:solidFill>
              <a:latin typeface="Arial"/>
            </a:endParaRPr>
          </a:p>
          <a:p>
            <a:pPr marL="384840" indent="-3848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List of approved BoFs can be found from </a:t>
            </a:r>
            <a:r>
              <a:rPr b="0" lang="en-IE" sz="3200" spc="-1" strike="noStrike" u="sng">
                <a:solidFill>
                  <a:srgbClr val="0000ff"/>
                </a:solidFill>
                <a:uFillTx/>
                <a:latin typeface="Arial"/>
                <a:ea typeface="DejaVu Sans"/>
                <a:hlinkClick r:id="rId2"/>
              </a:rPr>
              <a:t>https://datatracker.ietf.org/wg/bofs/</a:t>
            </a:r>
            <a:endParaRPr b="0" lang="en-US" sz="3200" spc="-1" strike="noStrike">
              <a:solidFill>
                <a:srgbClr val="000000"/>
              </a:solidFill>
              <a:latin typeface="Arial"/>
            </a:endParaRPr>
          </a:p>
          <a:p>
            <a:pPr marL="384840" indent="-3848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There is two proposed BoF Request in datatracker, but nothing decided for IETF 119</a:t>
            </a:r>
            <a:endParaRPr b="0" lang="en-US" sz="3200" spc="-1" strike="noStrike">
              <a:solidFill>
                <a:srgbClr val="000000"/>
              </a:solidFill>
              <a:latin typeface="Arial"/>
            </a:endParaRPr>
          </a:p>
          <a:p>
            <a:pPr>
              <a:lnSpc>
                <a:spcPct val="100000"/>
              </a:lnSpc>
              <a:spcBef>
                <a:spcPts val="1134"/>
              </a:spcBef>
              <a:tabLst>
                <a:tab algn="l" pos="182880"/>
                <a:tab algn="l" pos="365760"/>
                <a:tab algn="l" pos="548640"/>
                <a:tab algn="l" pos="731520"/>
              </a:tabLst>
            </a:pP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show="0">
  <p:cSld>
    <p:spTree>
      <p:nvGrpSpPr>
        <p:cNvPr id="1" name=""/>
        <p:cNvGrpSpPr/>
        <p:nvPr/>
      </p:nvGrpSpPr>
      <p:grpSpPr>
        <a:xfrm>
          <a:off x="0" y="0"/>
          <a:ext cx="0" cy="0"/>
          <a:chOff x="0" y="0"/>
          <a:chExt cx="0" cy="0"/>
        </a:xfrm>
      </p:grpSpPr>
      <p:sp>
        <p:nvSpPr>
          <p:cNvPr id="181" name="CustomShape 5"/>
          <p:cNvSpPr/>
          <p:nvPr/>
        </p:nvSpPr>
        <p:spPr>
          <a:xfrm>
            <a:off x="457200" y="725040"/>
            <a:ext cx="8227800" cy="124884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Workload Identity in Multi System Environments (wimse)</a:t>
            </a:r>
            <a:endParaRPr b="0" lang="en-US" sz="4400" spc="-1" strike="noStrike">
              <a:solidFill>
                <a:srgbClr val="000000"/>
              </a:solidFill>
              <a:latin typeface="Arial"/>
            </a:endParaRPr>
          </a:p>
        </p:txBody>
      </p:sp>
      <p:sp>
        <p:nvSpPr>
          <p:cNvPr id="182" name="CustomShape 6"/>
          <p:cNvSpPr/>
          <p:nvPr/>
        </p:nvSpPr>
        <p:spPr>
          <a:xfrm>
            <a:off x="457200" y="2252520"/>
            <a:ext cx="8227800" cy="3975840"/>
          </a:xfrm>
          <a:prstGeom prst="rect">
            <a:avLst/>
          </a:prstGeom>
          <a:noFill/>
          <a:ln w="0">
            <a:noFill/>
          </a:ln>
        </p:spPr>
        <p:style>
          <a:lnRef idx="0"/>
          <a:fillRef idx="0"/>
          <a:effectRef idx="0"/>
          <a:fontRef idx="minor"/>
        </p:style>
        <p:txBody>
          <a:bodyPr lIns="0" rIns="0" tIns="0" bIns="0" anchor="t">
            <a:normAutofit fontScale="65000"/>
          </a:bodyPr>
          <a:p>
            <a:pPr marL="140400" indent="-1404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Non-WG forming BoF.</a:t>
            </a:r>
            <a:endParaRPr b="0" lang="en-US" sz="3200" spc="-1" strike="noStrike">
              <a:solidFill>
                <a:srgbClr val="000000"/>
              </a:solidFill>
              <a:latin typeface="Arial"/>
            </a:endParaRPr>
          </a:p>
          <a:p>
            <a:pPr lvl="1" marL="280800" indent="-1404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Will gauge the activity today to determine next steps - BoF in Brisbane or creating a WG between 118 and 119</a:t>
            </a:r>
            <a:endParaRPr b="0" lang="en-US" sz="3200" spc="-1" strike="noStrike">
              <a:solidFill>
                <a:srgbClr val="000000"/>
              </a:solidFill>
              <a:latin typeface="Arial"/>
            </a:endParaRPr>
          </a:p>
          <a:p>
            <a:pPr lvl="1" marL="280800" indent="-1404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One challenge today is that customers run workloads in multiple clouds with no mechanisms to reason over the identity systems across these clouds</a:t>
            </a:r>
            <a:endParaRPr b="0" lang="en-US" sz="3200" spc="-1" strike="noStrike">
              <a:solidFill>
                <a:srgbClr val="000000"/>
              </a:solidFill>
              <a:latin typeface="Arial"/>
            </a:endParaRPr>
          </a:p>
          <a:p>
            <a:pPr lvl="1" marL="280800" indent="-1404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Need standards for a variety of things, eg. authN, authZ, federation, attestation, monitoring, worload federations, etc</a:t>
            </a:r>
            <a:endParaRPr b="0" lang="en-US" sz="3200" spc="-1" strike="noStrike">
              <a:solidFill>
                <a:srgbClr val="000000"/>
              </a:solidFill>
              <a:latin typeface="Arial"/>
            </a:endParaRPr>
          </a:p>
          <a:p>
            <a:pPr lvl="1" marL="280800" indent="-1404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Many existing standards that we could leverage, including other organizations' standards (see Pieter's slide for a description of the various standards)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CustomShape 1"/>
          <p:cNvSpPr/>
          <p:nvPr/>
        </p:nvSpPr>
        <p:spPr>
          <a:xfrm>
            <a:off x="190440" y="1007640"/>
            <a:ext cx="8750880" cy="5537520"/>
          </a:xfrm>
          <a:prstGeom prst="rect">
            <a:avLst/>
          </a:prstGeom>
          <a:noFill/>
          <a:ln w="0">
            <a:noFill/>
          </a:ln>
        </p:spPr>
        <p:style>
          <a:lnRef idx="0"/>
          <a:fillRef idx="0"/>
          <a:effectRef idx="0"/>
          <a:fontRef idx="minor"/>
        </p:style>
        <p:txBody>
          <a:bodyPr lIns="90000" rIns="90000" tIns="45000" bIns="45000" anchor="t">
            <a:noAutofit/>
          </a:bodyPr>
          <a:p>
            <a:pPr marL="216000" indent="-211320">
              <a:lnSpc>
                <a:spcPct val="100000"/>
              </a:lnSpc>
              <a:buClr>
                <a:srgbClr val="000000"/>
              </a:buClr>
              <a:buSzPct val="45000"/>
              <a:buFont typeface="Wingdings" charset="2"/>
              <a:buChar char=""/>
              <a:tabLst>
                <a:tab algn="l" pos="182880"/>
                <a:tab algn="l" pos="365760"/>
                <a:tab algn="l" pos="548640"/>
                <a:tab algn="l" pos="731520"/>
              </a:tabLst>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solidFill>
                <a:srgbClr val="000000"/>
              </a:solidFill>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1400" spc="-1" strike="noStrike">
                <a:solidFill>
                  <a:srgbClr val="000000"/>
                </a:solidFill>
                <a:latin typeface="Calibri"/>
                <a:ea typeface="Calibri"/>
              </a:rPr>
              <a:t>Show slides #1 through #4 of this presentation</a:t>
            </a:r>
            <a:endParaRPr b="0" lang="en-US" sz="1400" spc="-1" strike="noStrike">
              <a:solidFill>
                <a:srgbClr val="000000"/>
              </a:solidFill>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1400" spc="-1" strike="noStrike">
                <a:solidFill>
                  <a:srgbClr val="000000"/>
                </a:solidFill>
                <a:latin typeface="Calibri"/>
                <a:ea typeface="Calibri"/>
              </a:rPr>
              <a:t>Advise the WG attendees that: </a:t>
            </a:r>
            <a:endParaRPr b="0" lang="en-US" sz="1400" spc="-1" strike="noStrike">
              <a:solidFill>
                <a:srgbClr val="000000"/>
              </a:solidFill>
              <a:latin typeface="Arial"/>
            </a:endParaRPr>
          </a:p>
          <a:p>
            <a:pPr lvl="2" marL="648000" indent="-211320">
              <a:lnSpc>
                <a:spcPct val="100000"/>
              </a:lnSpc>
              <a:buClr>
                <a:srgbClr val="000000"/>
              </a:buClr>
              <a:buSzPct val="45000"/>
              <a:buFont typeface="Wingdings" charset="2"/>
              <a:buChar char=""/>
              <a:tabLst>
                <a:tab algn="l" pos="182880"/>
                <a:tab algn="l" pos="365760"/>
                <a:tab algn="l" pos="548640"/>
                <a:tab algn="l" pos="731520"/>
              </a:tabLst>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solidFill>
                <a:srgbClr val="000000"/>
              </a:solidFill>
              <a:latin typeface="Arial"/>
            </a:endParaRPr>
          </a:p>
          <a:p>
            <a:pPr lvl="2" marL="648000" indent="-211320">
              <a:lnSpc>
                <a:spcPct val="100000"/>
              </a:lnSpc>
              <a:buClr>
                <a:srgbClr val="000000"/>
              </a:buClr>
              <a:buSzPct val="45000"/>
              <a:buFont typeface="Wingdings" charset="2"/>
              <a:buChar char=""/>
              <a:tabLst>
                <a:tab algn="l" pos="182880"/>
                <a:tab algn="l" pos="365760"/>
                <a:tab algn="l" pos="548640"/>
                <a:tab algn="l" pos="731520"/>
              </a:tabLst>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solidFill>
                <a:srgbClr val="000000"/>
              </a:solidFill>
              <a:latin typeface="Arial"/>
            </a:endParaRPr>
          </a:p>
          <a:p>
            <a:pPr lvl="2" marL="648000" indent="-211320">
              <a:lnSpc>
                <a:spcPct val="100000"/>
              </a:lnSpc>
              <a:buClr>
                <a:srgbClr val="000000"/>
              </a:buClr>
              <a:buSzPct val="45000"/>
              <a:buFont typeface="Wingdings" charset="2"/>
              <a:buChar char=""/>
              <a:tabLst>
                <a:tab algn="l" pos="182880"/>
                <a:tab algn="l" pos="365760"/>
                <a:tab algn="l" pos="548640"/>
                <a:tab algn="l" pos="731520"/>
              </a:tabLst>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en-US" sz="1200" spc="-1" strike="noStrike">
              <a:solidFill>
                <a:srgbClr val="000000"/>
              </a:solidFill>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1400" spc="-1" strike="noStrike">
                <a:solidFill>
                  <a:srgbClr val="000000"/>
                </a:solidFill>
                <a:latin typeface="Calibri"/>
                <a:ea typeface="Calibri"/>
              </a:rPr>
              <a:t>Instruct the WG Secretary to record in the minutes of the relevant WG meeting:</a:t>
            </a:r>
            <a:endParaRPr b="0" lang="en-US" sz="1400" spc="-1" strike="noStrike">
              <a:solidFill>
                <a:srgbClr val="000000"/>
              </a:solidFill>
              <a:latin typeface="Arial"/>
            </a:endParaRPr>
          </a:p>
          <a:p>
            <a:pPr lvl="2" marL="648000" indent="-211320">
              <a:lnSpc>
                <a:spcPct val="100000"/>
              </a:lnSpc>
              <a:buClr>
                <a:srgbClr val="000000"/>
              </a:buClr>
              <a:buSzPct val="45000"/>
              <a:buFont typeface="Wingdings" charset="2"/>
              <a:buChar char=""/>
              <a:tabLst>
                <a:tab algn="l" pos="182880"/>
                <a:tab algn="l" pos="365760"/>
                <a:tab algn="l" pos="548640"/>
                <a:tab algn="l" pos="731520"/>
              </a:tabLst>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solidFill>
                <a:srgbClr val="000000"/>
              </a:solidFill>
              <a:latin typeface="Arial"/>
            </a:endParaRPr>
          </a:p>
          <a:p>
            <a:pPr lvl="2" marL="648000" indent="-211320">
              <a:lnSpc>
                <a:spcPct val="100000"/>
              </a:lnSpc>
              <a:buClr>
                <a:srgbClr val="000000"/>
              </a:buClr>
              <a:buSzPct val="45000"/>
              <a:buFont typeface="Wingdings" charset="2"/>
              <a:buChar char=""/>
              <a:tabLst>
                <a:tab algn="l" pos="182880"/>
                <a:tab algn="l" pos="365760"/>
                <a:tab algn="l" pos="548640"/>
                <a:tab algn="l" pos="731520"/>
              </a:tabLst>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solidFill>
                <a:srgbClr val="000000"/>
              </a:solidFill>
              <a:latin typeface="Arial"/>
            </a:endParaRPr>
          </a:p>
          <a:p>
            <a:pPr lvl="2" marL="648000" indent="-211320">
              <a:lnSpc>
                <a:spcPct val="100000"/>
              </a:lnSpc>
              <a:buClr>
                <a:srgbClr val="000000"/>
              </a:buClr>
              <a:buSzPct val="45000"/>
              <a:buFont typeface="Wingdings" charset="2"/>
              <a:buChar char=""/>
              <a:tabLst>
                <a:tab algn="l" pos="182880"/>
                <a:tab algn="l" pos="365760"/>
                <a:tab algn="l" pos="548640"/>
                <a:tab algn="l" pos="731520"/>
              </a:tabLst>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solidFill>
                <a:srgbClr val="000000"/>
              </a:solidFill>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solidFill>
                <a:srgbClr val="000000"/>
              </a:solidFill>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solidFill>
                <a:srgbClr val="000000"/>
              </a:solidFill>
              <a:latin typeface="Arial"/>
            </a:endParaRPr>
          </a:p>
          <a:p>
            <a:pPr>
              <a:lnSpc>
                <a:spcPct val="100000"/>
              </a:lnSpc>
              <a:tabLst>
                <a:tab algn="l" pos="182880"/>
                <a:tab algn="l" pos="365760"/>
                <a:tab algn="l" pos="548640"/>
                <a:tab algn="l" pos="731520"/>
              </a:tabLst>
            </a:pPr>
            <a:endParaRPr b="0" lang="en-US" sz="1200" spc="-1" strike="noStrike">
              <a:solidFill>
                <a:srgbClr val="000000"/>
              </a:solidFill>
              <a:latin typeface="Arial"/>
            </a:endParaRPr>
          </a:p>
          <a:p>
            <a:pPr marL="216000" indent="-211320">
              <a:lnSpc>
                <a:spcPct val="100000"/>
              </a:lnSpc>
              <a:buClr>
                <a:srgbClr val="000000"/>
              </a:buClr>
              <a:buSzPct val="45000"/>
              <a:buFont typeface="Wingdings" charset="2"/>
              <a:buChar char=""/>
              <a:tabLst>
                <a:tab algn="l" pos="182880"/>
                <a:tab algn="l" pos="365760"/>
                <a:tab algn="l" pos="548640"/>
                <a:tab algn="l" pos="731520"/>
              </a:tabLst>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solidFill>
                <a:srgbClr val="000000"/>
              </a:solidFill>
              <a:latin typeface="Arial"/>
            </a:endParaRPr>
          </a:p>
        </p:txBody>
      </p:sp>
      <p:sp>
        <p:nvSpPr>
          <p:cNvPr id="146" name="CustomShape 2"/>
          <p:cNvSpPr/>
          <p:nvPr/>
        </p:nvSpPr>
        <p:spPr>
          <a:xfrm>
            <a:off x="685800" y="533520"/>
            <a:ext cx="7760160" cy="59724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tabLst>
                <a:tab algn="l" pos="182880"/>
                <a:tab algn="l" pos="365760"/>
                <a:tab algn="l" pos="548640"/>
                <a:tab algn="l" pos="731520"/>
              </a:tabLst>
            </a:pPr>
            <a:r>
              <a:rPr b="0" lang="en-IE" sz="2800" spc="-1" strike="noStrike" u="sng">
                <a:solidFill>
                  <a:srgbClr val="000000"/>
                </a:solidFill>
                <a:uFillTx/>
                <a:latin typeface="Calibri"/>
                <a:ea typeface="Calibri"/>
              </a:rPr>
              <a:t>Instructions for the WG Chair</a:t>
            </a:r>
            <a:endParaRPr b="0" lang="en-US" sz="2800" spc="-1" strike="noStrike">
              <a:solidFill>
                <a:srgbClr val="000000"/>
              </a:solidFill>
              <a:latin typeface="Arial"/>
            </a:endParaRPr>
          </a:p>
        </p:txBody>
      </p:sp>
      <p:sp>
        <p:nvSpPr>
          <p:cNvPr id="147" name="CustomShape 3"/>
          <p:cNvSpPr/>
          <p:nvPr/>
        </p:nvSpPr>
        <p:spPr>
          <a:xfrm>
            <a:off x="685800" y="-228600"/>
            <a:ext cx="7760160" cy="10576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148" name="CustomShape 4"/>
          <p:cNvSpPr/>
          <p:nvPr/>
        </p:nvSpPr>
        <p:spPr>
          <a:xfrm>
            <a:off x="380880" y="838080"/>
            <a:ext cx="8445960" cy="55504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CustomShape 1"/>
          <p:cNvSpPr/>
          <p:nvPr/>
        </p:nvSpPr>
        <p:spPr>
          <a:xfrm>
            <a:off x="339840" y="692280"/>
            <a:ext cx="8826840" cy="3844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tabLst>
                <a:tab algn="l" pos="182880"/>
                <a:tab algn="l" pos="365760"/>
                <a:tab algn="l" pos="548640"/>
                <a:tab algn="l" pos="731520"/>
              </a:tabLst>
            </a:pPr>
            <a:r>
              <a:rPr b="0" lang="en-IE" sz="2800" spc="-1" strike="noStrike" u="sng">
                <a:solidFill>
                  <a:srgbClr val="000000"/>
                </a:solidFill>
                <a:uFillTx/>
                <a:latin typeface="Calibri"/>
                <a:ea typeface="Calibri"/>
              </a:rPr>
              <a:t>Participants have a duty to inform the IEEE</a:t>
            </a:r>
            <a:endParaRPr b="0" lang="en-US" sz="2800" spc="-1" strike="noStrike">
              <a:solidFill>
                <a:srgbClr val="000000"/>
              </a:solidFill>
              <a:latin typeface="Arial"/>
            </a:endParaRPr>
          </a:p>
        </p:txBody>
      </p:sp>
      <p:sp>
        <p:nvSpPr>
          <p:cNvPr id="150" name="CustomShape 2"/>
          <p:cNvSpPr/>
          <p:nvPr/>
        </p:nvSpPr>
        <p:spPr>
          <a:xfrm>
            <a:off x="34920" y="1413000"/>
            <a:ext cx="9131760" cy="4864680"/>
          </a:xfrm>
          <a:prstGeom prst="rect">
            <a:avLst/>
          </a:prstGeom>
          <a:noFill/>
          <a:ln w="0">
            <a:noFill/>
          </a:ln>
        </p:spPr>
        <p:style>
          <a:lnRef idx="0"/>
          <a:fillRef idx="0"/>
          <a:effectRef idx="0"/>
          <a:fontRef idx="minor"/>
        </p:style>
        <p:txBody>
          <a:bodyPr lIns="90000" rIns="90000" tIns="45000" bIns="45000" anchor="t">
            <a:noAutofit/>
          </a:bodyPr>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solidFill>
                <a:srgbClr val="000000"/>
              </a:solidFill>
              <a:latin typeface="Arial"/>
            </a:endParaRPr>
          </a:p>
          <a:p>
            <a:pPr>
              <a:lnSpc>
                <a:spcPct val="100000"/>
              </a:lnSpc>
              <a:tabLst>
                <a:tab algn="l" pos="182880"/>
                <a:tab algn="l" pos="365760"/>
                <a:tab algn="l" pos="548640"/>
                <a:tab algn="l" pos="731520"/>
              </a:tabLst>
            </a:pPr>
            <a:endParaRPr b="0" lang="en-US" sz="1800" spc="-1" strike="noStrike">
              <a:solidFill>
                <a:srgbClr val="000000"/>
              </a:solidFill>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solidFill>
                <a:srgbClr val="000000"/>
              </a:solidFill>
              <a:latin typeface="Arial"/>
            </a:endParaRPr>
          </a:p>
          <a:p>
            <a:pPr>
              <a:lnSpc>
                <a:spcPct val="100000"/>
              </a:lnSpc>
              <a:tabLst>
                <a:tab algn="l" pos="182880"/>
                <a:tab algn="l" pos="365760"/>
                <a:tab algn="l" pos="548640"/>
                <a:tab algn="l" pos="731520"/>
              </a:tabLst>
            </a:pPr>
            <a:endParaRPr b="0" lang="en-US" sz="1800" spc="-1" strike="noStrike">
              <a:solidFill>
                <a:srgbClr val="000000"/>
              </a:solidFill>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CustomShape 1"/>
          <p:cNvSpPr/>
          <p:nvPr/>
        </p:nvSpPr>
        <p:spPr>
          <a:xfrm>
            <a:off x="684360" y="658800"/>
            <a:ext cx="7760160" cy="8164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tabLst>
                <a:tab algn="l" pos="182880"/>
                <a:tab algn="l" pos="365760"/>
                <a:tab algn="l" pos="548640"/>
                <a:tab algn="l" pos="731520"/>
              </a:tabLst>
            </a:pPr>
            <a:r>
              <a:rPr b="0" lang="en-IE" sz="3200" spc="-1" strike="noStrike" u="sng">
                <a:solidFill>
                  <a:srgbClr val="000000"/>
                </a:solidFill>
                <a:uFillTx/>
                <a:latin typeface="Calibri"/>
                <a:ea typeface="Calibri"/>
              </a:rPr>
              <a:t>Ways to inform IEEE</a:t>
            </a:r>
            <a:endParaRPr b="0" lang="en-US" sz="3200" spc="-1" strike="noStrike">
              <a:solidFill>
                <a:srgbClr val="000000"/>
              </a:solidFill>
              <a:latin typeface="Arial"/>
            </a:endParaRPr>
          </a:p>
        </p:txBody>
      </p:sp>
      <p:sp>
        <p:nvSpPr>
          <p:cNvPr id="152" name="CustomShape 2"/>
          <p:cNvSpPr/>
          <p:nvPr/>
        </p:nvSpPr>
        <p:spPr>
          <a:xfrm>
            <a:off x="0" y="1557360"/>
            <a:ext cx="8979480" cy="3372480"/>
          </a:xfrm>
          <a:prstGeom prst="rect">
            <a:avLst/>
          </a:prstGeom>
          <a:noFill/>
          <a:ln w="0">
            <a:noFill/>
          </a:ln>
        </p:spPr>
        <p:style>
          <a:lnRef idx="0"/>
          <a:fillRef idx="0"/>
          <a:effectRef idx="0"/>
          <a:fontRef idx="minor"/>
        </p:style>
        <p:txBody>
          <a:bodyPr lIns="90000" rIns="90000" tIns="45000" bIns="45000" anchor="t">
            <a:noAutofit/>
          </a:bodyPr>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2000" spc="-1" strike="noStrike">
                <a:solidFill>
                  <a:srgbClr val="000000"/>
                </a:solidFill>
                <a:latin typeface="Calibri"/>
                <a:ea typeface="Calibri"/>
              </a:rPr>
              <a:t>Cause an LOA to be submitted to the IEEE-SA (patcom@ieee.org); or</a:t>
            </a:r>
            <a:endParaRPr b="0" lang="en-US" sz="2000" spc="-1" strike="noStrike">
              <a:solidFill>
                <a:srgbClr val="000000"/>
              </a:solidFill>
              <a:latin typeface="Arial"/>
            </a:endParaRPr>
          </a:p>
          <a:p>
            <a:pPr>
              <a:lnSpc>
                <a:spcPct val="100000"/>
              </a:lnSpc>
              <a:tabLst>
                <a:tab algn="l" pos="182880"/>
                <a:tab algn="l" pos="365760"/>
                <a:tab algn="l" pos="548640"/>
                <a:tab algn="l" pos="731520"/>
              </a:tabLst>
            </a:pPr>
            <a:endParaRPr b="0" lang="en-US" sz="2000" spc="-1" strike="noStrike">
              <a:solidFill>
                <a:srgbClr val="000000"/>
              </a:solidFill>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solidFill>
                <a:srgbClr val="000000"/>
              </a:solidFill>
              <a:latin typeface="Arial"/>
            </a:endParaRPr>
          </a:p>
          <a:p>
            <a:pPr>
              <a:lnSpc>
                <a:spcPct val="100000"/>
              </a:lnSpc>
              <a:tabLst>
                <a:tab algn="l" pos="182880"/>
                <a:tab algn="l" pos="365760"/>
                <a:tab algn="l" pos="548640"/>
                <a:tab algn="l" pos="731520"/>
              </a:tabLst>
            </a:pPr>
            <a:endParaRPr b="0" lang="en-US" sz="2000" spc="-1" strike="noStrike">
              <a:solidFill>
                <a:srgbClr val="000000"/>
              </a:solidFill>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2000" spc="-1" strike="noStrike">
                <a:solidFill>
                  <a:srgbClr val="000000"/>
                </a:solidFill>
                <a:latin typeface="Calibri"/>
                <a:ea typeface="Calibri"/>
              </a:rPr>
              <a:t>Speak up now and respond to this Call for Potentially Essential Patents</a:t>
            </a:r>
            <a:endParaRPr b="0" lang="en-US" sz="2000" spc="-1" strike="noStrike">
              <a:solidFill>
                <a:srgbClr val="000000"/>
              </a:solidFill>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3" name="CustomShape 1"/>
          <p:cNvSpPr/>
          <p:nvPr/>
        </p:nvSpPr>
        <p:spPr>
          <a:xfrm>
            <a:off x="324000" y="630360"/>
            <a:ext cx="8674560" cy="11307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tabLst>
                <a:tab algn="l" pos="182880"/>
                <a:tab algn="l" pos="365760"/>
                <a:tab algn="l" pos="548640"/>
                <a:tab algn="l" pos="731520"/>
              </a:tabLst>
            </a:pPr>
            <a:r>
              <a:rPr b="0" lang="en-IE" sz="3200" spc="-1" strike="noStrike" u="sng">
                <a:solidFill>
                  <a:srgbClr val="000000"/>
                </a:solidFill>
                <a:uFillTx/>
                <a:latin typeface="Calibri"/>
                <a:ea typeface="Calibri"/>
              </a:rPr>
              <a:t>Other guidelines for IEEE WG meetings</a:t>
            </a:r>
            <a:endParaRPr b="0" lang="en-US" sz="3200" spc="-1" strike="noStrike">
              <a:solidFill>
                <a:srgbClr val="000000"/>
              </a:solidFill>
              <a:latin typeface="Arial"/>
            </a:endParaRPr>
          </a:p>
        </p:txBody>
      </p:sp>
      <p:sp>
        <p:nvSpPr>
          <p:cNvPr id="154" name="CustomShape 2"/>
          <p:cNvSpPr/>
          <p:nvPr/>
        </p:nvSpPr>
        <p:spPr>
          <a:xfrm>
            <a:off x="609480" y="1773360"/>
            <a:ext cx="7752240" cy="4455000"/>
          </a:xfrm>
          <a:prstGeom prst="rect">
            <a:avLst/>
          </a:prstGeom>
          <a:noFill/>
          <a:ln w="0">
            <a:noFill/>
          </a:ln>
        </p:spPr>
        <p:style>
          <a:lnRef idx="0"/>
          <a:fillRef idx="0"/>
          <a:effectRef idx="0"/>
          <a:fontRef idx="minor"/>
        </p:style>
        <p:txBody>
          <a:bodyPr lIns="90000" rIns="90000" tIns="45000" bIns="45000" anchor="t">
            <a:noAutofit/>
          </a:bodyPr>
          <a:p>
            <a:pPr marL="216000" indent="-211320">
              <a:lnSpc>
                <a:spcPct val="100000"/>
              </a:lnSpc>
              <a:buClr>
                <a:srgbClr val="000000"/>
              </a:buClr>
              <a:buSzPct val="45000"/>
              <a:buFont typeface="Wingdings" charset="2"/>
              <a:buChar char=""/>
              <a:tabLst>
                <a:tab algn="l" pos="182880"/>
                <a:tab algn="l" pos="365760"/>
                <a:tab algn="l" pos="548640"/>
                <a:tab algn="l" pos="731520"/>
              </a:tabLst>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solidFill>
                <a:srgbClr val="000000"/>
              </a:solidFill>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solidFill>
                <a:srgbClr val="000000"/>
              </a:solidFill>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1600" spc="-1" strike="noStrike">
                <a:solidFill>
                  <a:srgbClr val="000000"/>
                </a:solidFill>
                <a:latin typeface="Calibri"/>
                <a:ea typeface="Calibri"/>
              </a:rPr>
              <a:t>Don’t discuss specific license rates, terms, or conditions.</a:t>
            </a:r>
            <a:endParaRPr b="0" lang="en-US" sz="1600" spc="-1" strike="noStrike">
              <a:solidFill>
                <a:srgbClr val="000000"/>
              </a:solidFill>
              <a:latin typeface="Arial"/>
            </a:endParaRPr>
          </a:p>
          <a:p>
            <a:pPr lvl="2" marL="648000" indent="-211320">
              <a:lnSpc>
                <a:spcPct val="100000"/>
              </a:lnSpc>
              <a:buClr>
                <a:srgbClr val="000000"/>
              </a:buClr>
              <a:buSzPct val="45000"/>
              <a:buFont typeface="Wingdings" charset="2"/>
              <a:buChar char=""/>
              <a:tabLst>
                <a:tab algn="l" pos="182880"/>
                <a:tab algn="l" pos="365760"/>
                <a:tab algn="l" pos="548640"/>
                <a:tab algn="l" pos="731520"/>
              </a:tabLst>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solidFill>
                <a:srgbClr val="000000"/>
              </a:solidFill>
              <a:latin typeface="Arial"/>
            </a:endParaRPr>
          </a:p>
          <a:p>
            <a:pPr lvl="3" marL="864000" indent="-211320">
              <a:lnSpc>
                <a:spcPct val="100000"/>
              </a:lnSpc>
              <a:buClr>
                <a:srgbClr val="000000"/>
              </a:buClr>
              <a:buSzPct val="45000"/>
              <a:buFont typeface="Wingdings" charset="2"/>
              <a:buChar char=""/>
              <a:tabLst>
                <a:tab algn="l" pos="182880"/>
                <a:tab algn="l" pos="365760"/>
                <a:tab algn="l" pos="548640"/>
                <a:tab algn="l" pos="731520"/>
              </a:tabLst>
            </a:pPr>
            <a:r>
              <a:rPr b="1" lang="en-IE" sz="1500" spc="-1" strike="noStrike">
                <a:solidFill>
                  <a:srgbClr val="000000"/>
                </a:solidFill>
                <a:latin typeface="Calibri"/>
                <a:ea typeface="Calibri"/>
              </a:rPr>
              <a:t>Technical considerations remain the primary focus</a:t>
            </a:r>
            <a:endParaRPr b="0" lang="en-US" sz="1500" spc="-1" strike="noStrike">
              <a:solidFill>
                <a:srgbClr val="000000"/>
              </a:solidFill>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solidFill>
                <a:srgbClr val="000000"/>
              </a:solidFill>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1600" spc="-1" strike="noStrike">
                <a:solidFill>
                  <a:srgbClr val="000000"/>
                </a:solidFill>
                <a:latin typeface="Calibri"/>
                <a:ea typeface="Calibri"/>
              </a:rPr>
              <a:t>Don’t discuss the status or substance of ongoing or threatened litigation.</a:t>
            </a:r>
            <a:endParaRPr b="0" lang="en-US" sz="1600" spc="-1" strike="noStrike">
              <a:solidFill>
                <a:srgbClr val="000000"/>
              </a:solidFill>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1600" spc="-1" strike="noStrike">
                <a:solidFill>
                  <a:srgbClr val="000000"/>
                </a:solidFill>
                <a:latin typeface="Calibri"/>
                <a:ea typeface="Calibri"/>
              </a:rPr>
              <a:t>Don’t be silent if inappropriate topics are discussed … do formally object.</a:t>
            </a:r>
            <a:endParaRPr b="0" lang="en-US" sz="1600" spc="-1" strike="noStrike">
              <a:solidFill>
                <a:srgbClr val="000000"/>
              </a:solidFill>
              <a:latin typeface="Arial"/>
            </a:endParaRPr>
          </a:p>
          <a:p>
            <a:pPr marL="216000" indent="-211320" algn="ctr">
              <a:lnSpc>
                <a:spcPct val="100000"/>
              </a:lnSpc>
              <a:buClr>
                <a:srgbClr val="000000"/>
              </a:buClr>
              <a:buSzPct val="45000"/>
              <a:buFont typeface="Wingdings" charset="2"/>
              <a:buChar char=""/>
              <a:tabLst>
                <a:tab algn="l" pos="182880"/>
                <a:tab algn="l" pos="365760"/>
                <a:tab algn="l" pos="548640"/>
                <a:tab algn="l" pos="731520"/>
              </a:tabLst>
            </a:pPr>
            <a:r>
              <a:rPr b="1" lang="en-IE" sz="900" spc="-1" strike="noStrike">
                <a:solidFill>
                  <a:srgbClr val="000000"/>
                </a:solidFill>
                <a:latin typeface="Calibri"/>
                <a:ea typeface="Calibri"/>
              </a:rPr>
              <a:t>---------------------------------------------------------------   </a:t>
            </a:r>
            <a:endParaRPr b="0" lang="en-US" sz="900" spc="-1" strike="noStrike">
              <a:solidFill>
                <a:srgbClr val="000000"/>
              </a:solidFill>
              <a:latin typeface="Arial"/>
            </a:endParaRPr>
          </a:p>
          <a:p>
            <a:pPr marL="216000" indent="-211320">
              <a:lnSpc>
                <a:spcPct val="100000"/>
              </a:lnSpc>
              <a:buClr>
                <a:srgbClr val="000000"/>
              </a:buClr>
              <a:buSzPct val="45000"/>
              <a:buFont typeface="Wingdings" charset="2"/>
              <a:buChar char=""/>
              <a:tabLst>
                <a:tab algn="l" pos="182880"/>
                <a:tab algn="l" pos="365760"/>
                <a:tab algn="l" pos="548640"/>
                <a:tab algn="l" pos="731520"/>
              </a:tabLst>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CustomShape 1"/>
          <p:cNvSpPr/>
          <p:nvPr/>
        </p:nvSpPr>
        <p:spPr>
          <a:xfrm>
            <a:off x="324000" y="630360"/>
            <a:ext cx="8674560" cy="11307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tabLst>
                <a:tab algn="l" pos="182880"/>
                <a:tab algn="l" pos="365760"/>
                <a:tab algn="l" pos="548640"/>
                <a:tab algn="l" pos="731520"/>
              </a:tabLst>
            </a:pPr>
            <a:r>
              <a:rPr b="0" lang="en-IE" sz="3200" spc="-1" strike="noStrike" u="sng">
                <a:solidFill>
                  <a:srgbClr val="000000"/>
                </a:solidFill>
                <a:uFillTx/>
                <a:latin typeface="Calibri"/>
                <a:ea typeface="Calibri"/>
              </a:rPr>
              <a:t>Patent-related information</a:t>
            </a:r>
            <a:endParaRPr b="0" lang="en-US" sz="3200" spc="-1" strike="noStrike">
              <a:solidFill>
                <a:srgbClr val="000000"/>
              </a:solidFill>
              <a:latin typeface="Arial"/>
            </a:endParaRPr>
          </a:p>
        </p:txBody>
      </p:sp>
      <p:sp>
        <p:nvSpPr>
          <p:cNvPr id="156" name="CustomShape 2"/>
          <p:cNvSpPr/>
          <p:nvPr/>
        </p:nvSpPr>
        <p:spPr>
          <a:xfrm>
            <a:off x="609480" y="1773360"/>
            <a:ext cx="7752240" cy="4455000"/>
          </a:xfrm>
          <a:prstGeom prst="rect">
            <a:avLst/>
          </a:prstGeom>
          <a:noFill/>
          <a:ln w="0">
            <a:noFill/>
          </a:ln>
        </p:spPr>
        <p:style>
          <a:lnRef idx="0"/>
          <a:fillRef idx="0"/>
          <a:effectRef idx="0"/>
          <a:fontRef idx="minor"/>
        </p:style>
        <p:txBody>
          <a:bodyPr lIns="90000" rIns="90000" tIns="45000" bIns="45000" anchor="t">
            <a:noAutofit/>
          </a:bodyPr>
          <a:p>
            <a:pPr marL="216000" indent="-211320">
              <a:lnSpc>
                <a:spcPct val="80000"/>
              </a:lnSpc>
              <a:spcBef>
                <a:spcPts val="173"/>
              </a:spcBef>
              <a:buClr>
                <a:srgbClr val="000000"/>
              </a:buClr>
              <a:buSzPct val="45000"/>
              <a:buFont typeface="Wingdings" charset="2"/>
              <a:buChar char=""/>
              <a:tabLst>
                <a:tab algn="l" pos="182880"/>
                <a:tab algn="l" pos="365760"/>
                <a:tab algn="l" pos="548640"/>
                <a:tab algn="l" pos="731520"/>
              </a:tabLst>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solidFill>
                <a:srgbClr val="000000"/>
              </a:solidFill>
              <a:latin typeface="Arial"/>
            </a:endParaRPr>
          </a:p>
          <a:p>
            <a:pPr lvl="1" marL="432000" indent="-211320">
              <a:lnSpc>
                <a:spcPct val="80000"/>
              </a:lnSpc>
              <a:spcBef>
                <a:spcPts val="173"/>
              </a:spcBef>
              <a:buClr>
                <a:srgbClr val="000000"/>
              </a:buClr>
              <a:buSzPct val="45000"/>
              <a:buFont typeface="Wingdings" charset="2"/>
              <a:buChar char=""/>
              <a:tabLst>
                <a:tab algn="l" pos="182880"/>
                <a:tab algn="l" pos="365760"/>
                <a:tab algn="l" pos="548640"/>
                <a:tab algn="l" pos="731520"/>
              </a:tabLst>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solidFill>
                <a:srgbClr val="000000"/>
              </a:solidFill>
              <a:latin typeface="Arial"/>
            </a:endParaRPr>
          </a:p>
          <a:p>
            <a:pPr lvl="1" marL="432000" indent="-211320">
              <a:lnSpc>
                <a:spcPct val="90000"/>
              </a:lnSpc>
              <a:spcBef>
                <a:spcPts val="400"/>
              </a:spcBef>
              <a:buClr>
                <a:srgbClr val="000000"/>
              </a:buClr>
              <a:buSzPct val="45000"/>
              <a:buFont typeface="Wingdings" charset="2"/>
              <a:buChar char=""/>
              <a:tabLst>
                <a:tab algn="l" pos="182880"/>
                <a:tab algn="l" pos="365760"/>
                <a:tab algn="l" pos="548640"/>
                <a:tab algn="l" pos="731520"/>
              </a:tabLst>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solidFill>
                <a:srgbClr val="000000"/>
              </a:solidFill>
              <a:latin typeface="Arial"/>
            </a:endParaRPr>
          </a:p>
          <a:p>
            <a:pPr>
              <a:lnSpc>
                <a:spcPct val="90000"/>
              </a:lnSpc>
              <a:spcBef>
                <a:spcPts val="400"/>
              </a:spcBef>
              <a:tabLst>
                <a:tab algn="l" pos="182880"/>
                <a:tab algn="l" pos="365760"/>
                <a:tab algn="l" pos="548640"/>
                <a:tab algn="l" pos="731520"/>
              </a:tabLst>
            </a:pPr>
            <a:endParaRPr b="0" lang="en-US" sz="1500" spc="-1" strike="noStrike">
              <a:solidFill>
                <a:srgbClr val="000000"/>
              </a:solidFill>
              <a:latin typeface="Arial"/>
            </a:endParaRPr>
          </a:p>
          <a:p>
            <a:pPr marL="216000" indent="-211320">
              <a:lnSpc>
                <a:spcPct val="90000"/>
              </a:lnSpc>
              <a:spcBef>
                <a:spcPts val="400"/>
              </a:spcBef>
              <a:buClr>
                <a:srgbClr val="000000"/>
              </a:buClr>
              <a:buSzPct val="45000"/>
              <a:buFont typeface="Wingdings" charset="2"/>
              <a:buChar char=""/>
              <a:tabLst>
                <a:tab algn="l" pos="182880"/>
                <a:tab algn="l" pos="365760"/>
                <a:tab algn="l" pos="548640"/>
                <a:tab algn="l" pos="731520"/>
              </a:tabLst>
            </a:pPr>
            <a:r>
              <a:rPr b="1" lang="en-IE" sz="1800" spc="-1" strike="noStrike">
                <a:solidFill>
                  <a:srgbClr val="000000"/>
                </a:solidFill>
                <a:latin typeface="Calibri"/>
                <a:ea typeface="Calibri"/>
              </a:rPr>
              <a:t>Material about the patent policy is available at</a:t>
            </a:r>
            <a:br>
              <a:rPr sz="1800"/>
            </a:br>
            <a:r>
              <a:rPr b="1" i="1" lang="en-IE" sz="1600" spc="-1" strike="noStrike" u="sng">
                <a:solidFill>
                  <a:srgbClr val="0000ff"/>
                </a:solidFill>
                <a:uFillTx/>
                <a:latin typeface="Calibri"/>
                <a:ea typeface="Calibri"/>
                <a:hlinkClick r:id="rId2"/>
              </a:rPr>
              <a:t>http://standards.ieee.org/about/sasb/patcom/materials.html</a:t>
            </a:r>
            <a:endParaRPr b="0" lang="en-US" sz="1600" spc="-1" strike="noStrike">
              <a:solidFill>
                <a:srgbClr val="000000"/>
              </a:solidFill>
              <a:latin typeface="Arial"/>
            </a:endParaRPr>
          </a:p>
          <a:p>
            <a:pPr>
              <a:lnSpc>
                <a:spcPct val="90000"/>
              </a:lnSpc>
              <a:tabLst>
                <a:tab algn="l" pos="182880"/>
                <a:tab algn="l" pos="365760"/>
                <a:tab algn="l" pos="548640"/>
                <a:tab algn="l" pos="731520"/>
              </a:tabLst>
            </a:pPr>
            <a:endParaRPr b="0" lang="en-US" sz="1600" spc="-1" strike="noStrike">
              <a:solidFill>
                <a:srgbClr val="000000"/>
              </a:solidFill>
              <a:latin typeface="Arial"/>
            </a:endParaRPr>
          </a:p>
          <a:p>
            <a:pPr marL="630000" indent="-281160" algn="ctr">
              <a:lnSpc>
                <a:spcPct val="90000"/>
              </a:lnSpc>
              <a:buClr>
                <a:srgbClr val="000000"/>
              </a:buClr>
              <a:buSzPct val="45000"/>
              <a:buFont typeface="Wingdings" charset="2"/>
              <a:buChar char=""/>
              <a:tabLst>
                <a:tab algn="l" pos="182880"/>
                <a:tab algn="l" pos="365760"/>
                <a:tab algn="l" pos="548640"/>
                <a:tab algn="l" pos="731520"/>
              </a:tabLst>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7" name="CustomShape 1"/>
          <p:cNvSpPr/>
          <p:nvPr/>
        </p:nvSpPr>
        <p:spPr>
          <a:xfrm>
            <a:off x="324000" y="630360"/>
            <a:ext cx="8674560" cy="11307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tabLst>
                <a:tab algn="l" pos="182880"/>
                <a:tab algn="l" pos="365760"/>
                <a:tab algn="l" pos="548640"/>
                <a:tab algn="l" pos="731520"/>
              </a:tabLst>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en-US" sz="2600" spc="-1" strike="noStrike">
              <a:solidFill>
                <a:srgbClr val="000000"/>
              </a:solidFill>
              <a:latin typeface="Arial"/>
            </a:endParaRPr>
          </a:p>
        </p:txBody>
      </p:sp>
      <p:sp>
        <p:nvSpPr>
          <p:cNvPr id="158" name="CustomShape 2"/>
          <p:cNvSpPr/>
          <p:nvPr/>
        </p:nvSpPr>
        <p:spPr>
          <a:xfrm>
            <a:off x="609480" y="1773360"/>
            <a:ext cx="7752240" cy="4455000"/>
          </a:xfrm>
          <a:prstGeom prst="rect">
            <a:avLst/>
          </a:prstGeom>
          <a:noFill/>
          <a:ln w="0">
            <a:noFill/>
          </a:ln>
        </p:spPr>
        <p:style>
          <a:lnRef idx="0"/>
          <a:fillRef idx="0"/>
          <a:effectRef idx="0"/>
          <a:fontRef idx="minor"/>
        </p:style>
        <p:txBody>
          <a:bodyPr lIns="90000" rIns="90000" tIns="45000" bIns="45000" anchor="t">
            <a:noAutofit/>
          </a:bodyPr>
          <a:p>
            <a:pPr marL="216000" indent="-211320">
              <a:lnSpc>
                <a:spcPct val="90000"/>
              </a:lnSpc>
              <a:buClr>
                <a:srgbClr val="000000"/>
              </a:buClr>
              <a:buSzPct val="45000"/>
              <a:buFont typeface="Wingdings" charset="2"/>
              <a:buChar char=""/>
              <a:tabLst>
                <a:tab algn="l" pos="182880"/>
                <a:tab algn="l" pos="365760"/>
                <a:tab algn="l" pos="548640"/>
                <a:tab algn="l" pos="731520"/>
              </a:tabLst>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solidFill>
                <a:srgbClr val="000000"/>
              </a:solidFill>
              <a:latin typeface="Arial"/>
            </a:endParaRPr>
          </a:p>
          <a:p>
            <a:pPr>
              <a:lnSpc>
                <a:spcPct val="90000"/>
              </a:lnSpc>
              <a:tabLst>
                <a:tab algn="l" pos="182880"/>
                <a:tab algn="l" pos="365760"/>
                <a:tab algn="l" pos="548640"/>
                <a:tab algn="l" pos="731520"/>
              </a:tabLst>
            </a:pPr>
            <a:endParaRPr b="0" lang="en-US" sz="2000" spc="-1" strike="noStrike">
              <a:solidFill>
                <a:srgbClr val="000000"/>
              </a:solidFill>
              <a:latin typeface="Arial"/>
            </a:endParaRPr>
          </a:p>
          <a:p>
            <a:pPr lvl="1" marL="432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600" spc="-1" strike="noStrike">
                <a:solidFill>
                  <a:srgbClr val="000000"/>
                </a:solidFill>
                <a:latin typeface="Calibri"/>
                <a:ea typeface="MS PGothic"/>
              </a:rPr>
              <a:t>Show the following slides (or provide them beforehand)</a:t>
            </a:r>
            <a:endParaRPr b="0" lang="en-US" sz="1600" spc="-1" strike="noStrike">
              <a:solidFill>
                <a:srgbClr val="000000"/>
              </a:solidFill>
              <a:latin typeface="Arial"/>
            </a:endParaRPr>
          </a:p>
          <a:p>
            <a:pPr lvl="1" marL="432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600" spc="-1" strike="noStrike">
                <a:solidFill>
                  <a:srgbClr val="000000"/>
                </a:solidFill>
                <a:latin typeface="Calibri"/>
                <a:ea typeface="MS PGothic"/>
              </a:rPr>
              <a:t>Advise the standards development group participants that: </a:t>
            </a:r>
            <a:endParaRPr b="0" lang="en-US" sz="1600" spc="-1" strike="noStrike">
              <a:solidFill>
                <a:srgbClr val="000000"/>
              </a:solidFill>
              <a:latin typeface="Arial"/>
            </a:endParaRPr>
          </a:p>
          <a:p>
            <a:pPr lvl="1" marL="432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solidFill>
                <a:srgbClr val="000000"/>
              </a:solidFill>
              <a:latin typeface="Arial"/>
            </a:endParaRPr>
          </a:p>
          <a:p>
            <a:pPr lvl="1" marL="432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solidFill>
                <a:srgbClr val="000000"/>
              </a:solidFill>
              <a:latin typeface="Arial"/>
            </a:endParaRPr>
          </a:p>
          <a:p>
            <a:pPr lvl="1" marL="432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600" spc="-1" strike="noStrike">
                <a:solidFill>
                  <a:srgbClr val="000000"/>
                </a:solidFill>
                <a:latin typeface="Calibri"/>
                <a:ea typeface="MS PGothic"/>
              </a:rPr>
              <a:t>Instruct the Secretary to record in the minutes of the relevant meeting: </a:t>
            </a:r>
            <a:endParaRPr b="0" lang="en-US" sz="1600" spc="-1" strike="noStrike">
              <a:solidFill>
                <a:srgbClr val="000000"/>
              </a:solidFill>
              <a:latin typeface="Arial"/>
            </a:endParaRPr>
          </a:p>
          <a:p>
            <a:pPr lvl="1" marL="432000" indent="-211320">
              <a:lnSpc>
                <a:spcPct val="80000"/>
              </a:lnSpc>
              <a:spcBef>
                <a:spcPts val="173"/>
              </a:spcBef>
              <a:buClr>
                <a:srgbClr val="000000"/>
              </a:buClr>
              <a:buSzPct val="45000"/>
              <a:buFont typeface="Wingdings" charset="2"/>
              <a:buChar char=""/>
              <a:tabLst>
                <a:tab algn="l" pos="182880"/>
                <a:tab algn="l" pos="365760"/>
                <a:tab algn="l" pos="548640"/>
                <a:tab algn="l" pos="731520"/>
              </a:tabLst>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CustomShape 1"/>
          <p:cNvSpPr/>
          <p:nvPr/>
        </p:nvSpPr>
        <p:spPr>
          <a:xfrm>
            <a:off x="324000" y="630360"/>
            <a:ext cx="8674560" cy="11307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tabLst>
                <a:tab algn="l" pos="182880"/>
                <a:tab algn="l" pos="365760"/>
                <a:tab algn="l" pos="548640"/>
                <a:tab algn="l" pos="731520"/>
              </a:tabLst>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160" name="CustomShape 2"/>
          <p:cNvSpPr/>
          <p:nvPr/>
        </p:nvSpPr>
        <p:spPr>
          <a:xfrm>
            <a:off x="609480" y="1773360"/>
            <a:ext cx="7752240" cy="4455000"/>
          </a:xfrm>
          <a:prstGeom prst="rect">
            <a:avLst/>
          </a:prstGeom>
          <a:noFill/>
          <a:ln w="0">
            <a:noFill/>
          </a:ln>
        </p:spPr>
        <p:style>
          <a:lnRef idx="0"/>
          <a:fillRef idx="0"/>
          <a:effectRef idx="0"/>
          <a:fontRef idx="minor"/>
        </p:style>
        <p:txBody>
          <a:bodyPr lIns="90000" rIns="90000" tIns="45000" bIns="45000" anchor="t">
            <a:noAutofit/>
          </a:bodyPr>
          <a:p>
            <a:pPr marL="216000" indent="-211320">
              <a:lnSpc>
                <a:spcPct val="90000"/>
              </a:lnSpc>
              <a:spcBef>
                <a:spcPts val="564"/>
              </a:spcBef>
              <a:buClr>
                <a:srgbClr val="000000"/>
              </a:buClr>
              <a:buSzPct val="45000"/>
              <a:buFont typeface="Wingdings" charset="2"/>
              <a:buChar char=""/>
              <a:tabLst>
                <a:tab algn="l" pos="182880"/>
                <a:tab algn="l" pos="365760"/>
                <a:tab algn="l" pos="548640"/>
                <a:tab algn="l" pos="731520"/>
              </a:tabLst>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solidFill>
                <a:srgbClr val="000000"/>
              </a:solidFill>
              <a:latin typeface="Arial"/>
            </a:endParaRPr>
          </a:p>
          <a:p>
            <a:pPr>
              <a:lnSpc>
                <a:spcPct val="90000"/>
              </a:lnSpc>
              <a:tabLst>
                <a:tab algn="l" pos="182880"/>
                <a:tab algn="l" pos="365760"/>
                <a:tab algn="l" pos="548640"/>
                <a:tab algn="l" pos="731520"/>
              </a:tabLst>
            </a:pPr>
            <a:endParaRPr b="0" lang="en-US" sz="2000" spc="-1" strike="noStrike">
              <a:solidFill>
                <a:srgbClr val="000000"/>
              </a:solidFill>
              <a:latin typeface="Arial"/>
            </a:endParaRPr>
          </a:p>
          <a:p>
            <a:pPr lvl="1" marL="432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solidFill>
                <a:srgbClr val="000000"/>
              </a:solidFill>
              <a:latin typeface="Arial"/>
            </a:endParaRPr>
          </a:p>
          <a:p>
            <a:pPr lvl="1" marL="432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solidFill>
                <a:srgbClr val="000000"/>
              </a:solidFill>
              <a:latin typeface="Arial"/>
            </a:endParaRPr>
          </a:p>
          <a:p>
            <a:pPr lvl="1" marL="432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1" name="CustomShape 1"/>
          <p:cNvSpPr/>
          <p:nvPr/>
        </p:nvSpPr>
        <p:spPr>
          <a:xfrm>
            <a:off x="324000" y="630360"/>
            <a:ext cx="8674560" cy="11307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tabLst>
                <a:tab algn="l" pos="182880"/>
                <a:tab algn="l" pos="365760"/>
                <a:tab algn="l" pos="548640"/>
                <a:tab algn="l" pos="731520"/>
              </a:tabLst>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162" name="CustomShape 2"/>
          <p:cNvSpPr/>
          <p:nvPr/>
        </p:nvSpPr>
        <p:spPr>
          <a:xfrm>
            <a:off x="335880" y="1828800"/>
            <a:ext cx="8709480" cy="4455000"/>
          </a:xfrm>
          <a:prstGeom prst="rect">
            <a:avLst/>
          </a:prstGeom>
          <a:noFill/>
          <a:ln w="0">
            <a:noFill/>
          </a:ln>
        </p:spPr>
        <p:style>
          <a:lnRef idx="0"/>
          <a:fillRef idx="0"/>
          <a:effectRef idx="0"/>
          <a:fontRef idx="minor"/>
        </p:style>
        <p:txBody>
          <a:bodyPr lIns="90000" rIns="90000" tIns="45000" bIns="45000" anchor="t">
            <a:noAutofit/>
          </a:bodyPr>
          <a:p>
            <a:pPr marL="216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en-US" sz="1500" spc="-1" strike="noStrike">
              <a:solidFill>
                <a:srgbClr val="000000"/>
              </a:solidFill>
              <a:latin typeface="Arial"/>
            </a:endParaRPr>
          </a:p>
          <a:p>
            <a:pPr lvl="1" marL="432000" indent="-211320">
              <a:lnSpc>
                <a:spcPct val="100000"/>
              </a:lnSpc>
              <a:spcBef>
                <a:spcPts val="150"/>
              </a:spcBef>
              <a:buClr>
                <a:srgbClr val="000000"/>
              </a:buClr>
              <a:buSzPct val="45000"/>
              <a:buFont typeface="Wingdings" charset="2"/>
              <a:buChar char=""/>
              <a:tabLst>
                <a:tab algn="l" pos="182880"/>
                <a:tab algn="l" pos="365760"/>
                <a:tab algn="l" pos="548640"/>
                <a:tab algn="l" pos="731520"/>
              </a:tabLst>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2"/>
              </a:rPr>
              <a:t>https://standards.ieee.org/about/policies/opman/sect6.html</a:t>
            </a:r>
            <a:endParaRPr b="0" lang="en-US" sz="1200" spc="-1" strike="noStrike">
              <a:solidFill>
                <a:srgbClr val="000000"/>
              </a:solidFill>
              <a:latin typeface="Arial"/>
            </a:endParaRPr>
          </a:p>
          <a:p>
            <a:pPr marL="216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500" spc="-1" strike="noStrike">
                <a:solidFill>
                  <a:srgbClr val="000000"/>
                </a:solidFill>
                <a:latin typeface="Calibri"/>
                <a:ea typeface="MS PGothic"/>
              </a:rPr>
              <a:t>IEEE SA Copyright Permission</a:t>
            </a:r>
            <a:endParaRPr b="0" lang="en-US" sz="1500" spc="-1" strike="noStrike">
              <a:solidFill>
                <a:srgbClr val="000000"/>
              </a:solidFill>
              <a:latin typeface="Arial"/>
            </a:endParaRPr>
          </a:p>
          <a:p>
            <a:pPr lvl="1" marL="432000" indent="-211320">
              <a:lnSpc>
                <a:spcPct val="100000"/>
              </a:lnSpc>
              <a:spcBef>
                <a:spcPts val="150"/>
              </a:spcBef>
              <a:buClr>
                <a:srgbClr val="000000"/>
              </a:buClr>
              <a:buSzPct val="45000"/>
              <a:buFont typeface="Wingdings" charset="2"/>
              <a:buChar char=""/>
              <a:tabLst>
                <a:tab algn="l" pos="182880"/>
                <a:tab algn="l" pos="365760"/>
                <a:tab algn="l" pos="548640"/>
                <a:tab algn="l" pos="731520"/>
              </a:tabLst>
            </a:pPr>
            <a:r>
              <a:rPr b="0" lang="en-IE" sz="1200" spc="-1" strike="noStrike" u="sng">
                <a:solidFill>
                  <a:srgbClr val="0000ff"/>
                </a:solidFill>
                <a:uFillTx/>
                <a:latin typeface="Calibri"/>
                <a:ea typeface="MS PGothic"/>
                <a:hlinkClick r:id="rId3"/>
              </a:rPr>
              <a:t>https://standards.ieee.org/content/dam/ieee-standards/standards/web/documents/other/permissionltrs.zip</a:t>
            </a:r>
            <a:endParaRPr b="0" lang="en-US" sz="1200" spc="-1" strike="noStrike">
              <a:solidFill>
                <a:srgbClr val="000000"/>
              </a:solidFill>
              <a:latin typeface="Arial"/>
            </a:endParaRPr>
          </a:p>
          <a:p>
            <a:pPr marL="216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500" spc="-1" strike="noStrike">
                <a:solidFill>
                  <a:srgbClr val="000000"/>
                </a:solidFill>
                <a:latin typeface="Calibri"/>
                <a:ea typeface="MS PGothic"/>
              </a:rPr>
              <a:t>IEEE SA Copyright FAQs</a:t>
            </a:r>
            <a:endParaRPr b="0" lang="en-US" sz="1500" spc="-1" strike="noStrike">
              <a:solidFill>
                <a:srgbClr val="000000"/>
              </a:solidFill>
              <a:latin typeface="Arial"/>
            </a:endParaRPr>
          </a:p>
          <a:p>
            <a:pPr lvl="1" marL="432000" indent="-211320">
              <a:lnSpc>
                <a:spcPct val="100000"/>
              </a:lnSpc>
              <a:spcBef>
                <a:spcPts val="150"/>
              </a:spcBef>
              <a:buClr>
                <a:srgbClr val="000000"/>
              </a:buClr>
              <a:buSzPct val="45000"/>
              <a:buFont typeface="Wingdings" charset="2"/>
              <a:buChar char=""/>
              <a:tabLst>
                <a:tab algn="l" pos="182880"/>
                <a:tab algn="l" pos="365760"/>
                <a:tab algn="l" pos="548640"/>
                <a:tab algn="l" pos="731520"/>
              </a:tabLst>
            </a:pPr>
            <a:r>
              <a:rPr b="0" lang="en-IE" sz="1200" spc="-1" strike="noStrike" u="sng">
                <a:solidFill>
                  <a:srgbClr val="0000ff"/>
                </a:solidFill>
                <a:uFillTx/>
                <a:latin typeface="Calibri"/>
                <a:ea typeface="MS PGothic"/>
                <a:hlinkClick r:id="rId4"/>
              </a:rPr>
              <a:t>http://standards.ieee.org/faqs/copyrights.html/</a:t>
            </a:r>
            <a:endParaRPr b="0" lang="en-US" sz="1200" spc="-1" strike="noStrike">
              <a:solidFill>
                <a:srgbClr val="000000"/>
              </a:solidFill>
              <a:latin typeface="Arial"/>
            </a:endParaRPr>
          </a:p>
          <a:p>
            <a:pPr marL="216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500" spc="-1" strike="noStrike">
                <a:solidFill>
                  <a:srgbClr val="000000"/>
                </a:solidFill>
                <a:latin typeface="Calibri"/>
                <a:ea typeface="MS PGothic"/>
              </a:rPr>
              <a:t>IEEE SA Best Practices for IEEE Standards Development </a:t>
            </a:r>
            <a:endParaRPr b="0" lang="en-US" sz="1500" spc="-1" strike="noStrike">
              <a:solidFill>
                <a:srgbClr val="000000"/>
              </a:solidFill>
              <a:latin typeface="Arial"/>
            </a:endParaRPr>
          </a:p>
          <a:p>
            <a:pPr lvl="1" marL="432000" indent="-211320">
              <a:lnSpc>
                <a:spcPct val="100000"/>
              </a:lnSpc>
              <a:spcBef>
                <a:spcPts val="150"/>
              </a:spcBef>
              <a:buClr>
                <a:srgbClr val="000000"/>
              </a:buClr>
              <a:buSzPct val="45000"/>
              <a:buFont typeface="Wingdings" charset="2"/>
              <a:buChar char=""/>
              <a:tabLst>
                <a:tab algn="l" pos="182880"/>
                <a:tab algn="l" pos="365760"/>
                <a:tab algn="l" pos="548640"/>
                <a:tab algn="l" pos="731520"/>
              </a:tabLst>
            </a:pPr>
            <a:r>
              <a:rPr b="0" lang="en-IE" sz="1200" spc="-1" strike="noStrike" u="sng">
                <a:solidFill>
                  <a:srgbClr val="0000ff"/>
                </a:solidFill>
                <a:uFillTx/>
                <a:latin typeface="Calibri"/>
                <a:ea typeface="MS PGothic"/>
                <a:hlinkClick r:id="rId5"/>
              </a:rPr>
              <a:t>https://standards.ieee.org/develop/policies/best_practices_for_ieee_standards_development_051215.pdf</a:t>
            </a:r>
            <a:endParaRPr b="0" lang="en-US" sz="1200" spc="-1" strike="noStrike">
              <a:solidFill>
                <a:srgbClr val="000000"/>
              </a:solidFill>
              <a:latin typeface="Arial"/>
            </a:endParaRPr>
          </a:p>
          <a:p>
            <a:pPr marL="216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500" spc="-1" strike="noStrike">
                <a:solidFill>
                  <a:srgbClr val="000000"/>
                </a:solidFill>
                <a:latin typeface="Calibri"/>
                <a:ea typeface="MS PGothic"/>
              </a:rPr>
              <a:t>Distribution of Draft Standards (see 6.1.3 of the SASB Operations Manual)</a:t>
            </a:r>
            <a:endParaRPr b="0" lang="en-US" sz="1500" spc="-1" strike="noStrike">
              <a:solidFill>
                <a:srgbClr val="000000"/>
              </a:solidFill>
              <a:latin typeface="Arial"/>
            </a:endParaRPr>
          </a:p>
          <a:p>
            <a:pPr lvl="1" marL="432000" indent="-211320">
              <a:lnSpc>
                <a:spcPct val="100000"/>
              </a:lnSpc>
              <a:spcBef>
                <a:spcPts val="150"/>
              </a:spcBef>
              <a:buClr>
                <a:srgbClr val="000000"/>
              </a:buClr>
              <a:buSzPct val="45000"/>
              <a:buFont typeface="Wingdings" charset="2"/>
              <a:buChar char=""/>
              <a:tabLst>
                <a:tab algn="l" pos="182880"/>
                <a:tab algn="l" pos="365760"/>
                <a:tab algn="l" pos="548640"/>
                <a:tab algn="l" pos="731520"/>
              </a:tabLst>
            </a:pPr>
            <a:r>
              <a:rPr b="0" lang="en-IE" sz="1200" spc="-1" strike="noStrike" u="sng">
                <a:solidFill>
                  <a:srgbClr val="0000ff"/>
                </a:solidFill>
                <a:uFillTx/>
                <a:latin typeface="Calibri"/>
                <a:ea typeface="MS PGothic"/>
                <a:hlinkClick r:id="rId6"/>
              </a:rPr>
              <a:t>https://standards.ieee.org/about/policies/opman/sect6.html</a:t>
            </a:r>
            <a:endParaRPr b="0" lang="en-US" sz="1200" spc="-1" strike="noStrike">
              <a:solidFill>
                <a:srgbClr val="000000"/>
              </a:solidFill>
              <a:latin typeface="Arial"/>
            </a:endParaRPr>
          </a:p>
          <a:p>
            <a:pPr>
              <a:lnSpc>
                <a:spcPct val="90000"/>
              </a:lnSpc>
              <a:spcBef>
                <a:spcPts val="564"/>
              </a:spcBef>
              <a:tabLst>
                <a:tab algn="l" pos="182880"/>
                <a:tab algn="l" pos="365760"/>
                <a:tab algn="l" pos="548640"/>
                <a:tab algn="l" pos="731520"/>
              </a:tabLst>
            </a:pP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3810</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2024-01-17T08:29:18Z</dcterms:modified>
  <cp:revision>153</cp:revision>
  <dc:subject>SC IETF</dc:subject>
  <dc:title>Opening for September</dc:title>
</cp:coreProperties>
</file>

<file path=docProps/custom.xml><?xml version="1.0" encoding="utf-8"?>
<Properties xmlns="http://schemas.openxmlformats.org/officeDocument/2006/custom-properties" xmlns:vt="http://schemas.openxmlformats.org/officeDocument/2006/docPropsVTypes"/>
</file>