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46" r:id="rId2"/>
    <p:sldId id="371" r:id="rId3"/>
    <p:sldId id="373" r:id="rId4"/>
    <p:sldId id="378" r:id="rId5"/>
    <p:sldId id="380" r:id="rId6"/>
    <p:sldId id="374" r:id="rId7"/>
    <p:sldId id="391" r:id="rId8"/>
    <p:sldId id="377" r:id="rId9"/>
    <p:sldId id="388" r:id="rId10"/>
    <p:sldId id="389" r:id="rId11"/>
    <p:sldId id="376" r:id="rId12"/>
    <p:sldId id="401" r:id="rId13"/>
    <p:sldId id="402" r:id="rId14"/>
    <p:sldId id="403" r:id="rId15"/>
    <p:sldId id="404" r:id="rId16"/>
    <p:sldId id="415" r:id="rId17"/>
    <p:sldId id="413" r:id="rId18"/>
    <p:sldId id="405" r:id="rId19"/>
    <p:sldId id="406" r:id="rId20"/>
    <p:sldId id="407" r:id="rId21"/>
    <p:sldId id="408" r:id="rId22"/>
    <p:sldId id="409" r:id="rId23"/>
    <p:sldId id="410" r:id="rId24"/>
    <p:sldId id="411" r:id="rId25"/>
    <p:sldId id="412"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594" y="6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1/17/2024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1/17/2024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1/17/2024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15-24-0068-00-0000</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1/17/2024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1/17/2024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1/17/2024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1/17/2024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1/17/2024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279500" y="672921"/>
            <a:ext cx="8658896" cy="5047536"/>
          </a:xfrm>
          <a:prstGeom prst="rect">
            <a:avLst/>
          </a:prstGeom>
          <a:noFill/>
          <a:ln w="12700">
            <a:noFill/>
            <a:miter lim="800000"/>
            <a:headEnd type="none" w="sm" len="sm"/>
            <a:tailEnd type="none" w="sm" len="sm"/>
          </a:ln>
          <a:effectLst/>
        </p:spPr>
        <p:txBody>
          <a:bodyPr wrap="square" lIns="91440" tIns="45720" rIns="91440" bIns="45720" anchor="t">
            <a:spAutoFit/>
          </a:bodyPr>
          <a:lstStyle/>
          <a:p>
            <a:pPr eaLnBrk="0" fontAlgn="base" hangingPunct="0">
              <a:spcBef>
                <a:spcPct val="0"/>
              </a:spcBef>
              <a:spcAft>
                <a:spcPct val="0"/>
              </a:spcAft>
            </a:pPr>
            <a:r>
              <a:rPr lang="en-US" altLang="en-US" b="1" u="sng" dirty="0">
                <a:effectLst>
                  <a:outerShdw blurRad="38100" dist="38100" dir="2700000" algn="tl">
                    <a:srgbClr val="C0C0C0"/>
                  </a:outerShdw>
                </a:effectLst>
                <a:latin typeface="Times New Roman"/>
                <a:cs typeface="Times New Roman"/>
              </a:rPr>
              <a:t>Project: IEEE P802.15 Working Group for Wireless Specialty Networks (WSNs)</a:t>
            </a:r>
            <a:endParaRPr lang="en-US" altLang="en-US" sz="1600" b="1" dirty="0">
              <a:latin typeface="Times New Roman"/>
              <a:cs typeface="Times New Roman"/>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a:ea typeface="ＭＳ Ｐゴシック"/>
                <a:cs typeface="Times New Roman"/>
              </a:rPr>
              <a:t>Submission Title:</a:t>
            </a:r>
            <a:r>
              <a:rPr lang="en-US" altLang="ja-JP" sz="1600" dirty="0">
                <a:latin typeface="Times New Roman"/>
                <a:ea typeface="ＭＳ Ｐゴシック"/>
                <a:cs typeface="Times New Roman"/>
              </a:rPr>
              <a:t> Future Directions of Next</a:t>
            </a:r>
            <a:r>
              <a:rPr lang="ko-KR" altLang="en-US" sz="1600" dirty="0">
                <a:latin typeface="Times New Roman"/>
                <a:ea typeface="ＭＳ Ｐゴシック"/>
                <a:cs typeface="Times New Roman"/>
              </a:rPr>
              <a:t> </a:t>
            </a:r>
            <a:r>
              <a:rPr lang="en-US" altLang="ko-KR" sz="1600" dirty="0">
                <a:latin typeface="Times New Roman"/>
                <a:ea typeface="ＭＳ Ｐゴシック"/>
                <a:cs typeface="Times New Roman"/>
              </a:rPr>
              <a:t>Generation</a:t>
            </a:r>
            <a:r>
              <a:rPr lang="en-US" altLang="ja-JP" sz="1600" dirty="0">
                <a:latin typeface="Times New Roman"/>
                <a:ea typeface="ＭＳ Ｐゴシック"/>
                <a:cs typeface="Times New Roman"/>
              </a:rPr>
              <a:t> OCC Standard</a:t>
            </a:r>
          </a:p>
          <a:p>
            <a:r>
              <a:rPr lang="en-US" altLang="ja-JP" sz="1600" b="1" dirty="0">
                <a:latin typeface="Times New Roman"/>
                <a:ea typeface="ＭＳ Ｐゴシック"/>
                <a:cs typeface="Times New Roman"/>
              </a:rPr>
              <a:t>Date Submitted: </a:t>
            </a:r>
            <a:r>
              <a:rPr lang="en-US" altLang="ja-JP" sz="1600" dirty="0">
                <a:latin typeface="Times New Roman"/>
                <a:ea typeface="ＭＳ Ｐゴシック"/>
                <a:cs typeface="Times New Roman"/>
              </a:rPr>
              <a:t>January 17, 2024	</a:t>
            </a:r>
          </a:p>
          <a:p>
            <a:r>
              <a:rPr lang="en-US" altLang="ja-JP" sz="1600" b="1" dirty="0">
                <a:latin typeface="Times New Roman"/>
                <a:ea typeface="ＭＳ Ｐゴシック"/>
                <a:cs typeface="Times New Roman"/>
              </a:rPr>
              <a:t>Source:</a:t>
            </a:r>
            <a:r>
              <a:rPr lang="en-US" altLang="ja-JP" sz="1600" dirty="0">
                <a:latin typeface="Times New Roman"/>
                <a:ea typeface="ＭＳ Ｐゴシック"/>
                <a:cs typeface="Times New Roman"/>
              </a:rPr>
              <a:t> </a:t>
            </a:r>
            <a:r>
              <a:rPr lang="en-US" altLang="zh-CN" sz="1600" dirty="0">
                <a:latin typeface="Times New Roman"/>
                <a:ea typeface="宋体"/>
                <a:cs typeface="Times New Roman"/>
              </a:rPr>
              <a:t>Nguyen Ngoc Huy, Yeong Min Jang</a:t>
            </a:r>
            <a:r>
              <a:rPr lang="en-US" altLang="zh-CN" sz="1600" dirty="0">
                <a:latin typeface="Times New Roman"/>
                <a:ea typeface="ＭＳ Ｐゴシック"/>
                <a:cs typeface="Times New Roman"/>
              </a:rPr>
              <a:t> [</a:t>
            </a:r>
            <a:r>
              <a:rPr lang="en-US" altLang="ko-KR" sz="1600" dirty="0" err="1">
                <a:latin typeface="Times New Roman"/>
                <a:ea typeface="굴림"/>
                <a:cs typeface="Times New Roman"/>
              </a:rPr>
              <a:t>Kookmin</a:t>
            </a:r>
            <a:r>
              <a:rPr lang="en-US" altLang="ko-KR" sz="1600" dirty="0">
                <a:latin typeface="Times New Roman"/>
                <a:ea typeface="굴림"/>
                <a:cs typeface="Times New Roman"/>
              </a:rPr>
              <a:t> University]</a:t>
            </a:r>
            <a:endParaRPr lang="en-US" altLang="ja-JP" sz="1600" dirty="0">
              <a:latin typeface="Times New Roman"/>
              <a:ea typeface="굴림"/>
              <a:cs typeface="Times New Roman"/>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a:ea typeface="ＭＳ Ｐゴシック"/>
                <a:cs typeface="Times New Roman"/>
              </a:rPr>
              <a:t>Address: </a:t>
            </a:r>
            <a:r>
              <a:rPr lang="en-US" altLang="ja-JP" sz="1600" dirty="0" err="1">
                <a:latin typeface="Times New Roman"/>
                <a:ea typeface="ＭＳ Ｐゴシック"/>
                <a:cs typeface="Times New Roman"/>
              </a:rPr>
              <a:t>Kookmin</a:t>
            </a:r>
            <a:r>
              <a:rPr lang="en-US" altLang="ja-JP" sz="1600" dirty="0">
                <a:latin typeface="Times New Roman"/>
                <a:ea typeface="ＭＳ Ｐゴシック"/>
                <a:cs typeface="Times New Roman"/>
              </a:rPr>
              <a:t> University, 77 </a:t>
            </a:r>
            <a:r>
              <a:rPr lang="en-US" altLang="ja-JP" sz="1600" dirty="0" err="1">
                <a:latin typeface="Times New Roman"/>
                <a:ea typeface="ＭＳ Ｐゴシック"/>
                <a:cs typeface="Times New Roman"/>
              </a:rPr>
              <a:t>Jeongneung</a:t>
            </a:r>
            <a:r>
              <a:rPr lang="en-US" altLang="ja-JP" sz="1600" dirty="0">
                <a:latin typeface="Times New Roman"/>
                <a:ea typeface="ＭＳ Ｐゴシック"/>
                <a:cs typeface="Times New Roman"/>
              </a:rPr>
              <a:t>-Ro, </a:t>
            </a:r>
            <a:r>
              <a:rPr lang="en-US" altLang="ja-JP" sz="1600" dirty="0" err="1">
                <a:latin typeface="Times New Roman"/>
                <a:ea typeface="ＭＳ Ｐゴシック"/>
                <a:cs typeface="Times New Roman"/>
              </a:rPr>
              <a:t>Seongbuk</a:t>
            </a:r>
            <a:r>
              <a:rPr lang="en-US" altLang="ja-JP" sz="1600" dirty="0">
                <a:latin typeface="Times New Roman"/>
                <a:ea typeface="ＭＳ Ｐゴシック"/>
                <a:cs typeface="Times New Roman"/>
              </a:rPr>
              <a:t>-Gu, Seoul, 02707, Republic of Korea</a:t>
            </a:r>
          </a:p>
          <a:p>
            <a:r>
              <a:rPr lang="en-US" altLang="ja-JP" sz="1600" dirty="0">
                <a:latin typeface="Times New Roman"/>
                <a:ea typeface="ＭＳ Ｐゴシック"/>
                <a:cs typeface="Times New Roman"/>
              </a:rPr>
              <a:t>Voice: +82-2-910-5068  				E-Mail: yjang</a:t>
            </a:r>
            <a:r>
              <a:rPr lang="en-US" altLang="ko-KR" sz="1600" dirty="0">
                <a:latin typeface="Times New Roman"/>
                <a:ea typeface="굴림"/>
                <a:cs typeface="Times New Roman"/>
              </a:rPr>
              <a:t>@kookmin.ac.kr</a:t>
            </a:r>
            <a:endParaRPr lang="en-US" altLang="ja-JP" sz="1600" dirty="0">
              <a:latin typeface="Times New Roman"/>
              <a:ea typeface="굴림"/>
              <a:cs typeface="Times New Roman"/>
            </a:endParaRPr>
          </a:p>
          <a:p>
            <a:pPr>
              <a:spcBef>
                <a:spcPts val="600"/>
              </a:spcBef>
              <a:spcAft>
                <a:spcPts val="600"/>
              </a:spcAft>
            </a:pPr>
            <a:r>
              <a:rPr lang="en-US" altLang="ja-JP" sz="1600" b="1" dirty="0">
                <a:latin typeface="Times New Roman"/>
                <a:ea typeface="ＭＳ Ｐゴシック"/>
                <a:cs typeface="Times New Roman"/>
              </a:rPr>
              <a:t>Re:</a:t>
            </a:r>
            <a:r>
              <a:rPr lang="en-US" altLang="ja-JP" sz="1600" dirty="0">
                <a:latin typeface="Times New Roman"/>
                <a:ea typeface="ＭＳ Ｐゴシック"/>
                <a:cs typeface="Times New Roman"/>
              </a:rPr>
              <a:t> </a:t>
            </a:r>
            <a:r>
              <a:rPr lang="en-US" altLang="ja-JP" dirty="0">
                <a:latin typeface="Times New Roman"/>
                <a:ea typeface="ＭＳ Ｐゴシック"/>
                <a:cs typeface="Times New Roman"/>
              </a:rPr>
              <a:t>	</a:t>
            </a:r>
          </a:p>
          <a:p>
            <a:pPr>
              <a:spcBef>
                <a:spcPts val="600"/>
              </a:spcBef>
              <a:spcAft>
                <a:spcPts val="600"/>
              </a:spcAft>
            </a:pPr>
            <a:r>
              <a:rPr lang="en-US" altLang="ja-JP" sz="1600" b="1" dirty="0">
                <a:latin typeface="Times New Roman"/>
                <a:ea typeface="ＭＳ Ｐゴシック"/>
                <a:cs typeface="Times New Roman"/>
              </a:rPr>
              <a:t>Abstract:</a:t>
            </a:r>
            <a:r>
              <a:rPr lang="en-US" altLang="ja-JP" sz="1600" dirty="0">
                <a:latin typeface="Times New Roman"/>
                <a:ea typeface="ＭＳ Ｐゴシック"/>
                <a:cs typeface="Times New Roman"/>
              </a:rPr>
              <a:t>	Present the future directions for NG-OCC</a:t>
            </a:r>
          </a:p>
          <a:p>
            <a:pPr>
              <a:spcBef>
                <a:spcPts val="600"/>
              </a:spcBef>
              <a:spcAft>
                <a:spcPts val="600"/>
              </a:spcAft>
            </a:pPr>
            <a:r>
              <a:rPr lang="en-US" altLang="ja-JP" sz="1600" b="1" dirty="0">
                <a:latin typeface="Times New Roman"/>
                <a:ea typeface="ＭＳ Ｐゴシック"/>
                <a:cs typeface="Times New Roman"/>
              </a:rPr>
              <a:t>Purpose:</a:t>
            </a:r>
            <a:r>
              <a:rPr lang="en-US" altLang="ja-JP" sz="1600" dirty="0">
                <a:latin typeface="Times New Roman"/>
                <a:ea typeface="ＭＳ Ｐゴシック"/>
                <a:cs typeface="Times New Roman"/>
              </a:rPr>
              <a:t>	Presentation for contribution on NG-OCC</a:t>
            </a:r>
          </a:p>
          <a:p>
            <a:pPr algn="just"/>
            <a:r>
              <a:rPr lang="en-US" altLang="ja-JP" sz="1600" b="1" dirty="0">
                <a:latin typeface="Times New Roman"/>
                <a:ea typeface="ＭＳ Ｐゴシック"/>
                <a:cs typeface="Times New Roman"/>
              </a:rPr>
              <a:t>Notice:</a:t>
            </a:r>
            <a:r>
              <a:rPr lang="en-US" altLang="ja-JP" sz="1600" dirty="0">
                <a:latin typeface="Times New Roman"/>
                <a:ea typeface="ＭＳ Ｐゴシック"/>
                <a:cs typeface="Times New Roman"/>
              </a:rPr>
              <a:t>	This document has been prepared to assist the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a:ea typeface="ＭＳ Ｐゴシック"/>
                <a:cs typeface="Times New Roman"/>
              </a:rPr>
              <a:t>Release:</a:t>
            </a:r>
            <a:r>
              <a:rPr lang="en-US" altLang="ja-JP" sz="1600" dirty="0">
                <a:latin typeface="Times New Roman"/>
                <a:ea typeface="ＭＳ Ｐゴシック"/>
                <a:cs typeface="Times New Roman"/>
              </a:rPr>
              <a:t>	The contributor acknowledges and accepts that this contribution becomes the property of IEEE and may be made publicly available by NG-OCC.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BE33B-137E-59F2-0ADF-2234DDD0EB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7B75C6-9630-926B-7753-E107A618EB43}"/>
              </a:ext>
            </a:extLst>
          </p:cNvPr>
          <p:cNvSpPr>
            <a:spLocks noGrp="1"/>
          </p:cNvSpPr>
          <p:nvPr>
            <p:ph type="title"/>
          </p:nvPr>
        </p:nvSpPr>
        <p:spPr/>
        <p:txBody>
          <a:bodyPr>
            <a:normAutofit/>
          </a:bodyPr>
          <a:lstStyle/>
          <a:p>
            <a:r>
              <a:rPr lang="en-US" sz="2800" dirty="0">
                <a:latin typeface="Times New Roman"/>
                <a:cs typeface="Times New Roman"/>
              </a:rPr>
              <a:t>Comparison table of IEEE 802.15.7a and NG-OCC</a:t>
            </a:r>
          </a:p>
        </p:txBody>
      </p:sp>
      <p:graphicFrame>
        <p:nvGraphicFramePr>
          <p:cNvPr id="6" name="Content Placeholder 5">
            <a:extLst>
              <a:ext uri="{FF2B5EF4-FFF2-40B4-BE49-F238E27FC236}">
                <a16:creationId xmlns:a16="http://schemas.microsoft.com/office/drawing/2014/main" id="{FE077CC1-AC54-9A8C-EA4A-056885D6546A}"/>
              </a:ext>
            </a:extLst>
          </p:cNvPr>
          <p:cNvGraphicFramePr>
            <a:graphicFrameLocks noGrp="1"/>
          </p:cNvGraphicFramePr>
          <p:nvPr>
            <p:ph idx="1"/>
            <p:extLst>
              <p:ext uri="{D42A27DB-BD31-4B8C-83A1-F6EECF244321}">
                <p14:modId xmlns:p14="http://schemas.microsoft.com/office/powerpoint/2010/main" val="1238114936"/>
              </p:ext>
            </p:extLst>
          </p:nvPr>
        </p:nvGraphicFramePr>
        <p:xfrm>
          <a:off x="662608" y="1196768"/>
          <a:ext cx="7920382" cy="4701049"/>
        </p:xfrm>
        <a:graphic>
          <a:graphicData uri="http://schemas.openxmlformats.org/drawingml/2006/table">
            <a:tbl>
              <a:tblPr firstRow="1" bandRow="1">
                <a:tableStyleId>{5C22544A-7EE6-4342-B048-85BDC9FD1C3A}</a:tableStyleId>
              </a:tblPr>
              <a:tblGrid>
                <a:gridCol w="2127258">
                  <a:extLst>
                    <a:ext uri="{9D8B030D-6E8A-4147-A177-3AD203B41FA5}">
                      <a16:colId xmlns:a16="http://schemas.microsoft.com/office/drawing/2014/main" val="1145802954"/>
                    </a:ext>
                  </a:extLst>
                </a:gridCol>
                <a:gridCol w="2492101">
                  <a:extLst>
                    <a:ext uri="{9D8B030D-6E8A-4147-A177-3AD203B41FA5}">
                      <a16:colId xmlns:a16="http://schemas.microsoft.com/office/drawing/2014/main" val="3755871960"/>
                    </a:ext>
                  </a:extLst>
                </a:gridCol>
                <a:gridCol w="3301023">
                  <a:extLst>
                    <a:ext uri="{9D8B030D-6E8A-4147-A177-3AD203B41FA5}">
                      <a16:colId xmlns:a16="http://schemas.microsoft.com/office/drawing/2014/main" val="1146460905"/>
                    </a:ext>
                  </a:extLst>
                </a:gridCol>
              </a:tblGrid>
              <a:tr h="268383">
                <a:tc>
                  <a:txBody>
                    <a:bodyPr/>
                    <a:lstStyle/>
                    <a:p>
                      <a:pPr lvl="0" algn="ctr">
                        <a:buNone/>
                      </a:pPr>
                      <a:r>
                        <a:rPr lang="en-US" sz="1400" b="1">
                          <a:solidFill>
                            <a:schemeClr val="tx1"/>
                          </a:solidFill>
                          <a:effectLst/>
                          <a:latin typeface="Times New Roman"/>
                        </a:rPr>
                        <a:t>Feature</a:t>
                      </a:r>
                    </a:p>
                  </a:txBody>
                  <a:tcPr anchor="ctr">
                    <a:lnL w="13067">
                      <a:solidFill>
                        <a:srgbClr val="000000"/>
                      </a:solidFill>
                    </a:lnL>
                    <a:lnR w="13067">
                      <a:solidFill>
                        <a:srgbClr val="000000"/>
                      </a:solidFill>
                    </a:lnR>
                    <a:lnT w="13067">
                      <a:solidFill>
                        <a:srgbClr val="000000"/>
                      </a:solidFill>
                    </a:lnT>
                    <a:lnB w="13067">
                      <a:solidFill>
                        <a:srgbClr val="000000"/>
                      </a:solidFill>
                    </a:lnB>
                    <a:noFill/>
                  </a:tcPr>
                </a:tc>
                <a:tc>
                  <a:txBody>
                    <a:bodyPr/>
                    <a:lstStyle/>
                    <a:p>
                      <a:pPr lvl="0" algn="ctr">
                        <a:buNone/>
                      </a:pPr>
                      <a:r>
                        <a:rPr lang="en-US" sz="1400" b="1" dirty="0">
                          <a:solidFill>
                            <a:schemeClr val="tx1"/>
                          </a:solidFill>
                          <a:effectLst/>
                          <a:latin typeface="Times New Roman"/>
                        </a:rPr>
                        <a:t>IEEE 802.15.7a  TG</a:t>
                      </a:r>
                    </a:p>
                  </a:txBody>
                  <a:tcPr anchor="ctr">
                    <a:lnL w="13067">
                      <a:solidFill>
                        <a:srgbClr val="000000"/>
                      </a:solidFill>
                    </a:lnL>
                    <a:lnR w="13067">
                      <a:solidFill>
                        <a:srgbClr val="000000"/>
                      </a:solidFill>
                    </a:lnR>
                    <a:lnT w="13067">
                      <a:solidFill>
                        <a:srgbClr val="000000"/>
                      </a:solidFill>
                    </a:lnT>
                    <a:lnB w="13067">
                      <a:solidFill>
                        <a:srgbClr val="000000"/>
                      </a:solidFill>
                    </a:lnB>
                    <a:noFill/>
                  </a:tcPr>
                </a:tc>
                <a:tc>
                  <a:txBody>
                    <a:bodyPr/>
                    <a:lstStyle/>
                    <a:p>
                      <a:pPr lvl="0" algn="ctr">
                        <a:buNone/>
                      </a:pPr>
                      <a:r>
                        <a:rPr lang="en-US" sz="1400" b="1" dirty="0">
                          <a:solidFill>
                            <a:schemeClr val="tx1"/>
                          </a:solidFill>
                          <a:effectLst/>
                          <a:latin typeface="Times New Roman"/>
                        </a:rPr>
                        <a:t>NG Standard</a:t>
                      </a:r>
                    </a:p>
                  </a:txBody>
                  <a:tcPr anchor="ctr">
                    <a:lnL w="13067">
                      <a:solidFill>
                        <a:srgbClr val="000000"/>
                      </a:solidFill>
                    </a:lnL>
                    <a:lnR w="13067">
                      <a:solidFill>
                        <a:srgbClr val="000000"/>
                      </a:solidFill>
                    </a:lnR>
                    <a:lnT w="13067">
                      <a:solidFill>
                        <a:srgbClr val="000000"/>
                      </a:solidFill>
                    </a:lnT>
                    <a:lnB w="13067">
                      <a:solidFill>
                        <a:srgbClr val="000000"/>
                      </a:solidFill>
                    </a:lnB>
                    <a:noFill/>
                  </a:tcPr>
                </a:tc>
                <a:extLst>
                  <a:ext uri="{0D108BD9-81ED-4DB2-BD59-A6C34878D82A}">
                    <a16:rowId xmlns:a16="http://schemas.microsoft.com/office/drawing/2014/main" val="311285770"/>
                  </a:ext>
                </a:extLst>
              </a:tr>
              <a:tr h="268383">
                <a:tc>
                  <a:txBody>
                    <a:bodyPr/>
                    <a:lstStyle/>
                    <a:p>
                      <a:pPr rtl="0" fontAlgn="base"/>
                      <a:r>
                        <a:rPr lang="en-US" sz="1200" b="0" dirty="0">
                          <a:solidFill>
                            <a:schemeClr val="tx1"/>
                          </a:solidFill>
                          <a:effectLst/>
                          <a:latin typeface="Times New Roman" panose="02020603050405020304" pitchFamily="18" charset="0"/>
                          <a:cs typeface="Times New Roman" panose="02020603050405020304" pitchFamily="18" charset="0"/>
                        </a:rPr>
                        <a:t>Data rate </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7"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rtl="0" fontAlgn="base"/>
                      <a:r>
                        <a:rPr lang="it-IT" altLang="ko-KR" sz="1200" b="0" dirty="0">
                          <a:solidFill>
                            <a:schemeClr val="tx1"/>
                          </a:solidFill>
                          <a:effectLst/>
                          <a:latin typeface="Times New Roman" panose="02020603050405020304" pitchFamily="18" charset="0"/>
                          <a:cs typeface="Times New Roman" panose="02020603050405020304" pitchFamily="18" charset="0"/>
                        </a:rPr>
                        <a:t>Up</a:t>
                      </a:r>
                      <a:r>
                        <a:rPr lang="ko-KR" altLang="en-US" sz="1200" b="0" dirty="0">
                          <a:solidFill>
                            <a:schemeClr val="tx1"/>
                          </a:solidFill>
                          <a:effectLst/>
                          <a:latin typeface="Times New Roman" panose="02020603050405020304" pitchFamily="18" charset="0"/>
                          <a:cs typeface="Times New Roman" panose="02020603050405020304" pitchFamily="18" charset="0"/>
                        </a:rPr>
                        <a:t> </a:t>
                      </a:r>
                      <a:r>
                        <a:rPr lang="en-US" altLang="ko-KR" sz="1200" b="0" dirty="0">
                          <a:solidFill>
                            <a:schemeClr val="tx1"/>
                          </a:solidFill>
                          <a:effectLst/>
                          <a:latin typeface="Times New Roman" panose="02020603050405020304" pitchFamily="18" charset="0"/>
                          <a:cs typeface="Times New Roman" panose="02020603050405020304" pitchFamily="18" charset="0"/>
                        </a:rPr>
                        <a:t>to 100 M</a:t>
                      </a:r>
                      <a:r>
                        <a:rPr lang="en-US" sz="1200" b="0" dirty="0">
                          <a:solidFill>
                            <a:schemeClr val="tx1"/>
                          </a:solidFill>
                          <a:effectLst/>
                          <a:latin typeface="Times New Roman" panose="02020603050405020304" pitchFamily="18" charset="0"/>
                          <a:cs typeface="Times New Roman" panose="02020603050405020304" pitchFamily="18" charset="0"/>
                        </a:rPr>
                        <a:t>bps</a:t>
                      </a:r>
                      <a:endParaRPr lang="en-US" sz="1200" b="1" dirty="0">
                        <a:solidFill>
                          <a:schemeClr val="tx1"/>
                        </a:solidFill>
                        <a:effectLst/>
                        <a:latin typeface="Times New Roman" panose="02020603050405020304" pitchFamily="18" charset="0"/>
                        <a:cs typeface="Times New Roman" panose="02020603050405020304" pitchFamily="18" charset="0"/>
                      </a:endParaRP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7"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lvl="0">
                        <a:buNone/>
                      </a:pPr>
                      <a:r>
                        <a:rPr lang="en-US" sz="1200" b="0" dirty="0">
                          <a:solidFill>
                            <a:schemeClr val="tx1"/>
                          </a:solidFill>
                          <a:effectLst/>
                          <a:latin typeface="Times New Roman" panose="02020603050405020304" pitchFamily="18" charset="0"/>
                          <a:cs typeface="Times New Roman" panose="02020603050405020304" pitchFamily="18" charset="0"/>
                        </a:rPr>
                        <a:t>Up to 200</a:t>
                      </a:r>
                      <a:r>
                        <a:rPr lang="ko-KR" altLang="en-US" sz="1200" b="0" dirty="0">
                          <a:solidFill>
                            <a:schemeClr val="tx1"/>
                          </a:solidFill>
                          <a:effectLst/>
                          <a:latin typeface="Times New Roman" panose="02020603050405020304" pitchFamily="18" charset="0"/>
                          <a:cs typeface="Times New Roman" panose="02020603050405020304" pitchFamily="18" charset="0"/>
                        </a:rPr>
                        <a:t> </a:t>
                      </a:r>
                      <a:r>
                        <a:rPr lang="en-US" sz="1200" b="0" dirty="0">
                          <a:solidFill>
                            <a:schemeClr val="tx1"/>
                          </a:solidFill>
                          <a:effectLst/>
                          <a:latin typeface="Times New Roman" panose="02020603050405020304" pitchFamily="18" charset="0"/>
                          <a:cs typeface="Times New Roman" panose="02020603050405020304" pitchFamily="18" charset="0"/>
                        </a:rPr>
                        <a:t>Mbps</a:t>
                      </a:r>
                      <a:endParaRPr lang="en-US" sz="1200" dirty="0">
                        <a:solidFill>
                          <a:schemeClr val="tx1"/>
                        </a:solidFill>
                        <a:latin typeface="Times New Roman" panose="02020603050405020304" pitchFamily="18" charset="0"/>
                        <a:cs typeface="Times New Roman" panose="02020603050405020304" pitchFamily="18" charset="0"/>
                      </a:endParaRP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7"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14461189"/>
                  </a:ext>
                </a:extLst>
              </a:tr>
              <a:tr h="456251">
                <a:tc>
                  <a:txBody>
                    <a:bodyPr/>
                    <a:lstStyle/>
                    <a:p>
                      <a:pPr rtl="0" fontAlgn="base"/>
                      <a:r>
                        <a:rPr lang="en-US" sz="1200" b="0" dirty="0">
                          <a:solidFill>
                            <a:schemeClr val="tx1"/>
                          </a:solidFill>
                          <a:effectLst/>
                          <a:latin typeface="Times New Roman" panose="02020603050405020304" pitchFamily="18" charset="0"/>
                          <a:cs typeface="Times New Roman" panose="02020603050405020304" pitchFamily="18" charset="0"/>
                        </a:rPr>
                        <a:t>Communication distance </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lvl="0" rtl="0">
                        <a:buNone/>
                      </a:pPr>
                      <a:r>
                        <a:rPr lang="en-US" altLang="ko-KR" sz="1200" dirty="0">
                          <a:solidFill>
                            <a:schemeClr val="tx1"/>
                          </a:solidFill>
                          <a:effectLst/>
                          <a:latin typeface="Times New Roman" panose="02020603050405020304" pitchFamily="18" charset="0"/>
                          <a:cs typeface="Times New Roman" panose="02020603050405020304" pitchFamily="18" charset="0"/>
                        </a:rPr>
                        <a:t>Up to 200 meters </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lvl="0" rtl="0">
                        <a:buNone/>
                      </a:pPr>
                      <a:r>
                        <a:rPr lang="en-US" sz="1200" dirty="0">
                          <a:solidFill>
                            <a:schemeClr val="tx1"/>
                          </a:solidFill>
                          <a:effectLst/>
                          <a:latin typeface="Times New Roman" panose="02020603050405020304" pitchFamily="18" charset="0"/>
                          <a:cs typeface="Times New Roman" panose="02020603050405020304" pitchFamily="18" charset="0"/>
                        </a:rPr>
                        <a:t>Up to 1 kilometer</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4858527"/>
                  </a:ext>
                </a:extLst>
              </a:tr>
              <a:tr h="456251">
                <a:tc>
                  <a:txBody>
                    <a:bodyPr/>
                    <a:lstStyle/>
                    <a:p>
                      <a:pPr rtl="0" fontAlgn="base"/>
                      <a:r>
                        <a:rPr lang="en-US" sz="1200" b="0" dirty="0">
                          <a:solidFill>
                            <a:schemeClr val="tx1"/>
                          </a:solidFill>
                          <a:effectLst/>
                          <a:latin typeface="Times New Roman" panose="02020603050405020304" pitchFamily="18" charset="0"/>
                          <a:cs typeface="Times New Roman" panose="02020603050405020304" pitchFamily="18" charset="0"/>
                        </a:rPr>
                        <a:t>Modulation and coding</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lvl="0" rtl="0">
                        <a:buNone/>
                      </a:pPr>
                      <a:r>
                        <a:rPr lang="en-US" altLang="ko-KR" sz="1200" dirty="0">
                          <a:solidFill>
                            <a:schemeClr val="tx1"/>
                          </a:solidFill>
                          <a:effectLst/>
                          <a:latin typeface="Times New Roman" panose="02020603050405020304" pitchFamily="18" charset="0"/>
                          <a:cs typeface="Times New Roman" panose="02020603050405020304" pitchFamily="18" charset="0"/>
                        </a:rPr>
                        <a:t>OFDM, Hybrid, etc.</a:t>
                      </a:r>
                    </a:p>
                    <a:p>
                      <a:pPr lvl="0" rtl="0">
                        <a:buNone/>
                      </a:pPr>
                      <a:r>
                        <a:rPr lang="en-US" altLang="ko-KR" sz="1200" dirty="0">
                          <a:solidFill>
                            <a:schemeClr val="tx1"/>
                          </a:solidFill>
                          <a:effectLst/>
                          <a:latin typeface="Times New Roman" panose="02020603050405020304" pitchFamily="18" charset="0"/>
                          <a:cs typeface="Times New Roman" panose="02020603050405020304" pitchFamily="18" charset="0"/>
                        </a:rPr>
                        <a:t>Convolution, Hamming, RS codes</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lvl="0" rtl="0">
                        <a:buNone/>
                      </a:pPr>
                      <a:r>
                        <a:rPr lang="en-US" sz="1200" dirty="0">
                          <a:solidFill>
                            <a:schemeClr val="tx1"/>
                          </a:solidFill>
                          <a:effectLst/>
                          <a:latin typeface="Times New Roman" panose="02020603050405020304" pitchFamily="18" charset="0"/>
                          <a:cs typeface="Times New Roman" panose="02020603050405020304" pitchFamily="18" charset="0"/>
                        </a:rPr>
                        <a:t>Massive MIMO OFDM, etc.</a:t>
                      </a:r>
                    </a:p>
                    <a:p>
                      <a:pPr lvl="0" rtl="0">
                        <a:buNone/>
                      </a:pPr>
                      <a:r>
                        <a:rPr lang="en-US" sz="1200" dirty="0">
                          <a:solidFill>
                            <a:schemeClr val="tx1"/>
                          </a:solidFill>
                          <a:effectLst/>
                          <a:latin typeface="Times New Roman" panose="02020603050405020304" pitchFamily="18" charset="0"/>
                          <a:cs typeface="Times New Roman" panose="02020603050405020304" pitchFamily="18" charset="0"/>
                        </a:rPr>
                        <a:t>Turbo, Polar, LDPC codes</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49166666"/>
                  </a:ext>
                </a:extLst>
              </a:tr>
              <a:tr h="456251">
                <a:tc>
                  <a:txBody>
                    <a:bodyPr/>
                    <a:lstStyle/>
                    <a:p>
                      <a:pPr rtl="0" fontAlgn="base"/>
                      <a:r>
                        <a:rPr lang="en-US" sz="1200" b="0" dirty="0">
                          <a:solidFill>
                            <a:schemeClr val="tx1"/>
                          </a:solidFill>
                          <a:effectLst/>
                          <a:latin typeface="Times New Roman" panose="02020603050405020304" pitchFamily="18" charset="0"/>
                          <a:cs typeface="Times New Roman" panose="02020603050405020304" pitchFamily="18" charset="0"/>
                        </a:rPr>
                        <a:t>Use of AI model </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rtl="0" fontAlgn="base"/>
                      <a:r>
                        <a:rPr lang="en-US" sz="1200" dirty="0">
                          <a:solidFill>
                            <a:schemeClr val="tx1"/>
                          </a:solidFill>
                          <a:effectLst/>
                          <a:latin typeface="Times New Roman" panose="02020603050405020304" pitchFamily="18" charset="0"/>
                          <a:cs typeface="Times New Roman" panose="02020603050405020304" pitchFamily="18" charset="0"/>
                        </a:rPr>
                        <a:t>AI that is related to image processing</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lvl="0">
                        <a:buNone/>
                      </a:pPr>
                      <a:r>
                        <a:rPr lang="en-US" sz="1200" dirty="0">
                          <a:solidFill>
                            <a:schemeClr val="tx1"/>
                          </a:solidFill>
                          <a:effectLst/>
                          <a:latin typeface="Times New Roman" panose="02020603050405020304" pitchFamily="18" charset="0"/>
                          <a:cs typeface="Times New Roman" panose="02020603050405020304" pitchFamily="18" charset="0"/>
                        </a:rPr>
                        <a:t>Integration of various and lightweight AI technologies is possible</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0894219"/>
                  </a:ext>
                </a:extLst>
              </a:tr>
              <a:tr h="644119">
                <a:tc>
                  <a:txBody>
                    <a:bodyPr/>
                    <a:lstStyle/>
                    <a:p>
                      <a:pPr rtl="0" fontAlgn="base"/>
                      <a:r>
                        <a:rPr lang="en-US" sz="1200" b="0" dirty="0">
                          <a:solidFill>
                            <a:schemeClr val="tx1"/>
                          </a:solidFill>
                          <a:effectLst/>
                          <a:latin typeface="Times New Roman" panose="02020603050405020304" pitchFamily="18" charset="0"/>
                          <a:cs typeface="Times New Roman" panose="02020603050405020304" pitchFamily="18" charset="0"/>
                        </a:rPr>
                        <a:t>Joint communication and sensing </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rtl="0" fontAlgn="base"/>
                      <a:r>
                        <a:rPr lang="en-US" sz="1200" dirty="0">
                          <a:solidFill>
                            <a:schemeClr val="tx1"/>
                          </a:solidFill>
                          <a:effectLst/>
                          <a:latin typeface="Times New Roman" panose="02020603050405020304" pitchFamily="18" charset="0"/>
                          <a:cs typeface="Times New Roman" panose="02020603050405020304" pitchFamily="18" charset="0"/>
                        </a:rPr>
                        <a:t>Non-support</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rtl="0" fontAlgn="base"/>
                      <a:r>
                        <a:rPr lang="en-US" sz="1200" dirty="0">
                          <a:solidFill>
                            <a:schemeClr val="tx1"/>
                          </a:solidFill>
                          <a:effectLst/>
                          <a:latin typeface="Times New Roman" panose="02020603050405020304" pitchFamily="18" charset="0"/>
                          <a:cs typeface="Times New Roman" panose="02020603050405020304" pitchFamily="18" charset="0"/>
                        </a:rPr>
                        <a:t>Joint communications</a:t>
                      </a:r>
                    </a:p>
                    <a:p>
                      <a:pPr rtl="0" fontAlgn="base"/>
                      <a:r>
                        <a:rPr lang="en-US" sz="1200" dirty="0">
                          <a:solidFill>
                            <a:schemeClr val="tx1"/>
                          </a:solidFill>
                          <a:effectLst/>
                          <a:latin typeface="Times New Roman" panose="02020603050405020304" pitchFamily="18" charset="0"/>
                          <a:cs typeface="Times New Roman" panose="02020603050405020304" pitchFamily="18" charset="0"/>
                        </a:rPr>
                        <a:t>and sensing (LiDAR, RADAR, IMU, GPS, etc.) using AI.</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68441870"/>
                  </a:ext>
                </a:extLst>
              </a:tr>
              <a:tr h="268383">
                <a:tc>
                  <a:txBody>
                    <a:bodyPr/>
                    <a:lstStyle/>
                    <a:p>
                      <a:pPr rtl="0" fontAlgn="base"/>
                      <a:r>
                        <a:rPr lang="en-US" sz="1200" b="0">
                          <a:solidFill>
                            <a:schemeClr val="tx1"/>
                          </a:solidFill>
                          <a:effectLst/>
                          <a:latin typeface="Times New Roman" panose="02020603050405020304" pitchFamily="18" charset="0"/>
                          <a:cs typeface="Times New Roman" panose="02020603050405020304" pitchFamily="18" charset="0"/>
                        </a:rPr>
                        <a:t>Mobility support </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lvl="0">
                        <a:buNone/>
                      </a:pPr>
                      <a:r>
                        <a:rPr lang="en-US" altLang="ko-KR" sz="1200" b="0" i="0" u="none" strike="noStrike" noProof="0" dirty="0">
                          <a:solidFill>
                            <a:schemeClr val="tx1"/>
                          </a:solidFill>
                          <a:effectLst/>
                          <a:latin typeface="Times New Roman" panose="02020603050405020304" pitchFamily="18" charset="0"/>
                          <a:cs typeface="Times New Roman" panose="02020603050405020304" pitchFamily="18" charset="0"/>
                        </a:rPr>
                        <a:t>Up to 350 km/h </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lvl="0" algn="l">
                        <a:buNone/>
                      </a:pPr>
                      <a:r>
                        <a:rPr lang="en-US" altLang="ko-KR" sz="1200" b="0" i="0" u="none" strike="noStrike" noProof="0" dirty="0">
                          <a:solidFill>
                            <a:schemeClr val="tx1"/>
                          </a:solidFill>
                          <a:effectLst/>
                          <a:latin typeface="Times New Roman" panose="02020603050405020304" pitchFamily="18" charset="0"/>
                          <a:cs typeface="Times New Roman" panose="02020603050405020304" pitchFamily="18" charset="0"/>
                        </a:rPr>
                        <a:t>Up to 350</a:t>
                      </a:r>
                      <a:r>
                        <a:rPr lang="ko-KR" altLang="en-US" sz="1200" b="0" i="0" u="none" strike="noStrike" noProof="0" dirty="0">
                          <a:solidFill>
                            <a:schemeClr val="tx1"/>
                          </a:solidFill>
                          <a:effectLst/>
                          <a:latin typeface="Times New Roman" panose="02020603050405020304" pitchFamily="18" charset="0"/>
                          <a:cs typeface="Times New Roman" panose="02020603050405020304" pitchFamily="18" charset="0"/>
                        </a:rPr>
                        <a:t> </a:t>
                      </a:r>
                      <a:r>
                        <a:rPr lang="en-US" altLang="ko-KR" sz="1200" b="0" i="0" u="none" strike="noStrike" noProof="0" dirty="0">
                          <a:solidFill>
                            <a:schemeClr val="tx1"/>
                          </a:solidFill>
                          <a:effectLst/>
                          <a:latin typeface="Times New Roman" panose="02020603050405020304" pitchFamily="18" charset="0"/>
                          <a:cs typeface="Times New Roman" panose="02020603050405020304" pitchFamily="18" charset="0"/>
                        </a:rPr>
                        <a:t>km/h</a:t>
                      </a:r>
                      <a:endParaRPr lang="en-US" sz="1200" dirty="0">
                        <a:solidFill>
                          <a:schemeClr val="tx1"/>
                        </a:solidFill>
                        <a:effectLst/>
                        <a:latin typeface="Times New Roman" panose="02020603050405020304" pitchFamily="18" charset="0"/>
                        <a:cs typeface="Times New Roman" panose="02020603050405020304" pitchFamily="18" charset="0"/>
                      </a:endParaRP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1395866"/>
                  </a:ext>
                </a:extLst>
              </a:tr>
              <a:tr h="644119">
                <a:tc>
                  <a:txBody>
                    <a:bodyPr/>
                    <a:lstStyle/>
                    <a:p>
                      <a:pPr rtl="0" fontAlgn="base"/>
                      <a:r>
                        <a:rPr lang="en-US" sz="1200" b="0" dirty="0">
                          <a:solidFill>
                            <a:schemeClr val="tx1"/>
                          </a:solidFill>
                          <a:effectLst/>
                          <a:latin typeface="Times New Roman" panose="02020603050405020304" pitchFamily="18" charset="0"/>
                          <a:cs typeface="Times New Roman" panose="02020603050405020304" pitchFamily="18" charset="0"/>
                        </a:rPr>
                        <a:t>MAC protocol </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rtl="0" fontAlgn="base"/>
                      <a:r>
                        <a:rPr lang="en-US" sz="1200" dirty="0">
                          <a:solidFill>
                            <a:schemeClr val="tx1"/>
                          </a:solidFill>
                          <a:effectLst/>
                          <a:latin typeface="Times New Roman" panose="02020603050405020304" pitchFamily="18" charset="0"/>
                          <a:cs typeface="Times New Roman" panose="02020603050405020304" pitchFamily="18" charset="0"/>
                        </a:rPr>
                        <a:t>Haft duplex operation </a:t>
                      </a:r>
                      <a:endParaRPr lang="en-US" sz="1200" b="1" dirty="0">
                        <a:solidFill>
                          <a:schemeClr val="tx1"/>
                        </a:solidFill>
                        <a:effectLst/>
                        <a:latin typeface="Times New Roman" panose="02020603050405020304" pitchFamily="18" charset="0"/>
                        <a:cs typeface="Times New Roman" panose="02020603050405020304" pitchFamily="18" charset="0"/>
                      </a:endParaRPr>
                    </a:p>
                    <a:p>
                      <a:pPr rtl="0" fontAlgn="base"/>
                      <a:r>
                        <a:rPr lang="en-US" sz="1200" dirty="0">
                          <a:solidFill>
                            <a:schemeClr val="tx1"/>
                          </a:solidFill>
                          <a:effectLst/>
                          <a:latin typeface="Times New Roman" panose="02020603050405020304" pitchFamily="18" charset="0"/>
                          <a:cs typeface="Times New Roman" panose="02020603050405020304" pitchFamily="18" charset="0"/>
                        </a:rPr>
                        <a:t>Unslotted ALOHA</a:t>
                      </a:r>
                    </a:p>
                    <a:p>
                      <a:pPr rtl="0" fontAlgn="base"/>
                      <a:r>
                        <a:rPr lang="en-US" sz="1200" dirty="0">
                          <a:solidFill>
                            <a:schemeClr val="tx1"/>
                          </a:solidFill>
                          <a:effectLst/>
                          <a:latin typeface="Times New Roman" panose="02020603050405020304" pitchFamily="18" charset="0"/>
                          <a:cs typeface="Times New Roman" panose="02020603050405020304" pitchFamily="18" charset="0"/>
                        </a:rPr>
                        <a:t>and CSMA/CA</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rtl="0" fontAlgn="base"/>
                      <a:r>
                        <a:rPr lang="en-US" sz="1200" dirty="0">
                          <a:solidFill>
                            <a:schemeClr val="tx1"/>
                          </a:solidFill>
                          <a:effectLst/>
                          <a:latin typeface="Times New Roman" panose="02020603050405020304" pitchFamily="18" charset="0"/>
                          <a:cs typeface="Times New Roman" panose="02020603050405020304" pitchFamily="18" charset="0"/>
                        </a:rPr>
                        <a:t>Full duplex operation</a:t>
                      </a:r>
                    </a:p>
                    <a:p>
                      <a:pPr rtl="0" fontAlgn="base"/>
                      <a:r>
                        <a:rPr lang="en-US" sz="1200" dirty="0">
                          <a:solidFill>
                            <a:schemeClr val="tx1"/>
                          </a:solidFill>
                          <a:effectLst/>
                          <a:latin typeface="Times New Roman" panose="02020603050405020304" pitchFamily="18" charset="0"/>
                          <a:cs typeface="Times New Roman" panose="02020603050405020304" pitchFamily="18" charset="0"/>
                        </a:rPr>
                        <a:t>New MAC protocol based on AI</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3098616"/>
                  </a:ext>
                </a:extLst>
              </a:tr>
              <a:tr h="268383">
                <a:tc>
                  <a:txBody>
                    <a:bodyPr/>
                    <a:lstStyle/>
                    <a:p>
                      <a:pPr rtl="0" fontAlgn="base"/>
                      <a:r>
                        <a:rPr lang="en-US" sz="1200" b="0">
                          <a:solidFill>
                            <a:schemeClr val="tx1"/>
                          </a:solidFill>
                          <a:effectLst/>
                          <a:latin typeface="Times New Roman" panose="02020603050405020304" pitchFamily="18" charset="0"/>
                          <a:cs typeface="Times New Roman" panose="02020603050405020304" pitchFamily="18" charset="0"/>
                        </a:rPr>
                        <a:t>Communication mode </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rtl="0" fontAlgn="base"/>
                      <a:r>
                        <a:rPr lang="en-US" sz="1200" dirty="0">
                          <a:solidFill>
                            <a:schemeClr val="tx1"/>
                          </a:solidFill>
                          <a:effectLst/>
                          <a:latin typeface="Times New Roman" panose="02020603050405020304" pitchFamily="18" charset="0"/>
                          <a:cs typeface="Times New Roman" panose="02020603050405020304" pitchFamily="18" charset="0"/>
                        </a:rPr>
                        <a:t>Unidirectional</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rtl="0" fontAlgn="base"/>
                      <a:r>
                        <a:rPr lang="en-US" sz="1200" dirty="0">
                          <a:solidFill>
                            <a:schemeClr val="tx1"/>
                          </a:solidFill>
                          <a:effectLst/>
                          <a:latin typeface="Times New Roman" panose="02020603050405020304" pitchFamily="18" charset="0"/>
                          <a:cs typeface="Times New Roman" panose="02020603050405020304" pitchFamily="18" charset="0"/>
                        </a:rPr>
                        <a:t>Bidirectional</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32995451"/>
                  </a:ext>
                </a:extLst>
              </a:tr>
              <a:tr h="456251">
                <a:tc>
                  <a:txBody>
                    <a:bodyPr/>
                    <a:lstStyle/>
                    <a:p>
                      <a:pPr rtl="0" fontAlgn="base"/>
                      <a:r>
                        <a:rPr lang="en-US" sz="1200" b="0" dirty="0">
                          <a:solidFill>
                            <a:schemeClr val="tx1"/>
                          </a:solidFill>
                          <a:effectLst/>
                          <a:latin typeface="Times New Roman" panose="02020603050405020304" pitchFamily="18" charset="0"/>
                          <a:cs typeface="Times New Roman" panose="02020603050405020304" pitchFamily="18" charset="0"/>
                        </a:rPr>
                        <a:t>Type of light sources</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rtl="0" fontAlgn="base"/>
                      <a:r>
                        <a:rPr lang="en-US" sz="1200" dirty="0">
                          <a:solidFill>
                            <a:schemeClr val="tx1"/>
                          </a:solidFill>
                          <a:effectLst/>
                          <a:latin typeface="Times New Roman" panose="02020603050405020304" pitchFamily="18" charset="0"/>
                          <a:cs typeface="Times New Roman" panose="02020603050405020304" pitchFamily="18" charset="0"/>
                        </a:rPr>
                        <a:t>Ordinary</a:t>
                      </a:r>
                    </a:p>
                    <a:p>
                      <a:pPr rtl="0" fontAlgn="base"/>
                      <a:r>
                        <a:rPr lang="en-US" sz="1200" dirty="0">
                          <a:solidFill>
                            <a:schemeClr val="tx1"/>
                          </a:solidFill>
                          <a:effectLst/>
                          <a:latin typeface="Times New Roman" panose="02020603050405020304" pitchFamily="18" charset="0"/>
                          <a:cs typeface="Times New Roman" panose="02020603050405020304" pitchFamily="18" charset="0"/>
                        </a:rPr>
                        <a:t>IR/VL/UV Light </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rtl="0" fontAlgn="base"/>
                      <a:r>
                        <a:rPr lang="en-US" sz="1200" dirty="0">
                          <a:solidFill>
                            <a:schemeClr val="tx1"/>
                          </a:solidFill>
                          <a:latin typeface="Times New Roman" panose="02020603050405020304" pitchFamily="18" charset="0"/>
                          <a:cs typeface="Times New Roman" panose="02020603050405020304" pitchFamily="18" charset="0"/>
                        </a:rPr>
                        <a:t>IR/VL/UV Tunable Laser </a:t>
                      </a:r>
                      <a:endParaRPr lang="en-US" sz="1200" dirty="0">
                        <a:solidFill>
                          <a:schemeClr val="tx1"/>
                        </a:solidFill>
                        <a:effectLst/>
                        <a:latin typeface="Times New Roman" panose="02020603050405020304" pitchFamily="18" charset="0"/>
                        <a:cs typeface="Times New Roman" panose="02020603050405020304" pitchFamily="18" charset="0"/>
                      </a:endParaRP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72134882"/>
                  </a:ext>
                </a:extLst>
              </a:tr>
              <a:tr h="456251">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200" b="0" dirty="0">
                          <a:solidFill>
                            <a:schemeClr val="tx1"/>
                          </a:solidFill>
                          <a:effectLst/>
                          <a:latin typeface="Times New Roman" panose="02020603050405020304" pitchFamily="18" charset="0"/>
                          <a:cs typeface="Times New Roman" panose="02020603050405020304" pitchFamily="18" charset="0"/>
                        </a:rPr>
                        <a:t>Applications </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solidFill>
                            <a:schemeClr val="tx1"/>
                          </a:solidFill>
                          <a:effectLst/>
                          <a:latin typeface="Times New Roman" panose="02020603050405020304" pitchFamily="18" charset="0"/>
                          <a:cs typeface="Times New Roman" panose="02020603050405020304" pitchFamily="18" charset="0"/>
                        </a:rPr>
                        <a:t>2D communications </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solidFill>
                            <a:schemeClr val="tx1"/>
                          </a:solidFill>
                          <a:effectLst/>
                          <a:latin typeface="Times New Roman" panose="02020603050405020304" pitchFamily="18" charset="0"/>
                          <a:cs typeface="Times New Roman" panose="02020603050405020304" pitchFamily="18" charset="0"/>
                        </a:rPr>
                        <a:t>(V2V, IoT, etc.)</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solidFill>
                            <a:schemeClr val="tx1"/>
                          </a:solidFill>
                          <a:effectLst/>
                          <a:latin typeface="Times New Roman" panose="02020603050405020304" pitchFamily="18" charset="0"/>
                          <a:cs typeface="Times New Roman" panose="02020603050405020304" pitchFamily="18" charset="0"/>
                        </a:rPr>
                        <a:t>3D communications and Localization</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solidFill>
                            <a:schemeClr val="tx1"/>
                          </a:solidFill>
                          <a:effectLst/>
                          <a:latin typeface="Times New Roman" panose="02020603050405020304" pitchFamily="18" charset="0"/>
                          <a:cs typeface="Times New Roman" panose="02020603050405020304" pitchFamily="18" charset="0"/>
                        </a:rPr>
                        <a:t>(Drone/UAV, etc.)</a:t>
                      </a:r>
                    </a:p>
                  </a:txBody>
                  <a:tcPr anchor="ctr">
                    <a:lnL w="13068" cap="flat" cmpd="sng" algn="ctr">
                      <a:solidFill>
                        <a:srgbClr val="000000"/>
                      </a:solidFill>
                      <a:prstDash val="solid"/>
                      <a:round/>
                      <a:headEnd type="none" w="med" len="med"/>
                      <a:tailEnd type="none" w="med" len="med"/>
                    </a:lnL>
                    <a:lnR w="13068" cap="flat" cmpd="sng" algn="ctr">
                      <a:solidFill>
                        <a:srgbClr val="000000"/>
                      </a:solidFill>
                      <a:prstDash val="solid"/>
                      <a:round/>
                      <a:headEnd type="none" w="med" len="med"/>
                      <a:tailEnd type="none" w="med" len="med"/>
                    </a:lnR>
                    <a:lnT w="13068" cap="flat" cmpd="sng" algn="ctr">
                      <a:solidFill>
                        <a:srgbClr val="000000"/>
                      </a:solidFill>
                      <a:prstDash val="solid"/>
                      <a:round/>
                      <a:headEnd type="none" w="med" len="med"/>
                      <a:tailEnd type="none" w="med" len="med"/>
                    </a:lnT>
                    <a:lnB w="13068"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29489760"/>
                  </a:ext>
                </a:extLst>
              </a:tr>
            </a:tbl>
          </a:graphicData>
        </a:graphic>
      </p:graphicFrame>
    </p:spTree>
    <p:extLst>
      <p:ext uri="{BB962C8B-B14F-4D97-AF65-F5344CB8AC3E}">
        <p14:creationId xmlns:p14="http://schemas.microsoft.com/office/powerpoint/2010/main" val="1994913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68875" y="1482187"/>
            <a:ext cx="3777687" cy="4550433"/>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lnSpc>
                <a:spcPct val="90000"/>
              </a:lnSpc>
              <a:buNone/>
            </a:pPr>
            <a:r>
              <a:rPr lang="en-US" sz="1800" b="1" dirty="0">
                <a:latin typeface="Times New Roman"/>
                <a:cs typeface="Times New Roman"/>
              </a:rPr>
              <a:t>Current OCC</a:t>
            </a:r>
          </a:p>
          <a:p>
            <a:pPr algn="just"/>
            <a:r>
              <a:rPr lang="en-US" sz="1500" dirty="0">
                <a:latin typeface="Times New Roman"/>
                <a:ea typeface="+mn-lt"/>
                <a:cs typeface="+mn-lt"/>
              </a:rPr>
              <a:t>The implementation of OCC focuses on DL and </a:t>
            </a:r>
            <a:r>
              <a:rPr lang="en-US" sz="1500" dirty="0" err="1">
                <a:latin typeface="Times New Roman"/>
                <a:ea typeface="+mn-lt"/>
                <a:cs typeface="+mn-lt"/>
              </a:rPr>
              <a:t>RoI</a:t>
            </a:r>
            <a:r>
              <a:rPr lang="en-US" sz="1500" dirty="0">
                <a:latin typeface="Times New Roman"/>
                <a:ea typeface="+mn-lt"/>
                <a:cs typeface="+mn-lt"/>
              </a:rPr>
              <a:t> for tracking LEDs during data delivery, involving unidirectional communication and heavy computational load. </a:t>
            </a:r>
            <a:endParaRPr lang="en-US" dirty="0">
              <a:latin typeface="Times New Roman"/>
              <a:ea typeface="+mn-lt"/>
              <a:cs typeface="+mn-lt"/>
            </a:endParaRPr>
          </a:p>
          <a:p>
            <a:pPr algn="just"/>
            <a:r>
              <a:rPr lang="en-US" sz="1500" dirty="0">
                <a:latin typeface="Times New Roman"/>
                <a:ea typeface="+mn-lt"/>
                <a:cs typeface="+mn-lt"/>
              </a:rPr>
              <a:t>The channel estimation system lacks consideration, causing the OCC to struggle in adapting to complex channel conditions. </a:t>
            </a:r>
            <a:endParaRPr lang="en-US" dirty="0">
              <a:latin typeface="Times New Roman"/>
              <a:ea typeface="Calibri"/>
              <a:cs typeface="Calibri"/>
            </a:endParaRPr>
          </a:p>
          <a:p>
            <a:pPr algn="just"/>
            <a:r>
              <a:rPr lang="en-US" sz="1500" dirty="0">
                <a:latin typeface="Times New Roman"/>
                <a:ea typeface="+mn-lt"/>
                <a:cs typeface="+mn-lt"/>
              </a:rPr>
              <a:t>Latency and accuracy in the OCC system has not been considered, leading to a lack of real-time data transmission and causing delays in response and decision-making. </a:t>
            </a:r>
            <a:endParaRPr lang="en-US" dirty="0">
              <a:latin typeface="Times New Roman"/>
              <a:ea typeface="+mn-lt"/>
              <a:cs typeface="+mn-lt"/>
            </a:endParaRPr>
          </a:p>
          <a:p>
            <a:pPr algn="just"/>
            <a:r>
              <a:rPr lang="en-US" sz="1500" dirty="0">
                <a:latin typeface="Times New Roman"/>
                <a:ea typeface="+mn-lt"/>
                <a:cs typeface="+mn-lt"/>
              </a:rPr>
              <a:t>The application of OCC in transportation has faced challenges in accessing RF networks due to its high mobility and isolation from open air, compounded by poor channel quality. </a:t>
            </a:r>
            <a:endParaRPr lang="en-US" dirty="0">
              <a:latin typeface="Times New Roman"/>
              <a:cs typeface="Times New Roman"/>
            </a:endParaRPr>
          </a:p>
          <a:p>
            <a:pPr algn="just">
              <a:lnSpc>
                <a:spcPct val="90000"/>
              </a:lnSpc>
            </a:pPr>
            <a:endParaRPr lang="en-US" sz="1500" dirty="0">
              <a:latin typeface="Times New Roman"/>
              <a:cs typeface="Times New Roman"/>
            </a:endParaRPr>
          </a:p>
        </p:txBody>
      </p:sp>
      <p:sp>
        <p:nvSpPr>
          <p:cNvPr id="6" name="Content Placeholder 3">
            <a:extLst>
              <a:ext uri="{FF2B5EF4-FFF2-40B4-BE49-F238E27FC236}">
                <a16:creationId xmlns:a16="http://schemas.microsoft.com/office/drawing/2014/main" id="{A98C07E7-B022-1261-766A-5BF17EAF4C66}"/>
              </a:ext>
            </a:extLst>
          </p:cNvPr>
          <p:cNvSpPr>
            <a:spLocks noGrp="1"/>
          </p:cNvSpPr>
          <p:nvPr/>
        </p:nvSpPr>
        <p:spPr>
          <a:xfrm>
            <a:off x="4431171" y="1479932"/>
            <a:ext cx="4328149" cy="4801511"/>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buNone/>
            </a:pPr>
            <a:r>
              <a:rPr lang="en-US" sz="1800" b="1" dirty="0">
                <a:latin typeface="Times New Roman"/>
                <a:cs typeface="Times New Roman"/>
              </a:rPr>
              <a:t>Future OCC</a:t>
            </a:r>
          </a:p>
          <a:p>
            <a:pPr algn="just"/>
            <a:r>
              <a:rPr lang="en-US" sz="1500" dirty="0">
                <a:latin typeface="Times New Roman"/>
                <a:ea typeface="+mn-lt"/>
                <a:cs typeface="+mn-lt"/>
              </a:rPr>
              <a:t>The future OCC will involve </a:t>
            </a:r>
            <a:r>
              <a:rPr lang="en-US" sz="1500" dirty="0">
                <a:solidFill>
                  <a:srgbClr val="000000"/>
                </a:solidFill>
                <a:latin typeface="Times New Roman"/>
                <a:ea typeface="+mn-lt"/>
                <a:cs typeface="+mn-lt"/>
              </a:rPr>
              <a:t>the integration of lightweight capabilities of multiple AI algorithms</a:t>
            </a:r>
            <a:r>
              <a:rPr lang="en-US" sz="1500" dirty="0">
                <a:latin typeface="Times New Roman"/>
                <a:ea typeface="+mn-lt"/>
                <a:cs typeface="+mn-lt"/>
              </a:rPr>
              <a:t> technologies to enhance OCC system.</a:t>
            </a:r>
          </a:p>
          <a:p>
            <a:pPr algn="just"/>
            <a:r>
              <a:rPr lang="en-US" sz="1500" dirty="0">
                <a:latin typeface="Times New Roman"/>
                <a:ea typeface="+mn-lt"/>
                <a:cs typeface="+mn-lt"/>
              </a:rPr>
              <a:t>Future OCC applications need to consider channel characteristics to enhance data quality, especially in underwater communication and complex weather conditions.</a:t>
            </a:r>
          </a:p>
          <a:p>
            <a:pPr algn="just"/>
            <a:r>
              <a:rPr lang="en-US" sz="1500" dirty="0">
                <a:latin typeface="Times New Roman"/>
                <a:ea typeface="+mn-lt"/>
                <a:cs typeface="+mn-lt"/>
              </a:rPr>
              <a:t>The integration of OCC into 5G/6G networks in the future is necessary to reduce latency and enable real-time communication.</a:t>
            </a:r>
            <a:endParaRPr lang="en-US" sz="1500" dirty="0">
              <a:latin typeface="Times New Roman"/>
              <a:ea typeface="Calibri"/>
              <a:cs typeface="Calibri"/>
            </a:endParaRPr>
          </a:p>
          <a:p>
            <a:pPr algn="just"/>
            <a:r>
              <a:rPr lang="en-US" sz="1500" dirty="0">
                <a:latin typeface="Times New Roman" panose="02020603050405020304" pitchFamily="18" charset="0"/>
                <a:ea typeface="+mn-lt"/>
                <a:cs typeface="Times New Roman" panose="02020603050405020304" pitchFamily="18" charset="0"/>
              </a:rPr>
              <a:t>In the future implementation, OCC will support high-mobility communication with Edge and Cloud, enabling efficient data storage and improving communication efficiency.</a:t>
            </a:r>
          </a:p>
          <a:p>
            <a:pPr algn="just"/>
            <a:r>
              <a:rPr lang="en-US" sz="1500" dirty="0">
                <a:latin typeface="Times New Roman" panose="02020603050405020304" pitchFamily="18" charset="0"/>
                <a:ea typeface="+mn-lt"/>
                <a:cs typeface="Times New Roman" panose="02020603050405020304" pitchFamily="18" charset="0"/>
              </a:rPr>
              <a:t>OCC will be capable of providing position determination, joint communication and sensing, vehicle information forwarding, and a hybrid RF/FSO/OCC network.</a:t>
            </a:r>
            <a:br>
              <a:rPr lang="en-US" sz="1400" dirty="0">
                <a:latin typeface="Times New Roman" panose="02020603050405020304" pitchFamily="18" charset="0"/>
                <a:cs typeface="Times New Roman" panose="02020603050405020304" pitchFamily="18" charset="0"/>
              </a:rPr>
            </a:br>
            <a:br>
              <a:rPr lang="en-US" sz="1400" dirty="0">
                <a:latin typeface="Times New Roman" panose="02020603050405020304" pitchFamily="18" charset="0"/>
                <a:cs typeface="Times New Roman" panose="02020603050405020304" pitchFamily="18" charset="0"/>
              </a:rPr>
            </a:br>
            <a:endParaRPr lang="en-US" sz="600" dirty="0">
              <a:latin typeface="Times New Roman" panose="02020603050405020304" pitchFamily="18" charset="0"/>
              <a:ea typeface="Calibri"/>
              <a:cs typeface="Times New Roman" panose="02020603050405020304" pitchFamily="18" charset="0"/>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a:ea typeface="+mj-lt"/>
                <a:cs typeface="+mj-lt"/>
              </a:rPr>
              <a:t>Conclusions</a:t>
            </a:r>
            <a:endParaRPr lang="en-US" sz="3200">
              <a:latin typeface="Times New Roman"/>
              <a:cs typeface="Times New Roman"/>
            </a:endParaRPr>
          </a:p>
        </p:txBody>
      </p:sp>
    </p:spTree>
    <p:extLst>
      <p:ext uri="{BB962C8B-B14F-4D97-AF65-F5344CB8AC3E}">
        <p14:creationId xmlns:p14="http://schemas.microsoft.com/office/powerpoint/2010/main" val="3725540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68875" y="1482187"/>
            <a:ext cx="8073680" cy="2893167"/>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lnSpc>
                <a:spcPct val="90000"/>
              </a:lnSpc>
              <a:buNone/>
            </a:pPr>
            <a:r>
              <a:rPr lang="en-US" sz="1800" b="1" dirty="0">
                <a:latin typeface="Times New Roman"/>
                <a:cs typeface="Times New Roman"/>
              </a:rPr>
              <a:t>IEEE 802.15 IG NG-OCC</a:t>
            </a:r>
          </a:p>
          <a:p>
            <a:pPr marL="684213" indent="-225425"/>
            <a:r>
              <a:rPr lang="en-US" sz="1800" dirty="0">
                <a:latin typeface="Times New Roman"/>
                <a:ea typeface="+mn-lt"/>
                <a:cs typeface="+mn-lt"/>
              </a:rPr>
              <a:t>Starting from January 2024</a:t>
            </a:r>
          </a:p>
          <a:p>
            <a:pPr marL="684213" indent="-225425"/>
            <a:r>
              <a:rPr lang="en-US" sz="1800" dirty="0">
                <a:latin typeface="Times New Roman"/>
                <a:ea typeface="+mn-lt"/>
                <a:cs typeface="+mn-lt"/>
              </a:rPr>
              <a:t>Need active  contributions from OWC or OCC  experts.</a:t>
            </a:r>
          </a:p>
          <a:p>
            <a:pPr marL="684213" indent="-225425"/>
            <a:r>
              <a:rPr lang="en-US" sz="1800" dirty="0">
                <a:latin typeface="Times New Roman"/>
                <a:ea typeface="+mn-lt"/>
                <a:cs typeface="+mn-lt"/>
              </a:rPr>
              <a:t>IEEE 802.15.7-2028(?)</a:t>
            </a:r>
          </a:p>
          <a:p>
            <a:pPr marL="684213" indent="-225425"/>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a:ea typeface="+mj-lt"/>
                <a:cs typeface="+mj-lt"/>
              </a:rPr>
              <a:t>Conclusions</a:t>
            </a:r>
            <a:endParaRPr lang="en-US" sz="3200">
              <a:latin typeface="Times New Roman"/>
              <a:cs typeface="Times New Roman"/>
            </a:endParaRPr>
          </a:p>
        </p:txBody>
      </p:sp>
    </p:spTree>
    <p:extLst>
      <p:ext uri="{BB962C8B-B14F-4D97-AF65-F5344CB8AC3E}">
        <p14:creationId xmlns:p14="http://schemas.microsoft.com/office/powerpoint/2010/main" val="2652578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68875" y="1482187"/>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lnSpc>
                <a:spcPct val="90000"/>
              </a:lnSpc>
              <a:buNone/>
            </a:pPr>
            <a:r>
              <a:rPr kumimoji="0" lang="en-US" altLang="ko-KR" sz="2000" b="1" kern="0" dirty="0">
                <a:latin typeface="Times New Roman" panose="02020603050405020304" pitchFamily="18" charset="0"/>
                <a:ea typeface="굴림" panose="020B0600000101010101" pitchFamily="34" charset="-127"/>
                <a:cs typeface="Times New Roman" panose="02020603050405020304" pitchFamily="18" charset="0"/>
              </a:rPr>
              <a:t>Camera specification</a:t>
            </a:r>
            <a:endParaRPr kumimoji="0" lang="en-US" altLang="ko-KR" sz="2000" b="1" kern="0" dirty="0">
              <a:ea typeface="굴림" panose="020B0600000101010101" pitchFamily="34" charset="-127"/>
            </a:endParaRPr>
          </a:p>
          <a:p>
            <a:pPr algn="just"/>
            <a:endParaRPr lang="en-US" sz="1500" dirty="0">
              <a:solidFill>
                <a:srgbClr val="0070C0"/>
              </a:solidFill>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Preferred Camera Types for OCC</a:t>
            </a:r>
            <a:endParaRPr lang="en-US" sz="3200" dirty="0">
              <a:latin typeface="Times New Roman"/>
              <a:cs typeface="Times New Roman"/>
            </a:endParaRPr>
          </a:p>
        </p:txBody>
      </p:sp>
      <p:graphicFrame>
        <p:nvGraphicFramePr>
          <p:cNvPr id="2" name="Table 1">
            <a:extLst>
              <a:ext uri="{FF2B5EF4-FFF2-40B4-BE49-F238E27FC236}">
                <a16:creationId xmlns:a16="http://schemas.microsoft.com/office/drawing/2014/main" id="{8533623B-20A1-C805-A756-942776104122}"/>
              </a:ext>
            </a:extLst>
          </p:cNvPr>
          <p:cNvGraphicFramePr>
            <a:graphicFrameLocks noGrp="1"/>
          </p:cNvGraphicFramePr>
          <p:nvPr>
            <p:extLst>
              <p:ext uri="{D42A27DB-BD31-4B8C-83A1-F6EECF244321}">
                <p14:modId xmlns:p14="http://schemas.microsoft.com/office/powerpoint/2010/main" val="3180229322"/>
              </p:ext>
            </p:extLst>
          </p:nvPr>
        </p:nvGraphicFramePr>
        <p:xfrm>
          <a:off x="1524000" y="2046155"/>
          <a:ext cx="6129715" cy="2661920"/>
        </p:xfrm>
        <a:graphic>
          <a:graphicData uri="http://schemas.openxmlformats.org/drawingml/2006/table">
            <a:tbl>
              <a:tblPr firstRow="1" bandRow="1">
                <a:tableStyleId>{2D5ABB26-0587-4C30-8999-92F81FD0307C}</a:tableStyleId>
              </a:tblPr>
              <a:tblGrid>
                <a:gridCol w="3081715">
                  <a:extLst>
                    <a:ext uri="{9D8B030D-6E8A-4147-A177-3AD203B41FA5}">
                      <a16:colId xmlns:a16="http://schemas.microsoft.com/office/drawing/2014/main" val="4131178106"/>
                    </a:ext>
                  </a:extLst>
                </a:gridCol>
                <a:gridCol w="3048000">
                  <a:extLst>
                    <a:ext uri="{9D8B030D-6E8A-4147-A177-3AD203B41FA5}">
                      <a16:colId xmlns:a16="http://schemas.microsoft.com/office/drawing/2014/main" val="2058621179"/>
                    </a:ext>
                  </a:extLst>
                </a:gridCol>
              </a:tblGrid>
              <a:tr h="370840">
                <a:tc>
                  <a:txBody>
                    <a:bodyPr/>
                    <a:lstStyle/>
                    <a:p>
                      <a:r>
                        <a:rPr lang="en-US" dirty="0">
                          <a:solidFill>
                            <a:schemeClr val="tx1"/>
                          </a:solidFill>
                          <a:latin typeface="Times New Roman" panose="02020603050405020304" pitchFamily="18" charset="0"/>
                          <a:cs typeface="Times New Roman" panose="02020603050405020304" pitchFamily="18" charset="0"/>
                        </a:rPr>
                        <a:t>Shutter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latin typeface="Times New Roman" panose="02020603050405020304" pitchFamily="18" charset="0"/>
                          <a:cs typeface="Times New Roman" panose="02020603050405020304" pitchFamily="18" charset="0"/>
                        </a:rPr>
                        <a:t>Rolling shutter (preferred), Global shutter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2830269"/>
                  </a:ext>
                </a:extLst>
              </a:tr>
              <a:tr h="370840">
                <a:tc>
                  <a:txBody>
                    <a:bodyPr/>
                    <a:lstStyle/>
                    <a:p>
                      <a:r>
                        <a:rPr lang="en-US" dirty="0">
                          <a:solidFill>
                            <a:schemeClr val="tx1"/>
                          </a:solidFill>
                          <a:latin typeface="Times New Roman" panose="02020603050405020304" pitchFamily="18" charset="0"/>
                          <a:cs typeface="Times New Roman" panose="02020603050405020304" pitchFamily="18" charset="0"/>
                        </a:rPr>
                        <a:t>Resolution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latin typeface="Times New Roman" panose="02020603050405020304" pitchFamily="18" charset="0"/>
                          <a:cs typeface="Times New Roman" panose="02020603050405020304" pitchFamily="18" charset="0"/>
                        </a:rPr>
                        <a:t>Min: 720 × 540 (single-link)</a:t>
                      </a:r>
                    </a:p>
                    <a:p>
                      <a:r>
                        <a:rPr lang="en-US" dirty="0">
                          <a:solidFill>
                            <a:schemeClr val="tx1"/>
                          </a:solidFill>
                          <a:latin typeface="Times New Roman" panose="02020603050405020304" pitchFamily="18" charset="0"/>
                          <a:cs typeface="Times New Roman" panose="02020603050405020304" pitchFamily="18" charset="0"/>
                        </a:rPr>
                        <a:t>Max: 3840 x 2160 (multi-link)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828717"/>
                  </a:ext>
                </a:extLst>
              </a:tr>
              <a:tr h="370840">
                <a:tc>
                  <a:txBody>
                    <a:bodyPr/>
                    <a:lstStyle/>
                    <a:p>
                      <a:r>
                        <a:rPr lang="en-US" dirty="0">
                          <a:solidFill>
                            <a:schemeClr val="tx1"/>
                          </a:solidFill>
                          <a:latin typeface="Times New Roman" panose="02020603050405020304" pitchFamily="18" charset="0"/>
                          <a:cs typeface="Times New Roman" panose="02020603050405020304" pitchFamily="18" charset="0"/>
                        </a:rPr>
                        <a:t>Frame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latin typeface="Times New Roman" panose="02020603050405020304" pitchFamily="18" charset="0"/>
                          <a:cs typeface="Times New Roman" panose="02020603050405020304" pitchFamily="18" charset="0"/>
                        </a:rPr>
                        <a:t>Min: 30 FPS</a:t>
                      </a:r>
                    </a:p>
                    <a:p>
                      <a:r>
                        <a:rPr lang="en-US" dirty="0">
                          <a:solidFill>
                            <a:schemeClr val="tx1"/>
                          </a:solidFill>
                          <a:latin typeface="Times New Roman" panose="02020603050405020304" pitchFamily="18" charset="0"/>
                          <a:cs typeface="Times New Roman" panose="02020603050405020304" pitchFamily="18" charset="0"/>
                        </a:rPr>
                        <a:t>Preferred: &gt;120 FPS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5639901"/>
                  </a:ext>
                </a:extLst>
              </a:tr>
              <a:tr h="370840">
                <a:tc>
                  <a:txBody>
                    <a:bodyPr/>
                    <a:lstStyle/>
                    <a:p>
                      <a:r>
                        <a:rPr lang="en-US" dirty="0">
                          <a:solidFill>
                            <a:schemeClr val="tx1"/>
                          </a:solidFill>
                          <a:latin typeface="Times New Roman" panose="02020603050405020304" pitchFamily="18" charset="0"/>
                          <a:cs typeface="Times New Roman" panose="02020603050405020304" pitchFamily="18" charset="0"/>
                        </a:rPr>
                        <a:t>Spectrum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latin typeface="Times New Roman" panose="02020603050405020304" pitchFamily="18" charset="0"/>
                          <a:cs typeface="Times New Roman" panose="02020603050405020304" pitchFamily="18" charset="0"/>
                        </a:rPr>
                        <a:t>Mono, color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2248990"/>
                  </a:ext>
                </a:extLst>
              </a:tr>
              <a:tr h="370840">
                <a:tc>
                  <a:txBody>
                    <a:bodyPr/>
                    <a:lstStyle/>
                    <a:p>
                      <a:r>
                        <a:rPr lang="en-US" dirty="0">
                          <a:solidFill>
                            <a:schemeClr val="tx1"/>
                          </a:solidFill>
                          <a:latin typeface="Times New Roman" panose="02020603050405020304" pitchFamily="18" charset="0"/>
                          <a:cs typeface="Times New Roman" panose="02020603050405020304" pitchFamily="18" charset="0"/>
                        </a:rPr>
                        <a:t>Light sources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latin typeface="Times New Roman" panose="02020603050405020304" pitchFamily="18" charset="0"/>
                          <a:cs typeface="Times New Roman" panose="02020603050405020304" pitchFamily="18" charset="0"/>
                        </a:rPr>
                        <a:t>VL, UV, 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126051"/>
                  </a:ext>
                </a:extLst>
              </a:tr>
            </a:tbl>
          </a:graphicData>
        </a:graphic>
      </p:graphicFrame>
    </p:spTree>
    <p:extLst>
      <p:ext uri="{BB962C8B-B14F-4D97-AF65-F5344CB8AC3E}">
        <p14:creationId xmlns:p14="http://schemas.microsoft.com/office/powerpoint/2010/main" val="546029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68875" y="1482187"/>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lnSpc>
                <a:spcPct val="90000"/>
              </a:lnSpc>
              <a:buNone/>
            </a:pPr>
            <a:r>
              <a:rPr kumimoji="0" lang="en-US" altLang="ko-KR" sz="2000" b="1" kern="0" dirty="0">
                <a:latin typeface="Times New Roman" panose="02020603050405020304" pitchFamily="18" charset="0"/>
                <a:ea typeface="굴림" panose="020B0600000101010101" pitchFamily="34" charset="-127"/>
                <a:cs typeface="Times New Roman" panose="02020603050405020304" pitchFamily="18" charset="0"/>
              </a:rPr>
              <a:t>Device examples:</a:t>
            </a:r>
          </a:p>
          <a:p>
            <a:pPr marL="457200" indent="-457200" algn="just">
              <a:lnSpc>
                <a:spcPct val="90000"/>
              </a:lnSpc>
              <a:buAutoNum type="arabicPeriod"/>
            </a:pPr>
            <a:r>
              <a:rPr lang="en-US" altLang="ko-KR" sz="2000" kern="0" dirty="0">
                <a:latin typeface="Times New Roman" panose="02020603050405020304" pitchFamily="18" charset="0"/>
                <a:ea typeface="굴림" panose="020B0600000101010101" pitchFamily="34" charset="-127"/>
                <a:cs typeface="Times New Roman" panose="02020603050405020304" pitchFamily="18" charset="0"/>
              </a:rPr>
              <a:t>Web camera: Logitech, Samsung, Microsoft, Intel</a:t>
            </a:r>
          </a:p>
          <a:p>
            <a:pPr marL="457200" indent="-457200" algn="just">
              <a:lnSpc>
                <a:spcPct val="90000"/>
              </a:lnSpc>
              <a:buAutoNum type="arabicPeriod"/>
            </a:pPr>
            <a:r>
              <a:rPr kumimoji="0" lang="en-US" altLang="ko-KR" sz="2000" kern="0" dirty="0">
                <a:latin typeface="Times New Roman" panose="02020603050405020304" pitchFamily="18" charset="0"/>
                <a:ea typeface="굴림" panose="020B0600000101010101" pitchFamily="34" charset="-127"/>
                <a:cs typeface="Times New Roman" panose="02020603050405020304" pitchFamily="18" charset="0"/>
              </a:rPr>
              <a:t>Machine vision camera: FLIR, Basler, Allied Vision, Toshiba</a:t>
            </a:r>
          </a:p>
          <a:p>
            <a:pPr marL="457200" indent="-457200" algn="just">
              <a:lnSpc>
                <a:spcPct val="90000"/>
              </a:lnSpc>
              <a:buAutoNum type="arabicPeriod"/>
            </a:pPr>
            <a:r>
              <a:rPr lang="en-US" altLang="ko-KR" sz="2000" kern="0" dirty="0">
                <a:latin typeface="Times New Roman" panose="02020603050405020304" pitchFamily="18" charset="0"/>
                <a:ea typeface="굴림" panose="020B0600000101010101" pitchFamily="34" charset="-127"/>
                <a:cs typeface="Times New Roman" panose="02020603050405020304" pitchFamily="18" charset="0"/>
              </a:rPr>
              <a:t>DSLR/Mirrorless: Nikon, Canon, </a:t>
            </a:r>
            <a:r>
              <a:rPr lang="en-US" altLang="ko-KR" sz="2000" kern="0" dirty="0" err="1">
                <a:latin typeface="Times New Roman" panose="02020603050405020304" pitchFamily="18" charset="0"/>
                <a:ea typeface="굴림" panose="020B0600000101010101" pitchFamily="34" charset="-127"/>
                <a:cs typeface="Times New Roman" panose="02020603050405020304" pitchFamily="18" charset="0"/>
              </a:rPr>
              <a:t>FujiFilm</a:t>
            </a:r>
            <a:r>
              <a:rPr lang="en-US" altLang="ko-KR" sz="2000" kern="0" dirty="0">
                <a:latin typeface="Times New Roman" panose="02020603050405020304" pitchFamily="18" charset="0"/>
                <a:ea typeface="굴림" panose="020B0600000101010101" pitchFamily="34" charset="-127"/>
                <a:cs typeface="Times New Roman" panose="02020603050405020304" pitchFamily="18" charset="0"/>
              </a:rPr>
              <a:t>, Panasonic, Sony</a:t>
            </a:r>
          </a:p>
          <a:p>
            <a:pPr marL="457200" indent="-457200" algn="just">
              <a:lnSpc>
                <a:spcPct val="90000"/>
              </a:lnSpc>
              <a:buAutoNum type="arabicPeriod"/>
            </a:pPr>
            <a:r>
              <a:rPr kumimoji="0" lang="en-US" altLang="ko-KR" sz="2000" kern="0" dirty="0">
                <a:latin typeface="Times New Roman" panose="02020603050405020304" pitchFamily="18" charset="0"/>
                <a:ea typeface="굴림" panose="020B0600000101010101" pitchFamily="34" charset="-127"/>
                <a:cs typeface="Times New Roman" panose="02020603050405020304" pitchFamily="18" charset="0"/>
              </a:rPr>
              <a:t>CCTV: Panasonic, </a:t>
            </a:r>
            <a:r>
              <a:rPr kumimoji="0" lang="en-US" altLang="ko-KR" sz="2000" kern="0" dirty="0" err="1">
                <a:latin typeface="Times New Roman" panose="02020603050405020304" pitchFamily="18" charset="0"/>
                <a:ea typeface="굴림" panose="020B0600000101010101" pitchFamily="34" charset="-127"/>
                <a:cs typeface="Times New Roman" panose="02020603050405020304" pitchFamily="18" charset="0"/>
              </a:rPr>
              <a:t>HikVision</a:t>
            </a:r>
            <a:r>
              <a:rPr kumimoji="0" lang="en-US" altLang="ko-KR" sz="2000" kern="0" dirty="0">
                <a:latin typeface="Times New Roman" panose="02020603050405020304" pitchFamily="18" charset="0"/>
                <a:ea typeface="굴림" panose="020B0600000101010101" pitchFamily="34" charset="-127"/>
                <a:cs typeface="Times New Roman" panose="02020603050405020304" pitchFamily="18" charset="0"/>
              </a:rPr>
              <a:t>, Samsung</a:t>
            </a:r>
          </a:p>
          <a:p>
            <a:pPr marL="457200" indent="-457200" algn="just">
              <a:lnSpc>
                <a:spcPct val="90000"/>
              </a:lnSpc>
              <a:buAutoNum type="arabicPeriod"/>
            </a:pPr>
            <a:r>
              <a:rPr kumimoji="0" lang="en-US" altLang="ko-KR" sz="2000" kern="0" dirty="0">
                <a:latin typeface="Times New Roman" panose="02020603050405020304" pitchFamily="18" charset="0"/>
                <a:ea typeface="굴림" panose="020B0600000101010101" pitchFamily="34" charset="-127"/>
                <a:cs typeface="Times New Roman" panose="02020603050405020304" pitchFamily="18" charset="0"/>
              </a:rPr>
              <a:t>360 camera: Ricoh, GoPro, DJI</a:t>
            </a:r>
          </a:p>
          <a:p>
            <a:pPr marL="457200" indent="-457200" algn="just">
              <a:lnSpc>
                <a:spcPct val="90000"/>
              </a:lnSpc>
              <a:buAutoNum type="arabicPeriod"/>
            </a:pPr>
            <a:r>
              <a:rPr lang="en-US" altLang="ko-KR" sz="2000" kern="0" dirty="0">
                <a:latin typeface="Times New Roman" panose="02020603050405020304" pitchFamily="18" charset="0"/>
                <a:ea typeface="굴림" panose="020B0600000101010101" pitchFamily="34" charset="-127"/>
                <a:cs typeface="Times New Roman" panose="02020603050405020304" pitchFamily="18" charset="0"/>
              </a:rPr>
              <a:t>Smartphone: Apple, Samsung, Huawei, Xiaomi, LGE</a:t>
            </a:r>
            <a:endParaRPr kumimoji="0" lang="en-US" altLang="ko-KR" sz="2000" kern="0" dirty="0">
              <a:latin typeface="Times New Roman" panose="02020603050405020304" pitchFamily="18" charset="0"/>
              <a:ea typeface="굴림" panose="020B0600000101010101" pitchFamily="34" charset="-127"/>
              <a:cs typeface="Times New Roman" panose="02020603050405020304" pitchFamily="18" charset="0"/>
            </a:endParaRPr>
          </a:p>
          <a:p>
            <a:pPr marL="457200" indent="-457200" algn="just">
              <a:lnSpc>
                <a:spcPct val="90000"/>
              </a:lnSpc>
              <a:buAutoNum type="arabicPeriod"/>
            </a:pPr>
            <a:r>
              <a:rPr kumimoji="0" lang="en-US" altLang="ko-KR" sz="2000" kern="0" dirty="0">
                <a:latin typeface="Times New Roman" panose="02020603050405020304" pitchFamily="18" charset="0"/>
                <a:ea typeface="굴림" panose="020B0600000101010101" pitchFamily="34" charset="-127"/>
                <a:cs typeface="Times New Roman" panose="02020603050405020304" pitchFamily="18" charset="0"/>
              </a:rPr>
              <a:t>Gimbal attached camera (support mobility): DJI</a:t>
            </a:r>
          </a:p>
          <a:p>
            <a:pPr marL="457200" indent="-457200" algn="just">
              <a:lnSpc>
                <a:spcPct val="90000"/>
              </a:lnSpc>
              <a:buAutoNum type="arabicPeriod"/>
            </a:pPr>
            <a:r>
              <a:rPr lang="en-US" altLang="ko-KR" sz="2000" kern="0" dirty="0">
                <a:latin typeface="Times New Roman" panose="02020603050405020304" pitchFamily="18" charset="0"/>
                <a:ea typeface="굴림" panose="020B0600000101010101" pitchFamily="34" charset="-127"/>
                <a:cs typeface="Times New Roman" panose="02020603050405020304" pitchFamily="18" charset="0"/>
              </a:rPr>
              <a:t>LiDAR: </a:t>
            </a:r>
            <a:r>
              <a:rPr lang="en-US" altLang="ko-KR" sz="2000" kern="0" dirty="0" err="1">
                <a:latin typeface="Times New Roman" panose="02020603050405020304" pitchFamily="18" charset="0"/>
                <a:ea typeface="굴림" panose="020B0600000101010101" pitchFamily="34" charset="-127"/>
                <a:cs typeface="Times New Roman" panose="02020603050405020304" pitchFamily="18" charset="0"/>
              </a:rPr>
              <a:t>Velodyne</a:t>
            </a:r>
            <a:r>
              <a:rPr lang="en-US" altLang="ko-KR" sz="2000" kern="0" dirty="0">
                <a:latin typeface="Times New Roman" panose="02020603050405020304" pitchFamily="18" charset="0"/>
                <a:ea typeface="굴림" panose="020B0600000101010101" pitchFamily="34" charset="-127"/>
                <a:cs typeface="Times New Roman" panose="02020603050405020304" pitchFamily="18" charset="0"/>
              </a:rPr>
              <a:t>, Ouster, </a:t>
            </a:r>
            <a:r>
              <a:rPr lang="en-US" altLang="ko-KR" sz="2000" kern="0" dirty="0" err="1">
                <a:latin typeface="Times New Roman" panose="02020603050405020304" pitchFamily="18" charset="0"/>
                <a:ea typeface="굴림" panose="020B0600000101010101" pitchFamily="34" charset="-127"/>
                <a:cs typeface="Times New Roman" panose="02020603050405020304" pitchFamily="18" charset="0"/>
              </a:rPr>
              <a:t>RoboSense</a:t>
            </a:r>
            <a:endParaRPr lang="en-US" altLang="ko-KR" sz="2000" kern="0" dirty="0">
              <a:latin typeface="Times New Roman" panose="02020603050405020304" pitchFamily="18" charset="0"/>
              <a:ea typeface="굴림" panose="020B0600000101010101" pitchFamily="34" charset="-127"/>
              <a:cs typeface="Times New Roman" panose="02020603050405020304" pitchFamily="18" charset="0"/>
            </a:endParaRPr>
          </a:p>
          <a:p>
            <a:pPr marL="457200" indent="-457200" algn="just">
              <a:lnSpc>
                <a:spcPct val="90000"/>
              </a:lnSpc>
              <a:buAutoNum type="arabicPeriod"/>
            </a:pPr>
            <a:r>
              <a:rPr kumimoji="0" lang="en-US" altLang="ko-KR" sz="2000" kern="0" dirty="0">
                <a:latin typeface="Times New Roman" panose="02020603050405020304" pitchFamily="18" charset="0"/>
                <a:ea typeface="굴림" panose="020B0600000101010101" pitchFamily="34" charset="-127"/>
                <a:cs typeface="Times New Roman" panose="02020603050405020304" pitchFamily="18" charset="0"/>
              </a:rPr>
              <a:t>RADAR: Continental, </a:t>
            </a:r>
            <a:r>
              <a:rPr kumimoji="0" lang="en-US" altLang="ko-KR" sz="2000" kern="0" dirty="0" err="1">
                <a:latin typeface="Times New Roman" panose="02020603050405020304" pitchFamily="18" charset="0"/>
                <a:ea typeface="굴림" panose="020B0600000101010101" pitchFamily="34" charset="-127"/>
                <a:cs typeface="Times New Roman" panose="02020603050405020304" pitchFamily="18" charset="0"/>
              </a:rPr>
              <a:t>NanoRadar</a:t>
            </a:r>
            <a:endParaRPr lang="en-US" altLang="ko-KR" sz="2000" kern="0" dirty="0">
              <a:latin typeface="Times New Roman" panose="02020603050405020304" pitchFamily="18" charset="0"/>
              <a:ea typeface="굴림" panose="020B0600000101010101" pitchFamily="34" charset="-127"/>
              <a:cs typeface="Times New Roman" panose="02020603050405020304" pitchFamily="18" charset="0"/>
            </a:endParaRPr>
          </a:p>
          <a:p>
            <a:pPr marL="457200" indent="-457200" algn="just">
              <a:lnSpc>
                <a:spcPct val="90000"/>
              </a:lnSpc>
              <a:buAutoNum type="arabicPeriod"/>
            </a:pPr>
            <a:r>
              <a:rPr kumimoji="0" lang="en-US" altLang="ko-KR" sz="2000" kern="0" dirty="0">
                <a:latin typeface="Times New Roman" panose="02020603050405020304" pitchFamily="18" charset="0"/>
                <a:ea typeface="굴림" panose="020B0600000101010101" pitchFamily="34" charset="-127"/>
                <a:cs typeface="Times New Roman" panose="02020603050405020304" pitchFamily="18" charset="0"/>
              </a:rPr>
              <a:t>LED: LG Display, LG </a:t>
            </a:r>
            <a:r>
              <a:rPr kumimoji="0" lang="en-US" altLang="ko-KR" sz="2000" kern="0" dirty="0" err="1">
                <a:latin typeface="Times New Roman" panose="02020603050405020304" pitchFamily="18" charset="0"/>
                <a:ea typeface="굴림" panose="020B0600000101010101" pitchFamily="34" charset="-127"/>
                <a:cs typeface="Times New Roman" panose="02020603050405020304" pitchFamily="18" charset="0"/>
              </a:rPr>
              <a:t>Innotek</a:t>
            </a:r>
            <a:r>
              <a:rPr kumimoji="0" lang="en-US" altLang="ko-KR" sz="2000" kern="0" dirty="0">
                <a:latin typeface="Times New Roman" panose="02020603050405020304" pitchFamily="18" charset="0"/>
                <a:ea typeface="굴림" panose="020B0600000101010101" pitchFamily="34" charset="-127"/>
                <a:cs typeface="Times New Roman" panose="02020603050405020304" pitchFamily="18" charset="0"/>
              </a:rPr>
              <a:t>, Samsung Display</a:t>
            </a:r>
          </a:p>
          <a:p>
            <a:pPr algn="just"/>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Device Manufacturers for OCC</a:t>
            </a:r>
            <a:endParaRPr lang="en-US" sz="3200" dirty="0">
              <a:latin typeface="Times New Roman"/>
              <a:cs typeface="Times New Roman"/>
            </a:endParaRPr>
          </a:p>
        </p:txBody>
      </p:sp>
    </p:spTree>
    <p:extLst>
      <p:ext uri="{BB962C8B-B14F-4D97-AF65-F5344CB8AC3E}">
        <p14:creationId xmlns:p14="http://schemas.microsoft.com/office/powerpoint/2010/main" val="671891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35160" y="1570038"/>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lnSpc>
                <a:spcPct val="90000"/>
              </a:lnSpc>
              <a:buNone/>
            </a:pPr>
            <a:r>
              <a:rPr kumimoji="0" lang="en-US" altLang="ko-KR" sz="1800" b="1" kern="0" dirty="0">
                <a:latin typeface="Times New Roman" panose="02020603050405020304" pitchFamily="18" charset="0"/>
                <a:ea typeface="굴림" panose="020B0600000101010101" pitchFamily="34" charset="-127"/>
                <a:cs typeface="Times New Roman" panose="02020603050405020304" pitchFamily="18" charset="0"/>
              </a:rPr>
              <a:t>R&amp;D Institute</a:t>
            </a:r>
            <a:r>
              <a:rPr lang="en-US" altLang="ko-KR" sz="1800" b="1" kern="0" dirty="0">
                <a:latin typeface="Times New Roman" panose="02020603050405020304" pitchFamily="18" charset="0"/>
                <a:ea typeface="굴림" panose="020B0600000101010101" pitchFamily="34" charset="-127"/>
                <a:cs typeface="Times New Roman" panose="02020603050405020304" pitchFamily="18" charset="0"/>
              </a:rPr>
              <a:t>, </a:t>
            </a:r>
            <a:r>
              <a:rPr kumimoji="0" lang="en-US" altLang="ko-KR" sz="1800" b="1" kern="0" dirty="0">
                <a:latin typeface="Times New Roman" panose="02020603050405020304" pitchFamily="18" charset="0"/>
                <a:ea typeface="굴림" panose="020B0600000101010101" pitchFamily="34" charset="-127"/>
                <a:cs typeface="Times New Roman" panose="02020603050405020304" pitchFamily="18" charset="0"/>
              </a:rPr>
              <a:t>Companies and Universities:</a:t>
            </a:r>
          </a:p>
          <a:p>
            <a:pPr algn="just">
              <a:buFont typeface="+mj-lt"/>
              <a:buAutoNum type="arabicPeriod"/>
            </a:pPr>
            <a:r>
              <a:rPr lang="en-US" sz="1800" dirty="0">
                <a:latin typeface="Times New Roman"/>
                <a:ea typeface="+mn-lt"/>
                <a:cs typeface="+mn-lt"/>
              </a:rPr>
              <a:t>ETRI – Korea</a:t>
            </a:r>
          </a:p>
          <a:p>
            <a:pPr algn="just">
              <a:buFont typeface="+mj-lt"/>
              <a:buAutoNum type="arabicPeriod"/>
            </a:pPr>
            <a:r>
              <a:rPr lang="en-US" sz="1800" dirty="0">
                <a:latin typeface="Times New Roman"/>
                <a:ea typeface="+mn-lt"/>
                <a:cs typeface="+mn-lt"/>
              </a:rPr>
              <a:t>KIEL Research Institute - Korea</a:t>
            </a:r>
          </a:p>
          <a:p>
            <a:pPr algn="just">
              <a:buFont typeface="+mj-lt"/>
              <a:buAutoNum type="arabicPeriod"/>
            </a:pPr>
            <a:r>
              <a:rPr lang="en-US" sz="1800" dirty="0">
                <a:latin typeface="Times New Roman"/>
                <a:ea typeface="+mn-lt"/>
                <a:cs typeface="+mn-lt"/>
              </a:rPr>
              <a:t>Nagoya University - Japan</a:t>
            </a:r>
          </a:p>
          <a:p>
            <a:pPr algn="just">
              <a:buFont typeface="+mj-lt"/>
              <a:buAutoNum type="arabicPeriod"/>
            </a:pPr>
            <a:r>
              <a:rPr lang="en-US" sz="1800" dirty="0">
                <a:latin typeface="Times New Roman"/>
                <a:ea typeface="+mn-lt"/>
                <a:cs typeface="+mn-lt"/>
              </a:rPr>
              <a:t>Keio University – Japan</a:t>
            </a:r>
          </a:p>
          <a:p>
            <a:pPr algn="just">
              <a:buFont typeface="+mj-lt"/>
              <a:buAutoNum type="arabicPeriod"/>
            </a:pPr>
            <a:r>
              <a:rPr lang="en-US" sz="1800" dirty="0">
                <a:latin typeface="Times New Roman"/>
                <a:ea typeface="+mn-lt"/>
                <a:cs typeface="+mn-lt"/>
              </a:rPr>
              <a:t>University of Science and Technology of China – China</a:t>
            </a:r>
          </a:p>
          <a:p>
            <a:pPr algn="just">
              <a:buFont typeface="+mj-lt"/>
              <a:buAutoNum type="arabicPeriod"/>
            </a:pPr>
            <a:r>
              <a:rPr lang="en-US" sz="1800" dirty="0">
                <a:latin typeface="Times New Roman"/>
                <a:ea typeface="+mn-lt"/>
                <a:cs typeface="+mn-lt"/>
              </a:rPr>
              <a:t>Boston University – USA </a:t>
            </a:r>
          </a:p>
          <a:p>
            <a:pPr algn="just">
              <a:buFont typeface="+mj-lt"/>
              <a:buAutoNum type="arabicPeriod"/>
            </a:pPr>
            <a:r>
              <a:rPr lang="en-US" sz="1800" dirty="0">
                <a:latin typeface="Times New Roman"/>
                <a:ea typeface="+mn-lt"/>
                <a:cs typeface="+mn-lt"/>
              </a:rPr>
              <a:t>RPI – USA </a:t>
            </a:r>
          </a:p>
          <a:p>
            <a:pPr algn="just">
              <a:buFont typeface="+mj-lt"/>
              <a:buAutoNum type="arabicPeriod"/>
            </a:pPr>
            <a:r>
              <a:rPr lang="en-US" sz="1800" dirty="0">
                <a:latin typeface="Times New Roman"/>
                <a:ea typeface="+mn-lt"/>
                <a:cs typeface="+mn-lt"/>
              </a:rPr>
              <a:t>Signify – Netherland</a:t>
            </a:r>
          </a:p>
          <a:p>
            <a:pPr algn="just">
              <a:buFont typeface="+mj-lt"/>
              <a:buAutoNum type="arabicPeriod"/>
            </a:pPr>
            <a:r>
              <a:rPr lang="en-US" sz="1800" dirty="0">
                <a:latin typeface="Times New Roman"/>
                <a:ea typeface="+mn-lt"/>
                <a:cs typeface="+mn-lt"/>
              </a:rPr>
              <a:t>Panasonic Lighting – Japan</a:t>
            </a:r>
          </a:p>
          <a:p>
            <a:pPr algn="just">
              <a:buFont typeface="+mj-lt"/>
              <a:buAutoNum type="arabicPeriod"/>
            </a:pPr>
            <a:r>
              <a:rPr lang="en-US" sz="1800" dirty="0">
                <a:latin typeface="Times New Roman"/>
                <a:ea typeface="+mn-lt"/>
                <a:cs typeface="+mn-lt"/>
              </a:rPr>
              <a:t>OSRAM – Germany</a:t>
            </a:r>
          </a:p>
          <a:p>
            <a:pPr algn="just">
              <a:buFont typeface="+mj-lt"/>
              <a:buAutoNum type="arabicPeriod"/>
            </a:pPr>
            <a:r>
              <a:rPr lang="en-US" sz="1800" dirty="0">
                <a:latin typeface="Times New Roman"/>
                <a:ea typeface="+mn-lt"/>
                <a:cs typeface="+mn-lt"/>
              </a:rPr>
              <a:t>Casio – Japan</a:t>
            </a:r>
          </a:p>
          <a:p>
            <a:pPr algn="just">
              <a:buFont typeface="+mj-lt"/>
              <a:buAutoNum type="arabicPeriod"/>
            </a:pPr>
            <a:r>
              <a:rPr lang="en-US" sz="1800" dirty="0">
                <a:latin typeface="Times New Roman"/>
                <a:ea typeface="+mn-lt"/>
                <a:cs typeface="+mn-lt"/>
              </a:rPr>
              <a:t>GE Lighting – USA </a:t>
            </a:r>
          </a:p>
          <a:p>
            <a:pPr algn="just">
              <a:buFont typeface="+mj-lt"/>
              <a:buAutoNum type="arabicPeriod"/>
            </a:pPr>
            <a:r>
              <a:rPr lang="en-US" sz="1800" dirty="0">
                <a:latin typeface="Times New Roman"/>
                <a:ea typeface="+mn-lt"/>
                <a:cs typeface="+mn-lt"/>
              </a:rPr>
              <a:t>EU Universities and Companies (COST)</a:t>
            </a:r>
          </a:p>
          <a:p>
            <a:pPr algn="just">
              <a:buFont typeface="+mj-lt"/>
              <a:buAutoNum type="arabicPeriod"/>
            </a:pPr>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R&amp;D Institutes, Companies and Universities for OCC Standard</a:t>
            </a:r>
            <a:endParaRPr lang="en-US" sz="3200" dirty="0">
              <a:latin typeface="Times New Roman"/>
              <a:cs typeface="Times New Roman"/>
            </a:endParaRPr>
          </a:p>
        </p:txBody>
      </p:sp>
    </p:spTree>
    <p:extLst>
      <p:ext uri="{BB962C8B-B14F-4D97-AF65-F5344CB8AC3E}">
        <p14:creationId xmlns:p14="http://schemas.microsoft.com/office/powerpoint/2010/main" val="3733544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35160" y="1570038"/>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lnSpc>
                <a:spcPct val="90000"/>
              </a:lnSpc>
              <a:buNone/>
            </a:pPr>
            <a:r>
              <a:rPr lang="en-US" altLang="ko-KR" sz="1800" b="1" kern="0" dirty="0" err="1">
                <a:latin typeface="Times New Roman" panose="02020603050405020304" pitchFamily="18" charset="0"/>
                <a:ea typeface="굴림" panose="020B0600000101010101" pitchFamily="34" charset="-127"/>
                <a:cs typeface="Times New Roman" panose="02020603050405020304" pitchFamily="18" charset="0"/>
              </a:rPr>
              <a:t>n</a:t>
            </a:r>
            <a:r>
              <a:rPr kumimoji="0" lang="en-US" altLang="ko-KR" sz="1800" b="1" kern="0" dirty="0" err="1">
                <a:latin typeface="Times New Roman" panose="02020603050405020304" pitchFamily="18" charset="0"/>
                <a:ea typeface="굴림" panose="020B0600000101010101" pitchFamily="34" charset="-127"/>
                <a:cs typeface="Times New Roman" panose="02020603050405020304" pitchFamily="18" charset="0"/>
              </a:rPr>
              <a:t>ewfocus</a:t>
            </a:r>
            <a:r>
              <a:rPr kumimoji="0" lang="en-US" altLang="ko-KR" sz="1800" b="1" kern="0" dirty="0">
                <a:latin typeface="Times New Roman" panose="02020603050405020304" pitchFamily="18" charset="0"/>
                <a:ea typeface="굴림" panose="020B0600000101010101" pitchFamily="34" charset="-127"/>
                <a:cs typeface="Times New Roman" panose="02020603050405020304" pitchFamily="18" charset="0"/>
              </a:rPr>
              <a:t> COST:</a:t>
            </a:r>
          </a:p>
          <a:p>
            <a:pPr marL="0" indent="0" algn="just">
              <a:buNone/>
            </a:pPr>
            <a:r>
              <a:rPr lang="en-US" sz="1600" dirty="0">
                <a:latin typeface="Times New Roman"/>
                <a:ea typeface="+mn-lt"/>
                <a:cs typeface="+mn-lt"/>
              </a:rPr>
              <a:t>Aalto University(FI), Aristotle University in Thessaloniki(GR), and University of Strathclyde (UK)</a:t>
            </a:r>
          </a:p>
          <a:p>
            <a:pPr marL="0" indent="0" algn="just">
              <a:buNone/>
            </a:pPr>
            <a:r>
              <a:rPr lang="en-US" sz="1600" dirty="0">
                <a:latin typeface="Times New Roman"/>
                <a:ea typeface="+mn-lt"/>
                <a:cs typeface="+mn-lt"/>
              </a:rPr>
              <a:t>Collaborators:</a:t>
            </a:r>
          </a:p>
          <a:p>
            <a:pPr marL="0" indent="0" algn="just">
              <a:buNone/>
            </a:pPr>
            <a:r>
              <a:rPr lang="en-US" sz="1600" dirty="0">
                <a:latin typeface="Times New Roman"/>
                <a:ea typeface="+mn-lt"/>
                <a:cs typeface="+mn-lt"/>
              </a:rPr>
              <a:t>• Cluster 1: </a:t>
            </a:r>
            <a:r>
              <a:rPr lang="en-US" sz="1600" dirty="0" err="1">
                <a:latin typeface="Times New Roman"/>
                <a:ea typeface="+mn-lt"/>
                <a:cs typeface="+mn-lt"/>
              </a:rPr>
              <a:t>Universidade</a:t>
            </a:r>
            <a:r>
              <a:rPr lang="en-US" sz="1600" dirty="0">
                <a:latin typeface="Times New Roman"/>
                <a:ea typeface="+mn-lt"/>
                <a:cs typeface="+mn-lt"/>
              </a:rPr>
              <a:t> de Aveiro (Portugal), </a:t>
            </a:r>
            <a:r>
              <a:rPr lang="en-US" sz="1600" dirty="0" err="1">
                <a:latin typeface="Times New Roman"/>
                <a:ea typeface="+mn-lt"/>
                <a:cs typeface="+mn-lt"/>
              </a:rPr>
              <a:t>Scuola</a:t>
            </a:r>
            <a:r>
              <a:rPr lang="en-US" sz="1600" dirty="0">
                <a:latin typeface="Times New Roman"/>
                <a:ea typeface="+mn-lt"/>
                <a:cs typeface="+mn-lt"/>
              </a:rPr>
              <a:t> </a:t>
            </a:r>
            <a:r>
              <a:rPr lang="en-US" sz="1600" dirty="0" err="1">
                <a:latin typeface="Times New Roman"/>
                <a:ea typeface="+mn-lt"/>
                <a:cs typeface="+mn-lt"/>
              </a:rPr>
              <a:t>Superiore</a:t>
            </a:r>
            <a:r>
              <a:rPr lang="en-US" sz="1600" dirty="0">
                <a:latin typeface="Times New Roman"/>
                <a:ea typeface="+mn-lt"/>
                <a:cs typeface="+mn-lt"/>
              </a:rPr>
              <a:t> </a:t>
            </a:r>
            <a:r>
              <a:rPr lang="en-US" sz="1600" dirty="0" err="1">
                <a:latin typeface="Times New Roman"/>
                <a:ea typeface="+mn-lt"/>
                <a:cs typeface="+mn-lt"/>
              </a:rPr>
              <a:t>Sant’Anna</a:t>
            </a:r>
            <a:r>
              <a:rPr lang="en-US" sz="1600" dirty="0">
                <a:latin typeface="Times New Roman"/>
                <a:ea typeface="+mn-lt"/>
                <a:cs typeface="+mn-lt"/>
              </a:rPr>
              <a:t>(Italy)</a:t>
            </a:r>
          </a:p>
          <a:p>
            <a:pPr marL="0" indent="0" algn="just">
              <a:buNone/>
            </a:pPr>
            <a:r>
              <a:rPr lang="en-US" sz="1600" dirty="0">
                <a:latin typeface="Times New Roman"/>
                <a:ea typeface="+mn-lt"/>
                <a:cs typeface="+mn-lt"/>
              </a:rPr>
              <a:t>• Cluster 2: KTH(Sweden); Ericsson(Sweden); KU Leuven(Belgium); University of</a:t>
            </a:r>
          </a:p>
          <a:p>
            <a:pPr marL="0" indent="0" algn="just">
              <a:buNone/>
            </a:pPr>
            <a:r>
              <a:rPr lang="en-US" sz="1600" dirty="0">
                <a:latin typeface="Times New Roman"/>
                <a:ea typeface="+mn-lt"/>
                <a:cs typeface="+mn-lt"/>
              </a:rPr>
              <a:t>Edinburgh(UK)</a:t>
            </a:r>
          </a:p>
          <a:p>
            <a:pPr marL="0" indent="0" algn="just">
              <a:buNone/>
            </a:pPr>
            <a:r>
              <a:rPr lang="en-US" sz="1600" dirty="0">
                <a:latin typeface="Times New Roman"/>
                <a:ea typeface="+mn-lt"/>
                <a:cs typeface="+mn-lt"/>
              </a:rPr>
              <a:t>• Cluster 3: Kadir Has University(Turkey); University of Sarajevo &amp; BH Telecom (Bosnia and Herzegovina); Northumbria University(UK); Czech Technical University at Prague(Czech Republic)</a:t>
            </a:r>
          </a:p>
          <a:p>
            <a:pPr marL="0" indent="0" algn="just">
              <a:buNone/>
            </a:pPr>
            <a:r>
              <a:rPr lang="en-US" sz="1600" dirty="0">
                <a:latin typeface="Times New Roman"/>
                <a:ea typeface="+mn-lt"/>
                <a:cs typeface="+mn-lt"/>
              </a:rPr>
              <a:t>• Cluster 4: DLR(Germany); University of Versailles Saint-Quentin(France); Fraunhofer HHI(Germany)</a:t>
            </a:r>
          </a:p>
          <a:p>
            <a:pPr marL="0" indent="0" algn="just">
              <a:buNone/>
            </a:pPr>
            <a:r>
              <a:rPr lang="en-US" sz="1600" dirty="0">
                <a:latin typeface="Times New Roman"/>
                <a:ea typeface="+mn-lt"/>
                <a:cs typeface="+mn-lt"/>
              </a:rPr>
              <a:t>• Cluster 5: </a:t>
            </a:r>
            <a:r>
              <a:rPr lang="en-US" sz="1600" dirty="0" err="1">
                <a:latin typeface="Times New Roman"/>
                <a:ea typeface="+mn-lt"/>
                <a:cs typeface="+mn-lt"/>
              </a:rPr>
              <a:t>Ozyegin</a:t>
            </a:r>
            <a:r>
              <a:rPr lang="en-US" sz="1600" dirty="0">
                <a:latin typeface="Times New Roman"/>
                <a:ea typeface="+mn-lt"/>
                <a:cs typeface="+mn-lt"/>
              </a:rPr>
              <a:t> University(Turkey); UNS-FTN (Serbia); </a:t>
            </a:r>
            <a:r>
              <a:rPr lang="en-US" sz="1600" dirty="0" err="1">
                <a:latin typeface="Times New Roman"/>
                <a:ea typeface="+mn-lt"/>
                <a:cs typeface="+mn-lt"/>
              </a:rPr>
              <a:t>Inria</a:t>
            </a:r>
            <a:r>
              <a:rPr lang="en-US" sz="1600" dirty="0">
                <a:latin typeface="Times New Roman"/>
                <a:ea typeface="+mn-lt"/>
                <a:cs typeface="+mn-lt"/>
              </a:rPr>
              <a:t> (France)</a:t>
            </a:r>
          </a:p>
          <a:p>
            <a:pPr marL="0" indent="0" algn="just">
              <a:buNone/>
            </a:pPr>
            <a:r>
              <a:rPr lang="en-US" sz="1600" dirty="0">
                <a:latin typeface="Times New Roman"/>
                <a:ea typeface="+mn-lt"/>
                <a:cs typeface="+mn-lt"/>
              </a:rPr>
              <a:t>• Cluster 6: Roma Tre University(Italy); Universidad de La Laguna(Spain); Universidad Carlos III de Madrid(Spain); Alex Ekwueme Federal University(Nigeria); Centrale Marseille &amp; </a:t>
            </a:r>
            <a:r>
              <a:rPr lang="en-US" sz="1600" dirty="0" err="1">
                <a:latin typeface="Times New Roman"/>
                <a:ea typeface="+mn-lt"/>
                <a:cs typeface="+mn-lt"/>
              </a:rPr>
              <a:t>Institut</a:t>
            </a:r>
            <a:r>
              <a:rPr lang="en-US" sz="1600" dirty="0">
                <a:latin typeface="Times New Roman"/>
                <a:ea typeface="+mn-lt"/>
                <a:cs typeface="+mn-lt"/>
              </a:rPr>
              <a:t> Fresnel(France)</a:t>
            </a: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R&amp;D Institutes, Companies and Universities for OCC Standard</a:t>
            </a:r>
            <a:endParaRPr lang="en-US" sz="3200" dirty="0">
              <a:latin typeface="Times New Roman"/>
              <a:cs typeface="Times New Roman"/>
            </a:endParaRPr>
          </a:p>
        </p:txBody>
      </p:sp>
    </p:spTree>
    <p:extLst>
      <p:ext uri="{BB962C8B-B14F-4D97-AF65-F5344CB8AC3E}">
        <p14:creationId xmlns:p14="http://schemas.microsoft.com/office/powerpoint/2010/main" val="214452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35160" y="1570038"/>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nSpc>
                <a:spcPct val="115000"/>
              </a:lnSpc>
              <a:spcAft>
                <a:spcPts val="800"/>
              </a:spcAft>
              <a:buNone/>
            </a:pPr>
            <a:r>
              <a:rPr lang="en-US" altLang="ko-KR" sz="1800" b="1" kern="100" dirty="0">
                <a:effectLst/>
                <a:latin typeface="Aptos" panose="020B0004020202020204" pitchFamily="34" charset="0"/>
                <a:ea typeface="맑은 고딕" panose="020B0503020000020004" pitchFamily="50" charset="-127"/>
                <a:cs typeface="Times New Roman" panose="02020603050405020304" pitchFamily="18" charset="0"/>
              </a:rPr>
              <a:t>R&amp;D Institute, Companies and Universities (Paper Optical Camera Communication based on google scholar 2021-2024) </a:t>
            </a:r>
            <a:endParaRPr lang="ko-KR" altLang="ko-KR" sz="1800" kern="100" dirty="0">
              <a:effectLst/>
              <a:latin typeface="Aptos" panose="020B0004020202020204" pitchFamily="34"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Kookmin</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University , </a:t>
            </a: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Yeungnam</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University , Changwon National University , </a:t>
            </a: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Pukyong</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National University, Ulsan National Institute of Science and Technology (UNIST) - South Korea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Ritsumeikan</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University , Okayama University of Science, Chiba Institute of Technology, Nagoya University - Japan</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South China University of Technology, Soochow University, Jilin University, Wuhan University of Technology, The Hong Kong Polytechnic University, Nanjing University of Posts and Telecommunications, Harbin Engineering University – China</a:t>
            </a:r>
            <a:endParaRPr lang="en-US" sz="1800" dirty="0">
              <a:latin typeface="Times New Roman" panose="02020603050405020304" pitchFamily="18" charset="0"/>
              <a:ea typeface="+mn-lt"/>
              <a:cs typeface="Times New Roman" panose="02020603050405020304" pitchFamily="18" charset="0"/>
            </a:endParaRPr>
          </a:p>
          <a:p>
            <a:pPr algn="just">
              <a:buFont typeface="+mj-lt"/>
              <a:buAutoNum type="arabicPeriod"/>
            </a:pPr>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R&amp;D Institutes, Companies and Universities for OCC Standard</a:t>
            </a:r>
            <a:endParaRPr lang="en-US" sz="3200" dirty="0">
              <a:latin typeface="Times New Roman"/>
              <a:cs typeface="Times New Roman"/>
            </a:endParaRPr>
          </a:p>
        </p:txBody>
      </p:sp>
    </p:spTree>
    <p:extLst>
      <p:ext uri="{BB962C8B-B14F-4D97-AF65-F5344CB8AC3E}">
        <p14:creationId xmlns:p14="http://schemas.microsoft.com/office/powerpoint/2010/main" val="1686215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35160" y="1461883"/>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nSpc>
                <a:spcPct val="115000"/>
              </a:lnSpc>
              <a:spcAft>
                <a:spcPts val="800"/>
              </a:spcAft>
              <a:buNone/>
            </a:pPr>
            <a:r>
              <a:rPr lang="en-US" altLang="ko-KR" sz="1800" b="1" kern="100" dirty="0">
                <a:effectLst/>
                <a:latin typeface="Aptos" panose="020B0004020202020204" pitchFamily="34" charset="0"/>
                <a:ea typeface="맑은 고딕" panose="020B0503020000020004" pitchFamily="50" charset="-127"/>
                <a:cs typeface="Times New Roman" panose="02020603050405020304" pitchFamily="18" charset="0"/>
              </a:rPr>
              <a:t>R&amp;D Institute, Companies and Universities (Paper Optical Camera Communication based on google scholar 2021-2024) </a:t>
            </a:r>
            <a:endParaRPr lang="ko-KR" altLang="ko-KR" sz="1800" kern="100" dirty="0">
              <a:effectLst/>
              <a:latin typeface="Aptos" panose="020B0004020202020204" pitchFamily="34"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Xidian</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University, Sichuan University, Southwest </a:t>
            </a: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Jiaotong</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University, Feng Chia University – China.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National Yang Ming Chiao Tung University, National Chiao Tung University, Industrial Technology Research Institute – Taiwan.</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Quy Nhon University - Vietnam</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Northumbria University, University of Strathclyde, University of Southampton – UK</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University of Aveiro (</a:t>
            </a: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Universidade</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de Aveiro) – Portugal.</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University of Las Palmas de Gran </a:t>
            </a: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Canaria</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(ULPGC) – Spain.</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Czech Technical University in Prague - Czech Republic.</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Eastern Institute of Technology - New Zealand.</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spcAft>
                <a:spcPts val="800"/>
              </a:spcAft>
              <a:buFont typeface="+mj-lt"/>
              <a:buAutoNum type="arabicPeriod"/>
            </a:pP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Politehnica</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University of Bucharest – Romania.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just">
              <a:buFont typeface="+mj-lt"/>
              <a:buAutoNum type="arabicPeriod"/>
            </a:pPr>
            <a:endParaRPr lang="en-US" sz="1500" dirty="0">
              <a:latin typeface="Times New Roman"/>
              <a:ea typeface="+mn-lt"/>
              <a:cs typeface="+mn-lt"/>
            </a:endParaRPr>
          </a:p>
          <a:p>
            <a:pPr algn="just">
              <a:buFont typeface="+mj-lt"/>
              <a:buAutoNum type="arabicPeriod"/>
            </a:pPr>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R&amp;D Institutes, Companies and Universities for OCC Standard</a:t>
            </a:r>
            <a:endParaRPr lang="en-US" sz="3200" dirty="0">
              <a:latin typeface="Times New Roman"/>
              <a:cs typeface="Times New Roman"/>
            </a:endParaRPr>
          </a:p>
        </p:txBody>
      </p:sp>
    </p:spTree>
    <p:extLst>
      <p:ext uri="{BB962C8B-B14F-4D97-AF65-F5344CB8AC3E}">
        <p14:creationId xmlns:p14="http://schemas.microsoft.com/office/powerpoint/2010/main" val="1610258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35160" y="1570038"/>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lnSpc>
                <a:spcPct val="90000"/>
              </a:lnSpc>
              <a:buNone/>
            </a:pPr>
            <a:r>
              <a:rPr lang="en-US" altLang="ko-KR" sz="1800" b="1" kern="100" dirty="0">
                <a:effectLst/>
                <a:latin typeface="Aptos" panose="020B0004020202020204" pitchFamily="34" charset="0"/>
                <a:ea typeface="맑은 고딕" panose="020B0503020000020004" pitchFamily="50" charset="-127"/>
                <a:cs typeface="Times New Roman" panose="02020603050405020304" pitchFamily="18" charset="0"/>
              </a:rPr>
              <a:t>R&amp;D Institute, Companies and Universities (Paper Optical Camera Communication based on IEEE (Journal) 2021-2024) </a:t>
            </a:r>
            <a:endParaRPr kumimoji="0" lang="en-US" altLang="ko-KR" sz="2000" kern="0" dirty="0">
              <a:latin typeface="Times New Roman" panose="02020603050405020304" pitchFamily="18" charset="0"/>
              <a:ea typeface="굴림" panose="020B0600000101010101" pitchFamily="34"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The Chinese University of Hong Kong - China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KUET, Noakhali Science and Technology University - Bangladesh</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University of Essex - UK</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Nanyang Technological University - Singapore</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Michigan State University - USA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i2CAT Foundation - Spain</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RMIT University - Australia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IDeTIC</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-ULPGC – </a:t>
            </a: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Spanyol</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State University of Campinas (UNICAMP) - Brazil</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Nagaoka University of Technology – Japan</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spcAft>
                <a:spcPts val="800"/>
              </a:spcAft>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TU Dortmund University - Germany</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just">
              <a:buFont typeface="+mj-lt"/>
              <a:buAutoNum type="arabicPeriod"/>
            </a:pPr>
            <a:endParaRPr lang="en-US" sz="1500" dirty="0">
              <a:latin typeface="Times New Roman"/>
              <a:ea typeface="+mn-lt"/>
              <a:cs typeface="+mn-lt"/>
            </a:endParaRPr>
          </a:p>
          <a:p>
            <a:pPr algn="just">
              <a:buFont typeface="+mj-lt"/>
              <a:buAutoNum type="arabicPeriod"/>
            </a:pPr>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R&amp;D Institutes, Companies and Universities for OCC Standard</a:t>
            </a:r>
            <a:endParaRPr lang="en-US" sz="3200" dirty="0">
              <a:latin typeface="Times New Roman"/>
              <a:cs typeface="Times New Roman"/>
            </a:endParaRPr>
          </a:p>
        </p:txBody>
      </p:sp>
    </p:spTree>
    <p:extLst>
      <p:ext uri="{BB962C8B-B14F-4D97-AF65-F5344CB8AC3E}">
        <p14:creationId xmlns:p14="http://schemas.microsoft.com/office/powerpoint/2010/main" val="388294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a:cs typeface="Times New Roman"/>
              </a:rPr>
              <a:t>Contents</a:t>
            </a:r>
          </a:p>
        </p:txBody>
      </p:sp>
      <p:sp>
        <p:nvSpPr>
          <p:cNvPr id="7" name="Rectangle 3"/>
          <p:cNvSpPr>
            <a:spLocks noGrp="1" noChangeArrowheads="1"/>
          </p:cNvSpPr>
          <p:nvPr>
            <p:ph idx="1"/>
          </p:nvPr>
        </p:nvSpPr>
        <p:spPr>
          <a:xfrm>
            <a:off x="457200" y="1417638"/>
            <a:ext cx="8599140" cy="4918464"/>
          </a:xfrm>
          <a:ln/>
        </p:spPr>
        <p:txBody>
          <a:bodyPr vert="horz" lIns="91440" tIns="45720" rIns="91440" bIns="45720" rtlCol="0" anchor="t">
            <a:normAutofit/>
          </a:bodyPr>
          <a:lstStyle/>
          <a:p>
            <a:pPr algn="just"/>
            <a:r>
              <a:rPr lang="en-US" sz="2400" dirty="0">
                <a:latin typeface="Times New Roman"/>
                <a:ea typeface="ＭＳ Ｐゴシック"/>
                <a:cs typeface="Times New Roman"/>
              </a:rPr>
              <a:t>NG-OCC Characteristics</a:t>
            </a:r>
          </a:p>
          <a:p>
            <a:pPr lvl="1" algn="just"/>
            <a:r>
              <a:rPr lang="en-US" sz="2000" dirty="0">
                <a:latin typeface="Times New Roman"/>
                <a:ea typeface="ＭＳ Ｐゴシック"/>
                <a:cs typeface="Times New Roman"/>
              </a:rPr>
              <a:t>AI Integration in NG-OCC</a:t>
            </a:r>
            <a:endParaRPr lang="en-US" altLang="ja-JP" sz="2000" dirty="0">
              <a:latin typeface="Times New Roman"/>
              <a:ea typeface="ＭＳ Ｐゴシック"/>
              <a:cs typeface="Times New Roman"/>
            </a:endParaRPr>
          </a:p>
          <a:p>
            <a:pPr lvl="1" algn="just"/>
            <a:r>
              <a:rPr lang="en-US" altLang="ja-JP" sz="2000" dirty="0">
                <a:latin typeface="Times New Roman"/>
                <a:ea typeface="ＭＳ Ｐゴシック"/>
                <a:cs typeface="Times New Roman"/>
              </a:rPr>
              <a:t>Channel Model to Support High Mobility Under Adverse Condition</a:t>
            </a:r>
            <a:endParaRPr lang="en-US" sz="2000" dirty="0">
              <a:cs typeface="Calibri"/>
            </a:endParaRPr>
          </a:p>
          <a:p>
            <a:pPr algn="just"/>
            <a:r>
              <a:rPr lang="en-US" sz="2400" dirty="0">
                <a:latin typeface="Times New Roman"/>
                <a:ea typeface="ＭＳ Ｐゴシック"/>
                <a:cs typeface="Times New Roman"/>
              </a:rPr>
              <a:t>Future Applications of NG-OCC</a:t>
            </a:r>
          </a:p>
          <a:p>
            <a:pPr lvl="1" algn="just"/>
            <a:r>
              <a:rPr lang="en-US" sz="2000" dirty="0">
                <a:latin typeface="Times New Roman"/>
                <a:ea typeface="ＭＳ Ｐゴシック"/>
                <a:cs typeface="Times New Roman"/>
              </a:rPr>
              <a:t>OCC-based Drone Networks</a:t>
            </a:r>
            <a:endParaRPr lang="en-US" sz="2000" dirty="0">
              <a:cs typeface="Calibri"/>
            </a:endParaRPr>
          </a:p>
          <a:p>
            <a:pPr lvl="1" algn="just"/>
            <a:r>
              <a:rPr lang="en-US" sz="2000" dirty="0">
                <a:latin typeface="Times New Roman"/>
                <a:ea typeface="ＭＳ Ｐゴシック"/>
                <a:cs typeface="Times New Roman"/>
              </a:rPr>
              <a:t>Indoor/Outdoor Positioning Using OCC and LiDAR</a:t>
            </a:r>
          </a:p>
          <a:p>
            <a:pPr lvl="1" algn="just"/>
            <a:r>
              <a:rPr lang="en-US" sz="2000" dirty="0">
                <a:latin typeface="Times New Roman"/>
                <a:ea typeface="ＭＳ Ｐゴシック"/>
                <a:cs typeface="Times New Roman"/>
              </a:rPr>
              <a:t>Deep Learning based OCC to Support High Mobility Vehicle</a:t>
            </a:r>
          </a:p>
          <a:p>
            <a:pPr algn="just"/>
            <a:r>
              <a:rPr lang="en-US" altLang="ja-JP" sz="2400" dirty="0">
                <a:latin typeface="Times New Roman"/>
                <a:ea typeface="ＭＳ Ｐゴシック"/>
                <a:cs typeface="Times New Roman"/>
              </a:rPr>
              <a:t>Conclusion</a:t>
            </a:r>
          </a:p>
          <a:p>
            <a:pPr marL="536575" lvl="0" indent="-536575" algn="just">
              <a:buNone/>
            </a:pPr>
            <a:endParaRPr lang="en-US" altLang="ja-JP" sz="2400" dirty="0">
              <a:latin typeface="Times New Roman" panose="02020603050405020304" pitchFamily="18" charset="0"/>
              <a:ea typeface="ＭＳ Ｐゴシック"/>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35160" y="1570038"/>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nSpc>
                <a:spcPct val="115000"/>
              </a:lnSpc>
              <a:spcAft>
                <a:spcPts val="800"/>
              </a:spcAft>
              <a:buNone/>
            </a:pPr>
            <a:r>
              <a:rPr lang="en-US" altLang="ko-KR" sz="1800" b="1" kern="100" dirty="0">
                <a:effectLst/>
                <a:latin typeface="Aptos" panose="020B0004020202020204" pitchFamily="34" charset="0"/>
                <a:ea typeface="맑은 고딕" panose="020B0503020000020004" pitchFamily="50" charset="-127"/>
                <a:cs typeface="Times New Roman" panose="02020603050405020304" pitchFamily="18" charset="0"/>
              </a:rPr>
              <a:t>R&amp;D Institute, Companies and Universities (Paper Optical Camera Communication based on IEEE (conference) 2021-2024) </a:t>
            </a:r>
            <a:endParaRPr lang="ko-KR" altLang="ko-KR" sz="1800" kern="100" dirty="0">
              <a:effectLst/>
              <a:latin typeface="Aptos" panose="020B0004020202020204" pitchFamily="34"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National Formosa University - Taiwan</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RMIT University – Australia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it-IT"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Universidad Nacional de Colombia – Colombia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Tokyo University of Agriculture and Technology – Japan</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Fuzhou University – China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Defence</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Science and Technology Laboratory - UK</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Research Technology SEW-EURODRIVE GmbH &amp; Co.KG - Germany</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Perm State National Research University - Russia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Universidade</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de Aveiro – Portugal</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Michigan State University - </a:t>
            </a:r>
            <a:r>
              <a:rPr lang="en-US" altLang="ko-KR" sz="1600" kern="100" dirty="0">
                <a:latin typeface="Times New Roman" panose="02020603050405020304" pitchFamily="18" charset="0"/>
                <a:ea typeface="맑은 고딕" panose="020B0503020000020004" pitchFamily="50" charset="-127"/>
                <a:cs typeface="Times New Roman" panose="02020603050405020304" pitchFamily="18" charset="0"/>
              </a:rPr>
              <a:t>USA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Tokyo University of Agriculture and Technology - Japan.</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spcAft>
                <a:spcPts val="800"/>
              </a:spcAft>
              <a:buFont typeface="+mj-lt"/>
              <a:buAutoNum type="arabicPeriod"/>
            </a:pPr>
            <a:r>
              <a:rPr lang="it-IT"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Universidad Autónoma de San Luis Potosí – Mexico.</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endParaRPr lang="ko-KR" altLang="ko-KR" sz="1400" kern="100" dirty="0">
              <a:effectLst/>
              <a:latin typeface="Aptos" panose="020B0004020202020204" pitchFamily="34" charset="0"/>
              <a:ea typeface="맑은 고딕" panose="020B0503020000020004" pitchFamily="50" charset="-127"/>
              <a:cs typeface="Times New Roman" panose="02020603050405020304" pitchFamily="18" charset="0"/>
            </a:endParaRPr>
          </a:p>
          <a:p>
            <a:pPr algn="just">
              <a:buFont typeface="+mj-lt"/>
              <a:buAutoNum type="arabicPeriod"/>
            </a:pPr>
            <a:endParaRPr lang="en-US" sz="1500" dirty="0">
              <a:latin typeface="Times New Roman"/>
              <a:ea typeface="+mn-lt"/>
              <a:cs typeface="+mn-lt"/>
            </a:endParaRPr>
          </a:p>
          <a:p>
            <a:pPr algn="just">
              <a:buFont typeface="+mj-lt"/>
              <a:buAutoNum type="arabicPeriod"/>
            </a:pPr>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R&amp;D Institutes, Companies and Universities for OCC Standard</a:t>
            </a:r>
            <a:endParaRPr lang="en-US" sz="3200" dirty="0">
              <a:latin typeface="Times New Roman"/>
              <a:cs typeface="Times New Roman"/>
            </a:endParaRPr>
          </a:p>
        </p:txBody>
      </p:sp>
    </p:spTree>
    <p:extLst>
      <p:ext uri="{BB962C8B-B14F-4D97-AF65-F5344CB8AC3E}">
        <p14:creationId xmlns:p14="http://schemas.microsoft.com/office/powerpoint/2010/main" val="2251193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35160" y="1570038"/>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nSpc>
                <a:spcPct val="115000"/>
              </a:lnSpc>
              <a:spcAft>
                <a:spcPts val="800"/>
              </a:spcAft>
              <a:buNone/>
            </a:pPr>
            <a:r>
              <a:rPr lang="en-US" altLang="ko-KR" sz="1800" b="1" kern="100" dirty="0">
                <a:effectLst/>
                <a:latin typeface="Aptos" panose="020B0004020202020204" pitchFamily="34" charset="0"/>
                <a:ea typeface="맑은 고딕" panose="020B0503020000020004" pitchFamily="50" charset="-127"/>
                <a:cs typeface="Times New Roman" panose="02020603050405020304" pitchFamily="18" charset="0"/>
              </a:rPr>
              <a:t>Webcam Manufacturers </a:t>
            </a:r>
            <a:endParaRPr lang="ko-KR" altLang="ko-KR" sz="1800" kern="100" dirty="0">
              <a:effectLst/>
              <a:latin typeface="Aptos" panose="020B0004020202020204" pitchFamily="34"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Lenovo Group Ltd. - China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Razer Inc. - USA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Dell - USA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Obsbot</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 China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Elgato</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 Germany</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Ausdom</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Global – China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Vivitar</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Corporation - USA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Creative Technology Ltd. – Singapore</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Shenzhen Teng Wei Video Technology Co. Ltd. – China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A4Tech Co. Ltd. – Taiwan</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spcAft>
                <a:spcPts val="800"/>
              </a:spcAft>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KYE Systems Corp. (Genius) – Taiwan</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endParaRPr lang="ko-KR" altLang="ko-KR" sz="1400" kern="100" dirty="0">
              <a:effectLst/>
              <a:latin typeface="Aptos" panose="020B0004020202020204" pitchFamily="34" charset="0"/>
              <a:ea typeface="맑은 고딕" panose="020B0503020000020004" pitchFamily="50" charset="-127"/>
              <a:cs typeface="Times New Roman" panose="02020603050405020304" pitchFamily="18" charset="0"/>
            </a:endParaRPr>
          </a:p>
          <a:p>
            <a:pPr algn="just">
              <a:buFont typeface="+mj-lt"/>
              <a:buAutoNum type="arabicPeriod"/>
            </a:pPr>
            <a:endParaRPr lang="en-US" sz="1500" dirty="0">
              <a:latin typeface="Times New Roman"/>
              <a:ea typeface="+mn-lt"/>
              <a:cs typeface="+mn-lt"/>
            </a:endParaRPr>
          </a:p>
          <a:p>
            <a:pPr algn="just">
              <a:buFont typeface="+mj-lt"/>
              <a:buAutoNum type="arabicPeriod"/>
            </a:pPr>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R&amp;D Institutes, Companies and Universities for OCC Standard</a:t>
            </a:r>
            <a:endParaRPr lang="en-US" sz="3200" dirty="0">
              <a:latin typeface="Times New Roman"/>
              <a:cs typeface="Times New Roman"/>
            </a:endParaRPr>
          </a:p>
        </p:txBody>
      </p:sp>
    </p:spTree>
    <p:extLst>
      <p:ext uri="{BB962C8B-B14F-4D97-AF65-F5344CB8AC3E}">
        <p14:creationId xmlns:p14="http://schemas.microsoft.com/office/powerpoint/2010/main" val="1308149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35160" y="1570038"/>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nSpc>
                <a:spcPct val="115000"/>
              </a:lnSpc>
              <a:spcAft>
                <a:spcPts val="800"/>
              </a:spcAft>
              <a:buNone/>
            </a:pPr>
            <a:r>
              <a:rPr lang="en-US" altLang="ko-KR" sz="1800" b="1" kern="100" dirty="0">
                <a:effectLst/>
                <a:latin typeface="Aptos" panose="020B0004020202020204" pitchFamily="34" charset="0"/>
                <a:ea typeface="맑은 고딕" panose="020B0503020000020004" pitchFamily="50" charset="-127"/>
                <a:cs typeface="Times New Roman" panose="02020603050405020304" pitchFamily="18" charset="0"/>
              </a:rPr>
              <a:t>CCTV Manufacturers </a:t>
            </a:r>
            <a:endParaRPr lang="ko-KR" altLang="ko-KR" sz="1800" kern="100" dirty="0">
              <a:effectLst/>
              <a:latin typeface="Aptos" panose="020B0004020202020204" pitchFamily="34"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Bosch – Germany</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Dahua – China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Axis – Sweden</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Hanwha </a:t>
            </a: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Techwin</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 South Korea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CP Plus – India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Lorex</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 Canada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Honeywell - USA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Vmukti</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Solutions – India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Digital Watchdog - USA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Vivotek</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 Taiwan</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spcAft>
                <a:spcPts val="800"/>
              </a:spcAft>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Arecont - United States</a:t>
            </a:r>
            <a:endParaRPr lang="en-US" sz="1500" dirty="0">
              <a:latin typeface="Times New Roman" panose="02020603050405020304" pitchFamily="18" charset="0"/>
              <a:ea typeface="+mn-lt"/>
              <a:cs typeface="Times New Roman" panose="02020603050405020304" pitchFamily="18" charset="0"/>
            </a:endParaRPr>
          </a:p>
          <a:p>
            <a:pPr algn="just">
              <a:buFont typeface="+mj-lt"/>
              <a:buAutoNum type="arabicPeriod"/>
            </a:pPr>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R&amp;D Institutes, Companies and Universities for OCC Standard</a:t>
            </a:r>
            <a:endParaRPr lang="en-US" sz="3200" dirty="0">
              <a:latin typeface="Times New Roman"/>
              <a:cs typeface="Times New Roman"/>
            </a:endParaRPr>
          </a:p>
        </p:txBody>
      </p:sp>
    </p:spTree>
    <p:extLst>
      <p:ext uri="{BB962C8B-B14F-4D97-AF65-F5344CB8AC3E}">
        <p14:creationId xmlns:p14="http://schemas.microsoft.com/office/powerpoint/2010/main" val="1547739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35160" y="1570038"/>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nSpc>
                <a:spcPct val="115000"/>
              </a:lnSpc>
              <a:spcAft>
                <a:spcPts val="800"/>
              </a:spcAft>
              <a:buNone/>
            </a:pPr>
            <a:r>
              <a:rPr lang="en-US" altLang="ko-KR" sz="1800" b="1" kern="100" dirty="0">
                <a:effectLst/>
                <a:latin typeface="Aptos" panose="020B0004020202020204" pitchFamily="34" charset="0"/>
                <a:ea typeface="맑은 고딕" panose="020B0503020000020004" pitchFamily="50" charset="-127"/>
                <a:cs typeface="Times New Roman" panose="02020603050405020304" pitchFamily="18" charset="0"/>
              </a:rPr>
              <a:t>360 Camera Manufacturers </a:t>
            </a:r>
            <a:endParaRPr lang="ko-KR" altLang="ko-KR" sz="1800" kern="100" dirty="0">
              <a:effectLst/>
              <a:latin typeface="Aptos" panose="020B0004020202020204" pitchFamily="34"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Nikon – Japan</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LG Electronics - South Korea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Samsung - South Korea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Insta360 – China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Eastman Kodak Company - USA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Rylo</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Inc. - United States</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Xiaomi Technology – China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err="1">
                <a:effectLst/>
                <a:latin typeface="Times New Roman" panose="02020603050405020304" pitchFamily="18" charset="0"/>
                <a:ea typeface="맑은 고딕" panose="020B0503020000020004" pitchFamily="50" charset="-127"/>
                <a:cs typeface="Times New Roman" panose="02020603050405020304" pitchFamily="18" charset="0"/>
              </a:rPr>
              <a:t>Immervision</a:t>
            </a: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 – Canada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Digital Domain Productions - USA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YI Technology – China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Leica Camera AG – Germany</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spcAft>
                <a:spcPts val="800"/>
              </a:spcAft>
              <a:buFont typeface="+mj-lt"/>
              <a:buAutoNum type="arabicPeriod"/>
            </a:pPr>
            <a:r>
              <a:rPr lang="en-US"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rPr>
              <a:t>EZVIZ Inc. – China</a:t>
            </a:r>
            <a:endParaRPr lang="ko-KR" altLang="ko-KR" sz="16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just">
              <a:buFont typeface="+mj-lt"/>
              <a:buAutoNum type="arabicPeriod"/>
            </a:pPr>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R&amp;D Institutes, Companies and Universities for OCC Standard</a:t>
            </a:r>
            <a:endParaRPr lang="en-US" sz="3200" dirty="0">
              <a:latin typeface="Times New Roman"/>
              <a:cs typeface="Times New Roman"/>
            </a:endParaRPr>
          </a:p>
        </p:txBody>
      </p:sp>
    </p:spTree>
    <p:extLst>
      <p:ext uri="{BB962C8B-B14F-4D97-AF65-F5344CB8AC3E}">
        <p14:creationId xmlns:p14="http://schemas.microsoft.com/office/powerpoint/2010/main" val="1377146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35160" y="1570038"/>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nSpc>
                <a:spcPct val="115000"/>
              </a:lnSpc>
              <a:spcAft>
                <a:spcPts val="800"/>
              </a:spcAft>
              <a:buNone/>
            </a:pPr>
            <a:r>
              <a:rPr lang="en-US" altLang="ko-KR" sz="1800" b="1" kern="100" dirty="0">
                <a:effectLst/>
                <a:latin typeface="Aptos" panose="020B0004020202020204" pitchFamily="34" charset="0"/>
                <a:ea typeface="맑은 고딕" panose="020B0503020000020004" pitchFamily="50" charset="-127"/>
                <a:cs typeface="Times New Roman" panose="02020603050405020304" pitchFamily="18" charset="0"/>
              </a:rPr>
              <a:t>Drone companies  </a:t>
            </a:r>
            <a:endParaRPr lang="ko-KR" altLang="ko-KR" sz="1800" kern="100" dirty="0">
              <a:effectLst/>
              <a:latin typeface="Aptos" panose="020B0004020202020204" pitchFamily="34"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DJI - China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Parrot - France</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Ehang</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 China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3D Robotics - United States</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Insitu</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 United States</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Aeryon</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 Canada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Yuneec - China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SenseFly</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 Switzerland</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Lily Robotics - United States</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spcAft>
                <a:spcPts val="800"/>
              </a:spcAft>
              <a:buFont typeface="+mj-lt"/>
              <a:buAutoNum type="arabicPeriod"/>
            </a:pP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DroneDeploy</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 United States</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endParaRPr lang="ko-KR" altLang="ko-KR" sz="1800" kern="100" dirty="0">
              <a:effectLst/>
              <a:latin typeface="Aptos" panose="020B0004020202020204" pitchFamily="34" charset="0"/>
              <a:ea typeface="맑은 고딕" panose="020B0503020000020004" pitchFamily="50" charset="-127"/>
              <a:cs typeface="Times New Roman" panose="02020603050405020304" pitchFamily="18" charset="0"/>
            </a:endParaRPr>
          </a:p>
          <a:p>
            <a:pPr algn="just">
              <a:buFont typeface="+mj-lt"/>
              <a:buAutoNum type="arabicPeriod"/>
            </a:pPr>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R&amp;D Institutes, Companies and Universities for OCC Standard</a:t>
            </a:r>
            <a:endParaRPr lang="en-US" sz="3200" dirty="0">
              <a:latin typeface="Times New Roman"/>
              <a:cs typeface="Times New Roman"/>
            </a:endParaRPr>
          </a:p>
        </p:txBody>
      </p:sp>
    </p:spTree>
    <p:extLst>
      <p:ext uri="{BB962C8B-B14F-4D97-AF65-F5344CB8AC3E}">
        <p14:creationId xmlns:p14="http://schemas.microsoft.com/office/powerpoint/2010/main" val="2705827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76771-C6C7-92CA-BB99-8D8135876094}"/>
            </a:ext>
          </a:extLst>
        </p:cNvPr>
        <p:cNvGrpSpPr/>
        <p:nvPr/>
      </p:nvGrpSpPr>
      <p:grpSpPr>
        <a:xfrm>
          <a:off x="0" y="0"/>
          <a:ext cx="0" cy="0"/>
          <a:chOff x="0" y="0"/>
          <a:chExt cx="0" cy="0"/>
        </a:xfrm>
      </p:grpSpPr>
      <p:sp>
        <p:nvSpPr>
          <p:cNvPr id="5" name="Content Placeholder 3">
            <a:extLst>
              <a:ext uri="{FF2B5EF4-FFF2-40B4-BE49-F238E27FC236}">
                <a16:creationId xmlns:a16="http://schemas.microsoft.com/office/drawing/2014/main" id="{2C769C85-D19D-A6D9-6BFA-6873F0865009}"/>
              </a:ext>
            </a:extLst>
          </p:cNvPr>
          <p:cNvSpPr>
            <a:spLocks noGrp="1"/>
          </p:cNvSpPr>
          <p:nvPr/>
        </p:nvSpPr>
        <p:spPr>
          <a:xfrm>
            <a:off x="535160" y="1570038"/>
            <a:ext cx="8073680" cy="4535155"/>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nSpc>
                <a:spcPct val="115000"/>
              </a:lnSpc>
              <a:spcAft>
                <a:spcPts val="800"/>
              </a:spcAft>
              <a:buNone/>
            </a:pPr>
            <a:r>
              <a:rPr lang="en-US" altLang="ko-KR" sz="1800" b="1" kern="100" dirty="0">
                <a:effectLst/>
                <a:latin typeface="Aptos" panose="020B0004020202020204" pitchFamily="34" charset="0"/>
                <a:ea typeface="맑은 고딕" panose="020B0503020000020004" pitchFamily="50" charset="-127"/>
                <a:cs typeface="Times New Roman" panose="02020603050405020304" pitchFamily="18" charset="0"/>
              </a:rPr>
              <a:t>Invited university for drone networks and OCC</a:t>
            </a:r>
            <a:endParaRPr lang="ko-KR" altLang="ko-KR" sz="1800" kern="100" dirty="0">
              <a:effectLst/>
              <a:latin typeface="Aptos" panose="020B0004020202020204" pitchFamily="34"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Osaka University – Japan</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Tokyo University of Agriculture and Technology - Japan</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Tokyo Institute of Technology – Japan</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The University of Western Australia – Australia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National University of Singapore – Singapore</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The University of Edinburgh - UK</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New Jersey Institute of Technology - United States</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King Abdullah University of Science and Technology - Saudi Arabia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University of Waterloo – Canada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marL="342900" lvl="0" indent="-342900">
              <a:lnSpc>
                <a:spcPct val="115000"/>
              </a:lnSpc>
              <a:spcAft>
                <a:spcPts val="800"/>
              </a:spcAft>
              <a:buFont typeface="+mj-lt"/>
              <a:buAutoNum type="arabicPeriod"/>
            </a:pP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Shanghai </a:t>
            </a:r>
            <a:r>
              <a:rPr lang="en-US" altLang="ko-KR" sz="1800" kern="100" dirty="0" err="1">
                <a:effectLst/>
                <a:latin typeface="Times New Roman" panose="02020603050405020304" pitchFamily="18" charset="0"/>
                <a:ea typeface="맑은 고딕" panose="020B0503020000020004" pitchFamily="50" charset="-127"/>
                <a:cs typeface="Times New Roman" panose="02020603050405020304" pitchFamily="18" charset="0"/>
              </a:rPr>
              <a:t>Jiaotong</a:t>
            </a:r>
            <a:r>
              <a:rPr lang="en-US"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rPr>
              <a:t> University - China</a:t>
            </a:r>
            <a:endParaRPr lang="ko-KR" altLang="ko-KR" sz="1800" kern="1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just">
              <a:buFont typeface="+mj-lt"/>
              <a:buAutoNum type="arabicPeriod"/>
            </a:pPr>
            <a:endParaRPr lang="en-US" sz="1500" dirty="0">
              <a:latin typeface="Times New Roman"/>
              <a:ea typeface="+mn-lt"/>
              <a:cs typeface="+mn-lt"/>
            </a:endParaRPr>
          </a:p>
        </p:txBody>
      </p:sp>
      <p:sp>
        <p:nvSpPr>
          <p:cNvPr id="4" name="Title 1">
            <a:extLst>
              <a:ext uri="{FF2B5EF4-FFF2-40B4-BE49-F238E27FC236}">
                <a16:creationId xmlns:a16="http://schemas.microsoft.com/office/drawing/2014/main" id="{57F799E3-89B3-C1F4-416E-A7DEDF9D95CB}"/>
              </a:ext>
            </a:extLst>
          </p:cNvPr>
          <p:cNvSpPr txBox="1">
            <a:spLocks/>
          </p:cNvSpPr>
          <p:nvPr/>
        </p:nvSpPr>
        <p:spPr>
          <a:xfrm>
            <a:off x="609600" y="427038"/>
            <a:ext cx="8301357"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ea typeface="+mj-lt"/>
                <a:cs typeface="+mj-lt"/>
              </a:rPr>
              <a:t>Invited R&amp;D Institutes, Companies and Universities for OCC Standard</a:t>
            </a:r>
            <a:endParaRPr lang="en-US" sz="3200" dirty="0">
              <a:latin typeface="Times New Roman"/>
              <a:cs typeface="Times New Roman"/>
            </a:endParaRPr>
          </a:p>
        </p:txBody>
      </p:sp>
    </p:spTree>
    <p:extLst>
      <p:ext uri="{BB962C8B-B14F-4D97-AF65-F5344CB8AC3E}">
        <p14:creationId xmlns:p14="http://schemas.microsoft.com/office/powerpoint/2010/main" val="3737724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latin typeface="Times New Roman"/>
                <a:cs typeface="Times New Roman"/>
              </a:rPr>
              <a:t>AI Integration in NG-OCC</a:t>
            </a:r>
          </a:p>
        </p:txBody>
      </p:sp>
      <p:sp>
        <p:nvSpPr>
          <p:cNvPr id="7" name="Rectangle 3"/>
          <p:cNvSpPr>
            <a:spLocks noGrp="1" noChangeArrowheads="1"/>
          </p:cNvSpPr>
          <p:nvPr>
            <p:ph idx="1"/>
          </p:nvPr>
        </p:nvSpPr>
        <p:spPr>
          <a:xfrm>
            <a:off x="457200" y="1406906"/>
            <a:ext cx="8083986" cy="4929196"/>
          </a:xfrm>
          <a:ln/>
        </p:spPr>
        <p:txBody>
          <a:bodyPr vert="horz" lIns="91440" tIns="45720" rIns="91440" bIns="45720" rtlCol="0" anchor="t">
            <a:normAutofit/>
          </a:bodyPr>
          <a:lstStyle/>
          <a:p>
            <a:pPr algn="just"/>
            <a:r>
              <a:rPr lang="en-US" altLang="ja-JP" sz="1800" b="1" dirty="0">
                <a:latin typeface="Times New Roman"/>
                <a:ea typeface="ＭＳ Ｐゴシック"/>
                <a:cs typeface="Times New Roman"/>
              </a:rPr>
              <a:t>Status of current standard:</a:t>
            </a:r>
            <a:r>
              <a:rPr lang="en-US" altLang="ja-JP" sz="1800" dirty="0">
                <a:latin typeface="Times New Roman"/>
                <a:ea typeface="ＭＳ Ｐゴシック"/>
                <a:cs typeface="Times New Roman"/>
              </a:rPr>
              <a:t> The most recent standardization of NG-OCC incorporates the use of deep learning(DL) for light source tracking, region of interest (</a:t>
            </a:r>
            <a:r>
              <a:rPr lang="en-US" altLang="ja-JP" sz="1800" dirty="0" err="1">
                <a:latin typeface="Times New Roman"/>
                <a:ea typeface="ＭＳ Ｐゴシック"/>
                <a:cs typeface="Times New Roman"/>
              </a:rPr>
              <a:t>RoI</a:t>
            </a:r>
            <a:r>
              <a:rPr lang="en-US" altLang="ja-JP" sz="1800" dirty="0">
                <a:latin typeface="Times New Roman"/>
                <a:ea typeface="ＭＳ Ｐゴシック"/>
                <a:cs typeface="Times New Roman"/>
              </a:rPr>
              <a:t>) creation, and enhancement of the decoder side.</a:t>
            </a:r>
          </a:p>
          <a:p>
            <a:pPr algn="just"/>
            <a:r>
              <a:rPr lang="en-US" altLang="ja-JP" sz="1800" b="1" dirty="0">
                <a:latin typeface="Times New Roman"/>
                <a:ea typeface="ＭＳ Ｐゴシック"/>
                <a:cs typeface="Times New Roman"/>
              </a:rPr>
              <a:t>Target and Necessity of NG standard: </a:t>
            </a:r>
            <a:r>
              <a:rPr lang="en-US" altLang="ja-JP" sz="1800" dirty="0">
                <a:latin typeface="Times New Roman"/>
                <a:ea typeface="ＭＳ Ｐゴシック"/>
                <a:cs typeface="Times New Roman"/>
              </a:rPr>
              <a:t>To meet the specifications and requirements of NG-OCC, the implementation of AI is essential for achieving increased stability, higher data rates, and improved mobility.</a:t>
            </a:r>
          </a:p>
          <a:p>
            <a:pPr algn="just"/>
            <a:r>
              <a:rPr lang="en-US" altLang="ja-JP" sz="1800" b="1" dirty="0">
                <a:latin typeface="Times New Roman"/>
                <a:ea typeface="ＭＳ Ｐゴシック"/>
                <a:cs typeface="Times New Roman"/>
              </a:rPr>
              <a:t>Novelty of NG standard: </a:t>
            </a:r>
            <a:r>
              <a:rPr lang="en-US" altLang="ja-JP" sz="1800" dirty="0">
                <a:latin typeface="Times New Roman"/>
                <a:ea typeface="ＭＳ Ｐゴシック"/>
                <a:cs typeface="Times New Roman"/>
              </a:rPr>
              <a:t>Within NG-OCC, AI deployment involves integrating various AI technologies into the system through the implementation of lightweight AI for each technology.</a:t>
            </a:r>
          </a:p>
          <a:p>
            <a:pPr algn="just"/>
            <a:r>
              <a:rPr lang="en-US" altLang="ja-JP" sz="1800" b="1" dirty="0">
                <a:latin typeface="Times New Roman"/>
                <a:ea typeface="ＭＳ Ｐゴシック"/>
                <a:cs typeface="Times New Roman"/>
              </a:rPr>
              <a:t>Commercialization point of view: </a:t>
            </a:r>
            <a:r>
              <a:rPr lang="en-US" altLang="ja-JP" sz="1800" dirty="0">
                <a:latin typeface="Times New Roman"/>
                <a:ea typeface="ＭＳ Ｐゴシック"/>
                <a:cs typeface="Times New Roman"/>
              </a:rPr>
              <a:t>The integration of AI in NG-OCC occupations aims to enhance operational efficiency, decision-making process and enable automation while necessitating continuous learning and ethical considerations on the usage of AI.</a:t>
            </a:r>
          </a:p>
        </p:txBody>
      </p:sp>
    </p:spTree>
    <p:extLst>
      <p:ext uri="{BB962C8B-B14F-4D97-AF65-F5344CB8AC3E}">
        <p14:creationId xmlns:p14="http://schemas.microsoft.com/office/powerpoint/2010/main" val="1140905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4B3CF-27AD-CAE2-1FB8-8FD334BD6C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842DCD-49A4-91D0-68D5-C5A106AA9B47}"/>
              </a:ext>
            </a:extLst>
          </p:cNvPr>
          <p:cNvSpPr>
            <a:spLocks noGrp="1"/>
          </p:cNvSpPr>
          <p:nvPr>
            <p:ph type="title"/>
          </p:nvPr>
        </p:nvSpPr>
        <p:spPr/>
        <p:txBody>
          <a:bodyPr>
            <a:normAutofit/>
          </a:bodyPr>
          <a:lstStyle/>
          <a:p>
            <a:r>
              <a:rPr lang="en-US" sz="3200">
                <a:latin typeface="Times New Roman"/>
                <a:cs typeface="Times New Roman"/>
              </a:rPr>
              <a:t>Channel Modeling for NG-OCC</a:t>
            </a:r>
          </a:p>
        </p:txBody>
      </p:sp>
      <p:sp>
        <p:nvSpPr>
          <p:cNvPr id="7" name="Rectangle 3">
            <a:extLst>
              <a:ext uri="{FF2B5EF4-FFF2-40B4-BE49-F238E27FC236}">
                <a16:creationId xmlns:a16="http://schemas.microsoft.com/office/drawing/2014/main" id="{EE854F61-9E98-B5D1-1741-DDB4CA6FD5AF}"/>
              </a:ext>
            </a:extLst>
          </p:cNvPr>
          <p:cNvSpPr>
            <a:spLocks noGrp="1" noChangeArrowheads="1"/>
          </p:cNvSpPr>
          <p:nvPr>
            <p:ph idx="1"/>
          </p:nvPr>
        </p:nvSpPr>
        <p:spPr>
          <a:xfrm>
            <a:off x="457200" y="1671638"/>
            <a:ext cx="6741150" cy="3003913"/>
          </a:xfrm>
          <a:ln/>
        </p:spPr>
        <p:txBody>
          <a:bodyPr vert="horz" lIns="91440" tIns="45720" rIns="91440" bIns="45720" rtlCol="0" anchor="t">
            <a:normAutofit/>
          </a:bodyPr>
          <a:lstStyle/>
          <a:p>
            <a:pPr marL="0" indent="0" algn="just">
              <a:buNone/>
            </a:pPr>
            <a:r>
              <a:rPr lang="en-US" sz="1800" b="1" dirty="0">
                <a:latin typeface="Times New Roman"/>
                <a:ea typeface="ＭＳ Ｐゴシック"/>
                <a:cs typeface="Calibri"/>
              </a:rPr>
              <a:t>Conventional Channel Estimation</a:t>
            </a:r>
            <a:endParaRPr lang="en-US" altLang="ja-JP" sz="1800" dirty="0">
              <a:latin typeface="Times New Roman"/>
              <a:ea typeface="ＭＳ Ｐゴシック"/>
              <a:cs typeface="Times New Roman"/>
            </a:endParaRPr>
          </a:p>
          <a:p>
            <a:pPr algn="just"/>
            <a:r>
              <a:rPr lang="en-US" sz="1800" dirty="0">
                <a:latin typeface="Times New Roman"/>
                <a:ea typeface="ＭＳ Ｐゴシック"/>
                <a:cs typeface="Calibri"/>
              </a:rPr>
              <a:t>Least Square (LS) Estimation </a:t>
            </a:r>
            <a:endParaRPr lang="en-US" altLang="ja-JP" sz="1800" dirty="0">
              <a:latin typeface="Times New Roman"/>
              <a:ea typeface="ＭＳ Ｐゴシック"/>
              <a:cs typeface="Times New Roman"/>
            </a:endParaRPr>
          </a:p>
          <a:p>
            <a:pPr algn="just"/>
            <a:r>
              <a:rPr lang="en-US" sz="1800" dirty="0">
                <a:latin typeface="Times New Roman"/>
                <a:ea typeface="ＭＳ Ｐゴシック"/>
                <a:cs typeface="Calibri"/>
              </a:rPr>
              <a:t>Least Minimum Mean Squared Error (LMMSE)</a:t>
            </a:r>
            <a:endParaRPr lang="en-US" sz="1800" dirty="0">
              <a:latin typeface="Times New Roman"/>
              <a:cs typeface="Times New Roman"/>
            </a:endParaRPr>
          </a:p>
          <a:p>
            <a:pPr algn="just"/>
            <a:r>
              <a:rPr lang="en-US" sz="1800" dirty="0">
                <a:latin typeface="Times New Roman"/>
                <a:ea typeface="ＭＳ Ｐゴシック"/>
                <a:cs typeface="Calibri"/>
              </a:rPr>
              <a:t>Maximum Likelihood (ML) Estimation </a:t>
            </a:r>
            <a:endParaRPr lang="en-US" sz="1800" dirty="0">
              <a:latin typeface="Times New Roman"/>
              <a:cs typeface="Times New Roman"/>
            </a:endParaRPr>
          </a:p>
          <a:p>
            <a:pPr algn="just"/>
            <a:endParaRPr lang="en-US" altLang="ja-JP" sz="1800" dirty="0">
              <a:latin typeface="Times New Roman"/>
              <a:ea typeface="ＭＳ Ｐゴシック"/>
              <a:cs typeface="Times New Roman"/>
            </a:endParaRPr>
          </a:p>
        </p:txBody>
      </p:sp>
      <p:sp>
        <p:nvSpPr>
          <p:cNvPr id="4" name="Rectangle 3">
            <a:extLst>
              <a:ext uri="{FF2B5EF4-FFF2-40B4-BE49-F238E27FC236}">
                <a16:creationId xmlns:a16="http://schemas.microsoft.com/office/drawing/2014/main" id="{BD96AA01-97A2-8072-3644-907196AE821B}"/>
              </a:ext>
            </a:extLst>
          </p:cNvPr>
          <p:cNvSpPr txBox="1">
            <a:spLocks noChangeArrowheads="1"/>
          </p:cNvSpPr>
          <p:nvPr/>
        </p:nvSpPr>
        <p:spPr>
          <a:xfrm>
            <a:off x="454842" y="3326101"/>
            <a:ext cx="7434202" cy="2993616"/>
          </a:xfrm>
          <a:prstGeom prst="rect">
            <a:avLst/>
          </a:prstGeom>
          <a:ln/>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None/>
            </a:pPr>
            <a:r>
              <a:rPr lang="en-US" sz="1800" b="1" dirty="0">
                <a:latin typeface="Times New Roman"/>
                <a:ea typeface="+mn-lt"/>
                <a:cs typeface="+mn-lt"/>
              </a:rPr>
              <a:t>Machine Learning Based Channel Estimation </a:t>
            </a:r>
            <a:endParaRPr lang="en-US" b="1" dirty="0">
              <a:latin typeface="Times New Roman"/>
              <a:cs typeface="Calibri"/>
            </a:endParaRPr>
          </a:p>
          <a:p>
            <a:pPr algn="just"/>
            <a:r>
              <a:rPr lang="en-US" sz="1800" dirty="0">
                <a:latin typeface="Times New Roman"/>
                <a:ea typeface="ＭＳ Ｐゴシック"/>
                <a:cs typeface="Times New Roman"/>
              </a:rPr>
              <a:t>Deep learning-based</a:t>
            </a:r>
            <a:endParaRPr lang="en-US" altLang="ja-JP" sz="1800" dirty="0">
              <a:latin typeface="Times New Roman"/>
              <a:ea typeface="ＭＳ Ｐゴシック"/>
              <a:cs typeface="Calibri"/>
            </a:endParaRPr>
          </a:p>
          <a:p>
            <a:pPr algn="just"/>
            <a:r>
              <a:rPr lang="en-US" sz="1800" dirty="0">
                <a:latin typeface="Times New Roman"/>
                <a:ea typeface="ＭＳ Ｐゴシック"/>
                <a:cs typeface="Times New Roman"/>
              </a:rPr>
              <a:t>Conventional Neural Network -based</a:t>
            </a:r>
            <a:endParaRPr lang="en-US" sz="1800" dirty="0">
              <a:latin typeface="Times New Roman"/>
              <a:cs typeface="Times New Roman"/>
            </a:endParaRPr>
          </a:p>
          <a:p>
            <a:pPr algn="just"/>
            <a:r>
              <a:rPr lang="en-US" sz="1800" dirty="0">
                <a:latin typeface="Times New Roman"/>
                <a:ea typeface="ＭＳ Ｐゴシック"/>
                <a:cs typeface="Times New Roman"/>
              </a:rPr>
              <a:t>Deep Residual Learning-based</a:t>
            </a:r>
            <a:endParaRPr lang="en-US" sz="1800" dirty="0">
              <a:latin typeface="Times New Roman"/>
              <a:cs typeface="Times New Roman"/>
            </a:endParaRPr>
          </a:p>
          <a:p>
            <a:pPr algn="just"/>
            <a:r>
              <a:rPr lang="en-US" sz="1800" dirty="0" err="1">
                <a:latin typeface="Times New Roman"/>
                <a:ea typeface="ＭＳ Ｐゴシック"/>
                <a:cs typeface="Times New Roman"/>
              </a:rPr>
              <a:t>FFDNet</a:t>
            </a:r>
            <a:r>
              <a:rPr lang="en-US" sz="1800" dirty="0">
                <a:latin typeface="Times New Roman"/>
                <a:ea typeface="ＭＳ Ｐゴシック"/>
                <a:cs typeface="Times New Roman"/>
              </a:rPr>
              <a:t>-based</a:t>
            </a:r>
            <a:endParaRPr lang="en-US" sz="1800" dirty="0">
              <a:latin typeface="Times New Roman"/>
              <a:cs typeface="Times New Roman"/>
            </a:endParaRPr>
          </a:p>
          <a:p>
            <a:pPr algn="just"/>
            <a:r>
              <a:rPr lang="en-US" sz="1800" dirty="0" err="1">
                <a:latin typeface="Times New Roman"/>
                <a:ea typeface="ＭＳ Ｐゴシック"/>
                <a:cs typeface="Times New Roman"/>
              </a:rPr>
              <a:t>ResCBDNet</a:t>
            </a:r>
            <a:r>
              <a:rPr lang="en-US" sz="1800" dirty="0">
                <a:latin typeface="Times New Roman"/>
                <a:ea typeface="ＭＳ Ｐゴシック"/>
                <a:cs typeface="Times New Roman"/>
              </a:rPr>
              <a:t>-based</a:t>
            </a:r>
            <a:endParaRPr lang="en-US" sz="1800" dirty="0">
              <a:latin typeface="Times New Roman"/>
              <a:cs typeface="Calibri"/>
            </a:endParaRPr>
          </a:p>
          <a:p>
            <a:pPr algn="just"/>
            <a:endParaRPr lang="en-US" sz="1800" dirty="0">
              <a:latin typeface="Times New Roman"/>
              <a:ea typeface="ＭＳ Ｐゴシック"/>
              <a:cs typeface="Calibri"/>
            </a:endParaRPr>
          </a:p>
          <a:p>
            <a:pPr algn="just"/>
            <a:endParaRPr lang="en-US" altLang="ja-JP" sz="1800" dirty="0">
              <a:latin typeface="Times New Roman"/>
              <a:ea typeface="ＭＳ Ｐゴシック"/>
              <a:cs typeface="Times New Roman"/>
            </a:endParaRPr>
          </a:p>
        </p:txBody>
      </p:sp>
    </p:spTree>
    <p:extLst>
      <p:ext uri="{BB962C8B-B14F-4D97-AF65-F5344CB8AC3E}">
        <p14:creationId xmlns:p14="http://schemas.microsoft.com/office/powerpoint/2010/main" val="1207237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E2264-74A0-C362-0F59-5F8F9FA47A6F}"/>
            </a:ext>
          </a:extLst>
        </p:cNvPr>
        <p:cNvGrpSpPr/>
        <p:nvPr/>
      </p:nvGrpSpPr>
      <p:grpSpPr>
        <a:xfrm>
          <a:off x="0" y="0"/>
          <a:ext cx="0" cy="0"/>
          <a:chOff x="0" y="0"/>
          <a:chExt cx="0" cy="0"/>
        </a:xfrm>
      </p:grpSpPr>
      <p:sp>
        <p:nvSpPr>
          <p:cNvPr id="7" name="Rectangle 3">
            <a:extLst>
              <a:ext uri="{FF2B5EF4-FFF2-40B4-BE49-F238E27FC236}">
                <a16:creationId xmlns:a16="http://schemas.microsoft.com/office/drawing/2014/main" id="{E980405B-989F-FCDA-55DD-242F560B2222}"/>
              </a:ext>
            </a:extLst>
          </p:cNvPr>
          <p:cNvSpPr>
            <a:spLocks noGrp="1" noChangeArrowheads="1"/>
          </p:cNvSpPr>
          <p:nvPr>
            <p:ph idx="1"/>
          </p:nvPr>
        </p:nvSpPr>
        <p:spPr>
          <a:xfrm>
            <a:off x="457200" y="1253391"/>
            <a:ext cx="8099497" cy="4351217"/>
          </a:xfrm>
          <a:ln/>
        </p:spPr>
        <p:txBody>
          <a:bodyPr vert="horz" lIns="91440" tIns="45720" rIns="91440" bIns="45720" rtlCol="0" anchor="t">
            <a:noAutofit/>
          </a:bodyPr>
          <a:lstStyle/>
          <a:p>
            <a:pPr>
              <a:buNone/>
            </a:pPr>
            <a:r>
              <a:rPr lang="en-US" sz="1800" b="1" dirty="0">
                <a:latin typeface="Times New Roman"/>
                <a:ea typeface="ＭＳ Ｐゴシック"/>
                <a:cs typeface="Times New Roman"/>
              </a:rPr>
              <a:t>Difference between conventional and machine learning base channel estimation</a:t>
            </a:r>
            <a:endParaRPr lang="en-US" sz="1800" dirty="0">
              <a:ea typeface="Calibri"/>
              <a:cs typeface="Calibri"/>
            </a:endParaRPr>
          </a:p>
          <a:p>
            <a:pPr marL="0" indent="0" algn="just">
              <a:buNone/>
            </a:pPr>
            <a:endParaRPr lang="en-US" sz="1600" b="1" dirty="0">
              <a:latin typeface="Times New Roman"/>
              <a:ea typeface="ＭＳ Ｐゴシック"/>
              <a:cs typeface="Calibri"/>
            </a:endParaRPr>
          </a:p>
          <a:p>
            <a:pPr algn="just"/>
            <a:r>
              <a:rPr lang="en-US" sz="1800" dirty="0">
                <a:latin typeface="Times New Roman"/>
                <a:ea typeface="ＭＳ Ｐゴシック"/>
                <a:cs typeface="Times New Roman"/>
              </a:rPr>
              <a:t>Using ML for channel estimation can offer advantages in scenarios where traditional methods may struggle to adapt to changing and complex channel conditions like (atmospheric turbulence or mobility of optical sources).</a:t>
            </a:r>
            <a:endParaRPr lang="en-US" altLang="ja-JP" sz="1800" dirty="0">
              <a:latin typeface="Times New Roman"/>
              <a:ea typeface="ＭＳ Ｐゴシック"/>
              <a:cs typeface="Times New Roman"/>
            </a:endParaRPr>
          </a:p>
          <a:p>
            <a:pPr algn="just"/>
            <a:r>
              <a:rPr lang="en-US" sz="1800" dirty="0">
                <a:latin typeface="Times New Roman"/>
                <a:ea typeface="ＭＳ Ｐゴシック"/>
                <a:cs typeface="Times New Roman"/>
              </a:rPr>
              <a:t>DRL algorithms have the capability to learn and adapt to non-linear and non-stationary channel conditions, which may be difficult for traditional estimation techniques such as Least Squares Estimation, Maximum Likelihood Estimation (MLE) that assume linearity and stationarity</a:t>
            </a:r>
            <a:r>
              <a:rPr lang="en-US" sz="1800" dirty="0">
                <a:ea typeface="+mn-lt"/>
                <a:cs typeface="+mn-lt"/>
              </a:rPr>
              <a:t>.</a:t>
            </a:r>
            <a:endParaRPr lang="en-US" sz="1800" dirty="0">
              <a:ea typeface="Calibri"/>
              <a:cs typeface="Calibri"/>
            </a:endParaRPr>
          </a:p>
          <a:p>
            <a:pPr algn="just"/>
            <a:r>
              <a:rPr lang="en-US" sz="1800" dirty="0">
                <a:latin typeface="Times New Roman"/>
                <a:ea typeface="ＭＳ Ｐゴシック"/>
                <a:cs typeface="Times New Roman"/>
              </a:rPr>
              <a:t>Traditional estimation methods may assume Gaussian noise(electronic and thermal noise). which may not accurately represent real-world noise characteristics in FSO/OCC systems. ML can learn to handle non-Gaussian noise </a:t>
            </a:r>
            <a:r>
              <a:rPr lang="en-US" sz="1800" dirty="0">
                <a:latin typeface="Times New Roman" panose="02020603050405020304" pitchFamily="18" charset="0"/>
                <a:ea typeface="ＭＳ Ｐゴシック"/>
                <a:cs typeface="Times New Roman" panose="02020603050405020304" pitchFamily="18" charset="0"/>
              </a:rPr>
              <a:t>distributions(</a:t>
            </a:r>
            <a:r>
              <a:rPr lang="en-US" sz="1800" dirty="0">
                <a:latin typeface="Times New Roman" panose="02020603050405020304" pitchFamily="18" charset="0"/>
                <a:ea typeface="+mn-lt"/>
                <a:cs typeface="Times New Roman" panose="02020603050405020304" pitchFamily="18" charset="0"/>
              </a:rPr>
              <a:t>Atmospheric turbulence)</a:t>
            </a:r>
            <a:r>
              <a:rPr lang="en-US" sz="1800" dirty="0">
                <a:latin typeface="Times New Roman" panose="02020603050405020304" pitchFamily="18" charset="0"/>
                <a:ea typeface="ＭＳ Ｐゴシック"/>
                <a:cs typeface="Times New Roman" panose="02020603050405020304" pitchFamily="18" charset="0"/>
              </a:rPr>
              <a:t>.</a:t>
            </a:r>
            <a:endParaRPr lang="en-US" sz="1800" dirty="0">
              <a:latin typeface="Times New Roman" panose="02020603050405020304" pitchFamily="18" charset="0"/>
              <a:ea typeface="Calibri"/>
              <a:cs typeface="Times New Roman" panose="02020603050405020304" pitchFamily="18" charset="0"/>
            </a:endParaRPr>
          </a:p>
          <a:p>
            <a:pPr algn="just"/>
            <a:r>
              <a:rPr lang="en-US" sz="1800" dirty="0">
                <a:latin typeface="Times New Roman"/>
                <a:ea typeface="ＭＳ Ｐゴシック"/>
                <a:cs typeface="Times New Roman"/>
              </a:rPr>
              <a:t>Traditional methods often rely on assumptions about the channel, noise, or environmental conditions. </a:t>
            </a:r>
          </a:p>
          <a:p>
            <a:pPr algn="just"/>
            <a:r>
              <a:rPr lang="en-US" sz="1800" dirty="0">
                <a:latin typeface="Times New Roman"/>
                <a:ea typeface="ＭＳ Ｐゴシック"/>
                <a:cs typeface="Times New Roman"/>
              </a:rPr>
              <a:t>ML, being a model-free approach, can learn directly from data without making strong assumptions.</a:t>
            </a:r>
            <a:endParaRPr lang="en-US" sz="1800" dirty="0">
              <a:cs typeface="Calibri"/>
            </a:endParaRPr>
          </a:p>
          <a:p>
            <a:pPr algn="just"/>
            <a:endParaRPr lang="en-US" sz="1600" dirty="0">
              <a:latin typeface="Times New Roman"/>
              <a:ea typeface="ＭＳ Ｐゴシック"/>
              <a:cs typeface="Calibri"/>
            </a:endParaRPr>
          </a:p>
          <a:p>
            <a:pPr algn="just"/>
            <a:endParaRPr lang="en-US" altLang="ja-JP" sz="1600" dirty="0">
              <a:latin typeface="Times New Roman"/>
              <a:ea typeface="ＭＳ Ｐゴシック"/>
              <a:cs typeface="Times New Roman"/>
            </a:endParaRPr>
          </a:p>
        </p:txBody>
      </p:sp>
      <p:sp>
        <p:nvSpPr>
          <p:cNvPr id="9" name="Title 1">
            <a:extLst>
              <a:ext uri="{FF2B5EF4-FFF2-40B4-BE49-F238E27FC236}">
                <a16:creationId xmlns:a16="http://schemas.microsoft.com/office/drawing/2014/main" id="{99D769DA-7C05-A86E-A465-0CBD80EC227D}"/>
              </a:ext>
            </a:extLst>
          </p:cNvPr>
          <p:cNvSpPr>
            <a:spLocks noGrp="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a:cs typeface="Times New Roman"/>
              </a:rPr>
              <a:t>Channel Modeling for NG-OCC</a:t>
            </a:r>
          </a:p>
        </p:txBody>
      </p:sp>
    </p:spTree>
    <p:extLst>
      <p:ext uri="{BB962C8B-B14F-4D97-AF65-F5344CB8AC3E}">
        <p14:creationId xmlns:p14="http://schemas.microsoft.com/office/powerpoint/2010/main" val="421930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434D22-C222-7D4B-2753-370017F5609E}"/>
            </a:ext>
          </a:extLst>
        </p:cNvPr>
        <p:cNvGrpSpPr/>
        <p:nvPr/>
      </p:nvGrpSpPr>
      <p:grpSpPr>
        <a:xfrm>
          <a:off x="0" y="0"/>
          <a:ext cx="0" cy="0"/>
          <a:chOff x="0" y="0"/>
          <a:chExt cx="0" cy="0"/>
        </a:xfrm>
      </p:grpSpPr>
      <p:sp>
        <p:nvSpPr>
          <p:cNvPr id="7" name="Rectangle 3">
            <a:extLst>
              <a:ext uri="{FF2B5EF4-FFF2-40B4-BE49-F238E27FC236}">
                <a16:creationId xmlns:a16="http://schemas.microsoft.com/office/drawing/2014/main" id="{2A89A82E-E85D-E9E6-C98C-C41692AD4330}"/>
              </a:ext>
            </a:extLst>
          </p:cNvPr>
          <p:cNvSpPr>
            <a:spLocks noGrp="1" noChangeArrowheads="1"/>
          </p:cNvSpPr>
          <p:nvPr>
            <p:ph idx="1"/>
          </p:nvPr>
        </p:nvSpPr>
        <p:spPr>
          <a:xfrm>
            <a:off x="457200" y="1417638"/>
            <a:ext cx="8599140" cy="4918464"/>
          </a:xfrm>
          <a:ln/>
        </p:spPr>
        <p:txBody>
          <a:bodyPr vert="horz" lIns="91440" tIns="45720" rIns="91440" bIns="45720" rtlCol="0" anchor="t">
            <a:normAutofit/>
          </a:bodyPr>
          <a:lstStyle/>
          <a:p>
            <a:pPr algn="just"/>
            <a:r>
              <a:rPr lang="en-US" sz="1800" dirty="0">
                <a:latin typeface="Times New Roman"/>
                <a:ea typeface="ＭＳ Ｐゴシック"/>
                <a:cs typeface="Times New Roman"/>
              </a:rPr>
              <a:t>Currently, the RF spectrum faces limitations, including restricted availability, electromagnetic interference (EMI), multipath reflections leading to fading and degraded signal transmission quality, and strict regulatory operations with high risks in communications security.</a:t>
            </a:r>
            <a:endParaRPr lang="en-US" sz="1800" dirty="0"/>
          </a:p>
          <a:p>
            <a:pPr algn="just"/>
            <a:r>
              <a:rPr lang="en-US" sz="1800" dirty="0">
                <a:latin typeface="Times New Roman"/>
                <a:ea typeface="ＭＳ Ｐゴシック"/>
                <a:cs typeface="Times New Roman"/>
              </a:rPr>
              <a:t>Spectrum-optic-based technologies such as OCC can be a solution to address spectrum scarcity, providing a broad range of frequencies, no regulations, no EMI, and no multipath reflections.</a:t>
            </a:r>
            <a:endParaRPr lang="en-US" sz="1800" dirty="0"/>
          </a:p>
          <a:p>
            <a:pPr algn="just"/>
            <a:r>
              <a:rPr lang="en-US" sz="1800" dirty="0">
                <a:latin typeface="Times New Roman"/>
                <a:ea typeface="ＭＳ Ｐゴシック"/>
                <a:cs typeface="Times New Roman"/>
              </a:rPr>
              <a:t>Additionally, OCC, as an OWC subsystem network, can be applied as backhaul networks supporting the demands of upcoming 5G/6G generation technologies.</a:t>
            </a:r>
            <a:endParaRPr lang="en-US" sz="1800" dirty="0"/>
          </a:p>
          <a:p>
            <a:pPr algn="just"/>
            <a:r>
              <a:rPr lang="en-US" sz="1800" dirty="0">
                <a:latin typeface="Times New Roman"/>
                <a:ea typeface="ＭＳ Ｐゴシック"/>
                <a:cs typeface="Times New Roman"/>
              </a:rPr>
              <a:t>These demands are characterized by ultra-high security, massive user connectivity, ultra-high capacity, low latency, and ultra-low power consumption.</a:t>
            </a:r>
            <a:endParaRPr lang="en-US" dirty="0"/>
          </a:p>
          <a:p>
            <a:pPr algn="just"/>
            <a:r>
              <a:rPr lang="en-US" sz="1800" dirty="0">
                <a:latin typeface="Times New Roman"/>
                <a:ea typeface="ＭＳ Ｐゴシック"/>
                <a:cs typeface="Times New Roman"/>
              </a:rPr>
              <a:t>In practical application, of OCC encompassing fields such as IoT, underwater communication, joint communication, sensing, and localization (V2V, M2M, Drone/UAV, etc.).</a:t>
            </a:r>
            <a:endParaRPr lang="en-US" dirty="0"/>
          </a:p>
          <a:p>
            <a:pPr algn="just"/>
            <a:r>
              <a:rPr lang="en-US" sz="1800" dirty="0">
                <a:latin typeface="Times New Roman"/>
                <a:ea typeface="ＭＳ Ｐゴシック"/>
                <a:cs typeface="Times New Roman"/>
              </a:rPr>
              <a:t>Therefore, future research is needed to guide the implementation of OCC across various fields to maximize its potential in each application.</a:t>
            </a:r>
          </a:p>
          <a:p>
            <a:pPr algn="just"/>
            <a:endParaRPr lang="en-US" sz="1800" dirty="0">
              <a:latin typeface="Times New Roman"/>
              <a:ea typeface="ＭＳ Ｐゴシック"/>
              <a:cs typeface="Times New Roman"/>
            </a:endParaRPr>
          </a:p>
        </p:txBody>
      </p:sp>
      <p:sp>
        <p:nvSpPr>
          <p:cNvPr id="6" name="Title 1">
            <a:extLst>
              <a:ext uri="{FF2B5EF4-FFF2-40B4-BE49-F238E27FC236}">
                <a16:creationId xmlns:a16="http://schemas.microsoft.com/office/drawing/2014/main" id="{F9C1A976-57DC-71F5-3960-B4BA874E2CF4}"/>
              </a:ext>
            </a:extLst>
          </p:cNvPr>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cs typeface="Times New Roman"/>
              </a:rPr>
              <a:t>Future Application of NG-OCC</a:t>
            </a:r>
            <a:endParaRPr lang="en-US" sz="3200" dirty="0">
              <a:ea typeface="Calibri"/>
              <a:cs typeface="Calibri"/>
            </a:endParaRPr>
          </a:p>
        </p:txBody>
      </p:sp>
    </p:spTree>
    <p:extLst>
      <p:ext uri="{BB962C8B-B14F-4D97-AF65-F5344CB8AC3E}">
        <p14:creationId xmlns:p14="http://schemas.microsoft.com/office/powerpoint/2010/main" val="4085727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207DD6-BE09-9483-15BD-57F730DAC51B}"/>
              </a:ext>
            </a:extLst>
          </p:cNvPr>
          <p:cNvSpPr>
            <a:spLocks noGrp="1" noChangeArrowheads="1"/>
          </p:cNvSpPr>
          <p:nvPr>
            <p:ph idx="1"/>
          </p:nvPr>
        </p:nvSpPr>
        <p:spPr>
          <a:xfrm>
            <a:off x="457200" y="1600200"/>
            <a:ext cx="8229600" cy="4525963"/>
          </a:xfrm>
          <a:ln/>
        </p:spPr>
        <p:txBody>
          <a:bodyPr vert="horz" lIns="91440" tIns="45720" rIns="91440" bIns="45720" rtlCol="0" anchor="t">
            <a:normAutofit/>
          </a:bodyPr>
          <a:lstStyle/>
          <a:p>
            <a:pPr algn="just"/>
            <a:r>
              <a:rPr lang="en-US" altLang="ja-JP" sz="1800" b="1">
                <a:latin typeface="Times New Roman"/>
                <a:ea typeface="ＭＳ Ｐゴシック"/>
                <a:cs typeface="Times New Roman"/>
              </a:rPr>
              <a:t>Status of current standard:</a:t>
            </a:r>
            <a:r>
              <a:rPr lang="en-US" altLang="ja-JP" sz="1800">
                <a:latin typeface="Times New Roman"/>
                <a:ea typeface="ＭＳ Ｐゴシック"/>
                <a:cs typeface="Times New Roman"/>
              </a:rPr>
              <a:t> Non-existent</a:t>
            </a:r>
          </a:p>
          <a:p>
            <a:pPr algn="just"/>
            <a:r>
              <a:rPr lang="en-US" altLang="ja-JP" sz="1800" b="1">
                <a:latin typeface="Times New Roman"/>
                <a:ea typeface="ＭＳ Ｐゴシック"/>
                <a:cs typeface="Times New Roman"/>
              </a:rPr>
              <a:t>Target and Necessity of NG standard: </a:t>
            </a:r>
            <a:r>
              <a:rPr lang="en-US" altLang="ja-JP" sz="1800">
                <a:latin typeface="Times New Roman"/>
                <a:ea typeface="ＭＳ Ｐゴシック"/>
                <a:cs typeface="Times New Roman"/>
              </a:rPr>
              <a:t>To meet the specifications and requirements of NG-OCC-enabled drone/UAV networks. OCC utilization in drone networks can improve security, immunity to RF interference, low latency, and higher bandwidth.</a:t>
            </a:r>
          </a:p>
          <a:p>
            <a:pPr algn="just"/>
            <a:r>
              <a:rPr lang="en-US" altLang="ja-JP" sz="1800" b="1">
                <a:latin typeface="Times New Roman"/>
                <a:ea typeface="ＭＳ Ｐゴシック"/>
                <a:cs typeface="Times New Roman"/>
              </a:rPr>
              <a:t>Novelty of NG standard: </a:t>
            </a:r>
            <a:r>
              <a:rPr lang="en-US" altLang="ja-JP" sz="1800">
                <a:latin typeface="Times New Roman"/>
                <a:ea typeface="ＭＳ Ｐゴシック"/>
                <a:cs typeface="Times New Roman"/>
              </a:rPr>
              <a:t>Integration of NG-OCC-enabled network for drone network applications, which can be applied to various tasks such as surveillance, monitoring, data collection, delivery services, and more. </a:t>
            </a:r>
          </a:p>
          <a:p>
            <a:pPr algn="just"/>
            <a:r>
              <a:rPr lang="en-US" altLang="ja-JP" sz="1800" b="1">
                <a:latin typeface="Times New Roman"/>
                <a:ea typeface="ＭＳ Ｐゴシック"/>
                <a:cs typeface="Times New Roman"/>
              </a:rPr>
              <a:t>Commercialization point of view: </a:t>
            </a:r>
            <a:r>
              <a:rPr lang="en-US" altLang="ja-JP" sz="1800">
                <a:latin typeface="Times New Roman"/>
                <a:ea typeface="ＭＳ Ｐゴシック"/>
                <a:cs typeface="Times New Roman"/>
              </a:rPr>
              <a:t>The integration of NG-OCC in drone networks aims to enhance operational efficiency, improved security, immunity to RF interference, lower latency, and higher bandwidth.</a:t>
            </a:r>
          </a:p>
        </p:txBody>
      </p:sp>
      <p:sp>
        <p:nvSpPr>
          <p:cNvPr id="5" name="Title 1">
            <a:extLst>
              <a:ext uri="{FF2B5EF4-FFF2-40B4-BE49-F238E27FC236}">
                <a16:creationId xmlns:a16="http://schemas.microsoft.com/office/drawing/2014/main" id="{FD14860A-3252-F29D-9541-CFD18DF74597}"/>
              </a:ext>
            </a:extLst>
          </p:cNvPr>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a:cs typeface="Times New Roman"/>
              </a:rPr>
              <a:t>OCC-based Drone Networks</a:t>
            </a:r>
          </a:p>
        </p:txBody>
      </p:sp>
    </p:spTree>
    <p:extLst>
      <p:ext uri="{BB962C8B-B14F-4D97-AF65-F5344CB8AC3E}">
        <p14:creationId xmlns:p14="http://schemas.microsoft.com/office/powerpoint/2010/main" val="4170297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552A16-EFE9-3D9A-CC70-DA99C70884FF}"/>
            </a:ext>
          </a:extLst>
        </p:cNvPr>
        <p:cNvGrpSpPr/>
        <p:nvPr/>
      </p:nvGrpSpPr>
      <p:grpSpPr>
        <a:xfrm>
          <a:off x="0" y="0"/>
          <a:ext cx="0" cy="0"/>
          <a:chOff x="0" y="0"/>
          <a:chExt cx="0" cy="0"/>
        </a:xfrm>
      </p:grpSpPr>
      <p:sp>
        <p:nvSpPr>
          <p:cNvPr id="7" name="Rectangle 3">
            <a:extLst>
              <a:ext uri="{FF2B5EF4-FFF2-40B4-BE49-F238E27FC236}">
                <a16:creationId xmlns:a16="http://schemas.microsoft.com/office/drawing/2014/main" id="{1F6D923D-92AE-0A80-6ED9-B4367E49DA5E}"/>
              </a:ext>
            </a:extLst>
          </p:cNvPr>
          <p:cNvSpPr>
            <a:spLocks noGrp="1" noChangeArrowheads="1"/>
          </p:cNvSpPr>
          <p:nvPr>
            <p:ph idx="1"/>
          </p:nvPr>
        </p:nvSpPr>
        <p:spPr>
          <a:xfrm>
            <a:off x="457200" y="1406906"/>
            <a:ext cx="8234239" cy="4929196"/>
          </a:xfrm>
          <a:ln/>
        </p:spPr>
        <p:txBody>
          <a:bodyPr vert="horz" lIns="91440" tIns="45720" rIns="91440" bIns="45720" rtlCol="0" anchor="t">
            <a:normAutofit/>
          </a:bodyPr>
          <a:lstStyle/>
          <a:p>
            <a:pPr algn="just"/>
            <a:r>
              <a:rPr lang="en-US" sz="1800" b="1" dirty="0">
                <a:latin typeface="Times New Roman"/>
                <a:ea typeface="+mn-lt"/>
                <a:cs typeface="+mn-lt"/>
              </a:rPr>
              <a:t>Status of current standard: </a:t>
            </a:r>
            <a:r>
              <a:rPr lang="en-US" sz="1800" dirty="0">
                <a:latin typeface="Times New Roman"/>
                <a:ea typeface="+mn-lt"/>
                <a:cs typeface="+mn-lt"/>
              </a:rPr>
              <a:t>Non-existent </a:t>
            </a:r>
            <a:endParaRPr lang="en-US" sz="1800" dirty="0">
              <a:latin typeface="Times New Roman"/>
              <a:cs typeface="Times New Roman"/>
            </a:endParaRPr>
          </a:p>
          <a:p>
            <a:pPr algn="just"/>
            <a:r>
              <a:rPr lang="en-US" sz="1800" b="1" dirty="0">
                <a:latin typeface="Times New Roman"/>
                <a:ea typeface="+mn-lt"/>
                <a:cs typeface="+mn-lt"/>
              </a:rPr>
              <a:t>Target of NG standard:</a:t>
            </a:r>
            <a:r>
              <a:rPr lang="en-US" sz="1800" dirty="0">
                <a:latin typeface="Times New Roman"/>
                <a:ea typeface="+mn-lt"/>
                <a:cs typeface="+mn-lt"/>
              </a:rPr>
              <a:t> Standardize the extended usage of OCC for aiding indoor/outdoor positioning systems.</a:t>
            </a:r>
          </a:p>
          <a:p>
            <a:pPr algn="just"/>
            <a:r>
              <a:rPr lang="en-US" sz="1800" b="1" dirty="0">
                <a:latin typeface="Times New Roman"/>
                <a:ea typeface="+mn-lt"/>
                <a:cs typeface="+mn-lt"/>
              </a:rPr>
              <a:t>Necessity of NG standard:</a:t>
            </a:r>
            <a:r>
              <a:rPr lang="en-US" sz="1800" dirty="0">
                <a:latin typeface="Times New Roman"/>
                <a:ea typeface="+mn-lt"/>
                <a:cs typeface="+mn-lt"/>
              </a:rPr>
              <a:t> Due to the increase usage of indoor/outdoor positioning systems, the usage of OCC for providing indoor/outdoor positioning systems is deemed important since several studies has proven that incorporation of OCC can improve the accuracy of indoor/outdoor positioning.</a:t>
            </a:r>
          </a:p>
          <a:p>
            <a:pPr algn="just"/>
            <a:r>
              <a:rPr lang="en-US" sz="1800" b="1" dirty="0">
                <a:latin typeface="Times New Roman"/>
                <a:ea typeface="+mn-lt"/>
                <a:cs typeface="+mn-lt"/>
              </a:rPr>
              <a:t>Novelty of NG standard:</a:t>
            </a:r>
            <a:r>
              <a:rPr lang="en-US" sz="1800" dirty="0">
                <a:latin typeface="Times New Roman"/>
                <a:ea typeface="+mn-lt"/>
                <a:cs typeface="+mn-lt"/>
              </a:rPr>
              <a:t> The indoor/outdoor positioning systems based on OCC as the main or supporting technology to provide flexible technology integration with other existing state-of-the-art technology for indoor/outdoor positioning systems.</a:t>
            </a:r>
          </a:p>
          <a:p>
            <a:pPr algn="just"/>
            <a:r>
              <a:rPr lang="en-US" sz="1800" b="1" dirty="0">
                <a:latin typeface="Times New Roman"/>
                <a:ea typeface="+mn-lt"/>
                <a:cs typeface="+mn-lt"/>
              </a:rPr>
              <a:t>Commercialization point of view:</a:t>
            </a:r>
            <a:r>
              <a:rPr lang="en-US" sz="1800" dirty="0">
                <a:latin typeface="Times New Roman"/>
                <a:ea typeface="+mn-lt"/>
                <a:cs typeface="+mn-lt"/>
              </a:rPr>
              <a:t> The indoor/outdoor positioning systems is one of the hot topic to discuss nowadays, by promoting this standards, it is expected that the it can attract industry interests.</a:t>
            </a:r>
          </a:p>
          <a:p>
            <a:pPr algn="just"/>
            <a:endParaRPr lang="en-US" altLang="ja-JP" sz="1800" dirty="0">
              <a:latin typeface="Times New Roman"/>
              <a:ea typeface="ＭＳ Ｐゴシック"/>
              <a:cs typeface="Times New Roman"/>
            </a:endParaRPr>
          </a:p>
        </p:txBody>
      </p:sp>
      <p:sp>
        <p:nvSpPr>
          <p:cNvPr id="6" name="Title 1">
            <a:extLst>
              <a:ext uri="{FF2B5EF4-FFF2-40B4-BE49-F238E27FC236}">
                <a16:creationId xmlns:a16="http://schemas.microsoft.com/office/drawing/2014/main" id="{851479C0-FC91-155C-7BE5-0BD2C050F9A6}"/>
              </a:ext>
            </a:extLst>
          </p:cNvPr>
          <p:cNvSpPr txBox="1">
            <a:spLocks/>
          </p:cNvSpPr>
          <p:nvPr/>
        </p:nvSpPr>
        <p:spPr>
          <a:xfrm>
            <a:off x="75096" y="427038"/>
            <a:ext cx="876410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a:cs typeface="Times New Roman"/>
              </a:rPr>
              <a:t>Indoor/Outdoor Positioning using OCC and LiDAR</a:t>
            </a:r>
          </a:p>
        </p:txBody>
      </p:sp>
    </p:spTree>
    <p:extLst>
      <p:ext uri="{BB962C8B-B14F-4D97-AF65-F5344CB8AC3E}">
        <p14:creationId xmlns:p14="http://schemas.microsoft.com/office/powerpoint/2010/main" val="1627340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70647" y="1447800"/>
            <a:ext cx="8599140" cy="4800600"/>
          </a:xfrm>
          <a:ln/>
        </p:spPr>
        <p:txBody>
          <a:bodyPr vert="horz" lIns="91440" tIns="45720" rIns="91440" bIns="45720" rtlCol="0" anchor="t">
            <a:noAutofit/>
          </a:bodyPr>
          <a:lstStyle/>
          <a:p>
            <a:pPr algn="just"/>
            <a:r>
              <a:rPr lang="en-US" sz="1800" b="1" i="0" dirty="0">
                <a:effectLst/>
                <a:latin typeface="Times New Roman"/>
                <a:ea typeface="Roboto"/>
                <a:cs typeface="Roboto"/>
              </a:rPr>
              <a:t>Status of current standard: </a:t>
            </a:r>
            <a:r>
              <a:rPr lang="en-US" sz="1800" b="0" i="0" dirty="0">
                <a:effectLst/>
                <a:latin typeface="Times New Roman"/>
                <a:ea typeface="Roboto"/>
                <a:cs typeface="Roboto"/>
              </a:rPr>
              <a:t>It is based on IEEE 802.15.7-202x (Right now SA Ballot stage), utilizing RS-OFDM modulation and MIMO C-OOK to achieve mobility of approximately 10 km/h.</a:t>
            </a:r>
          </a:p>
          <a:p>
            <a:pPr algn="just"/>
            <a:r>
              <a:rPr lang="en-US" sz="1800" b="1" i="0" dirty="0">
                <a:effectLst/>
                <a:latin typeface="Times New Roman"/>
                <a:ea typeface="Roboto"/>
                <a:cs typeface="Roboto"/>
              </a:rPr>
              <a:t>Target of NG standard: </a:t>
            </a:r>
            <a:r>
              <a:rPr lang="en-US" sz="1800" b="0" i="0" dirty="0">
                <a:effectLst/>
                <a:latin typeface="Times New Roman"/>
                <a:ea typeface="Roboto"/>
                <a:cs typeface="Roboto"/>
              </a:rPr>
              <a:t>To enhance the recognition accuracy of LEDs under high-mobility conditions and to improve the selection of the Region of Interest (</a:t>
            </a:r>
            <a:r>
              <a:rPr lang="en-US" sz="1800" b="0" i="0" dirty="0" err="1">
                <a:effectLst/>
                <a:latin typeface="Times New Roman"/>
                <a:ea typeface="Roboto"/>
                <a:cs typeface="Roboto"/>
              </a:rPr>
              <a:t>RoI</a:t>
            </a:r>
            <a:r>
              <a:rPr lang="en-US" sz="1800" b="0" i="0" dirty="0">
                <a:effectLst/>
                <a:latin typeface="Times New Roman"/>
                <a:ea typeface="Roboto"/>
                <a:cs typeface="Roboto"/>
              </a:rPr>
              <a:t>).</a:t>
            </a:r>
          </a:p>
          <a:p>
            <a:pPr algn="just"/>
            <a:r>
              <a:rPr lang="en-US" sz="1800" b="1" i="0" dirty="0">
                <a:effectLst/>
                <a:latin typeface="Times New Roman"/>
                <a:ea typeface="Roboto"/>
                <a:cs typeface="Roboto"/>
              </a:rPr>
              <a:t>Necessity of NG standard: </a:t>
            </a:r>
            <a:r>
              <a:rPr lang="en-US" sz="1800" b="0" i="0" dirty="0">
                <a:effectLst/>
                <a:latin typeface="Times New Roman"/>
                <a:ea typeface="Roboto"/>
                <a:cs typeface="Roboto"/>
              </a:rPr>
              <a:t>The OCC system offers numerous benefits but faces significant challenges, particularly in high-mobility and noisy environments, which affect the accuracy of LED detection and communication performance. Issues also arise from external light sources like the sun and streetlights, complicating the real-time processing of OCC signal detection and analysis.</a:t>
            </a:r>
          </a:p>
          <a:p>
            <a:pPr algn="just"/>
            <a:r>
              <a:rPr lang="en-US" sz="1800" b="1" i="0" dirty="0">
                <a:effectLst/>
                <a:latin typeface="Times New Roman"/>
                <a:ea typeface="Roboto"/>
                <a:cs typeface="Roboto"/>
              </a:rPr>
              <a:t>Novelty of NG standard: </a:t>
            </a:r>
            <a:r>
              <a:rPr lang="en-US" sz="1800" b="0" i="0" dirty="0">
                <a:effectLst/>
                <a:latin typeface="Times New Roman"/>
                <a:ea typeface="Roboto"/>
                <a:cs typeface="Roboto"/>
              </a:rPr>
              <a:t>This contribution aims to present an Optical Camera Communication (OCC) system that integrates YOLOv8 for the detection and tracking of LEDs on the receiver side.</a:t>
            </a:r>
          </a:p>
          <a:p>
            <a:pPr algn="just"/>
            <a:r>
              <a:rPr lang="en-US" sz="1800" b="1" i="0" dirty="0">
                <a:effectLst/>
                <a:latin typeface="Times New Roman"/>
                <a:ea typeface="Roboto"/>
                <a:cs typeface="Roboto"/>
              </a:rPr>
              <a:t>Commercialization point of view: </a:t>
            </a:r>
            <a:r>
              <a:rPr lang="en-US" sz="1800" dirty="0">
                <a:latin typeface="Times New Roman"/>
                <a:ea typeface="Roboto"/>
                <a:cs typeface="Roboto"/>
              </a:rPr>
              <a:t>The system operates in real-time on simple embedded devices and has been tested to show high effectiveness up to 10 meters in low-mobility settings.</a:t>
            </a:r>
            <a:endParaRPr lang="en-US" sz="1600" i="0" dirty="0">
              <a:effectLst/>
              <a:latin typeface="Roboto" panose="02000000000000000000" pitchFamily="2" charset="0"/>
              <a:ea typeface="Roboto"/>
              <a:cs typeface="Roboto"/>
            </a:endParaRPr>
          </a:p>
        </p:txBody>
      </p:sp>
      <p:sp>
        <p:nvSpPr>
          <p:cNvPr id="6" name="Title 1">
            <a:extLst>
              <a:ext uri="{FF2B5EF4-FFF2-40B4-BE49-F238E27FC236}">
                <a16:creationId xmlns:a16="http://schemas.microsoft.com/office/drawing/2014/main" id="{BF727C05-34F1-723D-E971-578E7B3D97C6}"/>
              </a:ext>
            </a:extLst>
          </p:cNvPr>
          <p:cNvSpPr txBox="1">
            <a:spLocks/>
          </p:cNvSpPr>
          <p:nvPr/>
        </p:nvSpPr>
        <p:spPr>
          <a:xfrm>
            <a:off x="470775" y="427038"/>
            <a:ext cx="8368425"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a:cs typeface="Times New Roman"/>
              </a:rPr>
              <a:t>DL based OCC to Support High Mobility Vehicle</a:t>
            </a:r>
          </a:p>
        </p:txBody>
      </p:sp>
    </p:spTree>
    <p:extLst>
      <p:ext uri="{BB962C8B-B14F-4D97-AF65-F5344CB8AC3E}">
        <p14:creationId xmlns:p14="http://schemas.microsoft.com/office/powerpoint/2010/main" val="3928030131"/>
      </p:ext>
    </p:extLst>
  </p:cSld>
  <p:clrMapOvr>
    <a:masterClrMapping/>
  </p:clrMapOvr>
</p:sld>
</file>

<file path=ppt/theme/theme1.xml><?xml version="1.0" encoding="utf-8"?>
<a:theme xmlns:a="http://schemas.openxmlformats.org/drawingml/2006/main" name="Office Theme">
  <a:themeElements>
    <a:clrScheme name="자주색">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355</TotalTime>
  <Words>2856</Words>
  <Application>Microsoft Office PowerPoint</Application>
  <PresentationFormat>화면 슬라이드 쇼(4:3)</PresentationFormat>
  <Paragraphs>292</Paragraphs>
  <Slides>25</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25</vt:i4>
      </vt:variant>
    </vt:vector>
  </HeadingPairs>
  <TitlesOfParts>
    <vt:vector size="32" baseType="lpstr">
      <vt:lpstr>굴림</vt:lpstr>
      <vt:lpstr>Aptos</vt:lpstr>
      <vt:lpstr>Arial</vt:lpstr>
      <vt:lpstr>Calibri</vt:lpstr>
      <vt:lpstr>Roboto</vt:lpstr>
      <vt:lpstr>Times New Roman</vt:lpstr>
      <vt:lpstr>Office Theme</vt:lpstr>
      <vt:lpstr>PowerPoint 프레젠테이션</vt:lpstr>
      <vt:lpstr>Contents</vt:lpstr>
      <vt:lpstr>AI Integration in NG-OCC</vt:lpstr>
      <vt:lpstr>Channel Modeling for NG-OCC</vt:lpstr>
      <vt:lpstr>PowerPoint 프레젠테이션</vt:lpstr>
      <vt:lpstr>PowerPoint 프레젠테이션</vt:lpstr>
      <vt:lpstr>PowerPoint 프레젠테이션</vt:lpstr>
      <vt:lpstr>PowerPoint 프레젠테이션</vt:lpstr>
      <vt:lpstr>PowerPoint 프레젠테이션</vt:lpstr>
      <vt:lpstr>Comparison table of IEEE 802.15.7a and NG-OCC</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33</cp:revision>
  <cp:lastPrinted>2017-05-07T15:48:38Z</cp:lastPrinted>
  <dcterms:created xsi:type="dcterms:W3CDTF">2010-05-15T17:50:32Z</dcterms:created>
  <dcterms:modified xsi:type="dcterms:W3CDTF">2024-01-17T11:00:11Z</dcterms:modified>
</cp:coreProperties>
</file>