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60" r:id="rId2"/>
    <p:sldId id="258" r:id="rId3"/>
    <p:sldId id="377" r:id="rId4"/>
    <p:sldId id="379" r:id="rId5"/>
    <p:sldId id="391" r:id="rId6"/>
    <p:sldId id="384" r:id="rId7"/>
    <p:sldId id="385" r:id="rId8"/>
    <p:sldId id="392" r:id="rId9"/>
    <p:sldId id="393" r:id="rId10"/>
    <p:sldId id="394" r:id="rId11"/>
    <p:sldId id="269"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p:restoredTop sz="96327"/>
  </p:normalViewPr>
  <p:slideViewPr>
    <p:cSldViewPr>
      <p:cViewPr varScale="1">
        <p:scale>
          <a:sx n="128" d="100"/>
          <a:sy n="128" d="100"/>
        </p:scale>
        <p:origin x="184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 15-24-0057-00-006a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Ishiguro,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Jan.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a:xfrm>
            <a:off x="4393695" y="6475413"/>
            <a:ext cx="432811" cy="184666"/>
          </a:xfrm>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ea typeface="ＭＳ Ｐゴシック" panose="020B0600070205080204" pitchFamily="34" charset="-128"/>
            </a:endParaRPr>
          </a:p>
          <a:p>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Submission Title:</a:t>
            </a:r>
            <a:r>
              <a:rPr lang="en-US" altLang="ja-JP" sz="1600" dirty="0">
                <a:ea typeface="ＭＳ Ｐゴシック" panose="020B0600070205080204" pitchFamily="34" charset="-128"/>
              </a:rPr>
              <a:t> Preliminary Evaluation on Ranging Accuracy with Interference Cancellation in Coexistence Environments</a:t>
            </a:r>
          </a:p>
          <a:p>
            <a:r>
              <a:rPr lang="en-US" altLang="ja-JP" sz="1600" b="1" dirty="0">
                <a:ea typeface="ＭＳ Ｐゴシック" panose="020B0600070205080204" pitchFamily="34" charset="-128"/>
              </a:rPr>
              <a:t>Date Submitted: </a:t>
            </a:r>
            <a:r>
              <a:rPr lang="en-US" altLang="ja-JP" sz="1600" dirty="0">
                <a:ea typeface="ＭＳ Ｐゴシック" panose="020B0600070205080204" pitchFamily="34" charset="-128"/>
              </a:rPr>
              <a:t>Jan. 16th, 2024</a:t>
            </a:r>
          </a:p>
          <a:p>
            <a:r>
              <a:rPr lang="en-US" altLang="ja-JP" sz="1600" b="1" dirty="0">
                <a:ea typeface="ＭＳ Ｐゴシック" panose="020B0600070205080204" pitchFamily="34" charset="-128"/>
              </a:rPr>
              <a:t>Source:</a:t>
            </a:r>
            <a:r>
              <a:rPr lang="en-US" altLang="ja-JP" sz="1600" dirty="0">
                <a:ea typeface="ＭＳ Ｐゴシック" panose="020B0600070205080204" pitchFamily="34" charset="-128"/>
              </a:rPr>
              <a:t> Daisuke </a:t>
            </a:r>
            <a:r>
              <a:rPr lang="en-US" altLang="ja-JP" sz="1600" dirty="0" err="1">
                <a:ea typeface="ＭＳ Ｐゴシック" panose="020B0600070205080204" pitchFamily="34" charset="-128"/>
              </a:rPr>
              <a:t>Anzai</a:t>
            </a:r>
            <a:r>
              <a:rPr lang="en-US" altLang="ja-JP" sz="1600" dirty="0">
                <a:ea typeface="ＭＳ Ｐゴシック" panose="020B0600070205080204" pitchFamily="34" charset="-128"/>
              </a:rPr>
              <a:t>, </a:t>
            </a:r>
            <a:r>
              <a:rPr lang="en-US" altLang="ja-JP" sz="1600" dirty="0" err="1">
                <a:ea typeface="ＭＳ Ｐゴシック" panose="020B0600070205080204" pitchFamily="34" charset="-128"/>
              </a:rPr>
              <a:t>Shunsuke</a:t>
            </a:r>
            <a:r>
              <a:rPr lang="en-US" altLang="ja-JP" sz="1600" dirty="0">
                <a:ea typeface="ＭＳ Ｐゴシック" panose="020B0600070205080204" pitchFamily="34" charset="-128"/>
              </a:rPr>
              <a:t> Ishiguro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Company:</a:t>
            </a:r>
            <a:r>
              <a:rPr lang="en-US" altLang="ja-JP" sz="1600" dirty="0">
                <a:ea typeface="ＭＳ Ｐゴシック" panose="020B0600070205080204" pitchFamily="34" charset="-128"/>
              </a:rPr>
              <a:t> Nagoya Institute of Technology (NIT), Japan</a:t>
            </a:r>
          </a:p>
          <a:p>
            <a:r>
              <a:rPr lang="en-US" altLang="ja-JP" sz="1600" b="1" dirty="0">
                <a:ea typeface="ＭＳ Ｐゴシック" panose="020B0600070205080204" pitchFamily="34" charset="-128"/>
              </a:rPr>
              <a:t>Address:</a:t>
            </a:r>
            <a:r>
              <a:rPr lang="en-US" altLang="ja-JP" sz="1600" dirty="0">
                <a:ea typeface="ＭＳ Ｐゴシック" panose="020B0600070205080204" pitchFamily="34" charset="-128"/>
              </a:rPr>
              <a:t> </a:t>
            </a:r>
            <a:r>
              <a:rPr lang="en-US" altLang="ja-JP" sz="1600" dirty="0" err="1">
                <a:ea typeface="ＭＳ Ｐゴシック" panose="020B0600070205080204" pitchFamily="34" charset="-128"/>
              </a:rPr>
              <a:t>Gokiso-cho</a:t>
            </a:r>
            <a:r>
              <a:rPr lang="en-US" altLang="ja-JP" sz="1600" dirty="0">
                <a:ea typeface="ＭＳ Ｐゴシック" panose="020B0600070205080204" pitchFamily="34" charset="-128"/>
              </a:rPr>
              <a:t>, Showa-</a:t>
            </a:r>
            <a:r>
              <a:rPr lang="en-US" altLang="ja-JP" sz="1600" dirty="0" err="1">
                <a:ea typeface="ＭＳ Ｐゴシック" panose="020B0600070205080204" pitchFamily="34" charset="-128"/>
              </a:rPr>
              <a:t>ku</a:t>
            </a:r>
            <a:r>
              <a:rPr lang="en-US" altLang="ja-JP" sz="1600" dirty="0">
                <a:ea typeface="ＭＳ Ｐゴシック" panose="020B0600070205080204" pitchFamily="34" charset="-128"/>
              </a:rPr>
              <a:t>, Nagoya, 466-8555, Japan</a:t>
            </a:r>
          </a:p>
          <a:p>
            <a:r>
              <a:rPr lang="en-US" altLang="ja-JP" sz="1600" b="1" dirty="0">
                <a:ea typeface="ＭＳ Ｐゴシック" panose="020B0600070205080204" pitchFamily="34" charset="-128"/>
              </a:rPr>
              <a:t>Voice:</a:t>
            </a:r>
            <a:r>
              <a:rPr lang="en-US" altLang="ja-JP" sz="1600" dirty="0">
                <a:ea typeface="ＭＳ Ｐゴシック" panose="020B0600070205080204" pitchFamily="34" charset="-128"/>
              </a:rPr>
              <a:t> +81-52-735-5389, FAX: +81-52-735-5389, </a:t>
            </a:r>
            <a:r>
              <a:rPr lang="en-US" altLang="ja-JP" sz="1600" b="1" dirty="0">
                <a:ea typeface="ＭＳ Ｐゴシック" panose="020B0600070205080204" pitchFamily="34" charset="-128"/>
              </a:rPr>
              <a:t>E-Mail: </a:t>
            </a:r>
            <a:r>
              <a:rPr lang="en-US" altLang="ja-JP" sz="1600" dirty="0" err="1">
                <a:ea typeface="ＭＳ Ｐゴシック" panose="020B0600070205080204" pitchFamily="34" charset="-128"/>
              </a:rPr>
              <a:t>anzai@nitech.ac.jp</a:t>
            </a:r>
            <a:endParaRPr lang="en-US" altLang="ja-JP" sz="1600" dirty="0">
              <a:ea typeface="ＭＳ Ｐゴシック" panose="020B0600070205080204" pitchFamily="34" charset="-128"/>
            </a:endParaRPr>
          </a:p>
          <a:p>
            <a:pPr>
              <a:spcBef>
                <a:spcPts val="600"/>
              </a:spcBef>
              <a:spcAft>
                <a:spcPts val="600"/>
              </a:spcAft>
            </a:pPr>
            <a:r>
              <a:rPr lang="en-US" altLang="ja-JP" sz="1600" b="1" dirty="0">
                <a:ea typeface="ＭＳ Ｐゴシック" panose="020B0600070205080204" pitchFamily="34" charset="-128"/>
              </a:rPr>
              <a:t>Re:</a:t>
            </a:r>
            <a:r>
              <a:rPr lang="en-US" altLang="ja-JP" sz="1600" dirty="0">
                <a:ea typeface="ＭＳ Ｐゴシック" panose="020B0600070205080204" pitchFamily="34" charset="-128"/>
              </a:rPr>
              <a:t> In response to call for technical contributions</a:t>
            </a:r>
            <a:r>
              <a:rPr lang="en-US" altLang="ja-JP" dirty="0">
                <a:ea typeface="ＭＳ Ｐゴシック" panose="020B0600070205080204" pitchFamily="34" charset="-128"/>
              </a:rPr>
              <a:t>	</a:t>
            </a:r>
          </a:p>
          <a:p>
            <a:pPr>
              <a:spcBef>
                <a:spcPts val="600"/>
              </a:spcBef>
              <a:spcAft>
                <a:spcPts val="600"/>
              </a:spcAft>
            </a:pPr>
            <a:r>
              <a:rPr lang="en-US" altLang="ja-JP" sz="1600" b="1" dirty="0">
                <a:ea typeface="ＭＳ Ｐゴシック" panose="020B0600070205080204" pitchFamily="34" charset="-128"/>
              </a:rPr>
              <a:t>Abstract:</a:t>
            </a:r>
            <a:r>
              <a:rPr lang="en-US" altLang="ja-JP" sz="1600" dirty="0">
                <a:ea typeface="ＭＳ Ｐゴシック" panose="020B0600070205080204" pitchFamily="34" charset="-128"/>
              </a:rPr>
              <a:t>	This provides a preliminary investigation of the effect of interference cancellation on UWB ranging accuracy under multiple BAN coexistence situations, and some simulation results are discussed.</a:t>
            </a:r>
          </a:p>
          <a:p>
            <a:pPr>
              <a:spcBef>
                <a:spcPts val="600"/>
              </a:spcBef>
              <a:spcAft>
                <a:spcPts val="600"/>
              </a:spcAft>
            </a:pPr>
            <a:r>
              <a:rPr lang="en-US" altLang="ja-JP" sz="1600" b="1" dirty="0">
                <a:ea typeface="ＭＳ Ｐゴシック" panose="020B0600070205080204" pitchFamily="34" charset="-128"/>
              </a:rPr>
              <a:t>Purpose: </a:t>
            </a:r>
            <a:r>
              <a:rPr lang="en-US" altLang="ja-JP" sz="1600" dirty="0">
                <a:ea typeface="ＭＳ Ｐゴシック" panose="020B0600070205080204" pitchFamily="34" charset="-128"/>
              </a:rPr>
              <a:t>Material for discussion in P802.15.6a TG corresponding to comments in EC Meeting</a:t>
            </a:r>
          </a:p>
          <a:p>
            <a:r>
              <a:rPr lang="en-US" altLang="ja-JP" sz="1600" b="1" dirty="0">
                <a:ea typeface="ＭＳ Ｐゴシック" panose="020B0600070205080204" pitchFamily="34" charset="-128"/>
              </a:rPr>
              <a:t>Notice:</a:t>
            </a:r>
            <a:r>
              <a:rPr lang="en-US" altLang="ja-JP" sz="1600" dirty="0">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ea typeface="ＭＳ Ｐゴシック" panose="020B0600070205080204" pitchFamily="34" charset="-128"/>
              </a:rPr>
              <a:t>Release:</a:t>
            </a:r>
            <a:r>
              <a:rPr lang="en-US" altLang="ja-JP" sz="1600" dirty="0">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73651-10FF-D837-F468-393FA3CDABC0}"/>
              </a:ext>
            </a:extLst>
          </p:cNvPr>
          <p:cNvSpPr>
            <a:spLocks noGrp="1"/>
          </p:cNvSpPr>
          <p:nvPr>
            <p:ph type="title"/>
          </p:nvPr>
        </p:nvSpPr>
        <p:spPr/>
        <p:txBody>
          <a:bodyPr/>
          <a:lstStyle/>
          <a:p>
            <a:r>
              <a:rPr kumimoji="1" lang="en-US" altLang="ja-JP" sz="3200" dirty="0">
                <a:solidFill>
                  <a:schemeClr val="tx1"/>
                </a:solidFill>
              </a:rPr>
              <a:t>Accuracy evaluation results</a:t>
            </a:r>
            <a:endParaRPr kumimoji="1" lang="ja-JP" altLang="en-US" sz="3200">
              <a:solidFill>
                <a:schemeClr val="tx1"/>
              </a:solidFill>
            </a:endParaRPr>
          </a:p>
        </p:txBody>
      </p:sp>
      <p:pic>
        <p:nvPicPr>
          <p:cNvPr id="3" name="図 2">
            <a:extLst>
              <a:ext uri="{FF2B5EF4-FFF2-40B4-BE49-F238E27FC236}">
                <a16:creationId xmlns:a16="http://schemas.microsoft.com/office/drawing/2014/main" id="{85FC77D9-FD78-C3DE-9CA8-1F77249350D9}"/>
              </a:ext>
            </a:extLst>
          </p:cNvPr>
          <p:cNvPicPr>
            <a:picLocks noChangeAspect="1"/>
          </p:cNvPicPr>
          <p:nvPr/>
        </p:nvPicPr>
        <p:blipFill>
          <a:blip r:embed="rId2"/>
          <a:stretch>
            <a:fillRect/>
          </a:stretch>
        </p:blipFill>
        <p:spPr>
          <a:xfrm>
            <a:off x="136623" y="2420888"/>
            <a:ext cx="4290274" cy="2404032"/>
          </a:xfrm>
          <a:prstGeom prst="rect">
            <a:avLst/>
          </a:prstGeom>
        </p:spPr>
      </p:pic>
      <p:pic>
        <p:nvPicPr>
          <p:cNvPr id="5" name="図 4">
            <a:extLst>
              <a:ext uri="{FF2B5EF4-FFF2-40B4-BE49-F238E27FC236}">
                <a16:creationId xmlns:a16="http://schemas.microsoft.com/office/drawing/2014/main" id="{7EA692B0-FCEC-DA81-5160-759A624654C5}"/>
              </a:ext>
            </a:extLst>
          </p:cNvPr>
          <p:cNvPicPr>
            <a:picLocks noChangeAspect="1"/>
          </p:cNvPicPr>
          <p:nvPr/>
        </p:nvPicPr>
        <p:blipFill>
          <a:blip r:embed="rId3"/>
          <a:stretch>
            <a:fillRect/>
          </a:stretch>
        </p:blipFill>
        <p:spPr>
          <a:xfrm>
            <a:off x="4572000" y="2420888"/>
            <a:ext cx="4253287" cy="2404032"/>
          </a:xfrm>
          <a:prstGeom prst="rect">
            <a:avLst/>
          </a:prstGeom>
        </p:spPr>
      </p:pic>
      <p:sp>
        <p:nvSpPr>
          <p:cNvPr id="12" name="テキスト ボックス 11">
            <a:extLst>
              <a:ext uri="{FF2B5EF4-FFF2-40B4-BE49-F238E27FC236}">
                <a16:creationId xmlns:a16="http://schemas.microsoft.com/office/drawing/2014/main" id="{7F3E474F-7C79-AED3-84DA-DB27815C8744}"/>
              </a:ext>
            </a:extLst>
          </p:cNvPr>
          <p:cNvSpPr txBox="1"/>
          <p:nvPr/>
        </p:nvSpPr>
        <p:spPr>
          <a:xfrm>
            <a:off x="1763688" y="4983083"/>
            <a:ext cx="1071127" cy="27699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a:solidFill>
                  <a:schemeClr val="tx1"/>
                </a:solidFill>
                <a:latin typeface="Times New Roman"/>
              </a:rPr>
              <a:t>Hospital room</a:t>
            </a:r>
            <a:endParaRPr kumimoji="1" lang="ja-JP" altLang="en-US" dirty="0">
              <a:solidFill>
                <a:schemeClr val="tx1"/>
              </a:solidFill>
              <a:latin typeface="Times New Roman"/>
            </a:endParaRPr>
          </a:p>
        </p:txBody>
      </p:sp>
      <p:sp>
        <p:nvSpPr>
          <p:cNvPr id="13" name="テキスト ボックス 12">
            <a:extLst>
              <a:ext uri="{FF2B5EF4-FFF2-40B4-BE49-F238E27FC236}">
                <a16:creationId xmlns:a16="http://schemas.microsoft.com/office/drawing/2014/main" id="{CEEB3026-A84B-969B-340B-D3E3E009ABAB}"/>
              </a:ext>
            </a:extLst>
          </p:cNvPr>
          <p:cNvSpPr txBox="1"/>
          <p:nvPr/>
        </p:nvSpPr>
        <p:spPr>
          <a:xfrm>
            <a:off x="5960300" y="4983082"/>
            <a:ext cx="1476686" cy="27699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dirty="0">
                <a:solidFill>
                  <a:schemeClr val="tx1"/>
                </a:solidFill>
                <a:latin typeface="Times New Roman"/>
              </a:rPr>
              <a:t>Passenger bus model</a:t>
            </a:r>
            <a:endParaRPr kumimoji="1" lang="ja-JP" altLang="en-US" dirty="0">
              <a:solidFill>
                <a:schemeClr val="tx1"/>
              </a:solidFill>
              <a:latin typeface="Times New Roman"/>
            </a:endParaRPr>
          </a:p>
        </p:txBody>
      </p:sp>
      <p:sp>
        <p:nvSpPr>
          <p:cNvPr id="14" name="テキスト ボックス 13">
            <a:extLst>
              <a:ext uri="{FF2B5EF4-FFF2-40B4-BE49-F238E27FC236}">
                <a16:creationId xmlns:a16="http://schemas.microsoft.com/office/drawing/2014/main" id="{35C66B31-F0EE-063A-A858-5DCA4DB9C520}"/>
              </a:ext>
            </a:extLst>
          </p:cNvPr>
          <p:cNvSpPr txBox="1"/>
          <p:nvPr/>
        </p:nvSpPr>
        <p:spPr>
          <a:xfrm>
            <a:off x="6698643" y="2077628"/>
            <a:ext cx="2396810" cy="276999"/>
          </a:xfrm>
          <a:prstGeom prst="rect">
            <a:avLst/>
          </a:prstGeom>
          <a:noFill/>
        </p:spPr>
        <p:txBody>
          <a:bodyPr wrap="none" rtlCol="0">
            <a:spAutoFit/>
          </a:bodyPr>
          <a:lstStyle/>
          <a:p>
            <a:r>
              <a:rPr kumimoji="1" lang="en-US" altLang="ja-JP" dirty="0"/>
              <a:t>w/o M-sequence-based cancellation</a:t>
            </a:r>
            <a:endParaRPr kumimoji="1" lang="ja-JP" altLang="en-US"/>
          </a:p>
        </p:txBody>
      </p:sp>
    </p:spTree>
    <p:extLst>
      <p:ext uri="{BB962C8B-B14F-4D97-AF65-F5344CB8AC3E}">
        <p14:creationId xmlns:p14="http://schemas.microsoft.com/office/powerpoint/2010/main" val="2162017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1"/>
                </a:solidFill>
                <a:ea typeface="ＭＳ Ｐゴシック" panose="020B0600070205080204" pitchFamily="34" charset="-128"/>
              </a:rPr>
              <a:t>Preliminary Evaluation on Ranging Accuracy with Interference Cancellation in Coexistence Environments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Shunsuke</a:t>
            </a:r>
            <a:r>
              <a:rPr lang="en-US" altLang="ja-JP" sz="2800" dirty="0">
                <a:latin typeface="Times New Roman" panose="02020603050405020304" pitchFamily="18" charset="0"/>
                <a:cs typeface="Times New Roman" panose="02020603050405020304" pitchFamily="18" charset="0"/>
              </a:rPr>
              <a:t> Ishiguro,</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DB11858B-9ECC-AD95-533C-3E9A118CDF51}"/>
              </a:ext>
            </a:extLst>
          </p:cNvPr>
          <p:cNvSpPr>
            <a:spLocks noGrp="1"/>
          </p:cNvSpPr>
          <p:nvPr>
            <p:ph idx="1"/>
          </p:nvPr>
        </p:nvSpPr>
        <p:spPr/>
        <p:txBody>
          <a:bodyPr/>
          <a:lstStyle/>
          <a:p>
            <a:r>
              <a:rPr kumimoji="1" lang="en-US" altLang="ja-JP" sz="2800" dirty="0">
                <a:latin typeface="Times New Roman" panose="02020603050405020304" pitchFamily="18" charset="0"/>
                <a:cs typeface="Times New Roman" panose="02020603050405020304" pitchFamily="18" charset="0"/>
              </a:rPr>
              <a:t>Ranging is </a:t>
            </a:r>
            <a:r>
              <a:rPr lang="en-US" altLang="ja-JP" sz="2800" dirty="0">
                <a:latin typeface="Times New Roman" panose="02020603050405020304" pitchFamily="18" charset="0"/>
                <a:cs typeface="Times New Roman" panose="02020603050405020304" pitchFamily="18" charset="0"/>
              </a:rPr>
              <a:t>a key issue</a:t>
            </a:r>
            <a:r>
              <a:rPr kumimoji="1" lang="en-US" altLang="ja-JP" sz="2800" dirty="0">
                <a:latin typeface="Times New Roman" panose="02020603050405020304" pitchFamily="18" charset="0"/>
                <a:cs typeface="Times New Roman" panose="02020603050405020304" pitchFamily="18" charset="0"/>
              </a:rPr>
              <a:t> in various kinds of UWB applications, including IEEE 802.15.6ma, 4ab, and 4z</a:t>
            </a:r>
          </a:p>
          <a:p>
            <a:r>
              <a:rPr kumimoji="1" lang="en-US" altLang="ja-JP" sz="2800" dirty="0">
                <a:latin typeface="Times New Roman" panose="02020603050405020304" pitchFamily="18" charset="0"/>
                <a:cs typeface="Times New Roman" panose="02020603050405020304" pitchFamily="18" charset="0"/>
              </a:rPr>
              <a:t>UWB techniques have the potential to achieve high accuracy in supporting important applications in HBAN and VBAN</a:t>
            </a:r>
          </a:p>
          <a:p>
            <a:r>
              <a:rPr kumimoji="1" lang="en-US" altLang="ja-JP" sz="2800" dirty="0">
                <a:latin typeface="Times New Roman" panose="02020603050405020304" pitchFamily="18" charset="0"/>
                <a:cs typeface="Times New Roman" panose="02020603050405020304" pitchFamily="18" charset="0"/>
              </a:rPr>
              <a:t>It is important to discuss the ranging accuracy under multiple BAN coexistence situations </a:t>
            </a:r>
            <a:r>
              <a:rPr kumimoji="1" lang="en-US" altLang="ja-JP" sz="2800" u="sng" dirty="0">
                <a:latin typeface="Times New Roman" panose="02020603050405020304" pitchFamily="18" charset="0"/>
                <a:cs typeface="Times New Roman" panose="02020603050405020304" pitchFamily="18" charset="0"/>
              </a:rPr>
              <a:t>under the BAN channel models</a:t>
            </a:r>
            <a:endParaRPr kumimoji="1" lang="ja-JP" altLang="en-US" sz="2800" u="sng">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solidFill>
                  <a:schemeClr val="tx1"/>
                </a:solidFill>
              </a:rPr>
              <a:t>Preliminary simulation model</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4</a:t>
            </a:fld>
            <a:endParaRPr lang="en-US" altLang="ja-JP"/>
          </a:p>
        </p:txBody>
      </p:sp>
      <p:pic>
        <p:nvPicPr>
          <p:cNvPr id="154" name="図 153">
            <a:extLst>
              <a:ext uri="{FF2B5EF4-FFF2-40B4-BE49-F238E27FC236}">
                <a16:creationId xmlns:a16="http://schemas.microsoft.com/office/drawing/2014/main" id="{22A34788-BDEC-3F28-577A-ACED4C41C0D1}"/>
              </a:ext>
            </a:extLst>
          </p:cNvPr>
          <p:cNvPicPr>
            <a:picLocks noChangeAspect="1"/>
          </p:cNvPicPr>
          <p:nvPr/>
        </p:nvPicPr>
        <p:blipFill>
          <a:blip r:embed="rId2"/>
          <a:stretch>
            <a:fillRect/>
          </a:stretch>
        </p:blipFill>
        <p:spPr>
          <a:xfrm>
            <a:off x="85167" y="1700808"/>
            <a:ext cx="9049866" cy="4687416"/>
          </a:xfrm>
          <a:prstGeom prst="rect">
            <a:avLst/>
          </a:prstGeom>
        </p:spPr>
      </p:pic>
    </p:spTree>
    <p:extLst>
      <p:ext uri="{BB962C8B-B14F-4D97-AF65-F5344CB8AC3E}">
        <p14:creationId xmlns:p14="http://schemas.microsoft.com/office/powerpoint/2010/main" val="158201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solidFill>
                  <a:schemeClr val="tx1"/>
                </a:solidFill>
              </a:rPr>
              <a:t>Interference cancellation with</a:t>
            </a:r>
            <a:br>
              <a:rPr kumimoji="1" lang="en-US" altLang="ja-JP" dirty="0">
                <a:solidFill>
                  <a:schemeClr val="tx1"/>
                </a:solidFill>
              </a:rPr>
            </a:br>
            <a:r>
              <a:rPr kumimoji="1" lang="en-US" altLang="ja-JP" dirty="0">
                <a:solidFill>
                  <a:schemeClr val="tx1"/>
                </a:solidFill>
              </a:rPr>
              <a:t>M-sequence techniques</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5</a:t>
            </a:fld>
            <a:endParaRPr lang="en-US" altLang="ja-JP"/>
          </a:p>
        </p:txBody>
      </p:sp>
      <p:grpSp>
        <p:nvGrpSpPr>
          <p:cNvPr id="3" name="グループ化 2">
            <a:extLst>
              <a:ext uri="{FF2B5EF4-FFF2-40B4-BE49-F238E27FC236}">
                <a16:creationId xmlns:a16="http://schemas.microsoft.com/office/drawing/2014/main" id="{FBD04CC9-1CCE-72AB-6561-106FEA1C2867}"/>
              </a:ext>
            </a:extLst>
          </p:cNvPr>
          <p:cNvGrpSpPr/>
          <p:nvPr/>
        </p:nvGrpSpPr>
        <p:grpSpPr>
          <a:xfrm>
            <a:off x="0" y="2756956"/>
            <a:ext cx="5944714" cy="2540197"/>
            <a:chOff x="167499" y="3157789"/>
            <a:chExt cx="7827681" cy="3048339"/>
          </a:xfrm>
        </p:grpSpPr>
        <p:pic>
          <p:nvPicPr>
            <p:cNvPr id="5" name="図 4">
              <a:extLst>
                <a:ext uri="{FF2B5EF4-FFF2-40B4-BE49-F238E27FC236}">
                  <a16:creationId xmlns:a16="http://schemas.microsoft.com/office/drawing/2014/main" id="{4A1B5E3C-0F30-6969-331B-1200A51ABE18}"/>
                </a:ext>
              </a:extLst>
            </p:cNvPr>
            <p:cNvPicPr>
              <a:picLocks noChangeAspect="1"/>
            </p:cNvPicPr>
            <p:nvPr/>
          </p:nvPicPr>
          <p:blipFill>
            <a:blip r:embed="rId2"/>
            <a:stretch>
              <a:fillRect/>
            </a:stretch>
          </p:blipFill>
          <p:spPr>
            <a:xfrm>
              <a:off x="167499" y="3159450"/>
              <a:ext cx="3990199" cy="3046678"/>
            </a:xfrm>
            <a:prstGeom prst="rect">
              <a:avLst/>
            </a:prstGeom>
          </p:spPr>
        </p:pic>
        <p:pic>
          <p:nvPicPr>
            <p:cNvPr id="6" name="図 5">
              <a:extLst>
                <a:ext uri="{FF2B5EF4-FFF2-40B4-BE49-F238E27FC236}">
                  <a16:creationId xmlns:a16="http://schemas.microsoft.com/office/drawing/2014/main" id="{AD194F65-5107-D811-6AC4-554DE615F0E6}"/>
                </a:ext>
              </a:extLst>
            </p:cNvPr>
            <p:cNvPicPr>
              <a:picLocks noChangeAspect="1"/>
            </p:cNvPicPr>
            <p:nvPr/>
          </p:nvPicPr>
          <p:blipFill>
            <a:blip r:embed="rId3"/>
            <a:stretch>
              <a:fillRect/>
            </a:stretch>
          </p:blipFill>
          <p:spPr>
            <a:xfrm>
              <a:off x="4004981" y="3157789"/>
              <a:ext cx="3990199" cy="3046678"/>
            </a:xfrm>
            <a:prstGeom prst="rect">
              <a:avLst/>
            </a:prstGeom>
          </p:spPr>
        </p:pic>
      </p:grpSp>
      <p:pic>
        <p:nvPicPr>
          <p:cNvPr id="7" name="図 6">
            <a:extLst>
              <a:ext uri="{FF2B5EF4-FFF2-40B4-BE49-F238E27FC236}">
                <a16:creationId xmlns:a16="http://schemas.microsoft.com/office/drawing/2014/main" id="{DAE1639C-50A7-5970-B30D-969CD84D4B76}"/>
              </a:ext>
            </a:extLst>
          </p:cNvPr>
          <p:cNvPicPr>
            <a:picLocks noChangeAspect="1"/>
          </p:cNvPicPr>
          <p:nvPr/>
        </p:nvPicPr>
        <p:blipFill>
          <a:blip r:embed="rId4"/>
          <a:stretch>
            <a:fillRect/>
          </a:stretch>
        </p:blipFill>
        <p:spPr>
          <a:xfrm>
            <a:off x="5817134" y="2756956"/>
            <a:ext cx="3326866" cy="2540196"/>
          </a:xfrm>
          <a:prstGeom prst="rect">
            <a:avLst/>
          </a:prstGeom>
        </p:spPr>
      </p:pic>
      <p:sp>
        <p:nvSpPr>
          <p:cNvPr id="8" name="テキスト ボックス 7">
            <a:extLst>
              <a:ext uri="{FF2B5EF4-FFF2-40B4-BE49-F238E27FC236}">
                <a16:creationId xmlns:a16="http://schemas.microsoft.com/office/drawing/2014/main" id="{991554F1-F0CD-81EF-A347-DC26A4A0836D}"/>
              </a:ext>
            </a:extLst>
          </p:cNvPr>
          <p:cNvSpPr txBox="1"/>
          <p:nvPr/>
        </p:nvSpPr>
        <p:spPr>
          <a:xfrm>
            <a:off x="229340" y="2617072"/>
            <a:ext cx="2743059" cy="276999"/>
          </a:xfrm>
          <a:prstGeom prst="rect">
            <a:avLst/>
          </a:prstGeom>
          <a:noFill/>
        </p:spPr>
        <p:txBody>
          <a:bodyPr wrap="none" rtlCol="0">
            <a:spAutoFit/>
          </a:bodyPr>
          <a:lstStyle/>
          <a:p>
            <a:r>
              <a:rPr kumimoji="1" lang="en-US" altLang="ja-JP" dirty="0"/>
              <a:t>Received signal with only desired signal</a:t>
            </a:r>
            <a:endParaRPr kumimoji="1" lang="ja-JP" altLang="en-US"/>
          </a:p>
        </p:txBody>
      </p:sp>
      <p:sp>
        <p:nvSpPr>
          <p:cNvPr id="9" name="テキスト ボックス 8">
            <a:extLst>
              <a:ext uri="{FF2B5EF4-FFF2-40B4-BE49-F238E27FC236}">
                <a16:creationId xmlns:a16="http://schemas.microsoft.com/office/drawing/2014/main" id="{9C915F1E-3A38-26B1-D7A3-C5EE2CD64012}"/>
              </a:ext>
            </a:extLst>
          </p:cNvPr>
          <p:cNvSpPr txBox="1"/>
          <p:nvPr/>
        </p:nvSpPr>
        <p:spPr>
          <a:xfrm>
            <a:off x="3304153" y="2491066"/>
            <a:ext cx="2375971" cy="461665"/>
          </a:xfrm>
          <a:prstGeom prst="rect">
            <a:avLst/>
          </a:prstGeom>
          <a:noFill/>
        </p:spPr>
        <p:txBody>
          <a:bodyPr wrap="none" rtlCol="0">
            <a:spAutoFit/>
          </a:bodyPr>
          <a:lstStyle/>
          <a:p>
            <a:pPr algn="ctr"/>
            <a:r>
              <a:rPr kumimoji="1" lang="en-US" altLang="ja-JP" dirty="0"/>
              <a:t>Received signal with both desired</a:t>
            </a:r>
          </a:p>
          <a:p>
            <a:pPr algn="ctr"/>
            <a:r>
              <a:rPr kumimoji="1" lang="en-US" altLang="ja-JP" dirty="0"/>
              <a:t>signal and interference components</a:t>
            </a:r>
            <a:endParaRPr kumimoji="1" lang="ja-JP" altLang="en-US"/>
          </a:p>
        </p:txBody>
      </p:sp>
      <p:sp>
        <p:nvSpPr>
          <p:cNvPr id="10" name="テキスト ボックス 9">
            <a:extLst>
              <a:ext uri="{FF2B5EF4-FFF2-40B4-BE49-F238E27FC236}">
                <a16:creationId xmlns:a16="http://schemas.microsoft.com/office/drawing/2014/main" id="{1483A843-16BB-D4F7-BFBD-F7245EFB677B}"/>
              </a:ext>
            </a:extLst>
          </p:cNvPr>
          <p:cNvSpPr txBox="1"/>
          <p:nvPr/>
        </p:nvSpPr>
        <p:spPr>
          <a:xfrm>
            <a:off x="6091880" y="2432406"/>
            <a:ext cx="2904962" cy="461665"/>
          </a:xfrm>
          <a:prstGeom prst="rect">
            <a:avLst/>
          </a:prstGeom>
          <a:noFill/>
        </p:spPr>
        <p:txBody>
          <a:bodyPr wrap="none" rtlCol="0">
            <a:spAutoFit/>
          </a:bodyPr>
          <a:lstStyle/>
          <a:p>
            <a:pPr algn="ctr"/>
            <a:r>
              <a:rPr kumimoji="1" lang="en-US" altLang="ja-JP" dirty="0"/>
              <a:t>Received signals with</a:t>
            </a:r>
          </a:p>
          <a:p>
            <a:pPr algn="ctr"/>
            <a:r>
              <a:rPr kumimoji="1" lang="en-US" altLang="ja-JP" dirty="0"/>
              <a:t>M-sequence-based interference cancellation</a:t>
            </a:r>
          </a:p>
        </p:txBody>
      </p:sp>
      <p:sp>
        <p:nvSpPr>
          <p:cNvPr id="11" name="円/楕円 10">
            <a:extLst>
              <a:ext uri="{FF2B5EF4-FFF2-40B4-BE49-F238E27FC236}">
                <a16:creationId xmlns:a16="http://schemas.microsoft.com/office/drawing/2014/main" id="{234A330D-59D2-D605-3E63-B32DE4BD1496}"/>
              </a:ext>
            </a:extLst>
          </p:cNvPr>
          <p:cNvSpPr/>
          <p:nvPr/>
        </p:nvSpPr>
        <p:spPr bwMode="auto">
          <a:xfrm>
            <a:off x="755576" y="3306282"/>
            <a:ext cx="216024" cy="144016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effectLst/>
              <a:latin typeface="Times New Roman" panose="02020603050405020304" pitchFamily="18" charset="0"/>
            </a:endParaRPr>
          </a:p>
        </p:txBody>
      </p:sp>
    </p:spTree>
    <p:extLst>
      <p:ext uri="{BB962C8B-B14F-4D97-AF65-F5344CB8AC3E}">
        <p14:creationId xmlns:p14="http://schemas.microsoft.com/office/powerpoint/2010/main" val="349399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0B213-04F6-7E3C-99AE-3FC364E5A8AD}"/>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56FC823B-8C5D-3AC6-0D2A-E6DF7D56AF3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3" name="図 2">
            <a:extLst>
              <a:ext uri="{FF2B5EF4-FFF2-40B4-BE49-F238E27FC236}">
                <a16:creationId xmlns:a16="http://schemas.microsoft.com/office/drawing/2014/main" id="{FD3279F8-9F16-0653-F82A-3EA4F58848A5}"/>
              </a:ext>
            </a:extLst>
          </p:cNvPr>
          <p:cNvPicPr>
            <a:picLocks noChangeAspect="1"/>
          </p:cNvPicPr>
          <p:nvPr/>
        </p:nvPicPr>
        <p:blipFill>
          <a:blip r:embed="rId2"/>
          <a:stretch>
            <a:fillRect/>
          </a:stretch>
        </p:blipFill>
        <p:spPr>
          <a:xfrm>
            <a:off x="508969" y="1628800"/>
            <a:ext cx="8608054" cy="4543400"/>
          </a:xfrm>
          <a:prstGeom prst="rect">
            <a:avLst/>
          </a:prstGeom>
        </p:spPr>
      </p:pic>
    </p:spTree>
    <p:extLst>
      <p:ext uri="{BB962C8B-B14F-4D97-AF65-F5344CB8AC3E}">
        <p14:creationId xmlns:p14="http://schemas.microsoft.com/office/powerpoint/2010/main" val="54607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45982-8290-3B28-ADC6-376AC501BA10}"/>
              </a:ext>
            </a:extLst>
          </p:cNvPr>
          <p:cNvSpPr>
            <a:spLocks noGrp="1"/>
          </p:cNvSpPr>
          <p:nvPr>
            <p:ph type="title"/>
          </p:nvPr>
        </p:nvSpPr>
        <p:spPr/>
        <p:txBody>
          <a:bodyPr/>
          <a:lstStyle/>
          <a:p>
            <a:r>
              <a:rPr kumimoji="1" lang="en-US" altLang="ja-JP" dirty="0">
                <a:solidFill>
                  <a:schemeClr val="tx1"/>
                </a:solidFill>
              </a:rPr>
              <a:t>Propagation model in a hospital room</a:t>
            </a:r>
            <a:r>
              <a:rPr kumimoji="1" lang="en-US" altLang="ja-JP" baseline="30000" dirty="0">
                <a:solidFill>
                  <a:schemeClr val="tx1"/>
                </a:solidFill>
              </a:rPr>
              <a:t>[1]</a:t>
            </a:r>
            <a:endParaRPr kumimoji="1" lang="ja-JP" altLang="en-US" baseline="30000">
              <a:solidFill>
                <a:schemeClr val="tx1"/>
              </a:solidFill>
            </a:endParaRPr>
          </a:p>
        </p:txBody>
      </p:sp>
      <p:sp>
        <p:nvSpPr>
          <p:cNvPr id="4" name="スライド番号プレースホルダー 3">
            <a:extLst>
              <a:ext uri="{FF2B5EF4-FFF2-40B4-BE49-F238E27FC236}">
                <a16:creationId xmlns:a16="http://schemas.microsoft.com/office/drawing/2014/main" id="{EA8BFC68-762E-B13A-DF4D-6A8A5CF7489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7</a:t>
            </a:fld>
            <a:endParaRPr lang="en-US" altLang="ja-JP"/>
          </a:p>
        </p:txBody>
      </p:sp>
      <p:pic>
        <p:nvPicPr>
          <p:cNvPr id="17" name="図 16">
            <a:extLst>
              <a:ext uri="{FF2B5EF4-FFF2-40B4-BE49-F238E27FC236}">
                <a16:creationId xmlns:a16="http://schemas.microsoft.com/office/drawing/2014/main" id="{B91BE0FA-FC28-04C3-B288-E1358B9409E2}"/>
              </a:ext>
            </a:extLst>
          </p:cNvPr>
          <p:cNvPicPr>
            <a:picLocks noChangeAspect="1"/>
          </p:cNvPicPr>
          <p:nvPr/>
        </p:nvPicPr>
        <p:blipFill>
          <a:blip r:embed="rId2"/>
          <a:stretch>
            <a:fillRect/>
          </a:stretch>
        </p:blipFill>
        <p:spPr>
          <a:xfrm>
            <a:off x="295804" y="1777955"/>
            <a:ext cx="8848196" cy="4204800"/>
          </a:xfrm>
          <a:prstGeom prst="rect">
            <a:avLst/>
          </a:prstGeom>
        </p:spPr>
      </p:pic>
      <p:sp>
        <p:nvSpPr>
          <p:cNvPr id="3" name="テキスト ボックス 2">
            <a:extLst>
              <a:ext uri="{FF2B5EF4-FFF2-40B4-BE49-F238E27FC236}">
                <a16:creationId xmlns:a16="http://schemas.microsoft.com/office/drawing/2014/main" id="{2C57B00E-ABB6-78FE-7B21-EDCEAB34A36C}"/>
              </a:ext>
            </a:extLst>
          </p:cNvPr>
          <p:cNvSpPr txBox="1"/>
          <p:nvPr/>
        </p:nvSpPr>
        <p:spPr>
          <a:xfrm>
            <a:off x="1397692" y="6053800"/>
            <a:ext cx="7746308" cy="400110"/>
          </a:xfrm>
          <a:prstGeom prst="rect">
            <a:avLst/>
          </a:prstGeom>
          <a:noFill/>
        </p:spPr>
        <p:txBody>
          <a:bodyPr wrap="square">
            <a:spAutoFit/>
          </a:bodyPr>
          <a:lstStyle/>
          <a:p>
            <a:r>
              <a:rPr lang="en-US" altLang="ja-JP" sz="1000" dirty="0">
                <a:latin typeface="Times New Roman" panose="02020603050405020304" pitchFamily="18" charset="0"/>
                <a:cs typeface="Times New Roman" panose="02020603050405020304" pitchFamily="18" charset="0"/>
              </a:rPr>
              <a:t>[1]:</a:t>
            </a:r>
            <a:r>
              <a:rPr lang="ja-JP" altLang="en-US" sz="1000" dirty="0">
                <a:latin typeface="Times New Roman" panose="02020603050405020304" pitchFamily="18" charset="0"/>
                <a:cs typeface="Times New Roman" panose="02020603050405020304" pitchFamily="18" charset="0"/>
              </a:rPr>
              <a:t> </a:t>
            </a:r>
            <a:r>
              <a:rPr lang="en-US" altLang="ja-JP" sz="1000" b="0" dirty="0">
                <a:effectLst/>
                <a:latin typeface="Times New Roman" panose="02020603050405020304" pitchFamily="18" charset="0"/>
                <a:cs typeface="Times New Roman" panose="02020603050405020304" pitchFamily="18" charset="0"/>
              </a:rPr>
              <a:t>K. Takizawa, T. Aoyagi, H. -B. Li, J. -</a:t>
            </a:r>
            <a:r>
              <a:rPr lang="en-US" altLang="ja-JP" sz="1000" b="0" dirty="0" err="1">
                <a:effectLst/>
                <a:latin typeface="Times New Roman" panose="02020603050405020304" pitchFamily="18" charset="0"/>
                <a:cs typeface="Times New Roman" panose="02020603050405020304" pitchFamily="18" charset="0"/>
              </a:rPr>
              <a:t>i</a:t>
            </a:r>
            <a:r>
              <a:rPr lang="en-US" altLang="ja-JP" sz="1000" b="0" dirty="0">
                <a:effectLst/>
                <a:latin typeface="Times New Roman" panose="02020603050405020304" pitchFamily="18" charset="0"/>
                <a:cs typeface="Times New Roman" panose="02020603050405020304" pitchFamily="18" charset="0"/>
              </a:rPr>
              <a:t>. Takada, T. Kobayashi and R. Kohno, "Path loss and power delay profile channel models for wireless body area networks," 2009 IEEE Antennas and Propagation Society International Symposium, North Charleston, SC, USA, 2009, pp. 1-4.</a:t>
            </a:r>
          </a:p>
        </p:txBody>
      </p:sp>
      <p:pic>
        <p:nvPicPr>
          <p:cNvPr id="5" name="図 4">
            <a:extLst>
              <a:ext uri="{FF2B5EF4-FFF2-40B4-BE49-F238E27FC236}">
                <a16:creationId xmlns:a16="http://schemas.microsoft.com/office/drawing/2014/main" id="{750B1E7A-63BA-C08D-16D0-0C265F283CAC}"/>
              </a:ext>
            </a:extLst>
          </p:cNvPr>
          <p:cNvPicPr>
            <a:picLocks noChangeAspect="1"/>
          </p:cNvPicPr>
          <p:nvPr/>
        </p:nvPicPr>
        <p:blipFill>
          <a:blip r:embed="rId3"/>
          <a:stretch>
            <a:fillRect/>
          </a:stretch>
        </p:blipFill>
        <p:spPr>
          <a:xfrm>
            <a:off x="4067944" y="1529948"/>
            <a:ext cx="2232248" cy="1755980"/>
          </a:xfrm>
          <a:prstGeom prst="rect">
            <a:avLst/>
          </a:prstGeom>
        </p:spPr>
      </p:pic>
    </p:spTree>
    <p:extLst>
      <p:ext uri="{BB962C8B-B14F-4D97-AF65-F5344CB8AC3E}">
        <p14:creationId xmlns:p14="http://schemas.microsoft.com/office/powerpoint/2010/main" val="299268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45982-8290-3B28-ADC6-376AC501BA10}"/>
              </a:ext>
            </a:extLst>
          </p:cNvPr>
          <p:cNvSpPr>
            <a:spLocks noGrp="1"/>
          </p:cNvSpPr>
          <p:nvPr>
            <p:ph type="title"/>
          </p:nvPr>
        </p:nvSpPr>
        <p:spPr/>
        <p:txBody>
          <a:bodyPr/>
          <a:lstStyle/>
          <a:p>
            <a:r>
              <a:rPr kumimoji="1" lang="en-US" altLang="ja-JP" dirty="0">
                <a:solidFill>
                  <a:schemeClr val="tx1"/>
                </a:solidFill>
              </a:rPr>
              <a:t>Ranging performance evaluation</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EA8BFC68-762E-B13A-DF4D-6A8A5CF7489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8</a:t>
            </a:fld>
            <a:endParaRPr lang="en-US" altLang="ja-JP"/>
          </a:p>
        </p:txBody>
      </p:sp>
      <p:pic>
        <p:nvPicPr>
          <p:cNvPr id="7" name="図 6">
            <a:extLst>
              <a:ext uri="{FF2B5EF4-FFF2-40B4-BE49-F238E27FC236}">
                <a16:creationId xmlns:a16="http://schemas.microsoft.com/office/drawing/2014/main" id="{BB293AC3-F80F-DB3D-71FD-25363D67D42B}"/>
              </a:ext>
            </a:extLst>
          </p:cNvPr>
          <p:cNvPicPr>
            <a:picLocks noChangeAspect="1"/>
          </p:cNvPicPr>
          <p:nvPr/>
        </p:nvPicPr>
        <p:blipFill>
          <a:blip r:embed="rId2"/>
          <a:stretch>
            <a:fillRect/>
          </a:stretch>
        </p:blipFill>
        <p:spPr>
          <a:xfrm>
            <a:off x="4200998" y="4065786"/>
            <a:ext cx="4882005" cy="2387550"/>
          </a:xfrm>
          <a:prstGeom prst="rect">
            <a:avLst/>
          </a:prstGeom>
        </p:spPr>
      </p:pic>
      <p:pic>
        <p:nvPicPr>
          <p:cNvPr id="8" name="図 7">
            <a:extLst>
              <a:ext uri="{FF2B5EF4-FFF2-40B4-BE49-F238E27FC236}">
                <a16:creationId xmlns:a16="http://schemas.microsoft.com/office/drawing/2014/main" id="{074D83E7-5619-5596-32C4-6016961D5340}"/>
              </a:ext>
            </a:extLst>
          </p:cNvPr>
          <p:cNvPicPr>
            <a:picLocks noChangeAspect="1"/>
          </p:cNvPicPr>
          <p:nvPr/>
        </p:nvPicPr>
        <p:blipFill>
          <a:blip r:embed="rId3"/>
          <a:stretch>
            <a:fillRect/>
          </a:stretch>
        </p:blipFill>
        <p:spPr>
          <a:xfrm>
            <a:off x="-6792" y="1905546"/>
            <a:ext cx="4882005" cy="2387550"/>
          </a:xfrm>
          <a:prstGeom prst="rect">
            <a:avLst/>
          </a:prstGeom>
        </p:spPr>
      </p:pic>
      <p:sp>
        <p:nvSpPr>
          <p:cNvPr id="9" name="矢印: 右 13">
            <a:extLst>
              <a:ext uri="{FF2B5EF4-FFF2-40B4-BE49-F238E27FC236}">
                <a16:creationId xmlns:a16="http://schemas.microsoft.com/office/drawing/2014/main" id="{DCBE9267-234C-4775-6C25-F2B73F7F5D2C}"/>
              </a:ext>
            </a:extLst>
          </p:cNvPr>
          <p:cNvSpPr/>
          <p:nvPr/>
        </p:nvSpPr>
        <p:spPr>
          <a:xfrm>
            <a:off x="3419872" y="4581128"/>
            <a:ext cx="650404" cy="1023137"/>
          </a:xfrm>
          <a:prstGeom prst="rightArrow">
            <a:avLst/>
          </a:prstGeom>
          <a:solidFill>
            <a:srgbClr val="4F81BD"/>
          </a:solidFill>
          <a:ln>
            <a:no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Calibri"/>
              <a:ea typeface="ＭＳ Ｐゴシック" panose="020B0600070205080204" pitchFamily="34" charset="-128"/>
              <a:cs typeface="+mn-cs"/>
            </a:endParaRPr>
          </a:p>
        </p:txBody>
      </p:sp>
      <p:sp>
        <p:nvSpPr>
          <p:cNvPr id="10" name="テキスト ボックス 9">
            <a:extLst>
              <a:ext uri="{FF2B5EF4-FFF2-40B4-BE49-F238E27FC236}">
                <a16:creationId xmlns:a16="http://schemas.microsoft.com/office/drawing/2014/main" id="{45FBA588-915A-8B43-991F-63964EB17472}"/>
              </a:ext>
            </a:extLst>
          </p:cNvPr>
          <p:cNvSpPr txBox="1"/>
          <p:nvPr/>
        </p:nvSpPr>
        <p:spPr>
          <a:xfrm>
            <a:off x="5322808" y="3727232"/>
            <a:ext cx="263838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en-US" altLang="ja-JP" sz="1600" dirty="0">
                <a:solidFill>
                  <a:schemeClr val="tx1"/>
                </a:solidFill>
                <a:latin typeface="Times New Roman" panose="02020603050405020304" pitchFamily="18" charset="0"/>
                <a:cs typeface="Times New Roman" panose="02020603050405020304" pitchFamily="18" charset="0"/>
              </a:rPr>
              <a:t>w/ M-sequence cancellation</a:t>
            </a:r>
            <a:endParaRPr kumimoji="1" lang="ja-JP" altLang="en-US" sz="1600">
              <a:solidFill>
                <a:schemeClr val="tx1"/>
              </a:solidFill>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93453CDC-D5D9-BF34-2BAA-1660C552AE66}"/>
              </a:ext>
            </a:extLst>
          </p:cNvPr>
          <p:cNvSpPr txBox="1"/>
          <p:nvPr/>
        </p:nvSpPr>
        <p:spPr>
          <a:xfrm>
            <a:off x="1140564" y="1578278"/>
            <a:ext cx="2638384"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1600" dirty="0">
                <a:solidFill>
                  <a:schemeClr val="tx1"/>
                </a:solidFill>
                <a:latin typeface="Times New Roman" panose="02020603050405020304" pitchFamily="18" charset="0"/>
                <a:cs typeface="Times New Roman" panose="02020603050405020304" pitchFamily="18" charset="0"/>
              </a:rPr>
              <a:t>w/o M-sequence cancellation</a:t>
            </a:r>
            <a:endParaRPr kumimoji="1" lang="ja-JP" altLang="en-US" sz="16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3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73651-10FF-D837-F468-393FA3CDABC0}"/>
              </a:ext>
            </a:extLst>
          </p:cNvPr>
          <p:cNvSpPr>
            <a:spLocks noGrp="1"/>
          </p:cNvSpPr>
          <p:nvPr>
            <p:ph type="title"/>
          </p:nvPr>
        </p:nvSpPr>
        <p:spPr/>
        <p:txBody>
          <a:bodyPr/>
          <a:lstStyle/>
          <a:p>
            <a:r>
              <a:rPr lang="en-US" altLang="ja-JP" sz="3200" dirty="0">
                <a:solidFill>
                  <a:schemeClr val="tx1"/>
                </a:solidFill>
              </a:rPr>
              <a:t>Ranging accuracy in passenger bus model</a:t>
            </a:r>
            <a:endParaRPr kumimoji="1" lang="ja-JP" altLang="en-US" sz="3200">
              <a:solidFill>
                <a:schemeClr val="tx1"/>
              </a:solidFill>
            </a:endParaRPr>
          </a:p>
        </p:txBody>
      </p:sp>
      <p:sp>
        <p:nvSpPr>
          <p:cNvPr id="4" name="スライド番号プレースホルダー 3">
            <a:extLst>
              <a:ext uri="{FF2B5EF4-FFF2-40B4-BE49-F238E27FC236}">
                <a16:creationId xmlns:a16="http://schemas.microsoft.com/office/drawing/2014/main" id="{512A20CA-098E-FC17-4A1F-68E1BA3BF53B}"/>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9</a:t>
            </a:fld>
            <a:endParaRPr lang="en-US" altLang="ja-JP"/>
          </a:p>
        </p:txBody>
      </p:sp>
      <mc:AlternateContent xmlns:mc="http://schemas.openxmlformats.org/markup-compatibility/2006">
        <mc:Choice xmlns:a14="http://schemas.microsoft.com/office/drawing/2010/main" Requires="a14">
          <p:graphicFrame>
            <p:nvGraphicFramePr>
              <p:cNvPr id="6" name="表 5">
                <a:extLst>
                  <a:ext uri="{FF2B5EF4-FFF2-40B4-BE49-F238E27FC236}">
                    <a16:creationId xmlns:a16="http://schemas.microsoft.com/office/drawing/2014/main" id="{68325BF3-A7F2-543A-364B-E64C739D3E50}"/>
                  </a:ext>
                </a:extLst>
              </p:cNvPr>
              <p:cNvGraphicFramePr>
                <a:graphicFrameLocks noGrp="1"/>
              </p:cNvGraphicFramePr>
              <p:nvPr>
                <p:extLst>
                  <p:ext uri="{D42A27DB-BD31-4B8C-83A1-F6EECF244321}">
                    <p14:modId xmlns:p14="http://schemas.microsoft.com/office/powerpoint/2010/main" val="8825529"/>
                  </p:ext>
                </p:extLst>
              </p:nvPr>
            </p:nvGraphicFramePr>
            <p:xfrm>
              <a:off x="1685083" y="4481765"/>
              <a:ext cx="1597372" cy="1690435"/>
            </p:xfrm>
            <a:graphic>
              <a:graphicData uri="http://schemas.openxmlformats.org/drawingml/2006/table">
                <a:tbl>
                  <a:tblPr firstRow="1" bandRow="1">
                    <a:tableStyleId>{5C22544A-7EE6-4342-B048-85BDC9FD1C3A}</a:tableStyleId>
                  </a:tblPr>
                  <a:tblGrid>
                    <a:gridCol w="304362">
                      <a:extLst>
                        <a:ext uri="{9D8B030D-6E8A-4147-A177-3AD203B41FA5}">
                          <a16:colId xmlns:a16="http://schemas.microsoft.com/office/drawing/2014/main" val="2174991976"/>
                        </a:ext>
                      </a:extLst>
                    </a:gridCol>
                    <a:gridCol w="611117">
                      <a:extLst>
                        <a:ext uri="{9D8B030D-6E8A-4147-A177-3AD203B41FA5}">
                          <a16:colId xmlns:a16="http://schemas.microsoft.com/office/drawing/2014/main" val="3582416315"/>
                        </a:ext>
                      </a:extLst>
                    </a:gridCol>
                    <a:gridCol w="681893">
                      <a:extLst>
                        <a:ext uri="{9D8B030D-6E8A-4147-A177-3AD203B41FA5}">
                          <a16:colId xmlns:a16="http://schemas.microsoft.com/office/drawing/2014/main" val="945027140"/>
                        </a:ext>
                      </a:extLst>
                    </a:gridCol>
                  </a:tblGrid>
                  <a:tr h="225083">
                    <a:tc gridSpan="2">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Parameters</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6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Values</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3119236"/>
                      </a:ext>
                    </a:extLst>
                  </a:tr>
                  <a:tr h="286271">
                    <a:tc rowSpan="3">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100" i="1" smtClean="0">
                                        <a:solidFill>
                                          <a:schemeClr val="tx1"/>
                                        </a:solidFill>
                                        <a:latin typeface="Cambria Math" panose="02040503050406030204" pitchFamily="18" charset="0"/>
                                        <a:cs typeface="Times New Roman" panose="02020603050405020304" pitchFamily="18" charset="0"/>
                                      </a:rPr>
                                    </m:ctrlPr>
                                  </m:sSubPr>
                                  <m:e>
                                    <m:r>
                                      <a:rPr kumimoji="1" lang="en-US" altLang="ja-JP" sz="1100" b="0" i="1" smtClean="0">
                                        <a:solidFill>
                                          <a:schemeClr val="tx1"/>
                                        </a:solidFill>
                                        <a:latin typeface="Cambria Math" panose="02040503050406030204" pitchFamily="18" charset="0"/>
                                        <a:cs typeface="Times New Roman" panose="02020603050405020304" pitchFamily="18" charset="0"/>
                                      </a:rPr>
                                      <m:t>𝑎</m:t>
                                    </m:r>
                                  </m:e>
                                  <m:sub>
                                    <m:r>
                                      <a:rPr kumimoji="1" lang="en-US" altLang="ja-JP" sz="1100" b="0" i="1" smtClean="0">
                                        <a:solidFill>
                                          <a:schemeClr val="tx1"/>
                                        </a:solidFill>
                                        <a:latin typeface="Cambria Math" panose="02040503050406030204" pitchFamily="18" charset="0"/>
                                        <a:cs typeface="Times New Roman" panose="02020603050405020304" pitchFamily="18" charset="0"/>
                                      </a:rPr>
                                      <m:t>𝑘</m:t>
                                    </m:r>
                                  </m:sub>
                                </m:sSub>
                              </m:oMath>
                            </m:oMathPara>
                          </a14:m>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i="1" dirty="0">
                              <a:solidFill>
                                <a:schemeClr val="tx1"/>
                              </a:solidFill>
                              <a:latin typeface="Times New Roman" panose="02020603050405020304" pitchFamily="18" charset="0"/>
                              <a:cs typeface="Times New Roman" panose="02020603050405020304" pitchFamily="18" charset="0"/>
                            </a:rPr>
                            <a:t>R</a:t>
                          </a:r>
                          <a:endParaRPr kumimoji="1" lang="ja-JP" altLang="en-US" sz="11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-19.0</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628136"/>
                      </a:ext>
                    </a:extLst>
                  </a:tr>
                  <a:tr h="286271">
                    <a:tc vMerge="1">
                      <a:txBody>
                        <a:bodyPr/>
                        <a:lstStyle/>
                        <a:p>
                          <a:pPr algn="ctr"/>
                          <a:endParaRPr kumimoji="1" lang="ja-JP"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1100" i="1" smtClean="0">
                                    <a:solidFill>
                                      <a:schemeClr val="tx1"/>
                                    </a:solidFill>
                                    <a:latin typeface="Cambria Math" panose="02040503050406030204" pitchFamily="18" charset="0"/>
                                    <a:cs typeface="Times New Roman" panose="02020603050405020304" pitchFamily="18" charset="0"/>
                                  </a:rPr>
                                  <m:t>𝛾</m:t>
                                </m:r>
                              </m:oMath>
                            </m:oMathPara>
                          </a14:m>
                          <a:endParaRPr kumimoji="1" lang="ja-JP" altLang="en-US" sz="11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50.1</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8792"/>
                      </a:ext>
                    </a:extLst>
                  </a:tr>
                  <a:tr h="286271">
                    <a:tc vMerge="1">
                      <a:txBody>
                        <a:bodyPr/>
                        <a:lstStyle/>
                        <a:p>
                          <a:pPr algn="ctr"/>
                          <a:endParaRPr kumimoji="1" lang="ja-JP"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100" i="1" smtClean="0">
                                        <a:solidFill>
                                          <a:schemeClr val="tx1"/>
                                        </a:solidFill>
                                        <a:latin typeface="Cambria Math" panose="02040503050406030204" pitchFamily="18" charset="0"/>
                                        <a:cs typeface="Times New Roman" panose="02020603050405020304" pitchFamily="18" charset="0"/>
                                      </a:rPr>
                                    </m:ctrlPr>
                                  </m:sSubPr>
                                  <m:e>
                                    <m:r>
                                      <a:rPr kumimoji="1" lang="ja-JP" altLang="en-US" sz="1100" i="1" smtClean="0">
                                        <a:solidFill>
                                          <a:schemeClr val="tx1"/>
                                        </a:solidFill>
                                        <a:latin typeface="Cambria Math" panose="02040503050406030204" pitchFamily="18" charset="0"/>
                                        <a:cs typeface="Times New Roman" panose="02020603050405020304" pitchFamily="18" charset="0"/>
                                      </a:rPr>
                                      <m:t>𝜎</m:t>
                                    </m:r>
                                  </m:e>
                                  <m:sub>
                                    <m:r>
                                      <a:rPr kumimoji="1" lang="en-US" altLang="ja-JP" sz="1100" b="0" i="1" smtClean="0">
                                        <a:solidFill>
                                          <a:schemeClr val="tx1"/>
                                        </a:solidFill>
                                        <a:latin typeface="Cambria Math" panose="02040503050406030204" pitchFamily="18" charset="0"/>
                                        <a:cs typeface="Times New Roman" panose="02020603050405020304" pitchFamily="18" charset="0"/>
                                      </a:rPr>
                                      <m:t>𝑠</m:t>
                                    </m:r>
                                  </m:sub>
                                </m:sSub>
                              </m:oMath>
                            </m:oMathPara>
                          </a14:m>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5.50</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689234"/>
                      </a:ext>
                    </a:extLst>
                  </a:tr>
                  <a:tr h="286271">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1100" i="1" smtClean="0">
                                        <a:solidFill>
                                          <a:schemeClr val="tx1"/>
                                        </a:solidFill>
                                        <a:latin typeface="Cambria Math" panose="02040503050406030204" pitchFamily="18" charset="0"/>
                                        <a:cs typeface="Times New Roman" panose="02020603050405020304" pitchFamily="18" charset="0"/>
                                      </a:rPr>
                                    </m:ctrlPr>
                                  </m:sSubPr>
                                  <m:e>
                                    <m:r>
                                      <a:rPr kumimoji="1" lang="ja-JP" altLang="en-US" sz="1100" b="0" i="1" smtClean="0">
                                        <a:solidFill>
                                          <a:schemeClr val="tx1"/>
                                        </a:solidFill>
                                        <a:latin typeface="Cambria Math" panose="02040503050406030204" pitchFamily="18" charset="0"/>
                                        <a:cs typeface="Times New Roman" panose="02020603050405020304" pitchFamily="18" charset="0"/>
                                      </a:rPr>
                                      <m:t>𝜏</m:t>
                                    </m:r>
                                  </m:e>
                                  <m:sub>
                                    <m:r>
                                      <a:rPr kumimoji="1" lang="en-US" altLang="ja-JP" sz="1100" b="0" i="1" smtClean="0">
                                        <a:solidFill>
                                          <a:schemeClr val="tx1"/>
                                        </a:solidFill>
                                        <a:latin typeface="Cambria Math" panose="02040503050406030204" pitchFamily="18" charset="0"/>
                                        <a:cs typeface="Times New Roman" panose="02020603050405020304" pitchFamily="18" charset="0"/>
                                      </a:rPr>
                                      <m:t>𝑘</m:t>
                                    </m:r>
                                  </m:sub>
                                </m:sSub>
                              </m:oMath>
                            </m:oMathPara>
                          </a14:m>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ja-JP" altLang="en-US" sz="1100" i="1" smtClean="0">
                                        <a:solidFill>
                                          <a:schemeClr val="tx1"/>
                                        </a:solidFill>
                                        <a:latin typeface="Cambria Math" panose="02040503050406030204" pitchFamily="18" charset="0"/>
                                        <a:cs typeface="Times New Roman" panose="02020603050405020304" pitchFamily="18" charset="0"/>
                                      </a:rPr>
                                    </m:ctrlPr>
                                  </m:fPr>
                                  <m:num>
                                    <m:r>
                                      <a:rPr kumimoji="1" lang="en-US" altLang="ja-JP" sz="1100" b="0" i="1" smtClean="0">
                                        <a:solidFill>
                                          <a:schemeClr val="tx1"/>
                                        </a:solidFill>
                                        <a:latin typeface="Cambria Math" panose="02040503050406030204" pitchFamily="18" charset="0"/>
                                        <a:cs typeface="Times New Roman" panose="02020603050405020304" pitchFamily="18" charset="0"/>
                                      </a:rPr>
                                      <m:t>1</m:t>
                                    </m:r>
                                  </m:num>
                                  <m:den>
                                    <m:r>
                                      <m:rPr>
                                        <m:sty m:val="p"/>
                                      </m:rPr>
                                      <a:rPr kumimoji="1" lang="en-US" altLang="ja-JP" sz="1100" i="1" smtClean="0">
                                        <a:solidFill>
                                          <a:schemeClr val="tx1"/>
                                        </a:solidFill>
                                        <a:latin typeface="Cambria Math" panose="02040503050406030204" pitchFamily="18" charset="0"/>
                                        <a:cs typeface="Times New Roman" panose="02020603050405020304" pitchFamily="18" charset="0"/>
                                      </a:rPr>
                                      <m:t>λ</m:t>
                                    </m:r>
                                  </m:den>
                                </m:f>
                              </m:oMath>
                            </m:oMathPara>
                          </a14:m>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0.826</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692038"/>
                      </a:ext>
                    </a:extLst>
                  </a:tr>
                  <a:tr h="286271">
                    <a:tc>
                      <a:txBody>
                        <a:bodyPr/>
                        <a:lstStyle/>
                        <a:p>
                          <a:pPr algn="ctr"/>
                          <a:r>
                            <a:rPr kumimoji="1" lang="en-US" altLang="ja-JP" sz="1100" i="1" dirty="0">
                              <a:solidFill>
                                <a:schemeClr val="tx1"/>
                              </a:solidFill>
                              <a:latin typeface="Times New Roman" panose="02020603050405020304" pitchFamily="18" charset="0"/>
                              <a:cs typeface="Times New Roman" panose="02020603050405020304" pitchFamily="18" charset="0"/>
                            </a:rPr>
                            <a:t>K</a:t>
                          </a:r>
                          <a:endParaRPr kumimoji="1" lang="ja-JP" altLang="en-US" sz="11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1" lang="ja-JP" altLang="en-US" sz="1100" i="1" smtClean="0">
                                        <a:solidFill>
                                          <a:schemeClr val="tx1"/>
                                        </a:solidFill>
                                        <a:latin typeface="Cambria Math" panose="02040503050406030204" pitchFamily="18" charset="0"/>
                                        <a:cs typeface="Times New Roman" panose="02020603050405020304" pitchFamily="18" charset="0"/>
                                      </a:rPr>
                                    </m:ctrlPr>
                                  </m:accPr>
                                  <m:e>
                                    <m:r>
                                      <a:rPr kumimoji="1" lang="en-US" altLang="ja-JP" sz="1100" b="0" i="1" smtClean="0">
                                        <a:solidFill>
                                          <a:schemeClr val="tx1"/>
                                        </a:solidFill>
                                        <a:latin typeface="Cambria Math" panose="02040503050406030204" pitchFamily="18" charset="0"/>
                                        <a:cs typeface="Times New Roman" panose="02020603050405020304" pitchFamily="18" charset="0"/>
                                      </a:rPr>
                                      <m:t>𝐾</m:t>
                                    </m:r>
                                  </m:e>
                                </m:acc>
                              </m:oMath>
                            </m:oMathPara>
                          </a14:m>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87.8</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760778"/>
                      </a:ext>
                    </a:extLst>
                  </a:tr>
                </a:tbl>
              </a:graphicData>
            </a:graphic>
          </p:graphicFrame>
        </mc:Choice>
        <mc:Fallback>
          <p:graphicFrame>
            <p:nvGraphicFramePr>
              <p:cNvPr id="6" name="表 5">
                <a:extLst>
                  <a:ext uri="{FF2B5EF4-FFF2-40B4-BE49-F238E27FC236}">
                    <a16:creationId xmlns:a16="http://schemas.microsoft.com/office/drawing/2014/main" id="{68325BF3-A7F2-543A-364B-E64C739D3E50}"/>
                  </a:ext>
                </a:extLst>
              </p:cNvPr>
              <p:cNvGraphicFramePr>
                <a:graphicFrameLocks noGrp="1"/>
              </p:cNvGraphicFramePr>
              <p:nvPr>
                <p:extLst>
                  <p:ext uri="{D42A27DB-BD31-4B8C-83A1-F6EECF244321}">
                    <p14:modId xmlns:p14="http://schemas.microsoft.com/office/powerpoint/2010/main" val="8825529"/>
                  </p:ext>
                </p:extLst>
              </p:nvPr>
            </p:nvGraphicFramePr>
            <p:xfrm>
              <a:off x="1685083" y="4481765"/>
              <a:ext cx="1597372" cy="1690435"/>
            </p:xfrm>
            <a:graphic>
              <a:graphicData uri="http://schemas.openxmlformats.org/drawingml/2006/table">
                <a:tbl>
                  <a:tblPr firstRow="1" bandRow="1">
                    <a:tableStyleId>{5C22544A-7EE6-4342-B048-85BDC9FD1C3A}</a:tableStyleId>
                  </a:tblPr>
                  <a:tblGrid>
                    <a:gridCol w="304362">
                      <a:extLst>
                        <a:ext uri="{9D8B030D-6E8A-4147-A177-3AD203B41FA5}">
                          <a16:colId xmlns:a16="http://schemas.microsoft.com/office/drawing/2014/main" val="2174991976"/>
                        </a:ext>
                      </a:extLst>
                    </a:gridCol>
                    <a:gridCol w="611117">
                      <a:extLst>
                        <a:ext uri="{9D8B030D-6E8A-4147-A177-3AD203B41FA5}">
                          <a16:colId xmlns:a16="http://schemas.microsoft.com/office/drawing/2014/main" val="3582416315"/>
                        </a:ext>
                      </a:extLst>
                    </a:gridCol>
                    <a:gridCol w="681893">
                      <a:extLst>
                        <a:ext uri="{9D8B030D-6E8A-4147-A177-3AD203B41FA5}">
                          <a16:colId xmlns:a16="http://schemas.microsoft.com/office/drawing/2014/main" val="945027140"/>
                        </a:ext>
                      </a:extLst>
                    </a:gridCol>
                  </a:tblGrid>
                  <a:tr h="259080">
                    <a:tc gridSpan="2">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Parameters</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6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Values</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23119236"/>
                      </a:ext>
                    </a:extLst>
                  </a:tr>
                  <a:tr h="286271">
                    <a:tc rowSpan="3">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t="-30882" r="-433333" b="-77941"/>
                          </a:stretch>
                        </a:blipFill>
                      </a:tcPr>
                    </a:tc>
                    <a:tc>
                      <a:txBody>
                        <a:bodyPr/>
                        <a:lstStyle/>
                        <a:p>
                          <a:pPr algn="ctr"/>
                          <a:r>
                            <a:rPr kumimoji="1" lang="en-US" altLang="ja-JP" sz="1100" i="1" dirty="0">
                              <a:solidFill>
                                <a:schemeClr val="tx1"/>
                              </a:solidFill>
                              <a:latin typeface="Times New Roman" panose="02020603050405020304" pitchFamily="18" charset="0"/>
                              <a:cs typeface="Times New Roman" panose="02020603050405020304" pitchFamily="18" charset="0"/>
                            </a:rPr>
                            <a:t>R</a:t>
                          </a:r>
                          <a:endParaRPr kumimoji="1" lang="ja-JP" altLang="en-US" sz="11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-19.0</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628136"/>
                      </a:ext>
                    </a:extLst>
                  </a:tr>
                  <a:tr h="286271">
                    <a:tc vMerge="1">
                      <a:txBody>
                        <a:bodyPr/>
                        <a:lstStyle/>
                        <a:p>
                          <a:pPr algn="ctr"/>
                          <a:endParaRPr kumimoji="1" lang="ja-JP"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980" t="-186957" r="-112245" b="-330435"/>
                          </a:stretch>
                        </a:blip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50.1</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568792"/>
                      </a:ext>
                    </a:extLst>
                  </a:tr>
                  <a:tr h="286271">
                    <a:tc vMerge="1">
                      <a:txBody>
                        <a:bodyPr/>
                        <a:lstStyle/>
                        <a:p>
                          <a:pPr algn="ctr"/>
                          <a:endParaRPr kumimoji="1" lang="ja-JP" alt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980" t="-286957" r="-112245" b="-230435"/>
                          </a:stretch>
                        </a:blip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5.50</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7689234"/>
                      </a:ext>
                    </a:extLst>
                  </a:tr>
                  <a:tr h="286271">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t="-404545" r="-433333" b="-140909"/>
                          </a:stretch>
                        </a:blip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980" t="-404545" r="-112245" b="-140909"/>
                          </a:stretch>
                        </a:blip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0.826</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692038"/>
                      </a:ext>
                    </a:extLst>
                  </a:tr>
                  <a:tr h="286271">
                    <a:tc>
                      <a:txBody>
                        <a:bodyPr/>
                        <a:lstStyle/>
                        <a:p>
                          <a:pPr algn="ctr"/>
                          <a:r>
                            <a:rPr kumimoji="1" lang="en-US" altLang="ja-JP" sz="1100" i="1" dirty="0">
                              <a:solidFill>
                                <a:schemeClr val="tx1"/>
                              </a:solidFill>
                              <a:latin typeface="Times New Roman" panose="02020603050405020304" pitchFamily="18" charset="0"/>
                              <a:cs typeface="Times New Roman" panose="02020603050405020304" pitchFamily="18" charset="0"/>
                            </a:rPr>
                            <a:t>K</a:t>
                          </a:r>
                          <a:endParaRPr kumimoji="1" lang="ja-JP" altLang="en-US" sz="110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8980" t="-482609" r="-112245" b="-34783"/>
                          </a:stretch>
                        </a:blipFill>
                      </a:tcPr>
                    </a:tc>
                    <a:tc>
                      <a:txBody>
                        <a:bodyPr/>
                        <a:lstStyle/>
                        <a:p>
                          <a:pPr algn="ctr"/>
                          <a:r>
                            <a:rPr kumimoji="1" lang="en-US" altLang="ja-JP" sz="1100" dirty="0">
                              <a:solidFill>
                                <a:schemeClr val="tx1"/>
                              </a:solidFill>
                              <a:latin typeface="Times New Roman" panose="02020603050405020304" pitchFamily="18" charset="0"/>
                              <a:cs typeface="Times New Roman" panose="02020603050405020304" pitchFamily="18" charset="0"/>
                            </a:rPr>
                            <a:t>87.8</a:t>
                          </a:r>
                          <a:endParaRPr kumimoji="1" lang="ja-JP" altLang="en-US" sz="11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760778"/>
                      </a:ext>
                    </a:extLst>
                  </a:tr>
                </a:tbl>
              </a:graphicData>
            </a:graphic>
          </p:graphicFrame>
        </mc:Fallback>
      </mc:AlternateContent>
      <p:grpSp>
        <p:nvGrpSpPr>
          <p:cNvPr id="17" name="グループ化 16">
            <a:extLst>
              <a:ext uri="{FF2B5EF4-FFF2-40B4-BE49-F238E27FC236}">
                <a16:creationId xmlns:a16="http://schemas.microsoft.com/office/drawing/2014/main" id="{0FEE7E78-FBE8-7940-1864-4754B4570D73}"/>
              </a:ext>
            </a:extLst>
          </p:cNvPr>
          <p:cNvGrpSpPr/>
          <p:nvPr/>
        </p:nvGrpSpPr>
        <p:grpSpPr>
          <a:xfrm>
            <a:off x="4716016" y="3317986"/>
            <a:ext cx="3914486" cy="3024336"/>
            <a:chOff x="5076056" y="1556792"/>
            <a:chExt cx="3914486" cy="3024336"/>
          </a:xfrm>
        </p:grpSpPr>
        <p:pic>
          <p:nvPicPr>
            <p:cNvPr id="7" name="図 6">
              <a:extLst>
                <a:ext uri="{FF2B5EF4-FFF2-40B4-BE49-F238E27FC236}">
                  <a16:creationId xmlns:a16="http://schemas.microsoft.com/office/drawing/2014/main" id="{6F7A38A8-DDD5-0131-6F29-9411E3C9E5CC}"/>
                </a:ext>
              </a:extLst>
            </p:cNvPr>
            <p:cNvPicPr>
              <a:picLocks noChangeAspect="1"/>
            </p:cNvPicPr>
            <p:nvPr/>
          </p:nvPicPr>
          <p:blipFill rotWithShape="1">
            <a:blip r:embed="rId3"/>
            <a:srcRect t="6378" r="5150"/>
            <a:stretch/>
          </p:blipFill>
          <p:spPr>
            <a:xfrm>
              <a:off x="5076056" y="1556792"/>
              <a:ext cx="3914486" cy="2897868"/>
            </a:xfrm>
            <a:prstGeom prst="rect">
              <a:avLst/>
            </a:prstGeom>
          </p:spPr>
        </p:pic>
        <p:sp>
          <p:nvSpPr>
            <p:cNvPr id="8" name="テキスト ボックス 7">
              <a:extLst>
                <a:ext uri="{FF2B5EF4-FFF2-40B4-BE49-F238E27FC236}">
                  <a16:creationId xmlns:a16="http://schemas.microsoft.com/office/drawing/2014/main" id="{07CD542A-233E-E1FF-EBB3-61331B16D3BE}"/>
                </a:ext>
              </a:extLst>
            </p:cNvPr>
            <p:cNvSpPr txBox="1"/>
            <p:nvPr/>
          </p:nvSpPr>
          <p:spPr>
            <a:xfrm>
              <a:off x="6510401" y="4273351"/>
              <a:ext cx="1301959" cy="307777"/>
            </a:xfrm>
            <a:prstGeom prst="rect">
              <a:avLst/>
            </a:prstGeom>
            <a:solidFill>
              <a:schemeClr val="bg1"/>
            </a:solidFill>
          </p:spPr>
          <p:txBody>
            <a:bodyPr wrap="none" rtlCol="0">
              <a:spAutoFit/>
            </a:bodyPr>
            <a:lstStyle/>
            <a:p>
              <a:r>
                <a:rPr kumimoji="1" lang="en-US" altLang="ja-JP" sz="1400" dirty="0">
                  <a:latin typeface="Times New Roman"/>
                </a:rPr>
                <a:t>Delay time [ns]</a:t>
              </a:r>
              <a:endParaRPr kumimoji="1" lang="ja-JP" altLang="en-US" sz="1400" dirty="0">
                <a:latin typeface="Times New Roman"/>
              </a:endParaRPr>
            </a:p>
          </p:txBody>
        </p:sp>
        <p:sp>
          <p:nvSpPr>
            <p:cNvPr id="9" name="テキスト ボックス 8">
              <a:extLst>
                <a:ext uri="{FF2B5EF4-FFF2-40B4-BE49-F238E27FC236}">
                  <a16:creationId xmlns:a16="http://schemas.microsoft.com/office/drawing/2014/main" id="{E9BFC4E1-4DD9-4130-3E4F-5F4548185B13}"/>
                </a:ext>
              </a:extLst>
            </p:cNvPr>
            <p:cNvSpPr txBox="1"/>
            <p:nvPr/>
          </p:nvSpPr>
          <p:spPr>
            <a:xfrm rot="16200000">
              <a:off x="4566943" y="2723169"/>
              <a:ext cx="1326004" cy="307777"/>
            </a:xfrm>
            <a:prstGeom prst="rect">
              <a:avLst/>
            </a:prstGeom>
            <a:solidFill>
              <a:schemeClr val="bg1"/>
            </a:solidFill>
          </p:spPr>
          <p:txBody>
            <a:bodyPr wrap="none" rtlCol="0">
              <a:spAutoFit/>
            </a:bodyPr>
            <a:lstStyle/>
            <a:p>
              <a:r>
                <a:rPr lang="en-US" altLang="ja-JP" sz="1400" dirty="0">
                  <a:latin typeface="Times New Roman"/>
                </a:rPr>
                <a:t>Amplitude </a:t>
              </a:r>
              <a:r>
                <a:rPr kumimoji="1" lang="en-US" altLang="ja-JP" sz="1400" dirty="0">
                  <a:latin typeface="Times New Roman"/>
                </a:rPr>
                <a:t>[dB]</a:t>
              </a:r>
              <a:endParaRPr kumimoji="1" lang="ja-JP" altLang="en-US" sz="1400" dirty="0">
                <a:latin typeface="Times New Roman"/>
              </a:endParaRPr>
            </a:p>
          </p:txBody>
        </p:sp>
        <p:sp>
          <p:nvSpPr>
            <p:cNvPr id="10" name="正方形/長方形 9">
              <a:extLst>
                <a:ext uri="{FF2B5EF4-FFF2-40B4-BE49-F238E27FC236}">
                  <a16:creationId xmlns:a16="http://schemas.microsoft.com/office/drawing/2014/main" id="{2A8DFE0E-4175-0E6B-7B71-D25ED8F52B01}"/>
                </a:ext>
              </a:extLst>
            </p:cNvPr>
            <p:cNvSpPr/>
            <p:nvPr/>
          </p:nvSpPr>
          <p:spPr bwMode="auto">
            <a:xfrm>
              <a:off x="8028384" y="1628800"/>
              <a:ext cx="720080" cy="288032"/>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effectLst/>
                <a:latin typeface="Times New Roman" panose="02020603050405020304" pitchFamily="18" charset="0"/>
              </a:endParaRPr>
            </a:p>
          </p:txBody>
        </p:sp>
      </p:grpSp>
      <p:pic>
        <p:nvPicPr>
          <p:cNvPr id="11" name="図 10">
            <a:extLst>
              <a:ext uri="{FF2B5EF4-FFF2-40B4-BE49-F238E27FC236}">
                <a16:creationId xmlns:a16="http://schemas.microsoft.com/office/drawing/2014/main" id="{18215DAA-FD22-EBEB-5B1E-97F65AB731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6659" y="1587126"/>
            <a:ext cx="3415787" cy="1604392"/>
          </a:xfrm>
          <a:prstGeom prst="rect">
            <a:avLst/>
          </a:prstGeom>
          <a:noFill/>
          <a:ln>
            <a:noFill/>
          </a:ln>
        </p:spPr>
      </p:pic>
      <p:pic>
        <p:nvPicPr>
          <p:cNvPr id="15" name="図 14">
            <a:extLst>
              <a:ext uri="{FF2B5EF4-FFF2-40B4-BE49-F238E27FC236}">
                <a16:creationId xmlns:a16="http://schemas.microsoft.com/office/drawing/2014/main" id="{D1E9ABEF-80D6-90DA-B988-21D286DCEDED}"/>
              </a:ext>
            </a:extLst>
          </p:cNvPr>
          <p:cNvPicPr>
            <a:picLocks noChangeAspect="1"/>
          </p:cNvPicPr>
          <p:nvPr/>
        </p:nvPicPr>
        <p:blipFill>
          <a:blip r:embed="rId5"/>
          <a:stretch>
            <a:fillRect/>
          </a:stretch>
        </p:blipFill>
        <p:spPr>
          <a:xfrm>
            <a:off x="251520" y="1595965"/>
            <a:ext cx="5234208" cy="2661587"/>
          </a:xfrm>
          <a:prstGeom prst="rect">
            <a:avLst/>
          </a:prstGeom>
        </p:spPr>
      </p:pic>
    </p:spTree>
    <p:extLst>
      <p:ext uri="{BB962C8B-B14F-4D97-AF65-F5344CB8AC3E}">
        <p14:creationId xmlns:p14="http://schemas.microsoft.com/office/powerpoint/2010/main" val="36826262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2929</TotalTime>
  <Words>741</Words>
  <Application>Microsoft Macintosh PowerPoint</Application>
  <PresentationFormat>画面に合わせる (4:3)</PresentationFormat>
  <Paragraphs>71</Paragraphs>
  <Slides>11</Slides>
  <Notes>0</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Arial</vt:lpstr>
      <vt:lpstr>Calibri</vt:lpstr>
      <vt:lpstr>Cambria Math</vt:lpstr>
      <vt:lpstr>Times New Roman</vt:lpstr>
      <vt:lpstr>Office テーマ</vt:lpstr>
      <vt:lpstr>PowerPoint プレゼンテーション</vt:lpstr>
      <vt:lpstr>Preliminary Evaluation on Ranging Accuracy with Interference Cancellation in Coexistence Environments</vt:lpstr>
      <vt:lpstr>Introduction</vt:lpstr>
      <vt:lpstr>Preliminary simulation model</vt:lpstr>
      <vt:lpstr>Interference cancellation with M-sequence techniques</vt:lpstr>
      <vt:lpstr>Preliminary simulation model</vt:lpstr>
      <vt:lpstr>Propagation model in a hospital room[1]</vt:lpstr>
      <vt:lpstr>Ranging performance evaluation</vt:lpstr>
      <vt:lpstr>Ranging accuracy in passenger bus model</vt:lpstr>
      <vt:lpstr>Accuracy evaluation results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429</cp:revision>
  <cp:lastPrinted>1998-02-10T13:28:06Z</cp:lastPrinted>
  <dcterms:created xsi:type="dcterms:W3CDTF">2022-07-12T12:04:50Z</dcterms:created>
  <dcterms:modified xsi:type="dcterms:W3CDTF">2024-01-16T15:08:59Z</dcterms:modified>
</cp:coreProperties>
</file>