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322" r:id="rId2"/>
    <p:sldId id="2425" r:id="rId3"/>
    <p:sldId id="1033" r:id="rId4"/>
    <p:sldId id="2426" r:id="rId5"/>
    <p:sldId id="2427" r:id="rId6"/>
    <p:sldId id="2428" r:id="rId7"/>
    <p:sldId id="2431" r:id="rId8"/>
    <p:sldId id="2429" r:id="rId9"/>
    <p:sldId id="2430" r:id="rId10"/>
  </p:sldIdLst>
  <p:sldSz cx="9144000" cy="6858000" type="screen4x3"/>
  <p:notesSz cx="6858000" cy="923766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Rolfe" initials="B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EE98"/>
    <a:srgbClr val="C3EC8F"/>
    <a:srgbClr val="0000FF"/>
    <a:srgbClr val="EAE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46" autoAdjust="0"/>
  </p:normalViewPr>
  <p:slideViewPr>
    <p:cSldViewPr>
      <p:cViewPr>
        <p:scale>
          <a:sx n="114" d="100"/>
          <a:sy n="114" d="100"/>
        </p:scale>
        <p:origin x="1569" y="4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612" y="3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1FAD8B0C-1BCA-4B4B-86AE-C63712745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B58C36BB-FB5B-4752-861B-050CB2D21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849DF383-6460-403D-AF77-5FFF96D9E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9E279C52-D4F4-4280-B302-F741933E0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8" name="AutoShape 5">
            <a:extLst>
              <a:ext uri="{FF2B5EF4-FFF2-40B4-BE49-F238E27FC236}">
                <a16:creationId xmlns:a16="http://schemas.microsoft.com/office/drawing/2014/main" id="{798152AC-16A6-47DC-A055-B74C14C5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9" name="Text Box 6">
            <a:extLst>
              <a:ext uri="{FF2B5EF4-FFF2-40B4-BE49-F238E27FC236}">
                <a16:creationId xmlns:a16="http://schemas.microsoft.com/office/drawing/2014/main" id="{7B12017D-B53A-4443-ACCE-293205F1A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95250"/>
            <a:ext cx="27844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7FBA8C1C-E32A-4F14-9D1F-D7601E734A7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6113" y="85725"/>
            <a:ext cx="270033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07/12/10</a:t>
            </a:r>
          </a:p>
        </p:txBody>
      </p:sp>
      <p:sp>
        <p:nvSpPr>
          <p:cNvPr id="3081" name="Rectangle 8">
            <a:extLst>
              <a:ext uri="{FF2B5EF4-FFF2-40B4-BE49-F238E27FC236}">
                <a16:creationId xmlns:a16="http://schemas.microsoft.com/office/drawing/2014/main" id="{E122C960-2A54-40F5-A908-87971E0C703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98500"/>
            <a:ext cx="4594225" cy="34432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234A300-5485-429F-944B-554FF57137B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87850"/>
            <a:ext cx="5021263" cy="414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83" name="Text Box 10">
            <a:extLst>
              <a:ext uri="{FF2B5EF4-FFF2-40B4-BE49-F238E27FC236}">
                <a16:creationId xmlns:a16="http://schemas.microsoft.com/office/drawing/2014/main" id="{1C68885A-041B-4C0A-8E83-F16A43DC5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8942388"/>
            <a:ext cx="2482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1E70119-92F6-4621-AC57-B463517937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2901950" y="8942388"/>
            <a:ext cx="784225" cy="730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AF55197A-4911-4ED0-BBAA-82A1653DF6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5613" name="Rectangle 12">
            <a:extLst>
              <a:ext uri="{FF2B5EF4-FFF2-40B4-BE49-F238E27FC236}">
                <a16:creationId xmlns:a16="http://schemas.microsoft.com/office/drawing/2014/main" id="{A90C13E1-E327-4B98-B22B-780D71105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8942388"/>
            <a:ext cx="2255837" cy="1825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altLang="en-US" dirty="0">
                <a:solidFill>
                  <a:srgbClr val="000000"/>
                </a:solidFill>
              </a:rPr>
              <a:t>Tentative agenda Full WG</a:t>
            </a:r>
          </a:p>
        </p:txBody>
      </p:sp>
      <p:sp>
        <p:nvSpPr>
          <p:cNvPr id="3086" name="Line 13">
            <a:extLst>
              <a:ext uri="{FF2B5EF4-FFF2-40B4-BE49-F238E27FC236}">
                <a16:creationId xmlns:a16="http://schemas.microsoft.com/office/drawing/2014/main" id="{4458E013-756C-4026-9A0C-ED693EE20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600" y="8940800"/>
            <a:ext cx="5405438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14">
            <a:extLst>
              <a:ext uri="{FF2B5EF4-FFF2-40B4-BE49-F238E27FC236}">
                <a16:creationId xmlns:a16="http://schemas.microsoft.com/office/drawing/2014/main" id="{A892DDF2-531F-4C1A-BB8E-FDD3F71D9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988" y="295275"/>
            <a:ext cx="5554662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1C6B6-D26A-4D97-950A-E7CA718024F7}" type="slidenum">
              <a:rPr lang="en-US"/>
              <a:pPr/>
              <a:t>3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8500"/>
            <a:ext cx="4591050" cy="3443288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DECFD97-FF53-4387-BAF0-F12D463EB1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CAA2C270-03FA-43C7-AEFB-067184F3C0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20AD8A7-AF3A-45B5-A4AF-214DE59C809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A68D7BD-EE7B-43EB-BA6B-D7A780E6E7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57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8438" y="685800"/>
            <a:ext cx="1978025" cy="55546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786438" cy="55546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7540C22-21B0-475E-96ED-8FBF9E25E7D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4FA0C20-D616-47F3-A135-1674C89211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88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189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E8CF5-8FD1-44BF-B111-D1F5C233CC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7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65CD11-6439-4324-AFE9-E89B987C693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DD27314-9434-4B6F-80C2-AAC402118CD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28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F17094D-F91B-41DB-9A16-A7218645C9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3D266AC6-DD33-448D-B445-2628016ADA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99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05238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238" y="1371600"/>
            <a:ext cx="3806825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60F77CD-DD4D-4F42-85AE-C07B6997D23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1F551F72-38F2-479C-990C-DF0D2C0B1F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4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906BD87-6C63-4BAE-BB78-2E037CDA80C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7143AE2-8961-49C4-80E3-5346A3EB4C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99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7CDBA8A-BE42-43E1-A3A6-A4B661E728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49DFBF5E-CB2C-45B5-BBB9-429FD97422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25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DB69A1-11BC-41B0-8884-BE90EB60263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4244975" y="6538913"/>
            <a:ext cx="65405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</a:t>
            </a:r>
            <a:fld id="{0F04E8E9-279B-42CA-B6E8-61A287E002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34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C365BC2-592E-47FF-BFDD-D1B2E6BD59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48BD2DDC-C4F9-4DA1-A63E-D3965D2058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02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E37D6BB-C57E-46F3-9463-6F29DC2C04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2771F862-3EEA-4803-88C2-BE8D6DB460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AF5D4AB-E353-4EAB-9E5C-B82B00CB7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2234"/>
            <a:ext cx="3962400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marL="342900" indent="-342900"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428750"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18859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3431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28003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2575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indent="0" algn="r" eaLnBrk="1" hangingPunct="1">
              <a:buSzPct val="100000"/>
              <a:defRPr/>
            </a:pPr>
            <a:r>
              <a:rPr lang="en-GB" altLang="en-US" b="1" dirty="0">
                <a:solidFill>
                  <a:schemeClr val="tx1"/>
                </a:solidFill>
              </a:rPr>
              <a:t>doc.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15-24-0054-01-04ad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1027" name="Line 2">
            <a:extLst>
              <a:ext uri="{FF2B5EF4-FFF2-40B4-BE49-F238E27FC236}">
                <a16:creationId xmlns:a16="http://schemas.microsoft.com/office/drawing/2014/main" id="{132CA22D-276C-45C8-B677-E5BCA761A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831B6CFB-2FA6-4CFA-9B69-4004A92F5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438" y="6477000"/>
            <a:ext cx="7827962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7274DC08-9B8C-464E-97F8-9AF419E7B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1752600" cy="2794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GB" dirty="0"/>
              <a:t>January 2024</a:t>
            </a:r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5C9A48D8-B217-4A04-8A4A-17E7990FB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6478588"/>
            <a:ext cx="3746500" cy="2794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spcBef>
                <a:spcPts val="750"/>
              </a:spcBef>
              <a:buSzPct val="100000"/>
              <a:defRPr/>
            </a:pPr>
            <a:r>
              <a:rPr lang="en-GB" dirty="0"/>
              <a:t>T. Almholt (Texas Instruments, Inc)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D51B55C-069B-4D75-9B4D-246CDA062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685800"/>
            <a:ext cx="77644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5CF464D6-905A-4259-BFB1-449C29AED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7977" y="1371600"/>
            <a:ext cx="7764463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  <a:p>
            <a:pPr lvl="4"/>
            <a:r>
              <a:rPr lang="en-GB" altLang="en-US" dirty="0"/>
              <a:t>Eighth Outline Level</a:t>
            </a:r>
          </a:p>
          <a:p>
            <a:pPr lvl="4"/>
            <a:r>
              <a:rPr lang="en-GB" altLang="en-US" dirty="0"/>
              <a:t>Ninth Outline Level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B2EF45E-69B5-4D61-ACC6-817BA12ACDB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11638" y="6554788"/>
            <a:ext cx="655637" cy="239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Slide </a:t>
            </a:r>
            <a:fld id="{C945B3CD-E11D-4C08-80C1-5F9C37B020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7" r:id="rId7"/>
    <p:sldLayoutId id="2147483823" r:id="rId8"/>
    <p:sldLayoutId id="2147483824" r:id="rId9"/>
    <p:sldLayoutId id="2147483825" r:id="rId10"/>
    <p:sldLayoutId id="2147483826" r:id="rId11"/>
    <p:sldLayoutId id="2147483828" r:id="rId12"/>
  </p:sldLayoutIdLst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cfr.gov/current/title-47/chapter-I/subchapter-A/part-15/subpart-C/subject-group-ECFR2f2e5828339709e/section-15.24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s.fcc.gov/kdb/GetAttachment.html?id=tylb5MMggvhIlVMK75RrRQ%3D%3D&amp;desc=558074%20D01%2015.247%20Meas%20Guidance%20v05r02&amp;tracking_number=21124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934008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95BE7F-4CC3-4947-BB24-F6A697F06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Study Group SUN PHY</a:t>
            </a:r>
            <a:br>
              <a:rPr lang="en-US" dirty="0"/>
            </a:br>
            <a:r>
              <a:rPr lang="en-US" sz="3600" dirty="0"/>
              <a:t>Next Generation SUN PHY’s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57DDDA-2EC7-4A5E-95DB-E9907484A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/>
          <a:lstStyle/>
          <a:p>
            <a:r>
              <a:rPr lang="en-US" dirty="0"/>
              <a:t>Hybrid Meeting</a:t>
            </a:r>
          </a:p>
          <a:p>
            <a:r>
              <a:rPr lang="en-US" dirty="0"/>
              <a:t>January,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1DFDBA-DA6E-4E3F-88E8-AA6588CDBB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F04E8E9-279B-42CA-B6E8-61A287E0027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055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DejaVu Sans" pitchFamily="34" charset="0"/>
              </a:rPr>
              <a:t>FCC regulations discussion on how to evaluate that OFDM-LR with its sparse sub channel hopping actually is compliant with spread spectrum modulation measurement techniques defined in the FCC.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85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8788" y="2377866"/>
            <a:ext cx="8450263" cy="3816424"/>
          </a:xfrm>
        </p:spPr>
        <p:txBody>
          <a:bodyPr/>
          <a:lstStyle/>
          <a:p>
            <a:pPr marL="115888" indent="-115888">
              <a:lnSpc>
                <a:spcPct val="90000"/>
              </a:lnSpc>
              <a:buFontTx/>
              <a:buNone/>
            </a:pPr>
            <a:r>
              <a:rPr lang="en-US" sz="1400" b="0" dirty="0"/>
              <a:t>Operating in the 902–928 MHz band:</a:t>
            </a:r>
          </a:p>
          <a:p>
            <a:pPr marL="574675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0" dirty="0"/>
              <a:t>Fixed frequency  &lt; 0dBm</a:t>
            </a:r>
          </a:p>
          <a:p>
            <a:pPr marL="574675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0" dirty="0"/>
              <a:t>20dB Bandwidth &lt; 250kHz</a:t>
            </a:r>
          </a:p>
          <a:p>
            <a:pPr marL="914400" lvl="2" indent="-231775">
              <a:lnSpc>
                <a:spcPct val="90000"/>
              </a:lnSpc>
            </a:pPr>
            <a:r>
              <a:rPr lang="en-US" sz="1400" b="0" u="sng" dirty="0"/>
              <a:t>&gt;</a:t>
            </a:r>
            <a:r>
              <a:rPr lang="en-US" sz="1400" b="0" dirty="0"/>
              <a:t> 50 hopping frequencies, dwell time 400ms over a 20s period</a:t>
            </a:r>
          </a:p>
          <a:p>
            <a:pPr marL="914400" lvl="2" indent="-231775">
              <a:lnSpc>
                <a:spcPct val="90000"/>
              </a:lnSpc>
            </a:pPr>
            <a:r>
              <a:rPr lang="en-US" sz="1400" b="0" dirty="0"/>
              <a:t>Peak conduction power </a:t>
            </a:r>
            <a:r>
              <a:rPr lang="en-US" sz="1400" b="0" u="sng" dirty="0"/>
              <a:t>&lt;</a:t>
            </a:r>
            <a:r>
              <a:rPr lang="en-US" sz="1400" b="0" dirty="0"/>
              <a:t> 1W (30dBm)</a:t>
            </a:r>
          </a:p>
          <a:p>
            <a:pPr marL="574675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b="0" dirty="0"/>
              <a:t>20dB Bandwidth </a:t>
            </a:r>
            <a:r>
              <a:rPr lang="en-US" sz="1400" b="0" u="sng" dirty="0"/>
              <a:t>&gt;</a:t>
            </a:r>
            <a:r>
              <a:rPr lang="en-US" sz="1400" b="0" dirty="0"/>
              <a:t> 250kHz</a:t>
            </a:r>
          </a:p>
          <a:p>
            <a:pPr marL="914400" lvl="2" indent="-231775">
              <a:lnSpc>
                <a:spcPct val="90000"/>
              </a:lnSpc>
            </a:pPr>
            <a:r>
              <a:rPr lang="en-US" sz="1400" b="0" u="sng" dirty="0"/>
              <a:t>&gt;</a:t>
            </a:r>
            <a:r>
              <a:rPr lang="en-US" sz="1400" b="0" dirty="0"/>
              <a:t> 25 hopping frequencies, dwell time 400ms over a 10s period</a:t>
            </a:r>
          </a:p>
          <a:p>
            <a:pPr marL="914400" lvl="2" indent="-231775">
              <a:lnSpc>
                <a:spcPct val="90000"/>
              </a:lnSpc>
            </a:pPr>
            <a:r>
              <a:rPr lang="en-US" sz="1400" b="0" dirty="0"/>
              <a:t>Peak conduction power </a:t>
            </a:r>
            <a:r>
              <a:rPr lang="en-US" sz="1400" b="0" u="sng" dirty="0"/>
              <a:t>&lt;</a:t>
            </a:r>
            <a:r>
              <a:rPr lang="en-US" sz="1400" b="0" dirty="0"/>
              <a:t> 125mW (21dBm)</a:t>
            </a:r>
          </a:p>
          <a:p>
            <a:pPr marL="574675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400" dirty="0"/>
              <a:t>Systems using digital modulation techniques may operate in the 902–928 MHz, 2400–2483.5 MHz, and 5725–5850 MHz bands. The minimum 6 dB bandwidth shall be at least 500 kHz.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Peak conduction power </a:t>
            </a:r>
            <a:r>
              <a:rPr lang="en-US" sz="1400" u="sng" dirty="0"/>
              <a:t>&lt;</a:t>
            </a:r>
            <a:r>
              <a:rPr lang="en-US" sz="1400" dirty="0"/>
              <a:t> 1W (30dBm)</a:t>
            </a:r>
          </a:p>
          <a:p>
            <a:pPr marL="914400" lvl="2" indent="-231775">
              <a:lnSpc>
                <a:spcPct val="90000"/>
              </a:lnSpc>
            </a:pPr>
            <a:endParaRPr lang="en-US" sz="1400" dirty="0"/>
          </a:p>
        </p:txBody>
      </p:sp>
      <p:sp>
        <p:nvSpPr>
          <p:cNvPr id="499716" name="Rectangle 4"/>
          <p:cNvSpPr>
            <a:spLocks noChangeArrowheads="1"/>
          </p:cNvSpPr>
          <p:nvPr/>
        </p:nvSpPr>
        <p:spPr bwMode="auto">
          <a:xfrm>
            <a:off x="292100" y="846138"/>
            <a:ext cx="848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FCC rule interpretation prepared for IEEE meeting (please always refer to official documents)</a:t>
            </a:r>
          </a:p>
          <a:p>
            <a:endParaRPr lang="en-US" sz="1400" b="1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99717" name="Text Box 5"/>
          <p:cNvSpPr txBox="1">
            <a:spLocks noChangeArrowheads="1"/>
          </p:cNvSpPr>
          <p:nvPr/>
        </p:nvSpPr>
        <p:spPr bwMode="auto">
          <a:xfrm>
            <a:off x="292100" y="1700808"/>
            <a:ext cx="8585200" cy="6463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“Operation under the provisions of this Section is limited to frequency hopping and digitally modulated intentional radiators that comply with the following provisions:”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15.247 rules are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cs typeface="DejaVu Sans" pitchFamily="34" charset="0"/>
                <a:hlinkClick r:id="rId2"/>
              </a:rPr>
              <a:t>https://www.ecfr.gov/current/title-47/chapter-I/subchapter-A/part-15/subpart-C/subject-group-ECFR2f2e5828339709e/section-15.247</a:t>
            </a:r>
            <a:endParaRPr lang="en-US" sz="1800" dirty="0">
              <a:cs typeface="DejaVu San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D4574-DD42-45F3-9510-93DDB1663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62395"/>
            <a:ext cx="7272808" cy="42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1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764463" cy="754063"/>
          </a:xfrm>
        </p:spPr>
        <p:txBody>
          <a:bodyPr/>
          <a:lstStyle/>
          <a:p>
            <a:r>
              <a:rPr lang="en-US" dirty="0"/>
              <a:t>How to test for TX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B3A81F-688D-4942-A70A-37F5C0B43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977" y="1371600"/>
            <a:ext cx="7764463" cy="4868863"/>
          </a:xfrm>
        </p:spPr>
        <p:txBody>
          <a:bodyPr/>
          <a:lstStyle/>
          <a:p>
            <a:r>
              <a:rPr lang="en-US" sz="1400" dirty="0"/>
              <a:t>Test methods are defined in ANSI C63, but which one? 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So the FCC made a guide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F47188-049E-4A67-AC39-DBA44356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77" y="4221088"/>
            <a:ext cx="3168352" cy="1923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7D2CAA-005D-4DB2-8ACF-CBC0CA8C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785518"/>
            <a:ext cx="2542991" cy="1865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4761D8-D14C-46CE-AFF6-8D7274796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1916832"/>
            <a:ext cx="2376264" cy="17489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86D262-D350-481D-9752-A0900461C9B9}"/>
              </a:ext>
            </a:extLst>
          </p:cNvPr>
          <p:cNvSpPr txBox="1"/>
          <p:nvPr/>
        </p:nvSpPr>
        <p:spPr>
          <a:xfrm>
            <a:off x="6156176" y="2186117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There is 3 more pages… this is incredibly comprehensive… and all of the documents can be found on IEEE (Mentor)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BC25F7-BC2F-4BE0-873A-26498F5A9C4A}"/>
              </a:ext>
            </a:extLst>
          </p:cNvPr>
          <p:cNvSpPr/>
          <p:nvPr/>
        </p:nvSpPr>
        <p:spPr>
          <a:xfrm>
            <a:off x="3988543" y="4237874"/>
            <a:ext cx="457200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https://apps.fcc.gov/kdb/GetAttachment.html?id=tylb5MMggvhIlVMK75RrRQ%3D%3D&amp;desc=558074%20D01%2015.247%20Meas%20Guidance%20v05r02&amp;tracking_number=21124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And this guides calls for ANSI 63.10</a:t>
            </a:r>
          </a:p>
        </p:txBody>
      </p:sp>
    </p:spTree>
    <p:extLst>
      <p:ext uri="{BB962C8B-B14F-4D97-AF65-F5344CB8AC3E}">
        <p14:creationId xmlns:p14="http://schemas.microsoft.com/office/powerpoint/2010/main" val="273075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764463" cy="754063"/>
          </a:xfrm>
        </p:spPr>
        <p:txBody>
          <a:bodyPr/>
          <a:lstStyle/>
          <a:p>
            <a:r>
              <a:rPr lang="en-US" sz="1800" dirty="0"/>
              <a:t>There are 5 different PSD testing methods, we have found AVGPSK-1A to provide best results for OFDM Long 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E5A55E-76B9-44DB-ACD6-65882AAC1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30" y="1444121"/>
            <a:ext cx="6662138" cy="44396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961E0C5-1294-4666-841F-385C30F98F25}"/>
              </a:ext>
            </a:extLst>
          </p:cNvPr>
          <p:cNvSpPr txBox="1"/>
          <p:nvPr/>
        </p:nvSpPr>
        <p:spPr>
          <a:xfrm>
            <a:off x="2483768" y="5924466"/>
            <a:ext cx="4536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Link to document </a:t>
            </a:r>
          </a:p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https://ieeexplore.ieee.org/document/9340083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4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764463" cy="754063"/>
          </a:xfrm>
        </p:spPr>
        <p:txBody>
          <a:bodyPr/>
          <a:lstStyle/>
          <a:p>
            <a:r>
              <a:rPr lang="en-US" sz="1800" dirty="0"/>
              <a:t>Proposed OFDM-LR modes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EE4D15-2B06-4B28-8223-6FB28F0F1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5772"/>
              </p:ext>
            </p:extLst>
          </p:nvPr>
        </p:nvGraphicFramePr>
        <p:xfrm>
          <a:off x="477908" y="3356992"/>
          <a:ext cx="8126540" cy="2395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654">
                  <a:extLst>
                    <a:ext uri="{9D8B030D-6E8A-4147-A177-3AD203B41FA5}">
                      <a16:colId xmlns:a16="http://schemas.microsoft.com/office/drawing/2014/main" val="1271431932"/>
                    </a:ext>
                  </a:extLst>
                </a:gridCol>
                <a:gridCol w="812654">
                  <a:extLst>
                    <a:ext uri="{9D8B030D-6E8A-4147-A177-3AD203B41FA5}">
                      <a16:colId xmlns:a16="http://schemas.microsoft.com/office/drawing/2014/main" val="1807172579"/>
                    </a:ext>
                  </a:extLst>
                </a:gridCol>
                <a:gridCol w="812654">
                  <a:extLst>
                    <a:ext uri="{9D8B030D-6E8A-4147-A177-3AD203B41FA5}">
                      <a16:colId xmlns:a16="http://schemas.microsoft.com/office/drawing/2014/main" val="1138506007"/>
                    </a:ext>
                  </a:extLst>
                </a:gridCol>
                <a:gridCol w="874406">
                  <a:extLst>
                    <a:ext uri="{9D8B030D-6E8A-4147-A177-3AD203B41FA5}">
                      <a16:colId xmlns:a16="http://schemas.microsoft.com/office/drawing/2014/main" val="2763266202"/>
                    </a:ext>
                  </a:extLst>
                </a:gridCol>
                <a:gridCol w="750902">
                  <a:extLst>
                    <a:ext uri="{9D8B030D-6E8A-4147-A177-3AD203B41FA5}">
                      <a16:colId xmlns:a16="http://schemas.microsoft.com/office/drawing/2014/main" val="3338863950"/>
                    </a:ext>
                  </a:extLst>
                </a:gridCol>
                <a:gridCol w="812654">
                  <a:extLst>
                    <a:ext uri="{9D8B030D-6E8A-4147-A177-3AD203B41FA5}">
                      <a16:colId xmlns:a16="http://schemas.microsoft.com/office/drawing/2014/main" val="1966021249"/>
                    </a:ext>
                  </a:extLst>
                </a:gridCol>
                <a:gridCol w="812654">
                  <a:extLst>
                    <a:ext uri="{9D8B030D-6E8A-4147-A177-3AD203B41FA5}">
                      <a16:colId xmlns:a16="http://schemas.microsoft.com/office/drawing/2014/main" val="3080825785"/>
                    </a:ext>
                  </a:extLst>
                </a:gridCol>
                <a:gridCol w="812654">
                  <a:extLst>
                    <a:ext uri="{9D8B030D-6E8A-4147-A177-3AD203B41FA5}">
                      <a16:colId xmlns:a16="http://schemas.microsoft.com/office/drawing/2014/main" val="2850753394"/>
                    </a:ext>
                  </a:extLst>
                </a:gridCol>
                <a:gridCol w="812654">
                  <a:extLst>
                    <a:ext uri="{9D8B030D-6E8A-4147-A177-3AD203B41FA5}">
                      <a16:colId xmlns:a16="http://schemas.microsoft.com/office/drawing/2014/main" val="1053530357"/>
                    </a:ext>
                  </a:extLst>
                </a:gridCol>
                <a:gridCol w="812654">
                  <a:extLst>
                    <a:ext uri="{9D8B030D-6E8A-4147-A177-3AD203B41FA5}">
                      <a16:colId xmlns:a16="http://schemas.microsoft.com/office/drawing/2014/main" val="2456303493"/>
                    </a:ext>
                  </a:extLst>
                </a:gridCol>
              </a:tblGrid>
              <a:tr h="8811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Symbol Duration</a:t>
                      </a:r>
                    </a:p>
                  </a:txBody>
                  <a:tcPr marL="42333" marR="63500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Channel Spacing</a:t>
                      </a:r>
                    </a:p>
                  </a:txBody>
                  <a:tcPr marL="42333" marR="63500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dirty="0">
                          <a:solidFill>
                            <a:srgbClr val="172B4D"/>
                          </a:solidFill>
                          <a:effectLst/>
                        </a:rPr>
                        <a:t># Active Tones O1 (1 MHz)</a:t>
                      </a:r>
                    </a:p>
                  </a:txBody>
                  <a:tcPr marL="42333" marR="63500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Data Rates</a:t>
                      </a:r>
                    </a:p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(DSSS=2/4/6/8)</a:t>
                      </a:r>
                    </a:p>
                  </a:txBody>
                  <a:tcPr marL="42333" marR="63500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dirty="0">
                          <a:solidFill>
                            <a:srgbClr val="172B4D"/>
                          </a:solidFill>
                          <a:effectLst/>
                        </a:rPr>
                        <a:t># Active Tones O2 (500 kHz)</a:t>
                      </a:r>
                    </a:p>
                  </a:txBody>
                  <a:tcPr marL="42333" marR="63500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Data Rates</a:t>
                      </a:r>
                    </a:p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(DSSS=2/4/6/8)</a:t>
                      </a:r>
                    </a:p>
                  </a:txBody>
                  <a:tcPr marL="42333" marR="63500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dirty="0">
                          <a:solidFill>
                            <a:srgbClr val="172B4D"/>
                          </a:solidFill>
                          <a:effectLst/>
                        </a:rPr>
                        <a:t># Active Tones O3 (250 kHz)</a:t>
                      </a:r>
                    </a:p>
                  </a:txBody>
                  <a:tcPr marL="42333" marR="63500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Data Rates</a:t>
                      </a:r>
                    </a:p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(DSSS=2/4/6/8)</a:t>
                      </a:r>
                    </a:p>
                  </a:txBody>
                  <a:tcPr marL="42333" marR="63500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dirty="0">
                          <a:solidFill>
                            <a:srgbClr val="172B4D"/>
                          </a:solidFill>
                          <a:effectLst/>
                        </a:rPr>
                        <a:t># Active Tones O4 (125 kHz)</a:t>
                      </a:r>
                    </a:p>
                  </a:txBody>
                  <a:tcPr marL="42333" marR="63500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Data Rates</a:t>
                      </a:r>
                    </a:p>
                    <a:p>
                      <a:pPr algn="ctr" fontAlgn="t"/>
                      <a:r>
                        <a:rPr lang="en-US" sz="900" b="1" dirty="0">
                          <a:solidFill>
                            <a:srgbClr val="172B4D"/>
                          </a:solidFill>
                          <a:effectLst/>
                        </a:rPr>
                        <a:t>(DSSS=2/4/6/8)</a:t>
                      </a:r>
                    </a:p>
                  </a:txBody>
                  <a:tcPr marL="42333" marR="63500" marT="29633" marB="29633" anchor="ctr"/>
                </a:tc>
                <a:extLst>
                  <a:ext uri="{0D108BD9-81ED-4DB2-BD59-A6C34878D82A}">
                    <a16:rowId xmlns:a16="http://schemas.microsoft.com/office/drawing/2014/main" val="3884925214"/>
                  </a:ext>
                </a:extLst>
              </a:tr>
              <a:tr h="3785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120 us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10.416 kHz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104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2 / 1 / 0.7 / 0.5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52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effectLst/>
                        </a:rPr>
                        <a:t>2 / 1 / 0.7 / 0.5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26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2 / 1 / 0.7 / 0.5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14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effectLst/>
                        </a:rPr>
                        <a:t>2 / 1 / 0.7 / 0.5</a:t>
                      </a:r>
                    </a:p>
                  </a:txBody>
                  <a:tcPr marL="42333" marR="42333" marT="29633" marB="29633" anchor="ctr"/>
                </a:tc>
                <a:extLst>
                  <a:ext uri="{0D108BD9-81ED-4DB2-BD59-A6C34878D82A}">
                    <a16:rowId xmlns:a16="http://schemas.microsoft.com/office/drawing/2014/main" val="1625451104"/>
                  </a:ext>
                </a:extLst>
              </a:tr>
              <a:tr h="3785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</a:rPr>
                        <a:t>60 us</a:t>
                      </a:r>
                      <a:endParaRPr lang="en-US" sz="10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</a:rPr>
                        <a:t>20.833 kHz</a:t>
                      </a:r>
                      <a:endParaRPr lang="en-US" sz="10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52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4 / 2 / 1.4 / 1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</a:rPr>
                        <a:t>26</a:t>
                      </a:r>
                      <a:endParaRPr lang="en-US" sz="10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rgbClr val="00B050"/>
                          </a:solidFill>
                          <a:effectLst/>
                        </a:rPr>
                        <a:t>4 / 2 / 1.4 / 1</a:t>
                      </a:r>
                      <a:endParaRPr lang="en-US" sz="10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12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4 / 2 / 1.4 / 1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4 / 2 / 1.4 / 1</a:t>
                      </a:r>
                    </a:p>
                  </a:txBody>
                  <a:tcPr marL="42333" marR="42333" marT="29633" marB="29633" anchor="ctr"/>
                </a:tc>
                <a:extLst>
                  <a:ext uri="{0D108BD9-81ED-4DB2-BD59-A6C34878D82A}">
                    <a16:rowId xmlns:a16="http://schemas.microsoft.com/office/drawing/2014/main" val="1995574814"/>
                  </a:ext>
                </a:extLst>
              </a:tr>
              <a:tr h="3785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solidFill>
                            <a:srgbClr val="00B050"/>
                          </a:solidFill>
                          <a:effectLst/>
                        </a:rPr>
                        <a:t>30 us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solidFill>
                            <a:srgbClr val="00B050"/>
                          </a:solidFill>
                          <a:effectLst/>
                        </a:rPr>
                        <a:t>41.666 kHz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solidFill>
                            <a:srgbClr val="00B050"/>
                          </a:solidFill>
                          <a:effectLst/>
                        </a:rPr>
                        <a:t>26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solidFill>
                            <a:srgbClr val="00B050"/>
                          </a:solidFill>
                          <a:effectLst/>
                        </a:rPr>
                        <a:t>8 / 4 / 3 / 2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12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8 / 4 / 3 / 2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8 / 4 / 3 / 2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</a:p>
                  </a:txBody>
                  <a:tcPr marL="42333" marR="42333" marT="29633" marB="29633" anchor="ctr"/>
                </a:tc>
                <a:extLst>
                  <a:ext uri="{0D108BD9-81ED-4DB2-BD59-A6C34878D82A}">
                    <a16:rowId xmlns:a16="http://schemas.microsoft.com/office/drawing/2014/main" val="812702591"/>
                  </a:ext>
                </a:extLst>
              </a:tr>
              <a:tr h="3785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solidFill>
                            <a:srgbClr val="00B050"/>
                          </a:solidFill>
                          <a:effectLst/>
                        </a:rPr>
                        <a:t>15 us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solidFill>
                            <a:srgbClr val="00B050"/>
                          </a:solidFill>
                          <a:effectLst/>
                        </a:rPr>
                        <a:t>83.333 kHz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solidFill>
                            <a:srgbClr val="00B050"/>
                          </a:solidFill>
                          <a:effectLst/>
                        </a:rPr>
                        <a:t>12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solidFill>
                            <a:srgbClr val="00B050"/>
                          </a:solidFill>
                          <a:effectLst/>
                        </a:rPr>
                        <a:t>17 / 8 / 6 / 4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17 / 8 / 6 / 4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</a:p>
                  </a:txBody>
                  <a:tcPr marL="42333" marR="42333" marT="29633" marB="2963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</a:p>
                  </a:txBody>
                  <a:tcPr marL="42333" marR="42333" marT="29633" marB="29633" anchor="ctr"/>
                </a:tc>
                <a:extLst>
                  <a:ext uri="{0D108BD9-81ED-4DB2-BD59-A6C34878D82A}">
                    <a16:rowId xmlns:a16="http://schemas.microsoft.com/office/drawing/2014/main" val="3887647312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4AC5BAE9-6D60-49F2-BAE3-7B8C6FEA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92" y="1439863"/>
            <a:ext cx="8450263" cy="220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-115888">
              <a:lnSpc>
                <a:spcPct val="90000"/>
              </a:lnSpc>
              <a:buFontTx/>
              <a:buNone/>
            </a:pPr>
            <a:r>
              <a:rPr lang="en-US" sz="1400" kern="0" dirty="0"/>
              <a:t>Using SUN-OFDM as a baseline, the proposed OFDM-LR also includes a significant number of options to enable world wide deployment.</a:t>
            </a:r>
          </a:p>
          <a:p>
            <a:pPr marL="115888" indent="-115888">
              <a:lnSpc>
                <a:spcPct val="90000"/>
              </a:lnSpc>
              <a:buFontTx/>
              <a:buNone/>
            </a:pPr>
            <a:r>
              <a:rPr lang="en-US" sz="1400" kern="0" dirty="0"/>
              <a:t>In the follow pages we are showing the FCC PSD measurements on </a:t>
            </a:r>
          </a:p>
          <a:p>
            <a:pPr marL="115888" indent="-115888">
              <a:lnSpc>
                <a:spcPct val="90000"/>
              </a:lnSpc>
              <a:buFontTx/>
              <a:buNone/>
            </a:pPr>
            <a:endParaRPr lang="en-US" sz="1400" kern="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kern="0" dirty="0"/>
              <a:t>Symbol duration = 60us, Option 2, DSSS=6 =&gt; 550KHz wide signal with 1.4kbps effective data rate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kern="0" dirty="0"/>
              <a:t>Sensitivity on HW was measured at -124dBm</a:t>
            </a:r>
          </a:p>
        </p:txBody>
      </p:sp>
    </p:spTree>
    <p:extLst>
      <p:ext uri="{BB962C8B-B14F-4D97-AF65-F5344CB8AC3E}">
        <p14:creationId xmlns:p14="http://schemas.microsoft.com/office/powerpoint/2010/main" val="114143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764463" cy="754063"/>
          </a:xfrm>
        </p:spPr>
        <p:txBody>
          <a:bodyPr/>
          <a:lstStyle/>
          <a:p>
            <a:r>
              <a:rPr lang="en-US" sz="2400" dirty="0"/>
              <a:t>There are 5 different PSD testing methods, we have found AVGPSK-1A to provide best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CFA0C0-F5DF-4DC0-92B7-76066165E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43" y="1649256"/>
            <a:ext cx="6408712" cy="4255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724D52-83FA-4D86-BEA7-15B76D158CF0}"/>
              </a:ext>
            </a:extLst>
          </p:cNvPr>
          <p:cNvSpPr txBox="1"/>
          <p:nvPr/>
        </p:nvSpPr>
        <p:spPr>
          <a:xfrm>
            <a:off x="1211182" y="5996317"/>
            <a:ext cx="6529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Measured at 27dBm total power, so at -124dBm sensitivity this will result in a link budget of 151dB</a:t>
            </a:r>
          </a:p>
        </p:txBody>
      </p:sp>
    </p:spTree>
    <p:extLst>
      <p:ext uri="{BB962C8B-B14F-4D97-AF65-F5344CB8AC3E}">
        <p14:creationId xmlns:p14="http://schemas.microsoft.com/office/powerpoint/2010/main" val="247885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764463" cy="754063"/>
          </a:xfrm>
        </p:spPr>
        <p:txBody>
          <a:bodyPr/>
          <a:lstStyle/>
          <a:p>
            <a:r>
              <a:rPr lang="en-US" sz="2400" dirty="0"/>
              <a:t>PSD measurement including the preamble/sync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 bwMode="auto">
          <a:xfrm>
            <a:off x="4207933" y="6525344"/>
            <a:ext cx="728133" cy="24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440F5867-744E-4AA6-B0ED-4C44D2DFBB7B}" type="slidenum">
              <a:rPr lang="en-GB" sz="1200" smtClean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 kern="1200">
                <a:solidFill>
                  <a:srgbClr val="000000"/>
                </a:solidFill>
                <a:latin typeface="Calibri" panose="020F0502020204030204" pitchFamily="34" charset="0"/>
                <a:ea typeface="MS Gothic" charset="-128"/>
                <a:cs typeface="Arial Unicode MS" charset="0"/>
              </a:defRPr>
            </a:lvl1pPr>
            <a:lvl2pPr marL="785372" indent="-302066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208265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91571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174878" indent="-241653" algn="l" defTabSz="4749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416531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899837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383143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866449" algn="l" defTabSz="966612" rtl="0" eaLnBrk="1" latinLnBrk="0" hangingPunct="1">
              <a:defRPr sz="2537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Benjamin Rolfe BCA/MERL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24D52-83FA-4D86-BEA7-15B76D158CF0}"/>
              </a:ext>
            </a:extLst>
          </p:cNvPr>
          <p:cNvSpPr txBox="1"/>
          <p:nvPr/>
        </p:nvSpPr>
        <p:spPr>
          <a:xfrm>
            <a:off x="1211183" y="5996317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Measured at 27dBm total power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C34D1C-9D0B-4036-941D-5F3894E1A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06685"/>
            <a:ext cx="6660232" cy="44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6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86449</TotalTime>
  <Words>693</Words>
  <Application>Microsoft Office PowerPoint</Application>
  <PresentationFormat>On-screen Show (4:3)</PresentationFormat>
  <Paragraphs>115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 Unicode MS</vt:lpstr>
      <vt:lpstr>MS Gothic</vt:lpstr>
      <vt:lpstr>MS PGothic</vt:lpstr>
      <vt:lpstr>MS PGothic</vt:lpstr>
      <vt:lpstr>Arial</vt:lpstr>
      <vt:lpstr>Calibri</vt:lpstr>
      <vt:lpstr>DejaVu Sans</vt:lpstr>
      <vt:lpstr>Times New Roman</vt:lpstr>
      <vt:lpstr>Office Theme</vt:lpstr>
      <vt:lpstr>Study Group SUN PHY Next Generation SUN PHY’s</vt:lpstr>
      <vt:lpstr>Agenda</vt:lpstr>
      <vt:lpstr>PowerPoint Presentation</vt:lpstr>
      <vt:lpstr>FCC 15.247 rules are public</vt:lpstr>
      <vt:lpstr>How to test for TX power</vt:lpstr>
      <vt:lpstr>There are 5 different PSD testing methods, we have found AVGPSK-1A to provide best results for OFDM Long Range</vt:lpstr>
      <vt:lpstr>Proposed OFDM-LR modes</vt:lpstr>
      <vt:lpstr>There are 5 different PSD testing methods, we have found AVGPSK-1A to provide best results</vt:lpstr>
      <vt:lpstr>PSD measurement including the preamble/sync word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Slides</dc:title>
  <dc:subject/>
  <dc:creator>ben@blindcreek.com</dc:creator>
  <cp:keywords/>
  <dc:description/>
  <cp:lastModifiedBy>Almholt, Thomas</cp:lastModifiedBy>
  <cp:revision>364</cp:revision>
  <cp:lastPrinted>2000-03-07T00:55:37Z</cp:lastPrinted>
  <dcterms:created xsi:type="dcterms:W3CDTF">2016-01-17T22:48:36Z</dcterms:created>
  <dcterms:modified xsi:type="dcterms:W3CDTF">2024-01-16T15:03:46Z</dcterms:modified>
  <cp:category/>
</cp:coreProperties>
</file>