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322" r:id="rId2"/>
    <p:sldId id="2425" r:id="rId3"/>
    <p:sldId id="1033" r:id="rId4"/>
    <p:sldId id="2426" r:id="rId5"/>
    <p:sldId id="2427" r:id="rId6"/>
    <p:sldId id="2428" r:id="rId7"/>
    <p:sldId id="2429" r:id="rId8"/>
  </p:sldIdLst>
  <p:sldSz cx="9144000" cy="6858000" type="screen4x3"/>
  <p:notesSz cx="6858000" cy="923766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jamin Rolfe" initials="B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AEE98"/>
    <a:srgbClr val="C3EC8F"/>
    <a:srgbClr val="0000FF"/>
    <a:srgbClr val="EAEC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4996" autoAdjust="0"/>
    <p:restoredTop sz="94646" autoAdjust="0"/>
  </p:normalViewPr>
  <p:slideViewPr>
    <p:cSldViewPr>
      <p:cViewPr varScale="1">
        <p:scale>
          <a:sx n="120" d="100"/>
          <a:sy n="120" d="100"/>
        </p:scale>
        <p:origin x="1230" y="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612" y="33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>
            <a:extLst>
              <a:ext uri="{FF2B5EF4-FFF2-40B4-BE49-F238E27FC236}">
                <a16:creationId xmlns:a16="http://schemas.microsoft.com/office/drawing/2014/main" id="{1FAD8B0C-1BCA-4B4B-86AE-C63712745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2376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75" name="AutoShape 2">
            <a:extLst>
              <a:ext uri="{FF2B5EF4-FFF2-40B4-BE49-F238E27FC236}">
                <a16:creationId xmlns:a16="http://schemas.microsoft.com/office/drawing/2014/main" id="{B58C36BB-FB5B-4752-861B-050CB2D21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2376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76" name="AutoShape 3">
            <a:extLst>
              <a:ext uri="{FF2B5EF4-FFF2-40B4-BE49-F238E27FC236}">
                <a16:creationId xmlns:a16="http://schemas.microsoft.com/office/drawing/2014/main" id="{849DF383-6460-403D-AF77-5FFF96D9E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2376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77" name="AutoShape 4">
            <a:extLst>
              <a:ext uri="{FF2B5EF4-FFF2-40B4-BE49-F238E27FC236}">
                <a16:creationId xmlns:a16="http://schemas.microsoft.com/office/drawing/2014/main" id="{9E279C52-D4F4-4280-B302-F741933E0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2376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78" name="AutoShape 5">
            <a:extLst>
              <a:ext uri="{FF2B5EF4-FFF2-40B4-BE49-F238E27FC236}">
                <a16:creationId xmlns:a16="http://schemas.microsoft.com/office/drawing/2014/main" id="{798152AC-16A6-47DC-A055-B74C14C5E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2376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79" name="Text Box 6">
            <a:extLst>
              <a:ext uri="{FF2B5EF4-FFF2-40B4-BE49-F238E27FC236}">
                <a16:creationId xmlns:a16="http://schemas.microsoft.com/office/drawing/2014/main" id="{7B12017D-B53A-4443-ACCE-293205F1A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95250"/>
            <a:ext cx="27844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7FBA8C1C-E32A-4F14-9D1F-D7601E734A75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46113" y="85725"/>
            <a:ext cx="2700337" cy="211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r>
              <a:rPr lang="en-US"/>
              <a:t>07/12/10</a:t>
            </a:r>
          </a:p>
        </p:txBody>
      </p:sp>
      <p:sp>
        <p:nvSpPr>
          <p:cNvPr id="3081" name="Rectangle 8">
            <a:extLst>
              <a:ext uri="{FF2B5EF4-FFF2-40B4-BE49-F238E27FC236}">
                <a16:creationId xmlns:a16="http://schemas.microsoft.com/office/drawing/2014/main" id="{E122C960-2A54-40F5-A908-87971E0C703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0300" y="698500"/>
            <a:ext cx="4594225" cy="3443288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1234A300-5485-429F-944B-554FF57137B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87850"/>
            <a:ext cx="5021263" cy="4148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3083" name="Text Box 10">
            <a:extLst>
              <a:ext uri="{FF2B5EF4-FFF2-40B4-BE49-F238E27FC236}">
                <a16:creationId xmlns:a16="http://schemas.microsoft.com/office/drawing/2014/main" id="{1C68885A-041B-4C0A-8E83-F16A43DC5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25" y="8942388"/>
            <a:ext cx="2482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41E70119-92F6-4621-AC57-B463517937D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2901950" y="8942388"/>
            <a:ext cx="784225" cy="730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Page </a:t>
            </a:r>
            <a:fld id="{AF55197A-4911-4ED0-BBAA-82A1653DF63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5613" name="Rectangle 12">
            <a:extLst>
              <a:ext uri="{FF2B5EF4-FFF2-40B4-BE49-F238E27FC236}">
                <a16:creationId xmlns:a16="http://schemas.microsoft.com/office/drawing/2014/main" id="{A90C13E1-E327-4B98-B22B-780D71105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963" y="8942388"/>
            <a:ext cx="2255837" cy="1825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altLang="en-US" dirty="0">
                <a:solidFill>
                  <a:srgbClr val="000000"/>
                </a:solidFill>
              </a:rPr>
              <a:t>Tentative agenda Full WG</a:t>
            </a:r>
          </a:p>
        </p:txBody>
      </p:sp>
      <p:sp>
        <p:nvSpPr>
          <p:cNvPr id="3086" name="Line 13">
            <a:extLst>
              <a:ext uri="{FF2B5EF4-FFF2-40B4-BE49-F238E27FC236}">
                <a16:creationId xmlns:a16="http://schemas.microsoft.com/office/drawing/2014/main" id="{4458E013-756C-4026-9A0C-ED693EE20CB3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600" y="8940800"/>
            <a:ext cx="5405438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7" name="Line 14">
            <a:extLst>
              <a:ext uri="{FF2B5EF4-FFF2-40B4-BE49-F238E27FC236}">
                <a16:creationId xmlns:a16="http://schemas.microsoft.com/office/drawing/2014/main" id="{A892DDF2-531F-4C1A-BB8E-FDD3F71D9892}"/>
              </a:ext>
            </a:extLst>
          </p:cNvPr>
          <p:cNvSpPr>
            <a:spLocks noChangeShapeType="1"/>
          </p:cNvSpPr>
          <p:nvPr/>
        </p:nvSpPr>
        <p:spPr bwMode="auto">
          <a:xfrm>
            <a:off x="661988" y="295275"/>
            <a:ext cx="5554662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D1C6B6-D26A-4D97-950A-E7CA718024F7}" type="slidenum">
              <a:rPr lang="en-US"/>
              <a:pPr/>
              <a:t>3</a:t>
            </a:fld>
            <a:endParaRPr lang="en-US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98500"/>
            <a:ext cx="4591050" cy="3443288"/>
          </a:xfrm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DECFD97-FF53-4387-BAF0-F12D463EB1E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CAA2C270-03FA-43C7-AEFB-067184F3C06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735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920AD8A7-AF3A-45B5-A4AF-214DE59C809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6A68D7BD-EE7B-43EB-BA6B-D7A780E6E7A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2576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8438" y="685800"/>
            <a:ext cx="1978025" cy="555466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85800"/>
            <a:ext cx="5786438" cy="555466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67540C22-21B0-475E-96ED-8FBF9E25E7D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D4FA0C20-D616-47F3-A135-1674C892116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889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8458200" cy="1189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3375" y="1185863"/>
            <a:ext cx="4157663" cy="4692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185863"/>
            <a:ext cx="4157662" cy="4692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E8CF5-8FD1-44BF-B111-D1F5C233CC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971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865CD11-6439-4324-AFE9-E89B987C693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5DD27314-9434-4B6F-80C2-AAC402118CD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283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BF17094D-F91B-41DB-9A16-A7218645C9F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3D266AC6-DD33-448D-B445-2628016ADA7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7991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3805238" cy="4868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7238" y="1371600"/>
            <a:ext cx="3806825" cy="4868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60F77CD-DD4D-4F42-85AE-C07B6997D23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1F551F72-38F2-479C-990C-DF0D2C0B1F2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146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4906BD87-6C63-4BAE-BB78-2E037CDA80C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07143AE2-8961-49C4-80E3-5346A3EB4C4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8997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77CDBA8A-BE42-43E1-A3A6-A4B661E728F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49DFBF5E-CB2C-45B5-BBB9-429FD974229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254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DB69A1-11BC-41B0-8884-BE90EB60263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xfrm>
            <a:off x="4244975" y="6538913"/>
            <a:ext cx="654050" cy="3825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</a:t>
            </a:r>
            <a:fld id="{0F04E8E9-279B-42CA-B6E8-61A287E002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4343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CC365BC2-592E-47FF-BFDD-D1B2E6BD592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48BD2DDC-C4F9-4DA1-A63E-D3965D20584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102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1E37D6BB-C57E-46F3-9463-6F29DC2C04C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2771F862-3EEA-4803-88C2-BE8D6DB460B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44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8AF5D4AB-E353-4EAB-9E5C-B82B00CB7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12234"/>
            <a:ext cx="3962400" cy="18466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 marL="342900" indent="-342900">
              <a:tabLst>
                <a:tab pos="1428750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  <a:tab pos="9513888" algn="l"/>
                <a:tab pos="9963150" algn="l"/>
                <a:tab pos="10412413" algn="l"/>
              </a:tabLst>
              <a:defRPr sz="12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tabLst>
                <a:tab pos="1428750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  <a:tab pos="9513888" algn="l"/>
                <a:tab pos="9963150" algn="l"/>
                <a:tab pos="10412413" algn="l"/>
              </a:tabLst>
              <a:defRPr sz="12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tabLst>
                <a:tab pos="1428750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  <a:tab pos="9513888" algn="l"/>
                <a:tab pos="9963150" algn="l"/>
                <a:tab pos="10412413" algn="l"/>
              </a:tabLst>
              <a:defRPr sz="12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tabLst>
                <a:tab pos="1428750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  <a:tab pos="9513888" algn="l"/>
                <a:tab pos="9963150" algn="l"/>
                <a:tab pos="10412413" algn="l"/>
              </a:tabLst>
              <a:defRPr sz="12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1428750">
              <a:tabLst>
                <a:tab pos="1428750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  <a:tab pos="9513888" algn="l"/>
                <a:tab pos="9963150" algn="l"/>
                <a:tab pos="10412413" algn="l"/>
              </a:tabLst>
              <a:defRPr sz="12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188595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28750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  <a:tab pos="9513888" algn="l"/>
                <a:tab pos="9963150" algn="l"/>
                <a:tab pos="10412413" algn="l"/>
              </a:tabLst>
              <a:defRPr sz="12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34315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28750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  <a:tab pos="9513888" algn="l"/>
                <a:tab pos="9963150" algn="l"/>
                <a:tab pos="10412413" algn="l"/>
              </a:tabLst>
              <a:defRPr sz="12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280035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28750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  <a:tab pos="9513888" algn="l"/>
                <a:tab pos="9963150" algn="l"/>
                <a:tab pos="10412413" algn="l"/>
              </a:tabLst>
              <a:defRPr sz="12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25755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28750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  <a:tab pos="9513888" algn="l"/>
                <a:tab pos="9963150" algn="l"/>
                <a:tab pos="10412413" algn="l"/>
              </a:tabLst>
              <a:defRPr sz="12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4" indent="0" algn="r" eaLnBrk="1" hangingPunct="1">
              <a:buSzPct val="100000"/>
              <a:defRPr/>
            </a:pPr>
            <a:r>
              <a:rPr lang="en-GB" altLang="en-US" b="1" dirty="0">
                <a:solidFill>
                  <a:schemeClr val="tx1"/>
                </a:solidFill>
              </a:rPr>
              <a:t>doc.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15-24-0054-00-04ad</a:t>
            </a:r>
            <a:endParaRPr lang="en-GB" altLang="en-US" b="1" dirty="0">
              <a:solidFill>
                <a:schemeClr val="tx1"/>
              </a:solidFill>
            </a:endParaRPr>
          </a:p>
        </p:txBody>
      </p:sp>
      <p:sp>
        <p:nvSpPr>
          <p:cNvPr id="1027" name="Line 2">
            <a:extLst>
              <a:ext uri="{FF2B5EF4-FFF2-40B4-BE49-F238E27FC236}">
                <a16:creationId xmlns:a16="http://schemas.microsoft.com/office/drawing/2014/main" id="{132CA22D-276C-45C8-B677-E5BCA761A59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096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8" name="Line 4">
            <a:extLst>
              <a:ext uri="{FF2B5EF4-FFF2-40B4-BE49-F238E27FC236}">
                <a16:creationId xmlns:a16="http://schemas.microsoft.com/office/drawing/2014/main" id="{831B6CFB-2FA6-4CFA-9B69-4004A92F5FEE}"/>
              </a:ext>
            </a:extLst>
          </p:cNvPr>
          <p:cNvSpPr>
            <a:spLocks noChangeShapeType="1"/>
          </p:cNvSpPr>
          <p:nvPr/>
        </p:nvSpPr>
        <p:spPr bwMode="auto">
          <a:xfrm>
            <a:off x="706438" y="6477000"/>
            <a:ext cx="7827962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7274DC08-9B8C-464E-97F8-9AF419E7B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04800"/>
            <a:ext cx="1752600" cy="27940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buSzPct val="100000"/>
              <a:defRPr/>
            </a:pPr>
            <a:r>
              <a:rPr lang="en-GB" dirty="0"/>
              <a:t>January 2024</a:t>
            </a:r>
          </a:p>
        </p:txBody>
      </p:sp>
      <p:sp>
        <p:nvSpPr>
          <p:cNvPr id="1030" name="Text Box 6">
            <a:extLst>
              <a:ext uri="{FF2B5EF4-FFF2-40B4-BE49-F238E27FC236}">
                <a16:creationId xmlns:a16="http://schemas.microsoft.com/office/drawing/2014/main" id="{5C9A48D8-B217-4A04-8A4A-17E7990FB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8550" y="6478588"/>
            <a:ext cx="3746500" cy="27940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>
              <a:spcBef>
                <a:spcPts val="750"/>
              </a:spcBef>
              <a:buSzPct val="100000"/>
              <a:defRPr/>
            </a:pPr>
            <a:r>
              <a:rPr lang="en-GB" dirty="0"/>
              <a:t>T. Almholt (Texas Instruments, Inc)</a:t>
            </a:r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5D51B55C-069B-4D75-9B4D-246CDA0627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55576" y="685800"/>
            <a:ext cx="7764463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the title text format</a:t>
            </a: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5CF464D6-905A-4259-BFB1-449C29AED4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7977" y="1371600"/>
            <a:ext cx="7764463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the outline text format</a:t>
            </a:r>
          </a:p>
          <a:p>
            <a:pPr lvl="1"/>
            <a:r>
              <a:rPr lang="en-GB" altLang="en-US" dirty="0"/>
              <a:t>Second Outline Level</a:t>
            </a:r>
          </a:p>
          <a:p>
            <a:pPr lvl="2"/>
            <a:r>
              <a:rPr lang="en-GB" altLang="en-US" dirty="0"/>
              <a:t>Third Outline Level</a:t>
            </a:r>
          </a:p>
          <a:p>
            <a:pPr lvl="3"/>
            <a:r>
              <a:rPr lang="en-GB" altLang="en-US" dirty="0"/>
              <a:t>Fourth Outline Level</a:t>
            </a:r>
          </a:p>
          <a:p>
            <a:pPr lvl="4"/>
            <a:r>
              <a:rPr lang="en-GB" altLang="en-US" dirty="0"/>
              <a:t>Fifth Outline Level</a:t>
            </a:r>
          </a:p>
          <a:p>
            <a:pPr lvl="4"/>
            <a:r>
              <a:rPr lang="en-GB" altLang="en-US" dirty="0"/>
              <a:t>Sixth Outline Level</a:t>
            </a:r>
          </a:p>
          <a:p>
            <a:pPr lvl="4"/>
            <a:r>
              <a:rPr lang="en-GB" altLang="en-US" dirty="0"/>
              <a:t>Seventh Outline Level</a:t>
            </a:r>
          </a:p>
          <a:p>
            <a:pPr lvl="4"/>
            <a:r>
              <a:rPr lang="en-GB" altLang="en-US" dirty="0"/>
              <a:t>Eighth Outline Level</a:t>
            </a:r>
          </a:p>
          <a:p>
            <a:pPr lvl="4"/>
            <a:r>
              <a:rPr lang="en-GB" altLang="en-US" dirty="0"/>
              <a:t>Ninth Outline Level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0B2EF45E-69B5-4D61-ACC6-817BA12ACDB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11638" y="6554788"/>
            <a:ext cx="655637" cy="239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Slide </a:t>
            </a:r>
            <a:fld id="{C945B3CD-E11D-4C08-80C1-5F9C37B0203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7" r:id="rId7"/>
    <p:sldLayoutId id="2147483823" r:id="rId8"/>
    <p:sldLayoutId id="2147483824" r:id="rId9"/>
    <p:sldLayoutId id="2147483825" r:id="rId10"/>
    <p:sldLayoutId id="2147483826" r:id="rId11"/>
    <p:sldLayoutId id="2147483828" r:id="rId12"/>
  </p:sldLayoutIdLst>
  <p:hf hd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ecfr.gov/current/title-47/chapter-I/subchapter-A/part-15/subpart-C/subject-group-ECFR2f2e5828339709e/section-15.24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pps.fcc.gov/kdb/GetAttachment.html?id=tylb5MMggvhIlVMK75RrRQ%3D%3D&amp;desc=558074%20D01%2015.247%20Meas%20Guidance%20v05r02&amp;tracking_number=21124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xplore.ieee.org/document/9340083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95BE7F-4CC3-4947-BB24-F6A697F063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463031"/>
            <a:ext cx="7772400" cy="147002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Study Group SUN PHY</a:t>
            </a:r>
            <a:br>
              <a:rPr lang="en-US" dirty="0"/>
            </a:br>
            <a:r>
              <a:rPr lang="en-US" sz="3600" dirty="0"/>
              <a:t>Next Generation SUN PHY’s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457DDDA-2EC7-4A5E-95DB-E9907484AF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124672"/>
            <a:ext cx="6400800" cy="1752600"/>
          </a:xfrm>
        </p:spPr>
        <p:txBody>
          <a:bodyPr/>
          <a:lstStyle/>
          <a:p>
            <a:r>
              <a:rPr lang="en-US" dirty="0"/>
              <a:t>Hybrid Meeting</a:t>
            </a:r>
          </a:p>
          <a:p>
            <a:r>
              <a:rPr lang="en-US" dirty="0"/>
              <a:t>January, 2024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1DFDBA-DA6E-4E3F-88E8-AA6588CDBB1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</a:t>
            </a:r>
            <a:fld id="{0F04E8E9-279B-42CA-B6E8-61A287E0027B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90557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DejaVu Sans" pitchFamily="34" charset="0"/>
              </a:rPr>
              <a:t>FCC regulations discussion on how to evaluate that OFDM-LR with its sparse sub channel hopping actually is compliant with spread spectrum modulation measurement techniques defined in the FCC.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 bwMode="auto">
          <a:xfrm>
            <a:off x="4207933" y="6525344"/>
            <a:ext cx="728133" cy="24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 kern="1200">
                <a:solidFill>
                  <a:srgbClr val="000000"/>
                </a:solidFill>
                <a:latin typeface="Calibri" panose="020F0502020204030204" pitchFamily="34" charset="0"/>
                <a:ea typeface="MS Gothic" charset="-128"/>
                <a:cs typeface="Arial Unicode MS" charset="0"/>
              </a:defRPr>
            </a:lvl1pPr>
            <a:lvl2pPr marL="785372" indent="-302066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208265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91571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174878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416531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899837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383143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866449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Slide</a:t>
            </a:r>
            <a:r>
              <a:rPr lang="en-GB" dirty="0">
                <a:solidFill>
                  <a:schemeClr val="tx1"/>
                </a:solidFill>
              </a:rPr>
              <a:t> </a:t>
            </a:r>
            <a:fld id="{440F5867-744E-4AA6-B0ED-4C44D2DFBB7B}" type="slidenum">
              <a:rPr lang="en-GB" sz="1200" smtClean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eaLnBrk="1" hangingPunct="1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en-GB" sz="1200" dirty="0">
              <a:solidFill>
                <a:schemeClr val="tx1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 bwMode="auto">
          <a:xfrm>
            <a:off x="5715006" y="6907109"/>
            <a:ext cx="3396821" cy="2455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 kern="1200">
                <a:solidFill>
                  <a:srgbClr val="000000"/>
                </a:solidFill>
                <a:latin typeface="Calibri" panose="020F0502020204030204" pitchFamily="34" charset="0"/>
                <a:ea typeface="MS Gothic" charset="-128"/>
                <a:cs typeface="Arial Unicode MS" charset="0"/>
              </a:defRPr>
            </a:lvl1pPr>
            <a:lvl2pPr marL="785372" indent="-302066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208265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91571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174878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416531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899837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383143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866449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Benjamin Rolfe BCA/MERL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9851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1943" y="2420888"/>
            <a:ext cx="8450263" cy="3816424"/>
          </a:xfrm>
        </p:spPr>
        <p:txBody>
          <a:bodyPr/>
          <a:lstStyle/>
          <a:p>
            <a:pPr marL="115888" indent="-115888">
              <a:lnSpc>
                <a:spcPct val="90000"/>
              </a:lnSpc>
              <a:buFontTx/>
              <a:buNone/>
            </a:pPr>
            <a:r>
              <a:rPr lang="en-US" sz="1400" b="0" dirty="0"/>
              <a:t>Operating in the 902–928 MHz band:</a:t>
            </a:r>
          </a:p>
          <a:p>
            <a:pPr marL="574675" lvl="1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400" b="0" dirty="0"/>
              <a:t>Fixed frequency  &lt; 0dBm</a:t>
            </a:r>
          </a:p>
          <a:p>
            <a:pPr marL="574675" lvl="1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400" b="0" dirty="0"/>
              <a:t>20dB Bandwidth &lt; 250kHz</a:t>
            </a:r>
          </a:p>
          <a:p>
            <a:pPr marL="914400" lvl="2" indent="-231775">
              <a:lnSpc>
                <a:spcPct val="90000"/>
              </a:lnSpc>
            </a:pPr>
            <a:r>
              <a:rPr lang="en-US" sz="1400" b="0" u="sng" dirty="0"/>
              <a:t>&gt;</a:t>
            </a:r>
            <a:r>
              <a:rPr lang="en-US" sz="1400" b="0" dirty="0"/>
              <a:t> 50 hopping frequencies, dwell time 400ms over a 20s period</a:t>
            </a:r>
          </a:p>
          <a:p>
            <a:pPr marL="914400" lvl="2" indent="-231775">
              <a:lnSpc>
                <a:spcPct val="90000"/>
              </a:lnSpc>
            </a:pPr>
            <a:r>
              <a:rPr lang="en-US" sz="1400" b="0" dirty="0"/>
              <a:t>Peak conduction power </a:t>
            </a:r>
            <a:r>
              <a:rPr lang="en-US" sz="1400" b="0" u="sng" dirty="0"/>
              <a:t>&lt;</a:t>
            </a:r>
            <a:r>
              <a:rPr lang="en-US" sz="1400" b="0" dirty="0"/>
              <a:t> 1W (30dBm)</a:t>
            </a:r>
          </a:p>
          <a:p>
            <a:pPr marL="574675" lvl="1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400" b="0" dirty="0"/>
              <a:t>20dB Bandwidth </a:t>
            </a:r>
            <a:r>
              <a:rPr lang="en-US" sz="1400" b="0" u="sng" dirty="0"/>
              <a:t>&gt;</a:t>
            </a:r>
            <a:r>
              <a:rPr lang="en-US" sz="1400" b="0" dirty="0"/>
              <a:t> 250kHz</a:t>
            </a:r>
          </a:p>
          <a:p>
            <a:pPr marL="914400" lvl="2" indent="-231775">
              <a:lnSpc>
                <a:spcPct val="90000"/>
              </a:lnSpc>
            </a:pPr>
            <a:r>
              <a:rPr lang="en-US" sz="1400" b="0" u="sng" dirty="0"/>
              <a:t>&gt;</a:t>
            </a:r>
            <a:r>
              <a:rPr lang="en-US" sz="1400" b="0" dirty="0"/>
              <a:t> 25 hopping frequencies, dwell time 400ms over a 10s period</a:t>
            </a:r>
          </a:p>
          <a:p>
            <a:pPr marL="914400" lvl="2" indent="-231775">
              <a:lnSpc>
                <a:spcPct val="90000"/>
              </a:lnSpc>
            </a:pPr>
            <a:r>
              <a:rPr lang="en-US" sz="1400" b="0" dirty="0"/>
              <a:t>Peak conduction power </a:t>
            </a:r>
            <a:r>
              <a:rPr lang="en-US" sz="1400" b="0" u="sng" dirty="0"/>
              <a:t>&lt;</a:t>
            </a:r>
            <a:r>
              <a:rPr lang="en-US" sz="1400" b="0" dirty="0"/>
              <a:t> 125mW (21dBm)</a:t>
            </a:r>
          </a:p>
          <a:p>
            <a:pPr marL="574675" lvl="1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400" dirty="0"/>
              <a:t>Systems using digital modulation techniques may operate in the 902–928 MHz, 2400–2483.5 MHz, and 5725–5850 MHz bands. The minimum 6 dB bandwidth shall be at least 500 kHz.</a:t>
            </a:r>
            <a:br>
              <a:rPr lang="en-US" sz="1400" dirty="0"/>
            </a:br>
            <a:br>
              <a:rPr lang="en-US" sz="1400" dirty="0"/>
            </a:br>
            <a:r>
              <a:rPr lang="en-US" sz="1400" dirty="0"/>
              <a:t>Peak conduction power </a:t>
            </a:r>
            <a:r>
              <a:rPr lang="en-US" sz="1400" u="sng" dirty="0"/>
              <a:t>&lt;</a:t>
            </a:r>
            <a:r>
              <a:rPr lang="en-US" sz="1400" dirty="0"/>
              <a:t> 1W (30dBm)</a:t>
            </a:r>
          </a:p>
          <a:p>
            <a:pPr marL="914400" lvl="2" indent="-231775">
              <a:lnSpc>
                <a:spcPct val="90000"/>
              </a:lnSpc>
            </a:pPr>
            <a:endParaRPr lang="en-US" sz="1400" dirty="0"/>
          </a:p>
        </p:txBody>
      </p:sp>
      <p:sp>
        <p:nvSpPr>
          <p:cNvPr id="499716" name="Rectangle 4"/>
          <p:cNvSpPr>
            <a:spLocks noChangeArrowheads="1"/>
          </p:cNvSpPr>
          <p:nvPr/>
        </p:nvSpPr>
        <p:spPr bwMode="auto">
          <a:xfrm>
            <a:off x="292100" y="846138"/>
            <a:ext cx="8489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000" b="1" dirty="0">
                <a:solidFill>
                  <a:schemeClr val="tx1"/>
                </a:solidFill>
              </a:rPr>
              <a:t>FCC rule interpretation prepared for IEEE meeting (please always refer to official documents)</a:t>
            </a:r>
          </a:p>
          <a:p>
            <a:endParaRPr lang="en-US" sz="1400" b="1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99717" name="Text Box 5"/>
          <p:cNvSpPr txBox="1">
            <a:spLocks noChangeArrowheads="1"/>
          </p:cNvSpPr>
          <p:nvPr/>
        </p:nvSpPr>
        <p:spPr bwMode="auto">
          <a:xfrm>
            <a:off x="292100" y="1700808"/>
            <a:ext cx="8585200" cy="646331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“Operation under the provisions of this Section is limited to frequency hopping and digitally modulated intentional radiators that comply with the following provisions:”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FCC 15.247 rules are public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cs typeface="DejaVu Sans" pitchFamily="34" charset="0"/>
                <a:hlinkClick r:id="rId2"/>
              </a:rPr>
              <a:t>https://www.ecfr.gov/current/title-47/chapter-I/subchapter-A/part-15/subpart-C/subject-group-ECFR2f2e5828339709e/section-15.247</a:t>
            </a:r>
            <a:endParaRPr lang="en-US" sz="1800" dirty="0">
              <a:cs typeface="DejaVu Sans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 bwMode="auto">
          <a:xfrm>
            <a:off x="4207933" y="6525344"/>
            <a:ext cx="728133" cy="24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 kern="1200">
                <a:solidFill>
                  <a:srgbClr val="000000"/>
                </a:solidFill>
                <a:latin typeface="Calibri" panose="020F0502020204030204" pitchFamily="34" charset="0"/>
                <a:ea typeface="MS Gothic" charset="-128"/>
                <a:cs typeface="Arial Unicode MS" charset="0"/>
              </a:defRPr>
            </a:lvl1pPr>
            <a:lvl2pPr marL="785372" indent="-302066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208265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91571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174878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416531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899837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383143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866449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Slide</a:t>
            </a:r>
            <a:r>
              <a:rPr lang="en-GB" dirty="0">
                <a:solidFill>
                  <a:schemeClr val="tx1"/>
                </a:solidFill>
              </a:rPr>
              <a:t> </a:t>
            </a:r>
            <a:fld id="{440F5867-744E-4AA6-B0ED-4C44D2DFBB7B}" type="slidenum">
              <a:rPr lang="en-GB" sz="1200" smtClean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eaLnBrk="1" hangingPunct="1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en-GB" sz="1200" dirty="0">
              <a:solidFill>
                <a:schemeClr val="tx1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 bwMode="auto">
          <a:xfrm>
            <a:off x="5715006" y="6907109"/>
            <a:ext cx="3396821" cy="2455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 kern="1200">
                <a:solidFill>
                  <a:srgbClr val="000000"/>
                </a:solidFill>
                <a:latin typeface="Calibri" panose="020F0502020204030204" pitchFamily="34" charset="0"/>
                <a:ea typeface="MS Gothic" charset="-128"/>
                <a:cs typeface="Arial Unicode MS" charset="0"/>
              </a:defRPr>
            </a:lvl1pPr>
            <a:lvl2pPr marL="785372" indent="-302066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208265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91571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174878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416531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899837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383143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866449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Benjamin Rolfe BCA/MERL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ED4574-DD42-45F3-9510-93DDB1663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062395"/>
            <a:ext cx="7272808" cy="425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218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85800"/>
            <a:ext cx="7764463" cy="754063"/>
          </a:xfrm>
        </p:spPr>
        <p:txBody>
          <a:bodyPr/>
          <a:lstStyle/>
          <a:p>
            <a:r>
              <a:rPr lang="en-US" dirty="0"/>
              <a:t>How to test for TX power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 bwMode="auto">
          <a:xfrm>
            <a:off x="4207933" y="6525344"/>
            <a:ext cx="728133" cy="24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 kern="1200">
                <a:solidFill>
                  <a:srgbClr val="000000"/>
                </a:solidFill>
                <a:latin typeface="Calibri" panose="020F0502020204030204" pitchFamily="34" charset="0"/>
                <a:ea typeface="MS Gothic" charset="-128"/>
                <a:cs typeface="Arial Unicode MS" charset="0"/>
              </a:defRPr>
            </a:lvl1pPr>
            <a:lvl2pPr marL="785372" indent="-302066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208265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91571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174878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416531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899837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383143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866449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Slide</a:t>
            </a:r>
            <a:r>
              <a:rPr lang="en-GB" dirty="0">
                <a:solidFill>
                  <a:schemeClr val="tx1"/>
                </a:solidFill>
              </a:rPr>
              <a:t> </a:t>
            </a:r>
            <a:fld id="{440F5867-744E-4AA6-B0ED-4C44D2DFBB7B}" type="slidenum">
              <a:rPr lang="en-GB" sz="1200" smtClean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eaLnBrk="1" hangingPunct="1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en-GB" sz="1200" dirty="0">
              <a:solidFill>
                <a:schemeClr val="tx1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 bwMode="auto">
          <a:xfrm>
            <a:off x="5715006" y="6907109"/>
            <a:ext cx="3396821" cy="2455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 kern="1200">
                <a:solidFill>
                  <a:srgbClr val="000000"/>
                </a:solidFill>
                <a:latin typeface="Calibri" panose="020F0502020204030204" pitchFamily="34" charset="0"/>
                <a:ea typeface="MS Gothic" charset="-128"/>
                <a:cs typeface="Arial Unicode MS" charset="0"/>
              </a:defRPr>
            </a:lvl1pPr>
            <a:lvl2pPr marL="785372" indent="-302066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208265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91571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174878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416531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899837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383143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866449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Benjamin Rolfe BCA/MERL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0B3A81F-688D-4942-A70A-37F5C0B43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977" y="1371600"/>
            <a:ext cx="7764463" cy="4868863"/>
          </a:xfrm>
        </p:spPr>
        <p:txBody>
          <a:bodyPr/>
          <a:lstStyle/>
          <a:p>
            <a:r>
              <a:rPr lang="en-US" sz="1400" dirty="0"/>
              <a:t>Test methods are defined in ANSI C63, but which one? 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So the FCC made a guide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F47188-049E-4A67-AC39-DBA44356D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77" y="4221088"/>
            <a:ext cx="3168352" cy="19230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7D2CAA-005D-4DB2-8ACF-CBC0CA8CA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785518"/>
            <a:ext cx="2542991" cy="18652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4761D8-D14C-46CE-AFF6-8D7274796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1916832"/>
            <a:ext cx="2376264" cy="174893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D86D262-D350-481D-9752-A0900461C9B9}"/>
              </a:ext>
            </a:extLst>
          </p:cNvPr>
          <p:cNvSpPr txBox="1"/>
          <p:nvPr/>
        </p:nvSpPr>
        <p:spPr>
          <a:xfrm>
            <a:off x="6156176" y="2186117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There is 3 more pages… this is incredibly comprehensive… and all of the documents can be found on IEEE (Mentor)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BC25F7-BC2F-4BE0-873A-26498F5A9C4A}"/>
              </a:ext>
            </a:extLst>
          </p:cNvPr>
          <p:cNvSpPr/>
          <p:nvPr/>
        </p:nvSpPr>
        <p:spPr>
          <a:xfrm>
            <a:off x="3988543" y="4237874"/>
            <a:ext cx="4572000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https://apps.fcc.gov/kdb/GetAttachment.html?id=tylb5MMggvhIlVMK75RrRQ%3D%3D&amp;desc=558074%20D01%2015.247%20Meas%20Guidance%20v05r02&amp;tracking_number=21124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And this guides calls for ANSI 63.10</a:t>
            </a:r>
          </a:p>
        </p:txBody>
      </p:sp>
    </p:spTree>
    <p:extLst>
      <p:ext uri="{BB962C8B-B14F-4D97-AF65-F5344CB8AC3E}">
        <p14:creationId xmlns:p14="http://schemas.microsoft.com/office/powerpoint/2010/main" val="2730755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85800"/>
            <a:ext cx="7764463" cy="754063"/>
          </a:xfrm>
        </p:spPr>
        <p:txBody>
          <a:bodyPr/>
          <a:lstStyle/>
          <a:p>
            <a:r>
              <a:rPr lang="en-US" sz="1800" dirty="0"/>
              <a:t>There are 5 different PSD testing methods, we have found AVGPSK-1A to provide best results for OFDM Long Range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 bwMode="auto">
          <a:xfrm>
            <a:off x="4207933" y="6525344"/>
            <a:ext cx="728133" cy="24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 kern="1200">
                <a:solidFill>
                  <a:srgbClr val="000000"/>
                </a:solidFill>
                <a:latin typeface="Calibri" panose="020F0502020204030204" pitchFamily="34" charset="0"/>
                <a:ea typeface="MS Gothic" charset="-128"/>
                <a:cs typeface="Arial Unicode MS" charset="0"/>
              </a:defRPr>
            </a:lvl1pPr>
            <a:lvl2pPr marL="785372" indent="-302066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208265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91571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174878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416531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899837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383143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866449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Slide</a:t>
            </a:r>
            <a:r>
              <a:rPr lang="en-GB" dirty="0">
                <a:solidFill>
                  <a:schemeClr val="tx1"/>
                </a:solidFill>
              </a:rPr>
              <a:t> </a:t>
            </a:r>
            <a:fld id="{440F5867-744E-4AA6-B0ED-4C44D2DFBB7B}" type="slidenum">
              <a:rPr lang="en-GB" sz="1200" smtClean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eaLnBrk="1" hangingPunct="1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en-GB" sz="1200" dirty="0">
              <a:solidFill>
                <a:schemeClr val="tx1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 bwMode="auto">
          <a:xfrm>
            <a:off x="5715006" y="6907109"/>
            <a:ext cx="3396821" cy="2455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 kern="1200">
                <a:solidFill>
                  <a:srgbClr val="000000"/>
                </a:solidFill>
                <a:latin typeface="Calibri" panose="020F0502020204030204" pitchFamily="34" charset="0"/>
                <a:ea typeface="MS Gothic" charset="-128"/>
                <a:cs typeface="Arial Unicode MS" charset="0"/>
              </a:defRPr>
            </a:lvl1pPr>
            <a:lvl2pPr marL="785372" indent="-302066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208265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91571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174878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416531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899837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383143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866449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Benjamin Rolfe BCA/MERL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3E5A55E-76B9-44DB-ACD6-65882AAC1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930" y="1444121"/>
            <a:ext cx="6662138" cy="443968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961E0C5-1294-4666-841F-385C30F98F25}"/>
              </a:ext>
            </a:extLst>
          </p:cNvPr>
          <p:cNvSpPr txBox="1"/>
          <p:nvPr/>
        </p:nvSpPr>
        <p:spPr>
          <a:xfrm>
            <a:off x="2483768" y="5924466"/>
            <a:ext cx="453650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Link to document </a:t>
            </a:r>
          </a:p>
          <a:p>
            <a:r>
              <a:rPr lang="en-US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https://ieeexplore.ieee.org/document/9340083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549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85800"/>
            <a:ext cx="7764463" cy="754063"/>
          </a:xfrm>
        </p:spPr>
        <p:txBody>
          <a:bodyPr/>
          <a:lstStyle/>
          <a:p>
            <a:r>
              <a:rPr lang="en-US" sz="2400" dirty="0"/>
              <a:t>There are 5 different PSD testing methods, we have found AVGPSK-1A to provide best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 bwMode="auto">
          <a:xfrm>
            <a:off x="4207933" y="6525344"/>
            <a:ext cx="728133" cy="24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 kern="1200">
                <a:solidFill>
                  <a:srgbClr val="000000"/>
                </a:solidFill>
                <a:latin typeface="Calibri" panose="020F0502020204030204" pitchFamily="34" charset="0"/>
                <a:ea typeface="MS Gothic" charset="-128"/>
                <a:cs typeface="Arial Unicode MS" charset="0"/>
              </a:defRPr>
            </a:lvl1pPr>
            <a:lvl2pPr marL="785372" indent="-302066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208265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91571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174878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416531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899837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383143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866449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Slide</a:t>
            </a:r>
            <a:r>
              <a:rPr lang="en-GB" dirty="0">
                <a:solidFill>
                  <a:schemeClr val="tx1"/>
                </a:solidFill>
              </a:rPr>
              <a:t> </a:t>
            </a:r>
            <a:fld id="{440F5867-744E-4AA6-B0ED-4C44D2DFBB7B}" type="slidenum">
              <a:rPr lang="en-GB" sz="1200" smtClean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eaLnBrk="1" hangingPunct="1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en-GB" sz="1200" dirty="0">
              <a:solidFill>
                <a:schemeClr val="tx1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 bwMode="auto">
          <a:xfrm>
            <a:off x="5715006" y="6907109"/>
            <a:ext cx="3396821" cy="2455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 kern="1200">
                <a:solidFill>
                  <a:srgbClr val="000000"/>
                </a:solidFill>
                <a:latin typeface="Calibri" panose="020F0502020204030204" pitchFamily="34" charset="0"/>
                <a:ea typeface="MS Gothic" charset="-128"/>
                <a:cs typeface="Arial Unicode MS" charset="0"/>
              </a:defRPr>
            </a:lvl1pPr>
            <a:lvl2pPr marL="785372" indent="-302066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208265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91571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174878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416531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899837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383143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866449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Benjamin Rolfe BCA/MERL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CFA0C0-F5DF-4DC0-92B7-76066165E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643" y="1649256"/>
            <a:ext cx="6408712" cy="42557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724D52-83FA-4D86-BEA7-15B76D158CF0}"/>
              </a:ext>
            </a:extLst>
          </p:cNvPr>
          <p:cNvSpPr txBox="1"/>
          <p:nvPr/>
        </p:nvSpPr>
        <p:spPr>
          <a:xfrm>
            <a:off x="1211183" y="5996317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Measured at 27dBm total power</a:t>
            </a:r>
          </a:p>
        </p:txBody>
      </p:sp>
    </p:spTree>
    <p:extLst>
      <p:ext uri="{BB962C8B-B14F-4D97-AF65-F5344CB8AC3E}">
        <p14:creationId xmlns:p14="http://schemas.microsoft.com/office/powerpoint/2010/main" val="2478856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86383</TotalTime>
  <Words>396</Words>
  <Application>Microsoft Office PowerPoint</Application>
  <PresentationFormat>On-screen Show (4:3)</PresentationFormat>
  <Paragraphs>49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 Unicode MS</vt:lpstr>
      <vt:lpstr>MS Gothic</vt:lpstr>
      <vt:lpstr>MS PGothic</vt:lpstr>
      <vt:lpstr>MS PGothic</vt:lpstr>
      <vt:lpstr>Arial</vt:lpstr>
      <vt:lpstr>Calibri</vt:lpstr>
      <vt:lpstr>DejaVu Sans</vt:lpstr>
      <vt:lpstr>Times New Roman</vt:lpstr>
      <vt:lpstr>Office Theme</vt:lpstr>
      <vt:lpstr>Study Group SUN PHY Next Generation SUN PHY’s</vt:lpstr>
      <vt:lpstr>Agenda</vt:lpstr>
      <vt:lpstr>PowerPoint Presentation</vt:lpstr>
      <vt:lpstr>FCC 15.247 rules are public</vt:lpstr>
      <vt:lpstr>How to test for TX power</vt:lpstr>
      <vt:lpstr>There are 5 different PSD testing methods, we have found AVGPSK-1A to provide best results for OFDM Long Range</vt:lpstr>
      <vt:lpstr>There are 5 different PSD testing methods, we have found AVGPSK-1A to provide best results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Meeting Slides</dc:title>
  <dc:subject/>
  <dc:creator>ben@blindcreek.com</dc:creator>
  <cp:keywords/>
  <dc:description/>
  <cp:lastModifiedBy>Almholt, Thomas</cp:lastModifiedBy>
  <cp:revision>360</cp:revision>
  <cp:lastPrinted>2000-03-07T00:55:37Z</cp:lastPrinted>
  <dcterms:created xsi:type="dcterms:W3CDTF">2016-01-17T22:48:36Z</dcterms:created>
  <dcterms:modified xsi:type="dcterms:W3CDTF">2024-01-16T04:40:57Z</dcterms:modified>
  <cp:category/>
</cp:coreProperties>
</file>