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360" r:id="rId2"/>
    <p:sldId id="361" r:id="rId3"/>
    <p:sldId id="362" r:id="rId4"/>
    <p:sldId id="363" r:id="rId5"/>
    <p:sldId id="364" r:id="rId6"/>
    <p:sldId id="365" r:id="rId7"/>
    <p:sldId id="366" r:id="rId8"/>
    <p:sldId id="367" r:id="rId9"/>
    <p:sldId id="368" r:id="rId10"/>
    <p:sldId id="369" r:id="rId11"/>
    <p:sldId id="375" r:id="rId12"/>
    <p:sldId id="370" r:id="rId13"/>
    <p:sldId id="371" r:id="rId14"/>
    <p:sldId id="373" r:id="rId15"/>
    <p:sldId id="372" r:id="rId16"/>
    <p:sldId id="374" r:id="rId17"/>
    <p:sldId id="376" r:id="rId18"/>
    <p:sldId id="377" r:id="rId19"/>
    <p:sldId id="378" r:id="rId20"/>
    <p:sldId id="388" r:id="rId21"/>
    <p:sldId id="381" r:id="rId22"/>
    <p:sldId id="382" r:id="rId23"/>
    <p:sldId id="383" r:id="rId24"/>
    <p:sldId id="380" r:id="rId25"/>
    <p:sldId id="389" r:id="rId26"/>
    <p:sldId id="390" r:id="rId27"/>
    <p:sldId id="386" r:id="rId28"/>
    <p:sldId id="387" r:id="rId29"/>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82" d="100"/>
          <a:sy n="82" d="100"/>
        </p:scale>
        <p:origin x="883"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802.15-24-0047-03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January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mentor.ieee.org/802.15/dcn/23/15-23-0637-03-04ab-tg4ab-agenda-january-2024.xlsx"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4/15-24-0012-00-04ab-tg4ab-conf-call-mins-nov-2023-to-jan-2024.docx"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5/dcn/23/15-23-0083-05-0mag-project-task-list.xlsx"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registr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January 2024Meeting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14 January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for the Wireless Interim Session, January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a:t>
            </a:r>
            <a:r>
              <a:rPr lang="en-US" altLang="en-US" sz="1600" dirty="0" err="1">
                <a:latin typeface="Times New Roman" panose="02020603050405020304" pitchFamily="18" charset="0"/>
              </a:rPr>
              <a:t>organizaation</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CB240-8E09-B83A-0A5C-0F63A8A7C7A8}"/>
              </a:ext>
            </a:extLst>
          </p:cNvPr>
          <p:cNvSpPr>
            <a:spLocks noGrp="1"/>
          </p:cNvSpPr>
          <p:nvPr>
            <p:ph type="title"/>
          </p:nvPr>
        </p:nvSpPr>
        <p:spPr/>
        <p:txBody>
          <a:bodyPr/>
          <a:lstStyle/>
          <a:p>
            <a:r>
              <a:rPr lang="en-US" dirty="0"/>
              <a:t>IEEE 802 Ground Rules</a:t>
            </a:r>
          </a:p>
        </p:txBody>
      </p:sp>
      <p:sp>
        <p:nvSpPr>
          <p:cNvPr id="3" name="Text Placeholder 2">
            <a:extLst>
              <a:ext uri="{FF2B5EF4-FFF2-40B4-BE49-F238E27FC236}">
                <a16:creationId xmlns:a16="http://schemas.microsoft.com/office/drawing/2014/main" id="{BEC6B886-7290-1E3B-BA2F-5A8F94E73ECA}"/>
              </a:ext>
            </a:extLst>
          </p:cNvPr>
          <p:cNvSpPr>
            <a:spLocks noGrp="1"/>
          </p:cNvSpPr>
          <p:nvPr>
            <p:ph type="body" sz="half" idx="1"/>
          </p:nvPr>
        </p:nvSpPr>
        <p:spPr/>
        <p:txBody>
          <a:bodyPr/>
          <a:lstStyle/>
          <a:p>
            <a:pPr marL="0" indent="0">
              <a:buNone/>
            </a:pPr>
            <a:r>
              <a:rPr lang="en-US" dirty="0">
                <a:cs typeface="DejaVu Sans" pitchFamily="34" charset="0"/>
              </a:rPr>
              <a:t>Respect … give it, get it</a:t>
            </a:r>
          </a:p>
          <a:p>
            <a:pPr marL="0" indent="0">
              <a:buNone/>
            </a:pPr>
            <a:r>
              <a:rPr lang="en-US" dirty="0">
                <a:cs typeface="DejaVu Sans" pitchFamily="34" charset="0"/>
              </a:rPr>
              <a:t>NO product pitches</a:t>
            </a:r>
          </a:p>
          <a:p>
            <a:pPr marL="0" indent="0">
              <a:buNone/>
            </a:pPr>
            <a:r>
              <a:rPr lang="en-US" dirty="0">
                <a:cs typeface="DejaVu Sans" pitchFamily="34" charset="0"/>
              </a:rPr>
              <a:t>NO corporate pitches</a:t>
            </a:r>
          </a:p>
          <a:p>
            <a:pPr marL="0" indent="0">
              <a:buNone/>
            </a:pPr>
            <a:r>
              <a:rPr lang="en-US" dirty="0">
                <a:cs typeface="DejaVu Sans" pitchFamily="34" charset="0"/>
              </a:rPr>
              <a:t>NO prices</a:t>
            </a:r>
          </a:p>
          <a:p>
            <a:pPr marL="0" indent="0">
              <a:buNone/>
            </a:pPr>
            <a:r>
              <a:rPr lang="en-US" dirty="0">
                <a:cs typeface="DejaVu Sans" pitchFamily="34" charset="0"/>
              </a:rPr>
              <a:t>NO restrictive notices – (no confidentially notices in email)</a:t>
            </a:r>
          </a:p>
          <a:p>
            <a:pPr marL="0" indent="0">
              <a:buNone/>
            </a:pPr>
            <a:r>
              <a:rPr lang="en-US" dirty="0">
                <a:cs typeface="DejaVu Sans" pitchFamily="34" charset="0"/>
              </a:rPr>
              <a:t>Presentations must be openly available</a:t>
            </a:r>
          </a:p>
          <a:p>
            <a:pPr marL="0" indent="0">
              <a:buNone/>
            </a:pPr>
            <a:endParaRPr lang="en-US" dirty="0"/>
          </a:p>
        </p:txBody>
      </p:sp>
      <p:sp>
        <p:nvSpPr>
          <p:cNvPr id="4" name="Slide Number Placeholder 3">
            <a:extLst>
              <a:ext uri="{FF2B5EF4-FFF2-40B4-BE49-F238E27FC236}">
                <a16:creationId xmlns:a16="http://schemas.microsoft.com/office/drawing/2014/main" id="{F5400EF6-B557-BC8C-5869-F0BE63C8A5F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1169567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DA19E-7E93-C373-3B88-F3B3D747587F}"/>
              </a:ext>
            </a:extLst>
          </p:cNvPr>
          <p:cNvSpPr>
            <a:spLocks noGrp="1"/>
          </p:cNvSpPr>
          <p:nvPr>
            <p:ph type="title"/>
          </p:nvPr>
        </p:nvSpPr>
        <p:spPr/>
        <p:txBody>
          <a:bodyPr/>
          <a:lstStyle/>
          <a:p>
            <a:r>
              <a:rPr lang="en-US" dirty="0"/>
              <a:t>Reminders</a:t>
            </a:r>
          </a:p>
        </p:txBody>
      </p:sp>
      <p:sp>
        <p:nvSpPr>
          <p:cNvPr id="3" name="Text Placeholder 2">
            <a:extLst>
              <a:ext uri="{FF2B5EF4-FFF2-40B4-BE49-F238E27FC236}">
                <a16:creationId xmlns:a16="http://schemas.microsoft.com/office/drawing/2014/main" id="{AA896DF0-652F-FC20-3300-7E76D9D5D780}"/>
              </a:ext>
            </a:extLst>
          </p:cNvPr>
          <p:cNvSpPr>
            <a:spLocks noGrp="1"/>
          </p:cNvSpPr>
          <p:nvPr>
            <p:ph type="body" sz="half" idx="1"/>
          </p:nvPr>
        </p:nvSpPr>
        <p:spPr/>
        <p:txBody>
          <a:bodyPr>
            <a:normAutofit fontScale="85000" lnSpcReduction="20000"/>
          </a:bodyPr>
          <a:lstStyle/>
          <a:p>
            <a:r>
              <a:rPr lang="en-US" dirty="0">
                <a:solidFill>
                  <a:srgbClr val="FF0000"/>
                </a:solidFill>
              </a:rPr>
              <a:t>You are reminded NOW that all the 802 and IEEE rules you heard at the opening plenary apply to every meeting. This is your final reminder!</a:t>
            </a:r>
          </a:p>
          <a:p>
            <a:r>
              <a:rPr lang="en-US" dirty="0"/>
              <a:t>Meetings will start ON TIME as shown on the schedule – arrive early, finish nesting, get comfortable</a:t>
            </a:r>
          </a:p>
          <a:p>
            <a:r>
              <a:rPr lang="en-US" dirty="0"/>
              <a:t>Questions and discussions time may be limited:  Use the email reflector to continue discussion! </a:t>
            </a:r>
          </a:p>
          <a:p>
            <a:r>
              <a:rPr lang="en-US" dirty="0">
                <a:solidFill>
                  <a:schemeClr val="accent1">
                    <a:lumMod val="50000"/>
                  </a:schemeClr>
                </a:solidFill>
              </a:rPr>
              <a:t>Take advantage of coffee breaks and other ad hoc time as well as the reflector, and</a:t>
            </a:r>
          </a:p>
          <a:p>
            <a:r>
              <a:rPr lang="en-US" dirty="0">
                <a:solidFill>
                  <a:schemeClr val="accent1">
                    <a:lumMod val="50000"/>
                  </a:schemeClr>
                </a:solidFill>
              </a:rPr>
              <a:t>Don’t forget about remote attendees!</a:t>
            </a:r>
          </a:p>
          <a:p>
            <a:endParaRPr lang="en-US" dirty="0"/>
          </a:p>
        </p:txBody>
      </p:sp>
      <p:sp>
        <p:nvSpPr>
          <p:cNvPr id="4" name="Slide Number Placeholder 3">
            <a:extLst>
              <a:ext uri="{FF2B5EF4-FFF2-40B4-BE49-F238E27FC236}">
                <a16:creationId xmlns:a16="http://schemas.microsoft.com/office/drawing/2014/main" id="{360CA128-8B2C-6DB9-68B3-92C134952B3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spTree>
    <p:extLst>
      <p:ext uri="{BB962C8B-B14F-4D97-AF65-F5344CB8AC3E}">
        <p14:creationId xmlns:p14="http://schemas.microsoft.com/office/powerpoint/2010/main" val="2808130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https://mentor.ieee.org/802.15/dcn/23/15-23-0637-03-04ab-tg4ab-agenda-january-2024.xlsx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DD098-53F5-FA78-750F-5C1044E29566}"/>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A4D0CCEE-B3A5-AC22-57CB-EE376E44BD54}"/>
              </a:ext>
            </a:extLst>
          </p:cNvPr>
          <p:cNvSpPr>
            <a:spLocks noGrp="1"/>
          </p:cNvSpPr>
          <p:nvPr>
            <p:ph type="body" sz="half" idx="1"/>
          </p:nvPr>
        </p:nvSpPr>
        <p:spPr/>
        <p:txBody>
          <a:bodyPr/>
          <a:lstStyle/>
          <a:p>
            <a:pPr marL="0" indent="0">
              <a:buNone/>
            </a:pPr>
            <a:r>
              <a:rPr lang="en-US" dirty="0"/>
              <a:t>Motion to approve agenda contained in document 15-23-0546-04.</a:t>
            </a:r>
          </a:p>
          <a:p>
            <a:r>
              <a:rPr lang="en-US" dirty="0"/>
              <a:t>Moved by Clint Chaplin (SRA)</a:t>
            </a:r>
          </a:p>
          <a:p>
            <a:r>
              <a:rPr lang="en-US" dirty="0"/>
              <a:t>Second by David </a:t>
            </a:r>
            <a:r>
              <a:rPr lang="en-US" dirty="0" err="1"/>
              <a:t>Xun</a:t>
            </a:r>
            <a:r>
              <a:rPr lang="en-US" dirty="0"/>
              <a:t> Yang (Huawei)</a:t>
            </a:r>
          </a:p>
          <a:p>
            <a:r>
              <a:rPr lang="en-US" dirty="0"/>
              <a:t>Discussion: </a:t>
            </a:r>
          </a:p>
          <a:p>
            <a:endParaRPr lang="en-US" dirty="0"/>
          </a:p>
        </p:txBody>
      </p:sp>
      <p:sp>
        <p:nvSpPr>
          <p:cNvPr id="4" name="Slide Number Placeholder 3">
            <a:extLst>
              <a:ext uri="{FF2B5EF4-FFF2-40B4-BE49-F238E27FC236}">
                <a16:creationId xmlns:a16="http://schemas.microsoft.com/office/drawing/2014/main" id="{476B8B3C-BFC3-E239-FF4E-3DE1E15B6642}"/>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spTree>
    <p:extLst>
      <p:ext uri="{BB962C8B-B14F-4D97-AF65-F5344CB8AC3E}">
        <p14:creationId xmlns:p14="http://schemas.microsoft.com/office/powerpoint/2010/main" val="3177679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DD098-53F5-FA78-750F-5C1044E29566}"/>
              </a:ext>
            </a:extLst>
          </p:cNvPr>
          <p:cNvSpPr>
            <a:spLocks noGrp="1"/>
          </p:cNvSpPr>
          <p:nvPr>
            <p:ph type="title"/>
          </p:nvPr>
        </p:nvSpPr>
        <p:spPr/>
        <p:txBody>
          <a:bodyPr/>
          <a:lstStyle/>
          <a:p>
            <a:r>
              <a:rPr lang="en-US" dirty="0"/>
              <a:t>Approvals of Minutes</a:t>
            </a:r>
          </a:p>
        </p:txBody>
      </p:sp>
      <p:sp>
        <p:nvSpPr>
          <p:cNvPr id="3" name="Text Placeholder 2">
            <a:extLst>
              <a:ext uri="{FF2B5EF4-FFF2-40B4-BE49-F238E27FC236}">
                <a16:creationId xmlns:a16="http://schemas.microsoft.com/office/drawing/2014/main" id="{A4D0CCEE-B3A5-AC22-57CB-EE376E44BD54}"/>
              </a:ext>
            </a:extLst>
          </p:cNvPr>
          <p:cNvSpPr>
            <a:spLocks noGrp="1"/>
          </p:cNvSpPr>
          <p:nvPr>
            <p:ph type="body" sz="half" idx="1"/>
          </p:nvPr>
        </p:nvSpPr>
        <p:spPr/>
        <p:txBody>
          <a:bodyPr>
            <a:normAutofit fontScale="70000" lnSpcReduction="20000"/>
          </a:bodyPr>
          <a:lstStyle/>
          <a:p>
            <a:pPr marL="0" indent="0">
              <a:buNone/>
            </a:pPr>
            <a:r>
              <a:rPr lang="en-US" dirty="0"/>
              <a:t>Motion to approve minutes contained in documents</a:t>
            </a:r>
          </a:p>
          <a:p>
            <a:r>
              <a:rPr lang="en-US" dirty="0"/>
              <a:t>Moved by: David </a:t>
            </a:r>
            <a:r>
              <a:rPr lang="en-US" dirty="0" err="1"/>
              <a:t>Xun</a:t>
            </a:r>
            <a:r>
              <a:rPr lang="en-US" dirty="0"/>
              <a:t> Yang (Huawei)</a:t>
            </a:r>
          </a:p>
          <a:p>
            <a:r>
              <a:rPr lang="en-US" dirty="0"/>
              <a:t>Second by: Clint Chaplin (SRA)</a:t>
            </a:r>
          </a:p>
          <a:p>
            <a:r>
              <a:rPr lang="en-US" dirty="0"/>
              <a:t>Discussion: </a:t>
            </a:r>
          </a:p>
          <a:p>
            <a:pPr marL="0" indent="0">
              <a:buNone/>
            </a:pPr>
            <a:endParaRPr lang="en-US" dirty="0"/>
          </a:p>
          <a:p>
            <a:pPr marL="0" indent="0">
              <a:buNone/>
            </a:pPr>
            <a:r>
              <a:rPr lang="en-US" dirty="0"/>
              <a:t>TG4ab Nov Plenary Mins</a:t>
            </a:r>
          </a:p>
          <a:p>
            <a:pPr marL="0" indent="0">
              <a:buNone/>
            </a:pPr>
            <a:r>
              <a:rPr lang="en-US" dirty="0">
                <a:hlinkClick r:id="rId2"/>
              </a:rPr>
              <a:t>https://mentor.ieee.org/802.15/dcn/23/15-23-0619-00-04ab-tg4ab-nov-plenary-mins.docx</a:t>
            </a:r>
          </a:p>
          <a:p>
            <a:pPr marL="0" indent="0">
              <a:buNone/>
            </a:pPr>
            <a:endParaRPr lang="en-US" dirty="0"/>
          </a:p>
          <a:p>
            <a:pPr marL="0" indent="0">
              <a:buNone/>
            </a:pPr>
            <a:r>
              <a:rPr lang="en-US" dirty="0"/>
              <a:t>TG4ab Conf Call Mins Nov 2023 to Jan 2024</a:t>
            </a:r>
          </a:p>
          <a:p>
            <a:pPr marL="0" indent="0">
              <a:buNone/>
            </a:pPr>
            <a:r>
              <a:rPr lang="en-US" dirty="0">
                <a:hlinkClick r:id="rId2"/>
              </a:rPr>
              <a:t>https://mentor.ieee.org/802.15/dcn/24/15-24-0012-00-04ab-tg4ab-conf-call-mins-nov-2023-to-jan-2024.docx</a:t>
            </a:r>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476B8B3C-BFC3-E239-FF4E-3DE1E15B6642}"/>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spTree>
    <p:extLst>
      <p:ext uri="{BB962C8B-B14F-4D97-AF65-F5344CB8AC3E}">
        <p14:creationId xmlns:p14="http://schemas.microsoft.com/office/powerpoint/2010/main" val="3657350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490B-3DAE-186D-9634-0B183EDE1016}"/>
              </a:ext>
            </a:extLst>
          </p:cNvPr>
          <p:cNvSpPr>
            <a:spLocks noGrp="1"/>
          </p:cNvSpPr>
          <p:nvPr>
            <p:ph type="title"/>
          </p:nvPr>
        </p:nvSpPr>
        <p:spPr/>
        <p:txBody>
          <a:bodyPr/>
          <a:lstStyle/>
          <a:p>
            <a:r>
              <a:rPr lang="en-US" dirty="0"/>
              <a:t>Session Objectives</a:t>
            </a:r>
          </a:p>
        </p:txBody>
      </p:sp>
      <p:sp>
        <p:nvSpPr>
          <p:cNvPr id="3" name="Text Placeholder 2">
            <a:extLst>
              <a:ext uri="{FF2B5EF4-FFF2-40B4-BE49-F238E27FC236}">
                <a16:creationId xmlns:a16="http://schemas.microsoft.com/office/drawing/2014/main" id="{26227B7C-B9BD-77DB-FD11-106E5C7B7E70}"/>
              </a:ext>
            </a:extLst>
          </p:cNvPr>
          <p:cNvSpPr>
            <a:spLocks noGrp="1"/>
          </p:cNvSpPr>
          <p:nvPr>
            <p:ph type="body" sz="half" idx="1"/>
          </p:nvPr>
        </p:nvSpPr>
        <p:spPr/>
        <p:txBody>
          <a:bodyPr/>
          <a:lstStyle/>
          <a:p>
            <a:pPr marL="457200" indent="-457200">
              <a:buFont typeface="Arial" panose="020B0604020202020204" pitchFamily="34" charset="0"/>
              <a:buChar char="•"/>
            </a:pPr>
            <a:r>
              <a:rPr lang="en-US" b="1" dirty="0">
                <a:solidFill>
                  <a:schemeClr val="accent1">
                    <a:lumMod val="50000"/>
                  </a:schemeClr>
                </a:solidFill>
              </a:rPr>
              <a:t>Resolve collected comments</a:t>
            </a:r>
          </a:p>
          <a:p>
            <a:pPr marL="457200" indent="-457200">
              <a:buFont typeface="Arial" panose="020B0604020202020204" pitchFamily="34" charset="0"/>
              <a:buChar char="•"/>
            </a:pPr>
            <a:r>
              <a:rPr lang="en-US" b="1" dirty="0">
                <a:solidFill>
                  <a:schemeClr val="accent1">
                    <a:lumMod val="50000"/>
                  </a:schemeClr>
                </a:solidFill>
              </a:rPr>
              <a:t>Complete the draft!</a:t>
            </a:r>
          </a:p>
          <a:p>
            <a:pPr marL="457200" indent="-457200">
              <a:buFont typeface="Arial" panose="020B0604020202020204" pitchFamily="34" charset="0"/>
              <a:buChar char="•"/>
            </a:pPr>
            <a:r>
              <a:rPr lang="en-US" b="1" dirty="0">
                <a:solidFill>
                  <a:schemeClr val="accent1">
                    <a:lumMod val="50000"/>
                  </a:schemeClr>
                </a:solidFill>
              </a:rPr>
              <a:t>Commence WG Letter Ballot when:</a:t>
            </a:r>
          </a:p>
          <a:p>
            <a:pPr marL="857250" lvl="1" indent="-457200">
              <a:buFont typeface="Arial" panose="020B0604020202020204" pitchFamily="34" charset="0"/>
              <a:buChar char="•"/>
            </a:pPr>
            <a:r>
              <a:rPr lang="en-US" b="1" dirty="0">
                <a:solidFill>
                  <a:schemeClr val="accent1">
                    <a:lumMod val="50000"/>
                  </a:schemeClr>
                </a:solidFill>
              </a:rPr>
              <a:t>We have a technically complete draft</a:t>
            </a:r>
          </a:p>
          <a:p>
            <a:pPr marL="857250" lvl="1" indent="-457200">
              <a:buFont typeface="Arial" panose="020B0604020202020204" pitchFamily="34" charset="0"/>
              <a:buChar char="•"/>
            </a:pPr>
            <a:r>
              <a:rPr lang="en-US" b="1" dirty="0">
                <a:solidFill>
                  <a:schemeClr val="accent1">
                    <a:lumMod val="50000"/>
                  </a:schemeClr>
                </a:solidFill>
              </a:rPr>
              <a:t>We have a draft that is ready to ballot</a:t>
            </a:r>
          </a:p>
          <a:p>
            <a:pPr marL="857250" lvl="1" indent="-457200">
              <a:buFont typeface="Arial" panose="020B0604020202020204" pitchFamily="34" charset="0"/>
              <a:buChar char="•"/>
            </a:pPr>
            <a:r>
              <a:rPr lang="en-US" b="1" dirty="0">
                <a:solidFill>
                  <a:schemeClr val="accent1">
                    <a:lumMod val="50000"/>
                  </a:schemeClr>
                </a:solidFill>
              </a:rPr>
              <a:t>We have completed WG pre-requirements</a:t>
            </a:r>
          </a:p>
        </p:txBody>
      </p:sp>
      <p:sp>
        <p:nvSpPr>
          <p:cNvPr id="4" name="Slide Number Placeholder 3">
            <a:extLst>
              <a:ext uri="{FF2B5EF4-FFF2-40B4-BE49-F238E27FC236}">
                <a16:creationId xmlns:a16="http://schemas.microsoft.com/office/drawing/2014/main" id="{3D998053-E143-D1E4-831A-D3182E2D68B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spTree>
    <p:extLst>
      <p:ext uri="{BB962C8B-B14F-4D97-AF65-F5344CB8AC3E}">
        <p14:creationId xmlns:p14="http://schemas.microsoft.com/office/powerpoint/2010/main" val="3583747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4C44A-158B-F784-E8C0-CD821DE16C07}"/>
              </a:ext>
            </a:extLst>
          </p:cNvPr>
          <p:cNvSpPr>
            <a:spLocks noGrp="1"/>
          </p:cNvSpPr>
          <p:nvPr>
            <p:ph type="title"/>
          </p:nvPr>
        </p:nvSpPr>
        <p:spPr/>
        <p:txBody>
          <a:bodyPr/>
          <a:lstStyle/>
          <a:p>
            <a:r>
              <a:rPr lang="en-US" dirty="0"/>
              <a:t>Hybrid Meeting Conduct: Other</a:t>
            </a:r>
          </a:p>
        </p:txBody>
      </p:sp>
      <p:sp>
        <p:nvSpPr>
          <p:cNvPr id="3" name="Text Placeholder 2">
            <a:extLst>
              <a:ext uri="{FF2B5EF4-FFF2-40B4-BE49-F238E27FC236}">
                <a16:creationId xmlns:a16="http://schemas.microsoft.com/office/drawing/2014/main" id="{7C0420DF-12BC-3723-CC1D-78D3BEE01663}"/>
              </a:ext>
            </a:extLst>
          </p:cNvPr>
          <p:cNvSpPr>
            <a:spLocks noGrp="1"/>
          </p:cNvSpPr>
          <p:nvPr>
            <p:ph type="body" sz="half" idx="1"/>
          </p:nvPr>
        </p:nvSpPr>
        <p:spPr/>
        <p:txBody>
          <a:bodyPr>
            <a:normAutofit fontScale="85000" lnSpcReduction="10000"/>
          </a:bodyPr>
          <a:lstStyle/>
          <a:p>
            <a:pPr marL="0" indent="0">
              <a:buNone/>
            </a:pPr>
            <a:r>
              <a:rPr lang="en-US" dirty="0"/>
              <a:t>In room breakouts:</a:t>
            </a:r>
          </a:p>
          <a:p>
            <a:r>
              <a:rPr lang="en-US" dirty="0"/>
              <a:t>We have the TG4ab Meeting rooms (physical and virtual) during our scheduled meeting times</a:t>
            </a:r>
          </a:p>
          <a:p>
            <a:r>
              <a:rPr lang="en-US" dirty="0"/>
              <a:t>We have a 2nd breakout room (physical and virtual) with coordination with WG chair</a:t>
            </a:r>
          </a:p>
          <a:p>
            <a:r>
              <a:rPr lang="en-US" dirty="0"/>
              <a:t>If leading a breakout – get with TC chair or VC for </a:t>
            </a:r>
            <a:r>
              <a:rPr lang="en-US" dirty="0" err="1"/>
              <a:t>webex</a:t>
            </a:r>
            <a:r>
              <a:rPr lang="en-US" dirty="0"/>
              <a:t> details</a:t>
            </a:r>
          </a:p>
          <a:p>
            <a:r>
              <a:rPr lang="en-US" dirty="0"/>
              <a:t>Keep in mind we have remote attendees in inconvenient time zones when able (use email reflector, </a:t>
            </a:r>
            <a:r>
              <a:rPr lang="en-US" dirty="0" err="1"/>
              <a:t>etc</a:t>
            </a:r>
            <a:r>
              <a:rPr lang="en-US" dirty="0"/>
              <a:t>)</a:t>
            </a:r>
          </a:p>
          <a:p>
            <a:r>
              <a:rPr lang="en-US" dirty="0"/>
              <a:t>We will do the best we can and keep learning as we go!</a:t>
            </a:r>
          </a:p>
          <a:p>
            <a:endParaRPr lang="en-US" dirty="0"/>
          </a:p>
        </p:txBody>
      </p:sp>
      <p:sp>
        <p:nvSpPr>
          <p:cNvPr id="4" name="Slide Number Placeholder 3">
            <a:extLst>
              <a:ext uri="{FF2B5EF4-FFF2-40B4-BE49-F238E27FC236}">
                <a16:creationId xmlns:a16="http://schemas.microsoft.com/office/drawing/2014/main" id="{FC831635-9572-BD66-A641-460E159D108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16</a:t>
            </a:fld>
            <a:endParaRPr lang="en-US"/>
          </a:p>
        </p:txBody>
      </p:sp>
    </p:spTree>
    <p:extLst>
      <p:ext uri="{BB962C8B-B14F-4D97-AF65-F5344CB8AC3E}">
        <p14:creationId xmlns:p14="http://schemas.microsoft.com/office/powerpoint/2010/main" val="2825242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5204D-96FC-8ABF-84D1-37BBB7BB42A2}"/>
              </a:ext>
            </a:extLst>
          </p:cNvPr>
          <p:cNvSpPr>
            <a:spLocks noGrp="1"/>
          </p:cNvSpPr>
          <p:nvPr>
            <p:ph type="title"/>
          </p:nvPr>
        </p:nvSpPr>
        <p:spPr/>
        <p:txBody>
          <a:bodyPr/>
          <a:lstStyle/>
          <a:p>
            <a:r>
              <a:rPr lang="en-US" dirty="0"/>
              <a:t>Time Management</a:t>
            </a:r>
          </a:p>
        </p:txBody>
      </p:sp>
      <p:sp>
        <p:nvSpPr>
          <p:cNvPr id="3" name="Text Placeholder 2">
            <a:extLst>
              <a:ext uri="{FF2B5EF4-FFF2-40B4-BE49-F238E27FC236}">
                <a16:creationId xmlns:a16="http://schemas.microsoft.com/office/drawing/2014/main" id="{88F177ED-8E8A-F563-8EE7-D97347E4B7A2}"/>
              </a:ext>
            </a:extLst>
          </p:cNvPr>
          <p:cNvSpPr>
            <a:spLocks noGrp="1"/>
          </p:cNvSpPr>
          <p:nvPr>
            <p:ph type="body" sz="half" idx="1"/>
          </p:nvPr>
        </p:nvSpPr>
        <p:spPr/>
        <p:txBody>
          <a:bodyPr/>
          <a:lstStyle/>
          <a:p>
            <a:r>
              <a:rPr lang="en-US" dirty="0"/>
              <a:t>We will need to stay within the allocated time to get through everything</a:t>
            </a:r>
          </a:p>
          <a:p>
            <a:r>
              <a:rPr lang="en-US" dirty="0"/>
              <a:t>If less than the allocated time is used in a time slot, we’ll start the next time slot (accumulate any unused time to the end of the meeting)</a:t>
            </a:r>
          </a:p>
          <a:p>
            <a:r>
              <a:rPr lang="en-US" dirty="0"/>
              <a:t>Accumulated time will be used to continue discussion where needed</a:t>
            </a:r>
          </a:p>
        </p:txBody>
      </p:sp>
      <p:sp>
        <p:nvSpPr>
          <p:cNvPr id="4" name="Slide Number Placeholder 3">
            <a:extLst>
              <a:ext uri="{FF2B5EF4-FFF2-40B4-BE49-F238E27FC236}">
                <a16:creationId xmlns:a16="http://schemas.microsoft.com/office/drawing/2014/main" id="{FD55ED54-BB1F-F159-8269-BD1C917DC6BA}"/>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17</a:t>
            </a:fld>
            <a:endParaRPr lang="en-US"/>
          </a:p>
        </p:txBody>
      </p:sp>
    </p:spTree>
    <p:extLst>
      <p:ext uri="{BB962C8B-B14F-4D97-AF65-F5344CB8AC3E}">
        <p14:creationId xmlns:p14="http://schemas.microsoft.com/office/powerpoint/2010/main" val="4231101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18</a:t>
            </a:fld>
            <a:endParaRPr lang="en-US"/>
          </a:p>
        </p:txBody>
      </p:sp>
    </p:spTree>
    <p:extLst>
      <p:ext uri="{BB962C8B-B14F-4D97-AF65-F5344CB8AC3E}">
        <p14:creationId xmlns:p14="http://schemas.microsoft.com/office/powerpoint/2010/main" val="3225554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C70AE-F18E-1376-64C7-11BA36CA167F}"/>
              </a:ext>
            </a:extLst>
          </p:cNvPr>
          <p:cNvSpPr>
            <a:spLocks noGrp="1"/>
          </p:cNvSpPr>
          <p:nvPr>
            <p:ph type="title"/>
          </p:nvPr>
        </p:nvSpPr>
        <p:spPr>
          <a:xfrm>
            <a:off x="914400" y="685800"/>
            <a:ext cx="10363200" cy="457200"/>
          </a:xfrm>
        </p:spPr>
        <p:txBody>
          <a:bodyPr/>
          <a:lstStyle/>
          <a:p>
            <a:r>
              <a:rPr lang="en-US" sz="2800" dirty="0"/>
              <a:t>Project Schedule (working baseline)</a:t>
            </a:r>
          </a:p>
        </p:txBody>
      </p:sp>
      <p:sp>
        <p:nvSpPr>
          <p:cNvPr id="4" name="Slide Number Placeholder 3">
            <a:extLst>
              <a:ext uri="{FF2B5EF4-FFF2-40B4-BE49-F238E27FC236}">
                <a16:creationId xmlns:a16="http://schemas.microsoft.com/office/drawing/2014/main" id="{6C3CAD1C-F6D8-79DB-4BBB-6167206EC0F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19</a:t>
            </a:fld>
            <a:endParaRPr lang="en-US"/>
          </a:p>
        </p:txBody>
      </p:sp>
      <p:graphicFrame>
        <p:nvGraphicFramePr>
          <p:cNvPr id="5" name="Table 4">
            <a:extLst>
              <a:ext uri="{FF2B5EF4-FFF2-40B4-BE49-F238E27FC236}">
                <a16:creationId xmlns:a16="http://schemas.microsoft.com/office/drawing/2014/main" id="{91ABEFE9-2CBD-BA50-743C-9EF09CF8CA64}"/>
              </a:ext>
            </a:extLst>
          </p:cNvPr>
          <p:cNvGraphicFramePr>
            <a:graphicFrameLocks noGrp="1"/>
          </p:cNvGraphicFramePr>
          <p:nvPr>
            <p:extLst>
              <p:ext uri="{D42A27DB-BD31-4B8C-83A1-F6EECF244321}">
                <p14:modId xmlns:p14="http://schemas.microsoft.com/office/powerpoint/2010/main" val="2558655819"/>
              </p:ext>
            </p:extLst>
          </p:nvPr>
        </p:nvGraphicFramePr>
        <p:xfrm>
          <a:off x="2286000" y="1295400"/>
          <a:ext cx="7760437" cy="5059945"/>
        </p:xfrm>
        <a:graphic>
          <a:graphicData uri="http://schemas.openxmlformats.org/drawingml/2006/table">
            <a:tbl>
              <a:tblPr/>
              <a:tblGrid>
                <a:gridCol w="896736">
                  <a:extLst>
                    <a:ext uri="{9D8B030D-6E8A-4147-A177-3AD203B41FA5}">
                      <a16:colId xmlns:a16="http://schemas.microsoft.com/office/drawing/2014/main" val="859022375"/>
                    </a:ext>
                  </a:extLst>
                </a:gridCol>
                <a:gridCol w="163664">
                  <a:extLst>
                    <a:ext uri="{9D8B030D-6E8A-4147-A177-3AD203B41FA5}">
                      <a16:colId xmlns:a16="http://schemas.microsoft.com/office/drawing/2014/main" val="3056671812"/>
                    </a:ext>
                  </a:extLst>
                </a:gridCol>
                <a:gridCol w="163664">
                  <a:extLst>
                    <a:ext uri="{9D8B030D-6E8A-4147-A177-3AD203B41FA5}">
                      <a16:colId xmlns:a16="http://schemas.microsoft.com/office/drawing/2014/main" val="2801988721"/>
                    </a:ext>
                  </a:extLst>
                </a:gridCol>
                <a:gridCol w="270885">
                  <a:extLst>
                    <a:ext uri="{9D8B030D-6E8A-4147-A177-3AD203B41FA5}">
                      <a16:colId xmlns:a16="http://schemas.microsoft.com/office/drawing/2014/main" val="3486883837"/>
                    </a:ext>
                  </a:extLst>
                </a:gridCol>
                <a:gridCol w="219254">
                  <a:extLst>
                    <a:ext uri="{9D8B030D-6E8A-4147-A177-3AD203B41FA5}">
                      <a16:colId xmlns:a16="http://schemas.microsoft.com/office/drawing/2014/main" val="2943955052"/>
                    </a:ext>
                  </a:extLst>
                </a:gridCol>
                <a:gridCol w="180250">
                  <a:extLst>
                    <a:ext uri="{9D8B030D-6E8A-4147-A177-3AD203B41FA5}">
                      <a16:colId xmlns:a16="http://schemas.microsoft.com/office/drawing/2014/main" val="1635642405"/>
                    </a:ext>
                  </a:extLst>
                </a:gridCol>
                <a:gridCol w="163664">
                  <a:extLst>
                    <a:ext uri="{9D8B030D-6E8A-4147-A177-3AD203B41FA5}">
                      <a16:colId xmlns:a16="http://schemas.microsoft.com/office/drawing/2014/main" val="4247004466"/>
                    </a:ext>
                  </a:extLst>
                </a:gridCol>
                <a:gridCol w="163664">
                  <a:extLst>
                    <a:ext uri="{9D8B030D-6E8A-4147-A177-3AD203B41FA5}">
                      <a16:colId xmlns:a16="http://schemas.microsoft.com/office/drawing/2014/main" val="722315258"/>
                    </a:ext>
                  </a:extLst>
                </a:gridCol>
                <a:gridCol w="163664">
                  <a:extLst>
                    <a:ext uri="{9D8B030D-6E8A-4147-A177-3AD203B41FA5}">
                      <a16:colId xmlns:a16="http://schemas.microsoft.com/office/drawing/2014/main" val="2755150756"/>
                    </a:ext>
                  </a:extLst>
                </a:gridCol>
                <a:gridCol w="163664">
                  <a:extLst>
                    <a:ext uri="{9D8B030D-6E8A-4147-A177-3AD203B41FA5}">
                      <a16:colId xmlns:a16="http://schemas.microsoft.com/office/drawing/2014/main" val="1837462061"/>
                    </a:ext>
                  </a:extLst>
                </a:gridCol>
                <a:gridCol w="163664">
                  <a:extLst>
                    <a:ext uri="{9D8B030D-6E8A-4147-A177-3AD203B41FA5}">
                      <a16:colId xmlns:a16="http://schemas.microsoft.com/office/drawing/2014/main" val="1694553603"/>
                    </a:ext>
                  </a:extLst>
                </a:gridCol>
                <a:gridCol w="163664">
                  <a:extLst>
                    <a:ext uri="{9D8B030D-6E8A-4147-A177-3AD203B41FA5}">
                      <a16:colId xmlns:a16="http://schemas.microsoft.com/office/drawing/2014/main" val="805340123"/>
                    </a:ext>
                  </a:extLst>
                </a:gridCol>
                <a:gridCol w="163664">
                  <a:extLst>
                    <a:ext uri="{9D8B030D-6E8A-4147-A177-3AD203B41FA5}">
                      <a16:colId xmlns:a16="http://schemas.microsoft.com/office/drawing/2014/main" val="204235997"/>
                    </a:ext>
                  </a:extLst>
                </a:gridCol>
                <a:gridCol w="163664">
                  <a:extLst>
                    <a:ext uri="{9D8B030D-6E8A-4147-A177-3AD203B41FA5}">
                      <a16:colId xmlns:a16="http://schemas.microsoft.com/office/drawing/2014/main" val="315157008"/>
                    </a:ext>
                  </a:extLst>
                </a:gridCol>
                <a:gridCol w="163664">
                  <a:extLst>
                    <a:ext uri="{9D8B030D-6E8A-4147-A177-3AD203B41FA5}">
                      <a16:colId xmlns:a16="http://schemas.microsoft.com/office/drawing/2014/main" val="1414150232"/>
                    </a:ext>
                  </a:extLst>
                </a:gridCol>
                <a:gridCol w="163664">
                  <a:extLst>
                    <a:ext uri="{9D8B030D-6E8A-4147-A177-3AD203B41FA5}">
                      <a16:colId xmlns:a16="http://schemas.microsoft.com/office/drawing/2014/main" val="1197699624"/>
                    </a:ext>
                  </a:extLst>
                </a:gridCol>
                <a:gridCol w="163664">
                  <a:extLst>
                    <a:ext uri="{9D8B030D-6E8A-4147-A177-3AD203B41FA5}">
                      <a16:colId xmlns:a16="http://schemas.microsoft.com/office/drawing/2014/main" val="1106251956"/>
                    </a:ext>
                  </a:extLst>
                </a:gridCol>
                <a:gridCol w="172168">
                  <a:extLst>
                    <a:ext uri="{9D8B030D-6E8A-4147-A177-3AD203B41FA5}">
                      <a16:colId xmlns:a16="http://schemas.microsoft.com/office/drawing/2014/main" val="3499333147"/>
                    </a:ext>
                  </a:extLst>
                </a:gridCol>
                <a:gridCol w="256823">
                  <a:extLst>
                    <a:ext uri="{9D8B030D-6E8A-4147-A177-3AD203B41FA5}">
                      <a16:colId xmlns:a16="http://schemas.microsoft.com/office/drawing/2014/main" val="330155105"/>
                    </a:ext>
                  </a:extLst>
                </a:gridCol>
                <a:gridCol w="163664">
                  <a:extLst>
                    <a:ext uri="{9D8B030D-6E8A-4147-A177-3AD203B41FA5}">
                      <a16:colId xmlns:a16="http://schemas.microsoft.com/office/drawing/2014/main" val="423061777"/>
                    </a:ext>
                  </a:extLst>
                </a:gridCol>
                <a:gridCol w="163664">
                  <a:extLst>
                    <a:ext uri="{9D8B030D-6E8A-4147-A177-3AD203B41FA5}">
                      <a16:colId xmlns:a16="http://schemas.microsoft.com/office/drawing/2014/main" val="1243999009"/>
                    </a:ext>
                  </a:extLst>
                </a:gridCol>
                <a:gridCol w="263854">
                  <a:extLst>
                    <a:ext uri="{9D8B030D-6E8A-4147-A177-3AD203B41FA5}">
                      <a16:colId xmlns:a16="http://schemas.microsoft.com/office/drawing/2014/main" val="210366518"/>
                    </a:ext>
                  </a:extLst>
                </a:gridCol>
                <a:gridCol w="163664">
                  <a:extLst>
                    <a:ext uri="{9D8B030D-6E8A-4147-A177-3AD203B41FA5}">
                      <a16:colId xmlns:a16="http://schemas.microsoft.com/office/drawing/2014/main" val="3447638966"/>
                    </a:ext>
                  </a:extLst>
                </a:gridCol>
                <a:gridCol w="163664">
                  <a:extLst>
                    <a:ext uri="{9D8B030D-6E8A-4147-A177-3AD203B41FA5}">
                      <a16:colId xmlns:a16="http://schemas.microsoft.com/office/drawing/2014/main" val="2903488451"/>
                    </a:ext>
                  </a:extLst>
                </a:gridCol>
                <a:gridCol w="163664">
                  <a:extLst>
                    <a:ext uri="{9D8B030D-6E8A-4147-A177-3AD203B41FA5}">
                      <a16:colId xmlns:a16="http://schemas.microsoft.com/office/drawing/2014/main" val="1062964703"/>
                    </a:ext>
                  </a:extLst>
                </a:gridCol>
                <a:gridCol w="163664">
                  <a:extLst>
                    <a:ext uri="{9D8B030D-6E8A-4147-A177-3AD203B41FA5}">
                      <a16:colId xmlns:a16="http://schemas.microsoft.com/office/drawing/2014/main" val="1234199519"/>
                    </a:ext>
                  </a:extLst>
                </a:gridCol>
                <a:gridCol w="163664">
                  <a:extLst>
                    <a:ext uri="{9D8B030D-6E8A-4147-A177-3AD203B41FA5}">
                      <a16:colId xmlns:a16="http://schemas.microsoft.com/office/drawing/2014/main" val="2272667793"/>
                    </a:ext>
                  </a:extLst>
                </a:gridCol>
                <a:gridCol w="163664">
                  <a:extLst>
                    <a:ext uri="{9D8B030D-6E8A-4147-A177-3AD203B41FA5}">
                      <a16:colId xmlns:a16="http://schemas.microsoft.com/office/drawing/2014/main" val="4088176425"/>
                    </a:ext>
                  </a:extLst>
                </a:gridCol>
                <a:gridCol w="163664">
                  <a:extLst>
                    <a:ext uri="{9D8B030D-6E8A-4147-A177-3AD203B41FA5}">
                      <a16:colId xmlns:a16="http://schemas.microsoft.com/office/drawing/2014/main" val="3962572487"/>
                    </a:ext>
                  </a:extLst>
                </a:gridCol>
                <a:gridCol w="163664">
                  <a:extLst>
                    <a:ext uri="{9D8B030D-6E8A-4147-A177-3AD203B41FA5}">
                      <a16:colId xmlns:a16="http://schemas.microsoft.com/office/drawing/2014/main" val="4109095285"/>
                    </a:ext>
                  </a:extLst>
                </a:gridCol>
                <a:gridCol w="163664">
                  <a:extLst>
                    <a:ext uri="{9D8B030D-6E8A-4147-A177-3AD203B41FA5}">
                      <a16:colId xmlns:a16="http://schemas.microsoft.com/office/drawing/2014/main" val="767843840"/>
                    </a:ext>
                  </a:extLst>
                </a:gridCol>
                <a:gridCol w="163664">
                  <a:extLst>
                    <a:ext uri="{9D8B030D-6E8A-4147-A177-3AD203B41FA5}">
                      <a16:colId xmlns:a16="http://schemas.microsoft.com/office/drawing/2014/main" val="1761253281"/>
                    </a:ext>
                  </a:extLst>
                </a:gridCol>
                <a:gridCol w="249792">
                  <a:extLst>
                    <a:ext uri="{9D8B030D-6E8A-4147-A177-3AD203B41FA5}">
                      <a16:colId xmlns:a16="http://schemas.microsoft.com/office/drawing/2014/main" val="3088102511"/>
                    </a:ext>
                  </a:extLst>
                </a:gridCol>
                <a:gridCol w="254187">
                  <a:extLst>
                    <a:ext uri="{9D8B030D-6E8A-4147-A177-3AD203B41FA5}">
                      <a16:colId xmlns:a16="http://schemas.microsoft.com/office/drawing/2014/main" val="1106079071"/>
                    </a:ext>
                  </a:extLst>
                </a:gridCol>
                <a:gridCol w="163664">
                  <a:extLst>
                    <a:ext uri="{9D8B030D-6E8A-4147-A177-3AD203B41FA5}">
                      <a16:colId xmlns:a16="http://schemas.microsoft.com/office/drawing/2014/main" val="2112302469"/>
                    </a:ext>
                  </a:extLst>
                </a:gridCol>
                <a:gridCol w="250232">
                  <a:extLst>
                    <a:ext uri="{9D8B030D-6E8A-4147-A177-3AD203B41FA5}">
                      <a16:colId xmlns:a16="http://schemas.microsoft.com/office/drawing/2014/main" val="875399749"/>
                    </a:ext>
                  </a:extLst>
                </a:gridCol>
                <a:gridCol w="163664">
                  <a:extLst>
                    <a:ext uri="{9D8B030D-6E8A-4147-A177-3AD203B41FA5}">
                      <a16:colId xmlns:a16="http://schemas.microsoft.com/office/drawing/2014/main" val="4011572350"/>
                    </a:ext>
                  </a:extLst>
                </a:gridCol>
                <a:gridCol w="163664">
                  <a:extLst>
                    <a:ext uri="{9D8B030D-6E8A-4147-A177-3AD203B41FA5}">
                      <a16:colId xmlns:a16="http://schemas.microsoft.com/office/drawing/2014/main" val="118711575"/>
                    </a:ext>
                  </a:extLst>
                </a:gridCol>
                <a:gridCol w="163664">
                  <a:extLst>
                    <a:ext uri="{9D8B030D-6E8A-4147-A177-3AD203B41FA5}">
                      <a16:colId xmlns:a16="http://schemas.microsoft.com/office/drawing/2014/main" val="1721140086"/>
                    </a:ext>
                  </a:extLst>
                </a:gridCol>
              </a:tblGrid>
              <a:tr h="227231">
                <a:tc>
                  <a:txBody>
                    <a:bodyPr/>
                    <a:lstStyle/>
                    <a:p>
                      <a:pPr algn="l" fontAlgn="b"/>
                      <a:r>
                        <a:rPr lang="en-US" sz="600" b="0" i="0" u="none" strike="noStrike" dirty="0">
                          <a:solidFill>
                            <a:srgbClr val="000000"/>
                          </a:solidFill>
                          <a:effectLst/>
                          <a:latin typeface="Calibri" panose="020F0502020204030204" pitchFamily="34" charset="0"/>
                        </a:rPr>
                        <a:t>Proposed project schedule</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dirty="0">
                          <a:solidFill>
                            <a:srgbClr val="000000"/>
                          </a:solidFill>
                          <a:effectLst/>
                          <a:latin typeface="Calibri" panose="020F0502020204030204" pitchFamily="34" charset="0"/>
                        </a:rPr>
                        <a:t>Nov</a:t>
                      </a:r>
                    </a:p>
                    <a:p>
                      <a:pPr algn="r" fontAlgn="b"/>
                      <a:r>
                        <a:rPr lang="en-US" sz="600" b="0" i="0" u="none" strike="noStrike" dirty="0">
                          <a:solidFill>
                            <a:srgbClr val="000000"/>
                          </a:solidFill>
                          <a:effectLst/>
                          <a:latin typeface="Calibri" panose="020F0502020204030204" pitchFamily="34" charset="0"/>
                        </a:rPr>
                        <a:t>-22</a:t>
                      </a: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Apr-24</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May-24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 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a:t>
                      </a:r>
                    </a:p>
                    <a:p>
                      <a:pPr algn="r" fontAlgn="b"/>
                      <a:r>
                        <a:rPr lang="en-US" sz="600" b="0" i="0" u="none" strike="noStrike" dirty="0">
                          <a:solidFill>
                            <a:srgbClr val="000000"/>
                          </a:solidFill>
                          <a:effectLst/>
                          <a:latin typeface="Calibri" panose="020F0502020204030204" pitchFamily="34" charset="0"/>
                        </a:rPr>
                        <a:t>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June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July 25</a:t>
                      </a: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754048683"/>
                  </a:ext>
                </a:extLst>
              </a:tr>
              <a:tr h="105869">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extLst>
                  <a:ext uri="{0D108BD9-81ED-4DB2-BD59-A6C34878D82A}">
                    <a16:rowId xmlns:a16="http://schemas.microsoft.com/office/drawing/2014/main" val="2763354957"/>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592098040"/>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52197904"/>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no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229021214"/>
                  </a:ext>
                </a:extLst>
              </a:tr>
              <a:tr h="313799">
                <a:tc>
                  <a:txBody>
                    <a:bodyPr/>
                    <a:lstStyle/>
                    <a:p>
                      <a:pPr algn="l" fontAlgn="b"/>
                      <a:r>
                        <a:rPr lang="en-US" sz="600" b="0" i="0" u="none" strike="noStrike" dirty="0">
                          <a:solidFill>
                            <a:srgbClr val="000000"/>
                          </a:solidFill>
                          <a:effectLst/>
                          <a:latin typeface="Calibri" panose="020F0502020204030204" pitchFamily="34" charset="0"/>
                        </a:rPr>
                        <a:t>Integrate </a:t>
                      </a:r>
                      <a:r>
                        <a:rPr lang="en-US" sz="600" b="0" i="0" u="none" strike="noStrike" dirty="0" err="1">
                          <a:solidFill>
                            <a:srgbClr val="000000"/>
                          </a:solidFill>
                          <a:effectLst/>
                          <a:latin typeface="Calibri" panose="020F0502020204030204" pitchFamily="34" charset="0"/>
                        </a:rPr>
                        <a:t>poposals</a:t>
                      </a:r>
                      <a:r>
                        <a:rPr lang="en-US" sz="600" b="0" i="0" u="none" strike="noStrike" dirty="0">
                          <a:solidFill>
                            <a:srgbClr val="000000"/>
                          </a:solidFill>
                          <a:effectLst/>
                          <a:latin typeface="Calibri" panose="020F0502020204030204" pitchFamily="34" charset="0"/>
                        </a:rPr>
                        <a:t>/contributions into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41120262"/>
                  </a:ext>
                </a:extLst>
              </a:tr>
              <a:tr h="105869">
                <a:tc>
                  <a:txBody>
                    <a:bodyPr/>
                    <a:lstStyle/>
                    <a:p>
                      <a:pPr algn="l" fontAlgn="b"/>
                      <a:r>
                        <a:rPr lang="en-US" sz="600" b="0" i="0" u="none" strike="noStrike" dirty="0">
                          <a:solidFill>
                            <a:srgbClr val="000000"/>
                          </a:solidFill>
                          <a:effectLst/>
                          <a:highlight>
                            <a:srgbClr val="FFFF00"/>
                          </a:highlight>
                          <a:latin typeface="Calibri" panose="020F0502020204030204" pitchFamily="34" charset="0"/>
                        </a:rPr>
                        <a:t>Develop draft from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484602179"/>
                  </a:ext>
                </a:extLst>
              </a:tr>
              <a:tr h="105869">
                <a:tc>
                  <a:txBody>
                    <a:bodyPr/>
                    <a:lstStyle/>
                    <a:p>
                      <a:pPr algn="l" fontAlgn="b"/>
                      <a:r>
                        <a:rPr lang="en-US" sz="600" b="0" i="0" u="none" strike="noStrike">
                          <a:solidFill>
                            <a:srgbClr val="000000"/>
                          </a:solidFill>
                          <a:effectLst/>
                          <a:latin typeface="Calibri" panose="020F0502020204030204" pitchFamily="34" charset="0"/>
                        </a:rPr>
                        <a:t>Draft 0</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3F3F76"/>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122470232"/>
                  </a:ext>
                </a:extLst>
              </a:tr>
              <a:tr h="209834">
                <a:tc>
                  <a:txBody>
                    <a:bodyPr/>
                    <a:lstStyle/>
                    <a:p>
                      <a:pPr algn="l" fontAlgn="b"/>
                      <a:r>
                        <a:rPr lang="en-US" sz="600" b="0" i="0" u="none" strike="noStrike">
                          <a:solidFill>
                            <a:srgbClr val="000000"/>
                          </a:solidFill>
                          <a:effectLst/>
                          <a:latin typeface="Calibri" panose="020F0502020204030204" pitchFamily="34" charset="0"/>
                        </a:rPr>
                        <a:t>TG draft review and revision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92765712"/>
                  </a:ext>
                </a:extLst>
              </a:tr>
              <a:tr h="209834">
                <a:tc>
                  <a:txBody>
                    <a:bodyPr/>
                    <a:lstStyle/>
                    <a:p>
                      <a:pPr algn="l" fontAlgn="b"/>
                      <a:r>
                        <a:rPr lang="en-US" sz="600" b="0" i="0" u="none" strike="noStrike" dirty="0">
                          <a:solidFill>
                            <a:srgbClr val="000000"/>
                          </a:solidFill>
                          <a:effectLst/>
                          <a:latin typeface="Calibri" panose="020F0502020204030204" pitchFamily="34" charset="0"/>
                        </a:rPr>
                        <a:t>Working group pre-ballot review</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250532966"/>
                  </a:ext>
                </a:extLst>
              </a:tr>
              <a:tr h="209834">
                <a:tc>
                  <a:txBody>
                    <a:bodyPr/>
                    <a:lstStyle/>
                    <a:p>
                      <a:pPr algn="l" fontAlgn="b"/>
                      <a:r>
                        <a:rPr lang="en-US" sz="600" b="0" i="0" u="none" strike="noStrike" dirty="0">
                          <a:solidFill>
                            <a:srgbClr val="000000"/>
                          </a:solidFill>
                          <a:effectLst/>
                          <a:latin typeface="Calibri" panose="020F0502020204030204" pitchFamily="34" charset="0"/>
                        </a:rPr>
                        <a:t>Pre-ballot review and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807331602"/>
                  </a:ext>
                </a:extLst>
              </a:tr>
              <a:tr h="105869">
                <a:tc>
                  <a:txBody>
                    <a:bodyPr/>
                    <a:lstStyle/>
                    <a:p>
                      <a:pPr algn="ctr" fontAlgn="b"/>
                      <a:r>
                        <a:rPr lang="en-US" sz="600" b="0" i="0" u="none" strike="noStrike">
                          <a:solidFill>
                            <a:srgbClr val="3F3F76"/>
                          </a:solidFill>
                          <a:effectLst/>
                          <a:latin typeface="Calibri" panose="020F0502020204030204" pitchFamily="34" charset="0"/>
                        </a:rPr>
                        <a:t>First letter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78362126"/>
                  </a:ext>
                </a:extLst>
              </a:tr>
              <a:tr h="151946">
                <a:tc>
                  <a:txBody>
                    <a:bodyPr/>
                    <a:lstStyle/>
                    <a:p>
                      <a:pPr algn="l" fontAlgn="b"/>
                      <a:r>
                        <a:rPr lang="en-US" sz="600" b="0" i="0" u="none" strike="noStrike">
                          <a:solidFill>
                            <a:srgbClr val="000000"/>
                          </a:solidFill>
                          <a:effectLst/>
                          <a:latin typeface="Calibri" panose="020F0502020204030204" pitchFamily="34" charset="0"/>
                        </a:rPr>
                        <a:t>LB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319822025"/>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6074031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1st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727567655"/>
                  </a:ext>
                </a:extLst>
              </a:tr>
              <a:tr h="209834">
                <a:tc>
                  <a:txBody>
                    <a:bodyPr/>
                    <a:lstStyle/>
                    <a:p>
                      <a:pPr algn="l" fontAlgn="b"/>
                      <a:r>
                        <a:rPr lang="en-US" sz="600" b="0" i="0" u="none" strike="noStrike">
                          <a:solidFill>
                            <a:srgbClr val="9C5700"/>
                          </a:solidFill>
                          <a:effectLst/>
                          <a:latin typeface="Calibri" panose="020F0502020204030204" pitchFamily="34" charset="0"/>
                        </a:rPr>
                        <a:t>Conditional approval for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185908550"/>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18537944"/>
                  </a:ext>
                </a:extLst>
              </a:tr>
              <a:tr h="227231">
                <a:tc>
                  <a:txBody>
                    <a:bodyPr/>
                    <a:lstStyle/>
                    <a:p>
                      <a:pPr algn="l" fontAlgn="b"/>
                      <a:r>
                        <a:rPr lang="en-US" sz="600" b="0" i="0" u="none" strike="noStrike">
                          <a:solidFill>
                            <a:srgbClr val="000000"/>
                          </a:solidFill>
                          <a:effectLst/>
                          <a:latin typeface="Calibri" panose="020F0502020204030204" pitchFamily="34" charset="0"/>
                        </a:rPr>
                        <a:t>Comment resolution, 2nd recirc and final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86936665"/>
                  </a:ext>
                </a:extLst>
              </a:tr>
              <a:tr h="105869">
                <a:tc>
                  <a:txBody>
                    <a:bodyPr/>
                    <a:lstStyle/>
                    <a:p>
                      <a:pPr algn="l" fontAlgn="b"/>
                      <a:r>
                        <a:rPr lang="en-US" sz="600" b="0" i="0" u="none" strike="noStrike">
                          <a:solidFill>
                            <a:srgbClr val="FFFFFF"/>
                          </a:solidFill>
                          <a:effectLst/>
                          <a:latin typeface="Calibri" panose="020F0502020204030204" pitchFamily="34" charset="0"/>
                        </a:rPr>
                        <a:t>First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26868868"/>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first SA ballot</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54832120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17839258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SA recirculation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26559833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11637180"/>
                  </a:ext>
                </a:extLst>
              </a:tr>
              <a:tr h="209834">
                <a:tc>
                  <a:txBody>
                    <a:bodyPr/>
                    <a:lstStyle/>
                    <a:p>
                      <a:pPr algn="l" fontAlgn="b"/>
                      <a:r>
                        <a:rPr lang="fr-FR" sz="600" b="0" i="0" u="none" strike="noStrike">
                          <a:solidFill>
                            <a:srgbClr val="000000"/>
                          </a:solidFill>
                          <a:effectLst/>
                          <a:latin typeface="Calibri" panose="020F0502020204030204" pitchFamily="34" charset="0"/>
                        </a:rPr>
                        <a:t>Comment resolution, 2nd SA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871386347"/>
                  </a:ext>
                </a:extLst>
              </a:tr>
              <a:tr h="313799">
                <a:tc>
                  <a:txBody>
                    <a:bodyPr/>
                    <a:lstStyle/>
                    <a:p>
                      <a:pPr algn="l" fontAlgn="b"/>
                      <a:r>
                        <a:rPr lang="en-US" sz="600" b="0" i="0" u="none" strike="noStrike">
                          <a:solidFill>
                            <a:srgbClr val="9C5700"/>
                          </a:solidFill>
                          <a:effectLst/>
                          <a:latin typeface="Calibri" panose="020F0502020204030204" pitchFamily="34" charset="0"/>
                        </a:rPr>
                        <a:t>Conditional or unconditional approval to RevCom</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541026467"/>
                  </a:ext>
                </a:extLst>
              </a:tr>
              <a:tr h="274767">
                <a:tc>
                  <a:txBody>
                    <a:bodyPr/>
                    <a:lstStyle/>
                    <a:p>
                      <a:pPr algn="l" fontAlgn="b"/>
                      <a:r>
                        <a:rPr lang="en-US" sz="600" b="0" i="0" u="none" strike="noStrike">
                          <a:solidFill>
                            <a:srgbClr val="000000"/>
                          </a:solidFill>
                          <a:effectLst/>
                          <a:latin typeface="Calibri" panose="020F0502020204030204" pitchFamily="34" charset="0"/>
                        </a:rPr>
                        <a:t>Optional 3rd SA recirc if needed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3644381539"/>
                  </a:ext>
                </a:extLst>
              </a:tr>
              <a:tr h="105869">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a:noFill/>
                    </a:lnT>
                    <a:lnB>
                      <a:noFill/>
                    </a:lnB>
                    <a:noFill/>
                  </a:tcPr>
                </a:tc>
                <a:tc>
                  <a:txBody>
                    <a:bodyPr/>
                    <a:lstStyle/>
                    <a:p>
                      <a:pPr algn="l" fontAlgn="b"/>
                      <a:r>
                        <a:rPr lang="en-US" sz="600" b="0" i="0" u="none" strike="noStrike" dirty="0">
                          <a:solidFill>
                            <a:srgbClr val="3F3F76"/>
                          </a:solidFill>
                          <a:effectLst/>
                          <a:latin typeface="Calibri" panose="020F0502020204030204" pitchFamily="34" charset="0"/>
                        </a:rPr>
                        <a:t>`</a:t>
                      </a: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4122092336"/>
                  </a:ext>
                </a:extLst>
              </a:tr>
            </a:tbl>
          </a:graphicData>
        </a:graphic>
      </p:graphicFrame>
      <p:sp>
        <p:nvSpPr>
          <p:cNvPr id="6" name="Arrow: Right 5">
            <a:extLst>
              <a:ext uri="{FF2B5EF4-FFF2-40B4-BE49-F238E27FC236}">
                <a16:creationId xmlns:a16="http://schemas.microsoft.com/office/drawing/2014/main" id="{EE11191D-0977-6B7E-F910-9E575A0FF25E}"/>
              </a:ext>
            </a:extLst>
          </p:cNvPr>
          <p:cNvSpPr/>
          <p:nvPr/>
        </p:nvSpPr>
        <p:spPr bwMode="auto">
          <a:xfrm rot="16200000">
            <a:off x="4736574" y="4507974"/>
            <a:ext cx="2188409" cy="378043"/>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eaLnBrk="1" hangingPunct="1">
              <a:buClr>
                <a:srgbClr val="000000"/>
              </a:buClr>
              <a:buSzPct val="100000"/>
            </a:pPr>
            <a:r>
              <a:rPr lang="en-US" sz="900" dirty="0">
                <a:solidFill>
                  <a:srgbClr val="FF0000"/>
                </a:solidFill>
                <a:latin typeface="+mn-lt"/>
                <a:ea typeface="ＭＳ Ｐゴシック" charset="0"/>
                <a:cs typeface="ＭＳ Ｐゴシック" charset="0"/>
              </a:rPr>
              <a:t>You are Here </a:t>
            </a:r>
          </a:p>
        </p:txBody>
      </p:sp>
    </p:spTree>
    <p:extLst>
      <p:ext uri="{BB962C8B-B14F-4D97-AF65-F5344CB8AC3E}">
        <p14:creationId xmlns:p14="http://schemas.microsoft.com/office/powerpoint/2010/main" val="1102350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a:t>
            </a:fld>
            <a:endParaRPr lang="en-US"/>
          </a:p>
        </p:txBody>
      </p:sp>
      <p:sp>
        <p:nvSpPr>
          <p:cNvPr id="6" name="Footer Placeholder 5">
            <a:extLst>
              <a:ext uri="{FF2B5EF4-FFF2-40B4-BE49-F238E27FC236}">
                <a16:creationId xmlns:a16="http://schemas.microsoft.com/office/drawing/2014/main" id="{9D258FCF-2CD8-9BD1-2193-C12C72533C8D}"/>
              </a:ext>
            </a:extLst>
          </p:cNvPr>
          <p:cNvSpPr>
            <a:spLocks noGrp="1"/>
          </p:cNvSpPr>
          <p:nvPr>
            <p:ph type="ftr" sz="quarter" idx="4294967295"/>
          </p:nvPr>
        </p:nvSpPr>
        <p:spPr>
          <a:xfrm>
            <a:off x="8026400" y="6475413"/>
            <a:ext cx="4165600" cy="184150"/>
          </a:xfrm>
          <a:prstGeom prst="rect">
            <a:avLst/>
          </a:prstGeom>
        </p:spPr>
        <p:txBody>
          <a:bodyPr/>
          <a:lstStyle/>
          <a:p>
            <a:pPr>
              <a:defRPr/>
            </a:pPr>
            <a:r>
              <a:rPr lang="en-US"/>
              <a:t>Clint Powell, Meta Platforms</a:t>
            </a:r>
            <a:endParaRPr lang="en-US" dirty="0"/>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6" y="2372137"/>
            <a:ext cx="7056784" cy="4039056"/>
          </a:xfrm>
          <a:ln>
            <a:solidFill>
              <a:schemeClr val="bg2">
                <a:lumMod val="20000"/>
                <a:lumOff val="80000"/>
              </a:schemeClr>
            </a:solidFill>
          </a:ln>
        </p:spPr>
        <p:txBody>
          <a:bodyPr/>
          <a:lstStyle/>
          <a:p>
            <a:r>
              <a:rPr lang="en-US" sz="2800" dirty="0"/>
              <a:t>January 2024 802 Wireless Interim Session</a:t>
            </a:r>
          </a:p>
          <a:p>
            <a:r>
              <a:rPr lang="en-US" sz="2800" dirty="0"/>
              <a:t>Mixed Mode</a:t>
            </a:r>
          </a:p>
          <a:p>
            <a:r>
              <a:rPr lang="en-US" sz="2800" dirty="0"/>
              <a:t>Live from Panama City, Panama</a:t>
            </a:r>
          </a:p>
        </p:txBody>
      </p:sp>
      <p:pic>
        <p:nvPicPr>
          <p:cNvPr id="13" name="Picture 12" descr="A sign on the sidewalk&#10;&#10;Description automatically generated">
            <a:extLst>
              <a:ext uri="{FF2B5EF4-FFF2-40B4-BE49-F238E27FC236}">
                <a16:creationId xmlns:a16="http://schemas.microsoft.com/office/drawing/2014/main" id="{3B4507C0-303E-B2A3-EDA3-FE81BCE3F6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6400" y="2372137"/>
            <a:ext cx="3901440" cy="2926080"/>
          </a:xfrm>
          <a:prstGeom prst="rect">
            <a:avLst/>
          </a:prstGeom>
        </p:spPr>
      </p:pic>
    </p:spTree>
    <p:extLst>
      <p:ext uri="{BB962C8B-B14F-4D97-AF65-F5344CB8AC3E}">
        <p14:creationId xmlns:p14="http://schemas.microsoft.com/office/powerpoint/2010/main" val="663738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20</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nvGraphicFramePr>
        <p:xfrm>
          <a:off x="3200400" y="1238653"/>
          <a:ext cx="6324599" cy="488534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dirty="0">
                          <a:solidFill>
                            <a:srgbClr val="FF0000"/>
                          </a:solidFill>
                          <a:effectLst/>
                        </a:rPr>
                        <a:t>Working group pre-ballot review commence</a:t>
                      </a:r>
                      <a:endParaRPr lang="en-US" sz="1400" b="0" i="0" u="none" strike="noStrike" dirty="0">
                        <a:solidFill>
                          <a:srgbClr val="FF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March – May 2023 (following March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July</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August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Sept</a:t>
                      </a:r>
                      <a:r>
                        <a:rPr lang="en-US" sz="1400" b="0" i="0" u="none" strike="noStrike" dirty="0">
                          <a:solidFill>
                            <a:srgbClr val="000000"/>
                          </a:solidFill>
                          <a:effectLst/>
                          <a:latin typeface="Calibri" panose="020F0502020204030204" pitchFamily="34" charset="0"/>
                        </a:rPr>
                        <a:t> </a:t>
                      </a:r>
                    </a:p>
                    <a:p>
                      <a:pPr algn="l" fontAlgn="b"/>
                      <a:r>
                        <a:rPr lang="en-US" sz="1400" b="0" i="0" u="none" strike="noStrike" dirty="0">
                          <a:solidFill>
                            <a:srgbClr val="FF0000"/>
                          </a:solidFill>
                          <a:effectLst/>
                          <a:latin typeface="Calibri" panose="020F0502020204030204" pitchFamily="34" charset="0"/>
                        </a:rPr>
                        <a:t>Start: Nov 2023</a:t>
                      </a:r>
                    </a:p>
                    <a:p>
                      <a:pPr algn="l" fontAlgn="b"/>
                      <a:r>
                        <a:rPr lang="en-US" sz="1400" b="0" i="0" u="none" strike="noStrike" dirty="0">
                          <a:solidFill>
                            <a:srgbClr val="FF0000"/>
                          </a:solidFill>
                          <a:effectLst/>
                          <a:latin typeface="Calibri" panose="020F0502020204030204" pitchFamily="34" charset="0"/>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Comment Resolution </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kern="1200" dirty="0">
                          <a:solidFill>
                            <a:srgbClr val="FF0000"/>
                          </a:solidFill>
                          <a:effectLst/>
                          <a:latin typeface="Calibri" panose="020F0502020204030204" pitchFamily="34" charset="0"/>
                          <a:ea typeface="+mn-ea"/>
                          <a:cs typeface="+mn-cs"/>
                        </a:rPr>
                        <a:t>Start: Jan 2024</a:t>
                      </a:r>
                    </a:p>
                    <a:p>
                      <a:pPr algn="l" fontAlgn="b"/>
                      <a:r>
                        <a:rPr lang="en-US" sz="1400" b="0" i="0" u="none" strike="noStrike" kern="1200" dirty="0">
                          <a:solidFill>
                            <a:srgbClr val="FF0000"/>
                          </a:solidFill>
                          <a:effectLst/>
                          <a:latin typeface="Calibri" panose="020F0502020204030204" pitchFamily="34" charset="0"/>
                          <a:ea typeface="+mn-ea"/>
                          <a:cs typeface="+mn-cs"/>
                        </a:rPr>
                        <a:t>Done: March 2024</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Oct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Nov 2023</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Jan 2024</a:t>
                      </a:r>
                    </a:p>
                    <a:p>
                      <a:pPr algn="l" fontAlgn="b"/>
                      <a:r>
                        <a:rPr lang="en-US" sz="1400" b="0" i="0" u="none" strike="noStrike" dirty="0">
                          <a:solidFill>
                            <a:srgbClr val="C00000"/>
                          </a:solidFill>
                          <a:effectLst/>
                          <a:latin typeface="Calibri" panose="020F0502020204030204" pitchFamily="34" charset="0"/>
                        </a:rPr>
                        <a:t>March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C00000"/>
                          </a:solidFill>
                          <a:effectLst/>
                          <a:latin typeface="Calibri" panose="020F0502020204030204" pitchFamily="34" charset="0"/>
                        </a:rPr>
                        <a:t>Start: May 2024</a:t>
                      </a:r>
                    </a:p>
                    <a:p>
                      <a:pPr algn="l" fontAlgn="b"/>
                      <a:r>
                        <a:rPr lang="en-US" sz="1400" b="0"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715602" y="4161851"/>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8" name="Arrow: Right 7">
            <a:extLst>
              <a:ext uri="{FF2B5EF4-FFF2-40B4-BE49-F238E27FC236}">
                <a16:creationId xmlns:a16="http://schemas.microsoft.com/office/drawing/2014/main" id="{A513F6F9-F392-B9AC-3D2D-2BDF86100875}"/>
              </a:ext>
            </a:extLst>
          </p:cNvPr>
          <p:cNvSpPr/>
          <p:nvPr/>
        </p:nvSpPr>
        <p:spPr bwMode="auto">
          <a:xfrm rot="21093287">
            <a:off x="652460" y="5307667"/>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Heading towards</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3"/>
            <a:ext cx="6705600" cy="21522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Tree>
    <p:extLst>
      <p:ext uri="{BB962C8B-B14F-4D97-AF65-F5344CB8AC3E}">
        <p14:creationId xmlns:p14="http://schemas.microsoft.com/office/powerpoint/2010/main" val="972761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 reports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21</a:t>
            </a:fld>
            <a:endParaRPr lang="en-US"/>
          </a:p>
        </p:txBody>
      </p:sp>
      <p:pic>
        <p:nvPicPr>
          <p:cNvPr id="6" name="Picture 5" descr="A different colored rectangular signs&#10;&#10;Description automatically generated with medium confidence">
            <a:extLst>
              <a:ext uri="{FF2B5EF4-FFF2-40B4-BE49-F238E27FC236}">
                <a16:creationId xmlns:a16="http://schemas.microsoft.com/office/drawing/2014/main" id="{043CD5B2-C542-9B3A-12BC-269661664F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2448" y="3200400"/>
            <a:ext cx="2667103" cy="2697480"/>
          </a:xfrm>
          <a:prstGeom prst="rect">
            <a:avLst/>
          </a:prstGeom>
        </p:spPr>
      </p:pic>
    </p:spTree>
    <p:extLst>
      <p:ext uri="{BB962C8B-B14F-4D97-AF65-F5344CB8AC3E}">
        <p14:creationId xmlns:p14="http://schemas.microsoft.com/office/powerpoint/2010/main" val="3238349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22</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23</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C3990-02F7-E764-C6EA-B627DCCB3C29}"/>
              </a:ext>
            </a:extLst>
          </p:cNvPr>
          <p:cNvSpPr>
            <a:spLocks noGrp="1"/>
          </p:cNvSpPr>
          <p:nvPr>
            <p:ph type="title"/>
          </p:nvPr>
        </p:nvSpPr>
        <p:spPr/>
        <p:txBody>
          <a:bodyPr/>
          <a:lstStyle/>
          <a:p>
            <a:r>
              <a:rPr lang="en-US" dirty="0"/>
              <a:t>Completing the Draft</a:t>
            </a:r>
          </a:p>
        </p:txBody>
      </p:sp>
      <p:sp>
        <p:nvSpPr>
          <p:cNvPr id="3" name="Text Placeholder 2">
            <a:extLst>
              <a:ext uri="{FF2B5EF4-FFF2-40B4-BE49-F238E27FC236}">
                <a16:creationId xmlns:a16="http://schemas.microsoft.com/office/drawing/2014/main" id="{F7FF2184-CA40-4004-79A1-1E0DB01E2C8A}"/>
              </a:ext>
            </a:extLst>
          </p:cNvPr>
          <p:cNvSpPr>
            <a:spLocks noGrp="1"/>
          </p:cNvSpPr>
          <p:nvPr>
            <p:ph type="body" sz="half" idx="1"/>
          </p:nvPr>
        </p:nvSpPr>
        <p:spPr/>
        <p:txBody>
          <a:bodyPr>
            <a:normAutofit fontScale="92500" lnSpcReduction="20000"/>
          </a:bodyPr>
          <a:lstStyle/>
          <a:p>
            <a:pPr marL="0" indent="0">
              <a:buNone/>
            </a:pPr>
            <a:r>
              <a:rPr lang="en-US" dirty="0"/>
              <a:t>Goal: create a technically complete draft that is ready for balloting</a:t>
            </a:r>
          </a:p>
          <a:p>
            <a:r>
              <a:rPr lang="en-US" dirty="0"/>
              <a:t>Complete:  </a:t>
            </a:r>
          </a:p>
          <a:p>
            <a:pPr lvl="1"/>
            <a:r>
              <a:rPr lang="en-US" dirty="0"/>
              <a:t>NO TBDs or implied TBDs (e.g. ??)</a:t>
            </a:r>
          </a:p>
          <a:p>
            <a:pPr lvl="1"/>
            <a:r>
              <a:rPr lang="en-US" dirty="0"/>
              <a:t>Sufficient detail to be understood and (maybe) implementable</a:t>
            </a:r>
          </a:p>
          <a:p>
            <a:pPr lvl="1"/>
            <a:r>
              <a:rPr lang="en-US" dirty="0"/>
              <a:t>Not perfect:  that’s what balloting is for!</a:t>
            </a:r>
          </a:p>
          <a:p>
            <a:r>
              <a:rPr lang="en-US" dirty="0"/>
              <a:t>To get there: Identify and fill holes</a:t>
            </a:r>
          </a:p>
          <a:p>
            <a:pPr lvl="1"/>
            <a:r>
              <a:rPr lang="en-US" dirty="0"/>
              <a:t>Resolve comments with technically complete content and sufficient details for TE to execute</a:t>
            </a:r>
          </a:p>
          <a:p>
            <a:pPr lvl="1"/>
            <a:r>
              <a:rPr lang="en-US" dirty="0"/>
              <a:t>Approve changes to enable editor to create ballotable draft</a:t>
            </a:r>
          </a:p>
          <a:p>
            <a:endParaRPr lang="en-US" dirty="0"/>
          </a:p>
        </p:txBody>
      </p:sp>
      <p:sp>
        <p:nvSpPr>
          <p:cNvPr id="4" name="Slide Number Placeholder 3">
            <a:extLst>
              <a:ext uri="{FF2B5EF4-FFF2-40B4-BE49-F238E27FC236}">
                <a16:creationId xmlns:a16="http://schemas.microsoft.com/office/drawing/2014/main" id="{39B796E1-5341-1949-1D66-8E37293D8BE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24</a:t>
            </a:fld>
            <a:endParaRPr lang="en-US"/>
          </a:p>
        </p:txBody>
      </p:sp>
    </p:spTree>
    <p:extLst>
      <p:ext uri="{BB962C8B-B14F-4D97-AF65-F5344CB8AC3E}">
        <p14:creationId xmlns:p14="http://schemas.microsoft.com/office/powerpoint/2010/main" val="1068311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B5AAF-4D90-B9C2-9FF6-5E54CFFC38DA}"/>
              </a:ext>
            </a:extLst>
          </p:cNvPr>
          <p:cNvSpPr>
            <a:spLocks noGrp="1"/>
          </p:cNvSpPr>
          <p:nvPr>
            <p:ph type="title"/>
          </p:nvPr>
        </p:nvSpPr>
        <p:spPr>
          <a:xfrm>
            <a:off x="914400" y="685800"/>
            <a:ext cx="10363200" cy="533400"/>
          </a:xfrm>
        </p:spPr>
        <p:txBody>
          <a:bodyPr/>
          <a:lstStyle/>
          <a:p>
            <a:r>
              <a:rPr lang="en-US" dirty="0"/>
              <a:t>Steps up to Letter Ballot: Summary</a:t>
            </a:r>
          </a:p>
        </p:txBody>
      </p:sp>
      <p:sp>
        <p:nvSpPr>
          <p:cNvPr id="4" name="Slide Number Placeholder 3">
            <a:extLst>
              <a:ext uri="{FF2B5EF4-FFF2-40B4-BE49-F238E27FC236}">
                <a16:creationId xmlns:a16="http://schemas.microsoft.com/office/drawing/2014/main" id="{274AC30B-C74A-09F2-E8EA-9BDF3086632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25</a:t>
            </a:fld>
            <a:endParaRPr lang="en-US"/>
          </a:p>
        </p:txBody>
      </p:sp>
      <p:sp>
        <p:nvSpPr>
          <p:cNvPr id="6" name="Text Placeholder 2">
            <a:extLst>
              <a:ext uri="{FF2B5EF4-FFF2-40B4-BE49-F238E27FC236}">
                <a16:creationId xmlns:a16="http://schemas.microsoft.com/office/drawing/2014/main" id="{DA075CD5-5F5B-B45C-FDC2-72FB166F55AA}"/>
              </a:ext>
            </a:extLst>
          </p:cNvPr>
          <p:cNvSpPr>
            <a:spLocks noGrp="1"/>
          </p:cNvSpPr>
          <p:nvPr>
            <p:ph type="body" sz="half" idx="1"/>
          </p:nvPr>
        </p:nvSpPr>
        <p:spPr>
          <a:xfrm>
            <a:off x="914400" y="1524000"/>
            <a:ext cx="10363200" cy="4572000"/>
          </a:xfrm>
        </p:spPr>
        <p:txBody>
          <a:bodyPr>
            <a:normAutofit fontScale="92500" lnSpcReduction="20000"/>
          </a:bodyPr>
          <a:lstStyle/>
          <a:p>
            <a:r>
              <a:rPr lang="en-US" dirty="0"/>
              <a:t>Complete draft, posted to drafts area</a:t>
            </a:r>
          </a:p>
          <a:p>
            <a:pPr lvl="1"/>
            <a:r>
              <a:rPr lang="en-US" dirty="0"/>
              <a:t>Comment resolutions documented and approved (TG motion)</a:t>
            </a:r>
          </a:p>
          <a:p>
            <a:pPr lvl="1"/>
            <a:r>
              <a:rPr lang="en-US" dirty="0"/>
              <a:t>TG technical editor has applied all resolutions</a:t>
            </a:r>
          </a:p>
          <a:p>
            <a:r>
              <a:rPr lang="en-US" dirty="0"/>
              <a:t>TEG Review: </a:t>
            </a:r>
          </a:p>
          <a:p>
            <a:pPr lvl="1"/>
            <a:r>
              <a:rPr lang="en-US" dirty="0"/>
              <a:t>WG chair assigns Technical Expert Group</a:t>
            </a:r>
          </a:p>
          <a:p>
            <a:pPr lvl="1"/>
            <a:r>
              <a:rPr lang="en-US" dirty="0"/>
              <a:t>TEG reviews for technical consistency with base standard</a:t>
            </a:r>
          </a:p>
          <a:p>
            <a:r>
              <a:rPr lang="en-US" dirty="0"/>
              <a:t>WG Technical Editor review</a:t>
            </a:r>
          </a:p>
          <a:p>
            <a:pPr lvl="1"/>
            <a:r>
              <a:rPr lang="en-US" dirty="0"/>
              <a:t>WGTE reviews for editorial consistency with base standard</a:t>
            </a:r>
          </a:p>
          <a:p>
            <a:pPr lvl="1"/>
            <a:endParaRPr lang="en-US" dirty="0"/>
          </a:p>
          <a:p>
            <a:pPr lvl="1"/>
            <a:r>
              <a:rPr lang="en-US" dirty="0"/>
              <a:t>Reference: </a:t>
            </a:r>
            <a:r>
              <a:rPr lang="en-US" dirty="0">
                <a:hlinkClick r:id="rId2"/>
              </a:rPr>
              <a:t>https://mentor.ieee.org/802.15/dcn/23/15-23-0083-05-0mag-project-task-list.xlsx</a:t>
            </a:r>
            <a:r>
              <a:rPr lang="en-US" dirty="0"/>
              <a:t> for tasks and OM </a:t>
            </a:r>
            <a:r>
              <a:rPr lang="en-US" dirty="0" err="1"/>
              <a:t>xref</a:t>
            </a:r>
            <a:endParaRPr lang="en-US" dirty="0"/>
          </a:p>
          <a:p>
            <a:pPr lvl="1"/>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456499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954-D9C7-5552-F337-37F9541E8A18}"/>
              </a:ext>
            </a:extLst>
          </p:cNvPr>
          <p:cNvSpPr>
            <a:spLocks noGrp="1"/>
          </p:cNvSpPr>
          <p:nvPr>
            <p:ph type="title"/>
          </p:nvPr>
        </p:nvSpPr>
        <p:spPr>
          <a:xfrm>
            <a:off x="914400" y="685800"/>
            <a:ext cx="10363200" cy="473746"/>
          </a:xfrm>
        </p:spPr>
        <p:txBody>
          <a:bodyPr/>
          <a:lstStyle/>
          <a:p>
            <a:r>
              <a:rPr lang="en-US" dirty="0"/>
              <a:t>Call schedule, January thru March</a:t>
            </a:r>
          </a:p>
        </p:txBody>
      </p:sp>
      <p:sp>
        <p:nvSpPr>
          <p:cNvPr id="4" name="Slide Number Placeholder 3">
            <a:extLst>
              <a:ext uri="{FF2B5EF4-FFF2-40B4-BE49-F238E27FC236}">
                <a16:creationId xmlns:a16="http://schemas.microsoft.com/office/drawing/2014/main" id="{CDD6AB1C-8AE7-49EE-68EE-0AA96328A5E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26</a:t>
            </a:fld>
            <a:endParaRPr lang="en-US"/>
          </a:p>
        </p:txBody>
      </p:sp>
      <p:pic>
        <p:nvPicPr>
          <p:cNvPr id="10" name="Picture 9">
            <a:extLst>
              <a:ext uri="{FF2B5EF4-FFF2-40B4-BE49-F238E27FC236}">
                <a16:creationId xmlns:a16="http://schemas.microsoft.com/office/drawing/2014/main" id="{D1D6785D-D3DE-87FD-1179-BC4D12465792}"/>
              </a:ext>
            </a:extLst>
          </p:cNvPr>
          <p:cNvPicPr>
            <a:picLocks noChangeAspect="1"/>
          </p:cNvPicPr>
          <p:nvPr/>
        </p:nvPicPr>
        <p:blipFill>
          <a:blip r:embed="rId2"/>
          <a:stretch>
            <a:fillRect/>
          </a:stretch>
        </p:blipFill>
        <p:spPr>
          <a:xfrm>
            <a:off x="887963" y="1485652"/>
            <a:ext cx="3002540" cy="2857748"/>
          </a:xfrm>
          <a:prstGeom prst="rect">
            <a:avLst/>
          </a:prstGeom>
        </p:spPr>
      </p:pic>
      <p:pic>
        <p:nvPicPr>
          <p:cNvPr id="12" name="Picture 11">
            <a:extLst>
              <a:ext uri="{FF2B5EF4-FFF2-40B4-BE49-F238E27FC236}">
                <a16:creationId xmlns:a16="http://schemas.microsoft.com/office/drawing/2014/main" id="{CB770301-609E-B474-6F8B-2471127629A8}"/>
              </a:ext>
            </a:extLst>
          </p:cNvPr>
          <p:cNvPicPr>
            <a:picLocks noChangeAspect="1"/>
          </p:cNvPicPr>
          <p:nvPr/>
        </p:nvPicPr>
        <p:blipFill>
          <a:blip r:embed="rId3"/>
          <a:stretch>
            <a:fillRect/>
          </a:stretch>
        </p:blipFill>
        <p:spPr>
          <a:xfrm>
            <a:off x="4556501" y="1447800"/>
            <a:ext cx="2987299" cy="2834886"/>
          </a:xfrm>
          <a:prstGeom prst="rect">
            <a:avLst/>
          </a:prstGeom>
        </p:spPr>
      </p:pic>
      <p:pic>
        <p:nvPicPr>
          <p:cNvPr id="14" name="Picture 13">
            <a:extLst>
              <a:ext uri="{FF2B5EF4-FFF2-40B4-BE49-F238E27FC236}">
                <a16:creationId xmlns:a16="http://schemas.microsoft.com/office/drawing/2014/main" id="{1891D288-3859-ACEB-8A07-C9EA69B5C66A}"/>
              </a:ext>
            </a:extLst>
          </p:cNvPr>
          <p:cNvPicPr>
            <a:picLocks noChangeAspect="1"/>
          </p:cNvPicPr>
          <p:nvPr/>
        </p:nvPicPr>
        <p:blipFill>
          <a:blip r:embed="rId4"/>
          <a:stretch>
            <a:fillRect/>
          </a:stretch>
        </p:blipFill>
        <p:spPr>
          <a:xfrm>
            <a:off x="8254846" y="1437676"/>
            <a:ext cx="3002540" cy="2735817"/>
          </a:xfrm>
          <a:prstGeom prst="rect">
            <a:avLst/>
          </a:prstGeom>
        </p:spPr>
      </p:pic>
      <p:sp>
        <p:nvSpPr>
          <p:cNvPr id="3" name="Oval 2">
            <a:extLst>
              <a:ext uri="{FF2B5EF4-FFF2-40B4-BE49-F238E27FC236}">
                <a16:creationId xmlns:a16="http://schemas.microsoft.com/office/drawing/2014/main" id="{E5609EEB-B7D8-5909-59B6-34F792227638}"/>
              </a:ext>
            </a:extLst>
          </p:cNvPr>
          <p:cNvSpPr/>
          <p:nvPr/>
        </p:nvSpPr>
        <p:spPr bwMode="auto">
          <a:xfrm>
            <a:off x="1752600"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5" name="Oval 4">
            <a:extLst>
              <a:ext uri="{FF2B5EF4-FFF2-40B4-BE49-F238E27FC236}">
                <a16:creationId xmlns:a16="http://schemas.microsoft.com/office/drawing/2014/main" id="{FB8C7B28-BA8A-0F5F-7977-1E0A8A374DC0}"/>
              </a:ext>
            </a:extLst>
          </p:cNvPr>
          <p:cNvSpPr/>
          <p:nvPr/>
        </p:nvSpPr>
        <p:spPr bwMode="auto">
          <a:xfrm>
            <a:off x="2667000" y="3137600"/>
            <a:ext cx="381000" cy="421468"/>
          </a:xfrm>
          <a:prstGeom prst="ellipse">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6" name="Rectangle 5">
            <a:extLst>
              <a:ext uri="{FF2B5EF4-FFF2-40B4-BE49-F238E27FC236}">
                <a16:creationId xmlns:a16="http://schemas.microsoft.com/office/drawing/2014/main" id="{E61B60C2-DE18-3AB6-9DCD-91ECD8328E1F}"/>
              </a:ext>
            </a:extLst>
          </p:cNvPr>
          <p:cNvSpPr/>
          <p:nvPr/>
        </p:nvSpPr>
        <p:spPr bwMode="auto">
          <a:xfrm>
            <a:off x="8709530" y="3098096"/>
            <a:ext cx="1729870" cy="31234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noFill/>
              <a:effectLst/>
              <a:latin typeface="Times New Roman" pitchFamily="18" charset="0"/>
            </a:endParaRPr>
          </a:p>
        </p:txBody>
      </p:sp>
      <p:sp>
        <p:nvSpPr>
          <p:cNvPr id="7" name="Oval 6">
            <a:extLst>
              <a:ext uri="{FF2B5EF4-FFF2-40B4-BE49-F238E27FC236}">
                <a16:creationId xmlns:a16="http://schemas.microsoft.com/office/drawing/2014/main" id="{A65D9617-2B66-45D0-0DF4-06A6208C9735}"/>
              </a:ext>
            </a:extLst>
          </p:cNvPr>
          <p:cNvSpPr/>
          <p:nvPr/>
        </p:nvSpPr>
        <p:spPr bwMode="auto">
          <a:xfrm>
            <a:off x="5487177" y="355906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8" name="Oval 7">
            <a:extLst>
              <a:ext uri="{FF2B5EF4-FFF2-40B4-BE49-F238E27FC236}">
                <a16:creationId xmlns:a16="http://schemas.microsoft.com/office/drawing/2014/main" id="{57589F10-A5A1-C33F-EA54-1DBE388F7DE7}"/>
              </a:ext>
            </a:extLst>
          </p:cNvPr>
          <p:cNvSpPr/>
          <p:nvPr/>
        </p:nvSpPr>
        <p:spPr bwMode="auto">
          <a:xfrm>
            <a:off x="5487177" y="2793376"/>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9" name="Oval 8">
            <a:extLst>
              <a:ext uri="{FF2B5EF4-FFF2-40B4-BE49-F238E27FC236}">
                <a16:creationId xmlns:a16="http://schemas.microsoft.com/office/drawing/2014/main" id="{3F0FC3A4-FF20-624D-15A8-F1D6B1925A00}"/>
              </a:ext>
            </a:extLst>
          </p:cNvPr>
          <p:cNvSpPr/>
          <p:nvPr/>
        </p:nvSpPr>
        <p:spPr bwMode="auto">
          <a:xfrm>
            <a:off x="5487177" y="3178068"/>
            <a:ext cx="304800" cy="320816"/>
          </a:xfrm>
          <a:prstGeom prst="ellipse">
            <a:avLst/>
          </a:prstGeom>
          <a:noFill/>
          <a:ln w="381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90F1963B-EFA9-4D0E-D3C8-2674B1E8F0C6}"/>
              </a:ext>
            </a:extLst>
          </p:cNvPr>
          <p:cNvSpPr/>
          <p:nvPr/>
        </p:nvSpPr>
        <p:spPr bwMode="auto">
          <a:xfrm>
            <a:off x="9144000" y="270485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F2E865D3-BFD5-B71C-E892-1E8A889EF9C5}"/>
              </a:ext>
            </a:extLst>
          </p:cNvPr>
          <p:cNvSpPr/>
          <p:nvPr/>
        </p:nvSpPr>
        <p:spPr bwMode="auto">
          <a:xfrm>
            <a:off x="5487177"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5" name="Text Placeholder 2">
            <a:extLst>
              <a:ext uri="{FF2B5EF4-FFF2-40B4-BE49-F238E27FC236}">
                <a16:creationId xmlns:a16="http://schemas.microsoft.com/office/drawing/2014/main" id="{4456E55B-229E-4F26-97EE-6321022DE43A}"/>
              </a:ext>
            </a:extLst>
          </p:cNvPr>
          <p:cNvSpPr>
            <a:spLocks noGrp="1"/>
          </p:cNvSpPr>
          <p:nvPr>
            <p:ph type="body" sz="half" idx="1"/>
          </p:nvPr>
        </p:nvSpPr>
        <p:spPr>
          <a:xfrm>
            <a:off x="914400" y="4570940"/>
            <a:ext cx="10363200" cy="1823014"/>
          </a:xfrm>
        </p:spPr>
        <p:txBody>
          <a:bodyPr>
            <a:normAutofit fontScale="70000" lnSpcReduction="20000"/>
          </a:bodyPr>
          <a:lstStyle/>
          <a:p>
            <a:r>
              <a:rPr lang="en-US" dirty="0"/>
              <a:t>Weekly on Tuesdays 2 hours split:</a:t>
            </a:r>
          </a:p>
          <a:p>
            <a:pPr lvl="1"/>
            <a:r>
              <a:rPr lang="en-US" dirty="0"/>
              <a:t>6am PT (1 hour)</a:t>
            </a:r>
          </a:p>
          <a:p>
            <a:pPr lvl="1"/>
            <a:r>
              <a:rPr lang="en-US" dirty="0"/>
              <a:t>3pm PT (1 hour)</a:t>
            </a:r>
          </a:p>
          <a:p>
            <a:r>
              <a:rPr lang="en-US" dirty="0"/>
              <a:t>Commencing January 30</a:t>
            </a:r>
            <a:r>
              <a:rPr lang="en-US" baseline="30000" dirty="0"/>
              <a:t>th</a:t>
            </a:r>
            <a:r>
              <a:rPr lang="en-US" dirty="0"/>
              <a:t> 2024</a:t>
            </a:r>
          </a:p>
          <a:p>
            <a:r>
              <a:rPr lang="en-US" dirty="0"/>
              <a:t>Note: due to the major new year holiday in China, we will skip February 13</a:t>
            </a:r>
            <a:r>
              <a:rPr lang="en-US" baseline="30000" dirty="0"/>
              <a:t>th</a:t>
            </a:r>
            <a:r>
              <a:rPr lang="en-US" dirty="0"/>
              <a:t>.</a:t>
            </a:r>
          </a:p>
          <a:p>
            <a:endParaRPr lang="en-US" dirty="0"/>
          </a:p>
          <a:p>
            <a:endParaRPr lang="en-US" dirty="0"/>
          </a:p>
        </p:txBody>
      </p:sp>
      <p:cxnSp>
        <p:nvCxnSpPr>
          <p:cNvPr id="19" name="Straight Connector 18">
            <a:extLst>
              <a:ext uri="{FF2B5EF4-FFF2-40B4-BE49-F238E27FC236}">
                <a16:creationId xmlns:a16="http://schemas.microsoft.com/office/drawing/2014/main" id="{DF055278-ACCC-AB67-FE46-AA97F105B96C}"/>
              </a:ext>
            </a:extLst>
          </p:cNvPr>
          <p:cNvCxnSpPr>
            <a:stCxn id="9" idx="1"/>
            <a:endCxn id="9" idx="5"/>
          </p:cNvCxnSpPr>
          <p:nvPr/>
        </p:nvCxnSpPr>
        <p:spPr bwMode="auto">
          <a:xfrm>
            <a:off x="5531814" y="3225050"/>
            <a:ext cx="215526" cy="2268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915925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0366-7496-FC8E-6A9A-A3C686A5B73A}"/>
              </a:ext>
            </a:extLst>
          </p:cNvPr>
          <p:cNvSpPr>
            <a:spLocks noGrp="1"/>
          </p:cNvSpPr>
          <p:nvPr>
            <p:ph type="title"/>
          </p:nvPr>
        </p:nvSpPr>
        <p:spPr>
          <a:xfrm>
            <a:off x="914400" y="685800"/>
            <a:ext cx="10363200" cy="533400"/>
          </a:xfrm>
        </p:spPr>
        <p:txBody>
          <a:bodyPr/>
          <a:lstStyle/>
          <a:p>
            <a:r>
              <a:rPr lang="en-US" dirty="0"/>
              <a:t>Spherical Earth Model</a:t>
            </a:r>
          </a:p>
        </p:txBody>
      </p:sp>
      <p:sp>
        <p:nvSpPr>
          <p:cNvPr id="4" name="Slide Number Placeholder 3">
            <a:extLst>
              <a:ext uri="{FF2B5EF4-FFF2-40B4-BE49-F238E27FC236}">
                <a16:creationId xmlns:a16="http://schemas.microsoft.com/office/drawing/2014/main" id="{58364735-6A46-729B-3654-81FF682DC1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27</a:t>
            </a:fld>
            <a:endParaRPr lang="en-US"/>
          </a:p>
        </p:txBody>
      </p:sp>
      <p:graphicFrame>
        <p:nvGraphicFramePr>
          <p:cNvPr id="9" name="Table 8">
            <a:extLst>
              <a:ext uri="{FF2B5EF4-FFF2-40B4-BE49-F238E27FC236}">
                <a16:creationId xmlns:a16="http://schemas.microsoft.com/office/drawing/2014/main" id="{9D378ABF-350C-3C9A-A8E1-FEC3BB73D33D}"/>
              </a:ext>
            </a:extLst>
          </p:cNvPr>
          <p:cNvGraphicFramePr>
            <a:graphicFrameLocks noGrp="1"/>
          </p:cNvGraphicFramePr>
          <p:nvPr>
            <p:extLst>
              <p:ext uri="{D42A27DB-BD31-4B8C-83A1-F6EECF244321}">
                <p14:modId xmlns:p14="http://schemas.microsoft.com/office/powerpoint/2010/main" val="3421167554"/>
              </p:ext>
            </p:extLst>
          </p:nvPr>
        </p:nvGraphicFramePr>
        <p:xfrm>
          <a:off x="534403" y="2049780"/>
          <a:ext cx="5344697" cy="3436620"/>
        </p:xfrm>
        <a:graphic>
          <a:graphicData uri="http://schemas.openxmlformats.org/drawingml/2006/table">
            <a:tbl>
              <a:tblPr>
                <a:tableStyleId>{5C22544A-7EE6-4342-B048-85BDC9FD1C3A}</a:tableStyleId>
              </a:tblPr>
              <a:tblGrid>
                <a:gridCol w="2175335">
                  <a:extLst>
                    <a:ext uri="{9D8B030D-6E8A-4147-A177-3AD203B41FA5}">
                      <a16:colId xmlns:a16="http://schemas.microsoft.com/office/drawing/2014/main" val="136613750"/>
                    </a:ext>
                  </a:extLst>
                </a:gridCol>
                <a:gridCol w="1786368">
                  <a:extLst>
                    <a:ext uri="{9D8B030D-6E8A-4147-A177-3AD203B41FA5}">
                      <a16:colId xmlns:a16="http://schemas.microsoft.com/office/drawing/2014/main" val="3344558745"/>
                    </a:ext>
                  </a:extLst>
                </a:gridCol>
                <a:gridCol w="691497">
                  <a:extLst>
                    <a:ext uri="{9D8B030D-6E8A-4147-A177-3AD203B41FA5}">
                      <a16:colId xmlns:a16="http://schemas.microsoft.com/office/drawing/2014/main" val="3359068483"/>
                    </a:ext>
                  </a:extLst>
                </a:gridCol>
                <a:gridCol w="691497">
                  <a:extLst>
                    <a:ext uri="{9D8B030D-6E8A-4147-A177-3AD203B41FA5}">
                      <a16:colId xmlns:a16="http://schemas.microsoft.com/office/drawing/2014/main" val="2734463405"/>
                    </a:ext>
                  </a:extLst>
                </a:gridCol>
              </a:tblGrid>
              <a:tr h="34290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Local Time</a:t>
                      </a:r>
                      <a:endParaRPr lang="en-US" sz="1300" b="1" i="0" u="none" strike="noStrike" dirty="0">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UTC Offset</a:t>
                      </a:r>
                      <a:endParaRPr lang="en-US" sz="1300" b="1" i="0" u="none" strike="noStrike" dirty="0">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6862331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06:00:00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749782432"/>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09:00:00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507379960"/>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14:00:00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132470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773519737"/>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22:00:00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dirty="0">
                          <a:effectLst/>
                        </a:rPr>
                        <a:t>CST</a:t>
                      </a:r>
                      <a:endParaRPr lang="en-US" sz="1300" b="0" i="0" u="none" strike="noStrike" dirty="0">
                        <a:effectLst/>
                        <a:latin typeface="Arial" panose="020B0604020202020204" pitchFamily="34" charset="0"/>
                      </a:endParaRPr>
                    </a:p>
                  </a:txBody>
                  <a:tcPr marL="7620" marR="7620" marT="7620" marB="0" anchor="b"/>
                </a:tc>
                <a:tc>
                  <a:txBody>
                    <a:bodyPr/>
                    <a:lstStyle/>
                    <a:p>
                      <a:pPr algn="l" fontAlgn="t"/>
                      <a:r>
                        <a:rPr lang="en-US" sz="1300" u="none" strike="noStrike" dirty="0">
                          <a:effectLst/>
                        </a:rPr>
                        <a:t>UTC+8 hours</a:t>
                      </a:r>
                      <a:endParaRPr lang="en-US" sz="1300" b="0" i="0" u="none" strike="noStrike" dirty="0">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460872686"/>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959655424"/>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14:00:00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1095757673"/>
                  </a:ext>
                </a:extLst>
              </a:tr>
              <a:tr h="167640">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308233251"/>
                  </a:ext>
                </a:extLst>
              </a:tr>
            </a:tbl>
          </a:graphicData>
        </a:graphic>
      </p:graphicFrame>
      <p:graphicFrame>
        <p:nvGraphicFramePr>
          <p:cNvPr id="10" name="Table 9">
            <a:extLst>
              <a:ext uri="{FF2B5EF4-FFF2-40B4-BE49-F238E27FC236}">
                <a16:creationId xmlns:a16="http://schemas.microsoft.com/office/drawing/2014/main" id="{02C8EBFD-D6B9-BDB5-434E-E41106E08E2A}"/>
              </a:ext>
            </a:extLst>
          </p:cNvPr>
          <p:cNvGraphicFramePr>
            <a:graphicFrameLocks noGrp="1"/>
          </p:cNvGraphicFramePr>
          <p:nvPr>
            <p:extLst>
              <p:ext uri="{D42A27DB-BD31-4B8C-83A1-F6EECF244321}">
                <p14:modId xmlns:p14="http://schemas.microsoft.com/office/powerpoint/2010/main" val="3063833775"/>
              </p:ext>
            </p:extLst>
          </p:nvPr>
        </p:nvGraphicFramePr>
        <p:xfrm>
          <a:off x="6312902" y="2026920"/>
          <a:ext cx="5193297" cy="3848100"/>
        </p:xfrm>
        <a:graphic>
          <a:graphicData uri="http://schemas.openxmlformats.org/drawingml/2006/table">
            <a:tbl>
              <a:tblPr>
                <a:tableStyleId>{5C22544A-7EE6-4342-B048-85BDC9FD1C3A}</a:tableStyleId>
              </a:tblPr>
              <a:tblGrid>
                <a:gridCol w="2113714">
                  <a:extLst>
                    <a:ext uri="{9D8B030D-6E8A-4147-A177-3AD203B41FA5}">
                      <a16:colId xmlns:a16="http://schemas.microsoft.com/office/drawing/2014/main" val="636280231"/>
                    </a:ext>
                  </a:extLst>
                </a:gridCol>
                <a:gridCol w="1735765">
                  <a:extLst>
                    <a:ext uri="{9D8B030D-6E8A-4147-A177-3AD203B41FA5}">
                      <a16:colId xmlns:a16="http://schemas.microsoft.com/office/drawing/2014/main" val="3854731991"/>
                    </a:ext>
                  </a:extLst>
                </a:gridCol>
                <a:gridCol w="671909">
                  <a:extLst>
                    <a:ext uri="{9D8B030D-6E8A-4147-A177-3AD203B41FA5}">
                      <a16:colId xmlns:a16="http://schemas.microsoft.com/office/drawing/2014/main" val="4095440038"/>
                    </a:ext>
                  </a:extLst>
                </a:gridCol>
                <a:gridCol w="671909">
                  <a:extLst>
                    <a:ext uri="{9D8B030D-6E8A-4147-A177-3AD203B41FA5}">
                      <a16:colId xmlns:a16="http://schemas.microsoft.com/office/drawing/2014/main" val="2226408474"/>
                    </a:ext>
                  </a:extLst>
                </a:gridCol>
              </a:tblGrid>
              <a:tr h="42672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Local Time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UTC Offset</a:t>
                      </a:r>
                      <a:endParaRPr lang="en-US" sz="1300" b="1" i="0" u="none" strike="noStrike">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0641348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94188018"/>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63437373"/>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2026734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00:00:00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45880736"/>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07:00:00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21468863"/>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92141960"/>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23:00:00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dirty="0">
                          <a:effectLst/>
                        </a:rPr>
                        <a:t> </a:t>
                      </a:r>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937996450"/>
                  </a:ext>
                </a:extLst>
              </a:tr>
            </a:tbl>
          </a:graphicData>
        </a:graphic>
      </p:graphicFrame>
      <p:sp>
        <p:nvSpPr>
          <p:cNvPr id="11" name="Title 1">
            <a:extLst>
              <a:ext uri="{FF2B5EF4-FFF2-40B4-BE49-F238E27FC236}">
                <a16:creationId xmlns:a16="http://schemas.microsoft.com/office/drawing/2014/main" id="{973C15DB-D97D-F2EC-CAAE-B7A496B18805}"/>
              </a:ext>
            </a:extLst>
          </p:cNvPr>
          <p:cNvSpPr txBox="1">
            <a:spLocks/>
          </p:cNvSpPr>
          <p:nvPr/>
        </p:nvSpPr>
        <p:spPr bwMode="auto">
          <a:xfrm>
            <a:off x="534403" y="1367790"/>
            <a:ext cx="534469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First Hour</a:t>
            </a:r>
          </a:p>
        </p:txBody>
      </p:sp>
      <p:sp>
        <p:nvSpPr>
          <p:cNvPr id="12" name="Title 1">
            <a:extLst>
              <a:ext uri="{FF2B5EF4-FFF2-40B4-BE49-F238E27FC236}">
                <a16:creationId xmlns:a16="http://schemas.microsoft.com/office/drawing/2014/main" id="{EE0A1900-1479-CFB4-FF8B-90279C31B985}"/>
              </a:ext>
            </a:extLst>
          </p:cNvPr>
          <p:cNvSpPr txBox="1">
            <a:spLocks/>
          </p:cNvSpPr>
          <p:nvPr/>
        </p:nvSpPr>
        <p:spPr bwMode="auto">
          <a:xfrm>
            <a:off x="6312902" y="1356360"/>
            <a:ext cx="5127795"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Second Hour</a:t>
            </a:r>
          </a:p>
        </p:txBody>
      </p:sp>
    </p:spTree>
    <p:extLst>
      <p:ext uri="{BB962C8B-B14F-4D97-AF65-F5344CB8AC3E}">
        <p14:creationId xmlns:p14="http://schemas.microsoft.com/office/powerpoint/2010/main" val="17704230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0366-7496-FC8E-6A9A-A3C686A5B73A}"/>
              </a:ext>
            </a:extLst>
          </p:cNvPr>
          <p:cNvSpPr>
            <a:spLocks noGrp="1"/>
          </p:cNvSpPr>
          <p:nvPr>
            <p:ph type="title"/>
          </p:nvPr>
        </p:nvSpPr>
        <p:spPr>
          <a:xfrm>
            <a:off x="914400" y="685800"/>
            <a:ext cx="10363200" cy="533400"/>
          </a:xfrm>
        </p:spPr>
        <p:txBody>
          <a:bodyPr/>
          <a:lstStyle/>
          <a:p>
            <a:r>
              <a:rPr lang="en-US" dirty="0"/>
              <a:t>Call Focus</a:t>
            </a:r>
          </a:p>
        </p:txBody>
      </p:sp>
      <p:sp>
        <p:nvSpPr>
          <p:cNvPr id="4" name="Slide Number Placeholder 3">
            <a:extLst>
              <a:ext uri="{FF2B5EF4-FFF2-40B4-BE49-F238E27FC236}">
                <a16:creationId xmlns:a16="http://schemas.microsoft.com/office/drawing/2014/main" id="{58364735-6A46-729B-3654-81FF682DC1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28</a:t>
            </a:fld>
            <a:endParaRPr lang="en-US"/>
          </a:p>
        </p:txBody>
      </p:sp>
      <p:graphicFrame>
        <p:nvGraphicFramePr>
          <p:cNvPr id="3" name="Table 2">
            <a:extLst>
              <a:ext uri="{FF2B5EF4-FFF2-40B4-BE49-F238E27FC236}">
                <a16:creationId xmlns:a16="http://schemas.microsoft.com/office/drawing/2014/main" id="{2F8E8E9F-B744-2BF8-FA66-2E99D1A2406E}"/>
              </a:ext>
            </a:extLst>
          </p:cNvPr>
          <p:cNvGraphicFramePr>
            <a:graphicFrameLocks noGrp="1"/>
          </p:cNvGraphicFramePr>
          <p:nvPr>
            <p:extLst>
              <p:ext uri="{D42A27DB-BD31-4B8C-83A1-F6EECF244321}">
                <p14:modId xmlns:p14="http://schemas.microsoft.com/office/powerpoint/2010/main" val="1771426331"/>
              </p:ext>
            </p:extLst>
          </p:nvPr>
        </p:nvGraphicFramePr>
        <p:xfrm>
          <a:off x="3429000" y="2286000"/>
          <a:ext cx="5105400" cy="2263457"/>
        </p:xfrm>
        <a:graphic>
          <a:graphicData uri="http://schemas.openxmlformats.org/drawingml/2006/table">
            <a:tbl>
              <a:tblPr>
                <a:tableStyleId>{5C22544A-7EE6-4342-B048-85BDC9FD1C3A}</a:tableStyleId>
              </a:tblPr>
              <a:tblGrid>
                <a:gridCol w="1852402">
                  <a:extLst>
                    <a:ext uri="{9D8B030D-6E8A-4147-A177-3AD203B41FA5}">
                      <a16:colId xmlns:a16="http://schemas.microsoft.com/office/drawing/2014/main" val="2736417024"/>
                    </a:ext>
                  </a:extLst>
                </a:gridCol>
                <a:gridCol w="3252998">
                  <a:extLst>
                    <a:ext uri="{9D8B030D-6E8A-4147-A177-3AD203B41FA5}">
                      <a16:colId xmlns:a16="http://schemas.microsoft.com/office/drawing/2014/main" val="1646203946"/>
                    </a:ext>
                  </a:extLst>
                </a:gridCol>
              </a:tblGrid>
              <a:tr h="323351">
                <a:tc>
                  <a:txBody>
                    <a:bodyPr/>
                    <a:lstStyle/>
                    <a:p>
                      <a:pPr algn="l" fontAlgn="b"/>
                      <a:r>
                        <a:rPr lang="en-US" sz="1600" u="none" strike="noStrike" dirty="0">
                          <a:effectLst/>
                        </a:rPr>
                        <a:t>Call Date</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Proposed Theme(s)</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2065648392"/>
                  </a:ext>
                </a:extLst>
              </a:tr>
              <a:tr h="323351">
                <a:tc>
                  <a:txBody>
                    <a:bodyPr/>
                    <a:lstStyle/>
                    <a:p>
                      <a:pPr algn="l" fontAlgn="b"/>
                      <a:r>
                        <a:rPr lang="en-US" sz="1600" u="none" strike="noStrike" dirty="0">
                          <a:effectLst/>
                        </a:rPr>
                        <a:t>30-Jan-24</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Compact Frame</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3998909210"/>
                  </a:ext>
                </a:extLst>
              </a:tr>
              <a:tr h="323351">
                <a:tc>
                  <a:txBody>
                    <a:bodyPr/>
                    <a:lstStyle/>
                    <a:p>
                      <a:pPr algn="l" fontAlgn="b"/>
                      <a:r>
                        <a:rPr lang="en-US" sz="1600" u="none" strike="noStrike" dirty="0">
                          <a:effectLst/>
                        </a:rPr>
                        <a:t>6-Feb-24</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One to Many</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1686026163"/>
                  </a:ext>
                </a:extLst>
              </a:tr>
              <a:tr h="323351">
                <a:tc>
                  <a:txBody>
                    <a:bodyPr/>
                    <a:lstStyle/>
                    <a:p>
                      <a:pPr algn="l" fontAlgn="b"/>
                      <a:r>
                        <a:rPr lang="en-US" sz="1600" u="none" strike="noStrike" dirty="0">
                          <a:effectLst/>
                        </a:rPr>
                        <a:t>13-Feb-24</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b="0" i="0" u="none" strike="noStrike" dirty="0">
                          <a:solidFill>
                            <a:srgbClr val="000000"/>
                          </a:solidFill>
                          <a:effectLst/>
                          <a:latin typeface="Aptos Narrow" panose="020B0004020202020204" pitchFamily="34" charset="0"/>
                        </a:rPr>
                        <a:t>*Holiday* (ad hoc resource)</a:t>
                      </a:r>
                    </a:p>
                  </a:txBody>
                  <a:tcPr marL="7620" marR="7620" marT="7620" marB="0" anchor="b"/>
                </a:tc>
                <a:extLst>
                  <a:ext uri="{0D108BD9-81ED-4DB2-BD59-A6C34878D82A}">
                    <a16:rowId xmlns:a16="http://schemas.microsoft.com/office/drawing/2014/main" val="4057225857"/>
                  </a:ext>
                </a:extLst>
              </a:tr>
              <a:tr h="323351">
                <a:tc>
                  <a:txBody>
                    <a:bodyPr/>
                    <a:lstStyle/>
                    <a:p>
                      <a:pPr algn="l" fontAlgn="b"/>
                      <a:r>
                        <a:rPr lang="en-US" sz="1600" u="none" strike="noStrike" dirty="0">
                          <a:effectLst/>
                        </a:rPr>
                        <a:t>20-Feb-24</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TBA</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355500069"/>
                  </a:ext>
                </a:extLst>
              </a:tr>
              <a:tr h="323351">
                <a:tc>
                  <a:txBody>
                    <a:bodyPr/>
                    <a:lstStyle/>
                    <a:p>
                      <a:pPr algn="l" fontAlgn="b"/>
                      <a:r>
                        <a:rPr lang="en-US" sz="1600" u="none" strike="noStrike" dirty="0">
                          <a:effectLst/>
                        </a:rPr>
                        <a:t>27-Feb-24</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MLME and MCPS</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850419034"/>
                  </a:ext>
                </a:extLst>
              </a:tr>
              <a:tr h="323351">
                <a:tc>
                  <a:txBody>
                    <a:bodyPr/>
                    <a:lstStyle/>
                    <a:p>
                      <a:pPr algn="l" fontAlgn="b"/>
                      <a:r>
                        <a:rPr lang="en-US" sz="1600" u="none" strike="noStrike" dirty="0">
                          <a:effectLst/>
                        </a:rPr>
                        <a:t>5-Mar-24</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dirty="0">
                          <a:effectLst/>
                        </a:rPr>
                        <a:t>TBA</a:t>
                      </a:r>
                      <a:endParaRPr lang="en-US" sz="1600" b="0" i="0" u="none" strike="noStrike" dirty="0">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923075001"/>
                  </a:ext>
                </a:extLst>
              </a:tr>
            </a:tbl>
          </a:graphicData>
        </a:graphic>
      </p:graphicFrame>
    </p:spTree>
    <p:extLst>
      <p:ext uri="{BB962C8B-B14F-4D97-AF65-F5344CB8AC3E}">
        <p14:creationId xmlns:p14="http://schemas.microsoft.com/office/powerpoint/2010/main" val="243060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a:t>
            </a:fld>
            <a:endParaRPr lang="en-US"/>
          </a:p>
        </p:txBody>
      </p:sp>
      <p:sp>
        <p:nvSpPr>
          <p:cNvPr id="6" name="Footer Placeholder 5">
            <a:extLst>
              <a:ext uri="{FF2B5EF4-FFF2-40B4-BE49-F238E27FC236}">
                <a16:creationId xmlns:a16="http://schemas.microsoft.com/office/drawing/2014/main" id="{CDD216E2-A674-DBC1-72CC-F9A4956A016E}"/>
              </a:ext>
            </a:extLst>
          </p:cNvPr>
          <p:cNvSpPr>
            <a:spLocks noGrp="1"/>
          </p:cNvSpPr>
          <p:nvPr>
            <p:ph type="ftr" sz="quarter" idx="4294967295"/>
          </p:nvPr>
        </p:nvSpPr>
        <p:spPr>
          <a:xfrm>
            <a:off x="7315200" y="6475413"/>
            <a:ext cx="4165600" cy="184666"/>
          </a:xfrm>
          <a:prstGeom prst="rect">
            <a:avLst/>
          </a:prstGeom>
        </p:spPr>
        <p:txBody>
          <a:bodyPr/>
          <a:lstStyle/>
          <a:p>
            <a:pPr>
              <a:defRPr/>
            </a:pPr>
            <a:r>
              <a:rPr lang="en-US"/>
              <a:t>Clint Powell, Meta Platforms</a:t>
            </a:r>
            <a:endParaRPr lang="en-US" dirty="0"/>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2A396E6-AC8C-FBC3-49B8-22ECCCCDBEC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
        <p:nvSpPr>
          <p:cNvPr id="6" name="Footer Placeholder 5">
            <a:extLst>
              <a:ext uri="{FF2B5EF4-FFF2-40B4-BE49-F238E27FC236}">
                <a16:creationId xmlns:a16="http://schemas.microsoft.com/office/drawing/2014/main" id="{AE1BC59B-5566-E1D3-CB44-EF5ACA19D9A8}"/>
              </a:ext>
            </a:extLst>
          </p:cNvPr>
          <p:cNvSpPr>
            <a:spLocks noGrp="1"/>
          </p:cNvSpPr>
          <p:nvPr>
            <p:ph type="ftr" sz="quarter" idx="4294967295"/>
          </p:nvPr>
        </p:nvSpPr>
        <p:spPr>
          <a:xfrm>
            <a:off x="7315200" y="6475413"/>
            <a:ext cx="4165600" cy="184666"/>
          </a:xfrm>
          <a:prstGeom prst="rect">
            <a:avLst/>
          </a:prstGeom>
        </p:spPr>
        <p:txBody>
          <a:bodyPr/>
          <a:lstStyle/>
          <a:p>
            <a:pPr>
              <a:defRPr/>
            </a:pPr>
            <a:r>
              <a:rPr lang="en-US"/>
              <a:t>Clint Powell, Meta Platforms</a:t>
            </a:r>
            <a:endParaRPr lang="en-US" dirty="0"/>
          </a:p>
        </p:txBody>
      </p:sp>
      <p:sp>
        <p:nvSpPr>
          <p:cNvPr id="7" name="Title 1">
            <a:extLst>
              <a:ext uri="{FF2B5EF4-FFF2-40B4-BE49-F238E27FC236}">
                <a16:creationId xmlns:a16="http://schemas.microsoft.com/office/drawing/2014/main" id="{274BD988-B8D2-E2BB-1BB5-FF7E977111A8}"/>
              </a:ext>
            </a:extLst>
          </p:cNvPr>
          <p:cNvSpPr>
            <a:spLocks noGrp="1"/>
          </p:cNvSpPr>
          <p:nvPr/>
        </p:nvSpPr>
        <p:spPr bwMode="auto">
          <a:xfrm>
            <a:off x="915458" y="620688"/>
            <a:ext cx="10361084" cy="616074"/>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Mixed Mode Logistics</a:t>
            </a:r>
          </a:p>
        </p:txBody>
      </p:sp>
      <p:sp>
        <p:nvSpPr>
          <p:cNvPr id="8" name="Content Placeholder 2">
            <a:extLst>
              <a:ext uri="{FF2B5EF4-FFF2-40B4-BE49-F238E27FC236}">
                <a16:creationId xmlns:a16="http://schemas.microsoft.com/office/drawing/2014/main" id="{45404A07-8225-C02C-AAE2-B94B01774B10}"/>
              </a:ext>
            </a:extLst>
          </p:cNvPr>
          <p:cNvSpPr>
            <a:spLocks noGrp="1"/>
          </p:cNvSpPr>
          <p:nvPr/>
        </p:nvSpPr>
        <p:spPr bwMode="auto">
          <a:xfrm>
            <a:off x="915458" y="1236762"/>
            <a:ext cx="10361084" cy="5216574"/>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AutoNum type="arabicPeriod"/>
            </a:pPr>
            <a:r>
              <a:rPr lang="en-US" dirty="0"/>
              <a:t>Head table will project (one computer all day)</a:t>
            </a:r>
          </a:p>
          <a:p>
            <a:pPr marL="457200" indent="-457200">
              <a:buAutoNum type="arabicPeriod"/>
            </a:pPr>
            <a:r>
              <a:rPr lang="en-US" dirty="0"/>
              <a:t>Local: queue to speak a microphone; remember remote attendees will hear you only if you use the microphone!</a:t>
            </a:r>
          </a:p>
          <a:p>
            <a:pPr marL="457200" indent="-457200">
              <a:buAutoNum type="arabicPeriod"/>
            </a:pPr>
            <a:r>
              <a:rPr lang="en-US" dirty="0"/>
              <a:t>Remote attendees please queue via chat window</a:t>
            </a:r>
          </a:p>
          <a:p>
            <a:pPr marL="457200" indent="-457200">
              <a:buFont typeface="Times New Roman" pitchFamily="18" charset="0"/>
              <a:buAutoNum type="arabicPeriod"/>
            </a:pPr>
            <a:r>
              <a:rPr lang="en-US" dirty="0"/>
              <a:t>Local attendees when joining WebEx </a:t>
            </a:r>
            <a:r>
              <a:rPr lang="en-US" dirty="0">
                <a:solidFill>
                  <a:srgbClr val="FF0000"/>
                </a:solidFill>
              </a:rPr>
              <a:t>connect without audio! </a:t>
            </a:r>
          </a:p>
          <a:p>
            <a:pPr marL="0" indent="0"/>
            <a:r>
              <a:rPr lang="en-US" dirty="0">
                <a:solidFill>
                  <a:srgbClr val="FF0000"/>
                </a:solidFill>
              </a:rPr>
              <a:t>	In-room Webex with audio enabled will disrupt the meeting!</a:t>
            </a:r>
            <a:endParaRPr lang="en-US" dirty="0"/>
          </a:p>
          <a:p>
            <a:pPr marL="457200" indent="-457200">
              <a:buAutoNum type="arabicPeriod"/>
            </a:pPr>
            <a:r>
              <a:rPr lang="en-US" dirty="0">
                <a:solidFill>
                  <a:schemeClr val="accent1">
                    <a:lumMod val="50000"/>
                  </a:schemeClr>
                </a:solidFill>
              </a:rPr>
              <a:t>Presenters, both local and remote, will present via WebEx</a:t>
            </a:r>
          </a:p>
          <a:p>
            <a:pPr marL="457200" indent="-457200">
              <a:buAutoNum type="arabicPeriod"/>
            </a:pPr>
            <a:r>
              <a:rPr lang="en-US" dirty="0">
                <a:solidFill>
                  <a:schemeClr val="tx1"/>
                </a:solidFill>
              </a:rPr>
              <a:t>For those Remote Attendees connecting to Webex, Configure Webex Audio to use “Music Mode”.</a:t>
            </a:r>
          </a:p>
          <a:p>
            <a:pPr marL="457200" indent="-457200">
              <a:buAutoNum type="arabicPeriod"/>
            </a:pPr>
            <a:r>
              <a:rPr lang="en-US" dirty="0">
                <a:solidFill>
                  <a:schemeClr val="tx1"/>
                </a:solidFill>
              </a:rPr>
              <a:t>Makes sure “mute on entry” is set in WebEx</a:t>
            </a:r>
          </a:p>
          <a:p>
            <a:pPr marL="457200" indent="-457200">
              <a:buAutoNum type="arabicPeriod"/>
            </a:pPr>
            <a:r>
              <a:rPr lang="en-US" dirty="0">
                <a:solidFill>
                  <a:schemeClr val="tx1"/>
                </a:solidFill>
              </a:rPr>
              <a:t>Please do not turn on video.</a:t>
            </a:r>
          </a:p>
        </p:txBody>
      </p:sp>
    </p:spTree>
    <p:extLst>
      <p:ext uri="{BB962C8B-B14F-4D97-AF65-F5344CB8AC3E}">
        <p14:creationId xmlns:p14="http://schemas.microsoft.com/office/powerpoint/2010/main" val="3339781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2A396E6-AC8C-FBC3-49B8-22ECCCCDBEC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
        <p:nvSpPr>
          <p:cNvPr id="2" name="Content Placeholder 2">
            <a:extLst>
              <a:ext uri="{FF2B5EF4-FFF2-40B4-BE49-F238E27FC236}">
                <a16:creationId xmlns:a16="http://schemas.microsoft.com/office/drawing/2014/main" id="{0D4E12AA-0DC0-7A7A-9EBE-572CFDD3F3BB}"/>
              </a:ext>
            </a:extLst>
          </p:cNvPr>
          <p:cNvSpPr txBox="1">
            <a:spLocks/>
          </p:cNvSpPr>
          <p:nvPr/>
        </p:nvSpPr>
        <p:spPr bwMode="auto">
          <a:xfrm>
            <a:off x="2209802" y="2204864"/>
            <a:ext cx="7770813" cy="418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normAutofit fontScale="92500" lnSpcReduction="10000"/>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buFont typeface="Arial" panose="020B0604020202020204" pitchFamily="34" charset="0"/>
              <a:buChar char="•"/>
            </a:pPr>
            <a:r>
              <a:rPr lang="en-US" sz="2000" b="1" kern="0" dirty="0">
                <a:solidFill>
                  <a:srgbClr val="FF0000"/>
                </a:solidFill>
              </a:rPr>
              <a:t>This 802.15 meeting is part of the IEEE 802 plenary session</a:t>
            </a:r>
          </a:p>
          <a:p>
            <a:pPr>
              <a:buFont typeface="Arial" panose="020B0604020202020204" pitchFamily="34" charset="0"/>
              <a:buChar char="•"/>
            </a:pPr>
            <a:r>
              <a:rPr lang="en-US" sz="2000" kern="0" dirty="0"/>
              <a:t>You must pay the registration fee in order to attend </a:t>
            </a:r>
            <a:r>
              <a:rPr lang="en-US" sz="2000" b="1" u="sng" kern="0" dirty="0"/>
              <a:t>virtually or in person</a:t>
            </a:r>
          </a:p>
          <a:p>
            <a:pPr>
              <a:buFont typeface="Arial" panose="020B0604020202020204" pitchFamily="34" charset="0"/>
              <a:buChar char="•"/>
            </a:pPr>
            <a:r>
              <a:rPr lang="en-US" sz="2000" kern="0" dirty="0"/>
              <a:t>If you have not already done so please register:</a:t>
            </a:r>
          </a:p>
          <a:p>
            <a:pPr marL="0" indent="0"/>
            <a:endParaRPr lang="en-US" sz="2000" kern="0" dirty="0"/>
          </a:p>
          <a:p>
            <a:pPr marL="0" indent="0" algn="ctr"/>
            <a:r>
              <a:rPr lang="en-US" sz="2400" b="1" kern="0" dirty="0"/>
              <a:t>Session Information &amp; Registration Website: </a:t>
            </a:r>
          </a:p>
          <a:p>
            <a:pPr marL="457200" lvl="1" indent="0" algn="ctr">
              <a:buNone/>
            </a:pPr>
            <a:r>
              <a:rPr lang="en-US" sz="2400" kern="0" dirty="0">
                <a:hlinkClick r:id="rId2"/>
              </a:rPr>
              <a:t>https://touchpoint.eventsair.com/2024-jan-ieee-802-wireless-interim-session/registration</a:t>
            </a:r>
            <a:endParaRPr lang="en-US" sz="2400" kern="0" dirty="0"/>
          </a:p>
          <a:p>
            <a:pPr marL="457200" lvl="1" indent="0" algn="ctr">
              <a:buNone/>
            </a:pPr>
            <a:endParaRPr lang="en-US" sz="2400" kern="0" dirty="0"/>
          </a:p>
          <a:p>
            <a:pPr marL="457200" lvl="1" indent="0" algn="ctr">
              <a:buNone/>
            </a:pPr>
            <a:r>
              <a:rPr lang="en-US" sz="2000" b="1" kern="0" dirty="0"/>
              <a:t>If you do not intend to register for this session you must leave this meeting and, if you have logged attendance on IMAT, email the appropriate WG chair or vice chairs to have your attendance cancelled</a:t>
            </a:r>
          </a:p>
          <a:p>
            <a:endParaRPr lang="en-US" kern="0" dirty="0"/>
          </a:p>
        </p:txBody>
      </p:sp>
      <p:sp>
        <p:nvSpPr>
          <p:cNvPr id="3" name="Title 1">
            <a:extLst>
              <a:ext uri="{FF2B5EF4-FFF2-40B4-BE49-F238E27FC236}">
                <a16:creationId xmlns:a16="http://schemas.microsoft.com/office/drawing/2014/main" id="{1EF1EB42-E07B-08EB-CDDB-7D605F295A5F}"/>
              </a:ext>
            </a:extLst>
          </p:cNvPr>
          <p:cNvSpPr>
            <a:spLocks noGrp="1"/>
          </p:cNvSpPr>
          <p:nvPr>
            <p:ph type="title"/>
          </p:nvPr>
        </p:nvSpPr>
        <p:spPr>
          <a:xfrm>
            <a:off x="2286001" y="685800"/>
            <a:ext cx="7764463" cy="1303040"/>
          </a:xfrm>
        </p:spPr>
        <p:txBody>
          <a:bodyPr anchor="t"/>
          <a:lstStyle/>
          <a:p>
            <a:r>
              <a:rPr lang="en-US" sz="3600" dirty="0"/>
              <a:t>Registration for </a:t>
            </a:r>
            <a:r>
              <a:rPr lang="en-US" sz="3600" b="1" dirty="0"/>
              <a:t>802 LMSC Plenaries </a:t>
            </a:r>
            <a:r>
              <a:rPr lang="en-US" sz="3600" dirty="0"/>
              <a:t>and 802 Wireless Interims</a:t>
            </a:r>
          </a:p>
        </p:txBody>
      </p:sp>
    </p:spTree>
    <p:extLst>
      <p:ext uri="{BB962C8B-B14F-4D97-AF65-F5344CB8AC3E}">
        <p14:creationId xmlns:p14="http://schemas.microsoft.com/office/powerpoint/2010/main" val="1048001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Tree>
    <p:extLst>
      <p:ext uri="{BB962C8B-B14F-4D97-AF65-F5344CB8AC3E}">
        <p14:creationId xmlns:p14="http://schemas.microsoft.com/office/powerpoint/2010/main" val="2699925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7500" lnSpcReduction="20000"/>
          </a:bodyPr>
          <a:lstStyle/>
          <a:p>
            <a:pPr marL="0" indent="0">
              <a:buNone/>
            </a:pPr>
            <a:r>
              <a:rPr lang="en-US" dirty="0"/>
              <a:t>See: </a:t>
            </a:r>
            <a:r>
              <a:rPr lang="en-US" dirty="0">
                <a:hlinkClick r:id="rId2"/>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3"/>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4"/>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5"/>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6"/>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Tree>
    <p:extLst>
      <p:ext uri="{BB962C8B-B14F-4D97-AF65-F5344CB8AC3E}">
        <p14:creationId xmlns:p14="http://schemas.microsoft.com/office/powerpoint/2010/main" val="2601341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968010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52524</TotalTime>
  <Words>2479</Words>
  <Application>Microsoft Office PowerPoint</Application>
  <PresentationFormat>Widescreen</PresentationFormat>
  <Paragraphs>387</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Aptos Narrow</vt:lpstr>
      <vt:lpstr>Arial</vt:lpstr>
      <vt:lpstr>Calibri</vt:lpstr>
      <vt:lpstr>Monotype Sorts</vt:lpstr>
      <vt:lpstr>Open Sans</vt:lpstr>
      <vt:lpstr>Times New Roman</vt:lpstr>
      <vt:lpstr>IEEE-802_15</vt:lpstr>
      <vt:lpstr>PowerPoint Presentation</vt:lpstr>
      <vt:lpstr>Task Group 15.4ab Next Generation UWB Amendment</vt:lpstr>
      <vt:lpstr>Meeting Preamble </vt:lpstr>
      <vt:lpstr>PowerPoint Presentation</vt:lpstr>
      <vt:lpstr>Registration for 802 LMSC Plenaries and 802 Wireless Interims</vt:lpstr>
      <vt:lpstr>Task Group Rules</vt:lpstr>
      <vt:lpstr>IEEE-SA Patent, Copyright, and Participation Policies</vt:lpstr>
      <vt:lpstr>Participants have a duty to inform the IEEE</vt:lpstr>
      <vt:lpstr>Participants have a duty to inform the IEEE</vt:lpstr>
      <vt:lpstr>IEEE 802 Ground Rules</vt:lpstr>
      <vt:lpstr>Reminders</vt:lpstr>
      <vt:lpstr>Agenda</vt:lpstr>
      <vt:lpstr>Agenda</vt:lpstr>
      <vt:lpstr>Approvals of Minutes</vt:lpstr>
      <vt:lpstr>Session Objectives</vt:lpstr>
      <vt:lpstr>Hybrid Meeting Conduct: Other</vt:lpstr>
      <vt:lpstr>Time Management</vt:lpstr>
      <vt:lpstr>5.2.b Scope of the project (As approved):</vt:lpstr>
      <vt:lpstr>Project Schedule (working baseline)</vt:lpstr>
      <vt:lpstr>PowerPoint Presentation</vt:lpstr>
      <vt:lpstr>Comment resolution reports</vt:lpstr>
      <vt:lpstr>Editor’s Corner</vt:lpstr>
      <vt:lpstr>Next Steps</vt:lpstr>
      <vt:lpstr>Completing the Draft</vt:lpstr>
      <vt:lpstr>Steps up to Letter Ballot: Summary</vt:lpstr>
      <vt:lpstr>Call schedule, January thru March</vt:lpstr>
      <vt:lpstr>Spherical Earth Model</vt:lpstr>
      <vt:lpstr>Call Focus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1276</cp:revision>
  <cp:lastPrinted>2000-07-07T01:25:49Z</cp:lastPrinted>
  <dcterms:created xsi:type="dcterms:W3CDTF">1999-06-22T06:24:01Z</dcterms:created>
  <dcterms:modified xsi:type="dcterms:W3CDTF">2024-01-18T20:34:10Z</dcterms:modified>
  <cp:category/>
</cp:coreProperties>
</file>