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360" r:id="rId2"/>
    <p:sldId id="361" r:id="rId3"/>
    <p:sldId id="362" r:id="rId4"/>
    <p:sldId id="363" r:id="rId5"/>
    <p:sldId id="364" r:id="rId6"/>
    <p:sldId id="365" r:id="rId7"/>
    <p:sldId id="366" r:id="rId8"/>
    <p:sldId id="367" r:id="rId9"/>
    <p:sldId id="368" r:id="rId10"/>
    <p:sldId id="369" r:id="rId11"/>
    <p:sldId id="375" r:id="rId12"/>
    <p:sldId id="370" r:id="rId13"/>
    <p:sldId id="371" r:id="rId14"/>
    <p:sldId id="373" r:id="rId15"/>
    <p:sldId id="372" r:id="rId16"/>
    <p:sldId id="374" r:id="rId17"/>
    <p:sldId id="376" r:id="rId18"/>
    <p:sldId id="377" r:id="rId19"/>
    <p:sldId id="378" r:id="rId20"/>
    <p:sldId id="388" r:id="rId21"/>
    <p:sldId id="381" r:id="rId22"/>
    <p:sldId id="382" r:id="rId23"/>
    <p:sldId id="383" r:id="rId24"/>
    <p:sldId id="380" r:id="rId25"/>
    <p:sldId id="389" r:id="rId26"/>
    <p:sldId id="390" r:id="rId27"/>
    <p:sldId id="386" r:id="rId28"/>
    <p:sldId id="387" r:id="rId29"/>
  </p:sldIdLst>
  <p:sldSz cx="12192000" cy="6858000"/>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55" autoAdjust="0"/>
    <p:restoredTop sz="94676" autoAdjust="0"/>
  </p:normalViewPr>
  <p:slideViewPr>
    <p:cSldViewPr>
      <p:cViewPr varScale="1">
        <p:scale>
          <a:sx n="82" d="100"/>
          <a:sy n="82" d="100"/>
        </p:scale>
        <p:origin x="883" y="7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99" d="100"/>
          <a:sy n="99" d="100"/>
        </p:scale>
        <p:origin x="427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11101138" y="519765"/>
            <a:ext cx="184731" cy="584775"/>
          </a:xfrm>
          <a:prstGeom prst="rect">
            <a:avLst/>
          </a:prstGeom>
          <a:noFill/>
        </p:spPr>
        <p:txBody>
          <a:bodyPr wrap="none" rtlCol="0">
            <a:spAutoFit/>
          </a:bodyPr>
          <a:lstStyle/>
          <a:p>
            <a:endParaRPr lang="en-US" sz="3200"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10587790" y="519765"/>
            <a:ext cx="184731" cy="584775"/>
          </a:xfrm>
          <a:prstGeom prst="rect">
            <a:avLst/>
          </a:prstGeom>
          <a:noFill/>
        </p:spPr>
        <p:txBody>
          <a:bodyPr wrap="none" rtlCol="0">
            <a:spAutoFit/>
          </a:bodyPr>
          <a:lstStyle/>
          <a:p>
            <a:endParaRPr lang="en-US" sz="3200"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9676598" y="481264"/>
            <a:ext cx="184731" cy="584775"/>
          </a:xfrm>
          <a:prstGeom prst="rect">
            <a:avLst/>
          </a:prstGeom>
          <a:noFill/>
        </p:spPr>
        <p:txBody>
          <a:bodyPr wrap="none" rtlCol="0">
            <a:spAutoFit/>
          </a:bodyPr>
          <a:lstStyle/>
          <a:p>
            <a:endParaRPr lang="en-US" sz="3200"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731129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103632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1423947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5689600" y="393700"/>
            <a:ext cx="5588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802.15-24-0047-02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dirty="0">
              <a:latin typeface="Times New Roman" charset="0"/>
              <a:ea typeface="ＭＳ Ｐゴシック" charset="0"/>
            </a:endParaRPr>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914400" y="413854"/>
            <a:ext cx="203411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January 2024</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8432801" y="6469556"/>
            <a:ext cx="294172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B. Rolfe, BCA</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hyperlink" Target="https://mentor.ieee.org/802.15/dcn/23/15-23-0637-03-04ab-tg4ab-agenda-january-2024.xlsx" TargetMode="Externa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5/dcn/24/15-24-0012-00-04ab-tg4ab-conf-call-mins-nov-2023-to-jan-2024.docx"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hyperlink" Target="https://development.standards.ieee.org/myproject-web/app#viewpar/9081" TargetMode="Externa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5/dcn/23/15-23-0083-05-0mag-project-task-list.xlsx" TargetMode="Externa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3.xml"/><Relationship Id="rId4" Type="http://schemas.openxmlformats.org/officeDocument/2006/relationships/image" Target="../media/image10.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registratio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3.xml"/><Relationship Id="rId6" Type="http://schemas.openxmlformats.org/officeDocument/2006/relationships/hyperlink" Target="https://standards.ieee.org/content/dam/ieee-standards/standards/web/documents/other/ieee-sa-copyright-policy-2019.pdf"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7E26A48-FA07-1DDC-99FC-6F7772D0E8B9}"/>
              </a:ext>
            </a:extLst>
          </p:cNvPr>
          <p:cNvSpPr>
            <a:spLocks noGrp="1"/>
          </p:cNvSpPr>
          <p:nvPr>
            <p:ph type="sldNum" sz="quarter" idx="12"/>
          </p:nvPr>
        </p:nvSpPr>
        <p:spPr>
          <a:xfrm>
            <a:off x="5930396" y="6475413"/>
            <a:ext cx="432811" cy="184666"/>
          </a:xfrm>
        </p:spPr>
        <p:txBody>
          <a:bodyPr/>
          <a:lstStyle/>
          <a:p>
            <a:pPr>
              <a:defRPr/>
            </a:pPr>
            <a:r>
              <a:rPr lang="en-US"/>
              <a:t>Slide </a:t>
            </a:r>
            <a:fld id="{8269BD7D-1DCB-4C55-B36B-7043228FA0F3}" type="slidenum">
              <a:rPr lang="en-US" smtClean="0"/>
              <a:pPr>
                <a:defRPr/>
              </a:pPr>
              <a:t>1</a:t>
            </a:fld>
            <a:endParaRPr lang="en-US"/>
          </a:p>
        </p:txBody>
      </p:sp>
      <p:sp>
        <p:nvSpPr>
          <p:cNvPr id="7" name="Rectangle 3">
            <a:extLst>
              <a:ext uri="{FF2B5EF4-FFF2-40B4-BE49-F238E27FC236}">
                <a16:creationId xmlns:a16="http://schemas.microsoft.com/office/drawing/2014/main" id="{D6EF4859-78B3-08D1-AA35-0C09CF36171B}"/>
              </a:ext>
            </a:extLst>
          </p:cNvPr>
          <p:cNvSpPr>
            <a:spLocks noChangeArrowheads="1"/>
          </p:cNvSpPr>
          <p:nvPr/>
        </p:nvSpPr>
        <p:spPr bwMode="auto">
          <a:xfrm>
            <a:off x="1775520" y="1219201"/>
            <a:ext cx="864096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 15.4ab  January 2024Meeting Slides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 14 January 2024</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 for the Wireless Interim Session, January 2024</a:t>
            </a:r>
            <a:endParaRPr lang="en-US" altLang="en-US" sz="1600" b="1" u="sng" dirty="0">
              <a:highlight>
                <a:srgbClr val="FFFF00"/>
              </a:highlight>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Continue project progress and continue the illusion of </a:t>
            </a:r>
            <a:r>
              <a:rPr lang="en-US" altLang="en-US" sz="1600" dirty="0" err="1">
                <a:latin typeface="Times New Roman" panose="02020603050405020304" pitchFamily="18" charset="0"/>
              </a:rPr>
              <a:t>organizaation</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4106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CB240-8E09-B83A-0A5C-0F63A8A7C7A8}"/>
              </a:ext>
            </a:extLst>
          </p:cNvPr>
          <p:cNvSpPr>
            <a:spLocks noGrp="1"/>
          </p:cNvSpPr>
          <p:nvPr>
            <p:ph type="title"/>
          </p:nvPr>
        </p:nvSpPr>
        <p:spPr/>
        <p:txBody>
          <a:bodyPr/>
          <a:lstStyle/>
          <a:p>
            <a:r>
              <a:rPr lang="en-US" dirty="0"/>
              <a:t>IEEE 802 Ground Rules</a:t>
            </a:r>
          </a:p>
        </p:txBody>
      </p:sp>
      <p:sp>
        <p:nvSpPr>
          <p:cNvPr id="3" name="Text Placeholder 2">
            <a:extLst>
              <a:ext uri="{FF2B5EF4-FFF2-40B4-BE49-F238E27FC236}">
                <a16:creationId xmlns:a16="http://schemas.microsoft.com/office/drawing/2014/main" id="{BEC6B886-7290-1E3B-BA2F-5A8F94E73ECA}"/>
              </a:ext>
            </a:extLst>
          </p:cNvPr>
          <p:cNvSpPr>
            <a:spLocks noGrp="1"/>
          </p:cNvSpPr>
          <p:nvPr>
            <p:ph type="body" sz="half" idx="1"/>
          </p:nvPr>
        </p:nvSpPr>
        <p:spPr/>
        <p:txBody>
          <a:bodyPr/>
          <a:lstStyle/>
          <a:p>
            <a:pPr marL="0" indent="0">
              <a:buNone/>
            </a:pPr>
            <a:r>
              <a:rPr lang="en-US" dirty="0">
                <a:cs typeface="DejaVu Sans" pitchFamily="34" charset="0"/>
              </a:rPr>
              <a:t>Respect … give it, get it</a:t>
            </a:r>
          </a:p>
          <a:p>
            <a:pPr marL="0" indent="0">
              <a:buNone/>
            </a:pPr>
            <a:r>
              <a:rPr lang="en-US" dirty="0">
                <a:cs typeface="DejaVu Sans" pitchFamily="34" charset="0"/>
              </a:rPr>
              <a:t>NO product pitches</a:t>
            </a:r>
          </a:p>
          <a:p>
            <a:pPr marL="0" indent="0">
              <a:buNone/>
            </a:pPr>
            <a:r>
              <a:rPr lang="en-US" dirty="0">
                <a:cs typeface="DejaVu Sans" pitchFamily="34" charset="0"/>
              </a:rPr>
              <a:t>NO corporate pitches</a:t>
            </a:r>
          </a:p>
          <a:p>
            <a:pPr marL="0" indent="0">
              <a:buNone/>
            </a:pPr>
            <a:r>
              <a:rPr lang="en-US" dirty="0">
                <a:cs typeface="DejaVu Sans" pitchFamily="34" charset="0"/>
              </a:rPr>
              <a:t>NO prices</a:t>
            </a:r>
          </a:p>
          <a:p>
            <a:pPr marL="0" indent="0">
              <a:buNone/>
            </a:pPr>
            <a:r>
              <a:rPr lang="en-US" dirty="0">
                <a:cs typeface="DejaVu Sans" pitchFamily="34" charset="0"/>
              </a:rPr>
              <a:t>NO restrictive notices – (no confidentially notices in email)</a:t>
            </a:r>
          </a:p>
          <a:p>
            <a:pPr marL="0" indent="0">
              <a:buNone/>
            </a:pPr>
            <a:r>
              <a:rPr lang="en-US" dirty="0">
                <a:cs typeface="DejaVu Sans" pitchFamily="34" charset="0"/>
              </a:rPr>
              <a:t>Presentations must be openly available</a:t>
            </a:r>
          </a:p>
          <a:p>
            <a:pPr marL="0" indent="0">
              <a:buNone/>
            </a:pPr>
            <a:endParaRPr lang="en-US" dirty="0"/>
          </a:p>
        </p:txBody>
      </p:sp>
      <p:sp>
        <p:nvSpPr>
          <p:cNvPr id="4" name="Slide Number Placeholder 3">
            <a:extLst>
              <a:ext uri="{FF2B5EF4-FFF2-40B4-BE49-F238E27FC236}">
                <a16:creationId xmlns:a16="http://schemas.microsoft.com/office/drawing/2014/main" id="{F5400EF6-B557-BC8C-5869-F0BE63C8A5F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10</a:t>
            </a:fld>
            <a:endParaRPr lang="en-US"/>
          </a:p>
        </p:txBody>
      </p:sp>
    </p:spTree>
    <p:extLst>
      <p:ext uri="{BB962C8B-B14F-4D97-AF65-F5344CB8AC3E}">
        <p14:creationId xmlns:p14="http://schemas.microsoft.com/office/powerpoint/2010/main" val="1169567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DA19E-7E93-C373-3B88-F3B3D747587F}"/>
              </a:ext>
            </a:extLst>
          </p:cNvPr>
          <p:cNvSpPr>
            <a:spLocks noGrp="1"/>
          </p:cNvSpPr>
          <p:nvPr>
            <p:ph type="title"/>
          </p:nvPr>
        </p:nvSpPr>
        <p:spPr/>
        <p:txBody>
          <a:bodyPr/>
          <a:lstStyle/>
          <a:p>
            <a:r>
              <a:rPr lang="en-US" dirty="0"/>
              <a:t>Reminders</a:t>
            </a:r>
          </a:p>
        </p:txBody>
      </p:sp>
      <p:sp>
        <p:nvSpPr>
          <p:cNvPr id="3" name="Text Placeholder 2">
            <a:extLst>
              <a:ext uri="{FF2B5EF4-FFF2-40B4-BE49-F238E27FC236}">
                <a16:creationId xmlns:a16="http://schemas.microsoft.com/office/drawing/2014/main" id="{AA896DF0-652F-FC20-3300-7E76D9D5D780}"/>
              </a:ext>
            </a:extLst>
          </p:cNvPr>
          <p:cNvSpPr>
            <a:spLocks noGrp="1"/>
          </p:cNvSpPr>
          <p:nvPr>
            <p:ph type="body" sz="half" idx="1"/>
          </p:nvPr>
        </p:nvSpPr>
        <p:spPr/>
        <p:txBody>
          <a:bodyPr>
            <a:normAutofit fontScale="85000" lnSpcReduction="20000"/>
          </a:bodyPr>
          <a:lstStyle/>
          <a:p>
            <a:r>
              <a:rPr lang="en-US" dirty="0">
                <a:solidFill>
                  <a:srgbClr val="FF0000"/>
                </a:solidFill>
              </a:rPr>
              <a:t>You are reminded NOW that all the 802 and IEEE rules you heard at the opening plenary apply to every meeting. This is your final reminder!</a:t>
            </a:r>
          </a:p>
          <a:p>
            <a:r>
              <a:rPr lang="en-US" dirty="0"/>
              <a:t>Meetings will start ON TIME as shown on the schedule – arrive early, finish nesting, get comfortable</a:t>
            </a:r>
          </a:p>
          <a:p>
            <a:r>
              <a:rPr lang="en-US" dirty="0"/>
              <a:t>Questions and discussions time may be limited:  Use the email reflector to continue discussion! </a:t>
            </a:r>
          </a:p>
          <a:p>
            <a:r>
              <a:rPr lang="en-US" dirty="0">
                <a:solidFill>
                  <a:schemeClr val="accent1">
                    <a:lumMod val="50000"/>
                  </a:schemeClr>
                </a:solidFill>
              </a:rPr>
              <a:t>Take advantage of coffee breaks and other ad hoc time as well as the reflector, and</a:t>
            </a:r>
          </a:p>
          <a:p>
            <a:r>
              <a:rPr lang="en-US" dirty="0">
                <a:solidFill>
                  <a:schemeClr val="accent1">
                    <a:lumMod val="50000"/>
                  </a:schemeClr>
                </a:solidFill>
              </a:rPr>
              <a:t>Don’t forget about remote attendees!</a:t>
            </a:r>
          </a:p>
          <a:p>
            <a:endParaRPr lang="en-US" dirty="0"/>
          </a:p>
        </p:txBody>
      </p:sp>
      <p:sp>
        <p:nvSpPr>
          <p:cNvPr id="4" name="Slide Number Placeholder 3">
            <a:extLst>
              <a:ext uri="{FF2B5EF4-FFF2-40B4-BE49-F238E27FC236}">
                <a16:creationId xmlns:a16="http://schemas.microsoft.com/office/drawing/2014/main" id="{360CA128-8B2C-6DB9-68B3-92C134952B3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11</a:t>
            </a:fld>
            <a:endParaRPr lang="en-US"/>
          </a:p>
        </p:txBody>
      </p:sp>
    </p:spTree>
    <p:extLst>
      <p:ext uri="{BB962C8B-B14F-4D97-AF65-F5344CB8AC3E}">
        <p14:creationId xmlns:p14="http://schemas.microsoft.com/office/powerpoint/2010/main" val="28081308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623D5-4467-C36B-F31D-C3DA412F47E5}"/>
              </a:ext>
            </a:extLst>
          </p:cNvPr>
          <p:cNvSpPr>
            <a:spLocks noGrp="1"/>
          </p:cNvSpPr>
          <p:nvPr>
            <p:ph type="title"/>
          </p:nvPr>
        </p:nvSpPr>
        <p:spPr/>
        <p:txBody>
          <a:bodyPr/>
          <a:lstStyle/>
          <a:p>
            <a:r>
              <a:rPr lang="en-US" dirty="0"/>
              <a:t>Agenda</a:t>
            </a:r>
          </a:p>
        </p:txBody>
      </p:sp>
      <p:sp>
        <p:nvSpPr>
          <p:cNvPr id="3" name="Text Placeholder 2">
            <a:extLst>
              <a:ext uri="{FF2B5EF4-FFF2-40B4-BE49-F238E27FC236}">
                <a16:creationId xmlns:a16="http://schemas.microsoft.com/office/drawing/2014/main" id="{5EAA14A8-3D02-912D-1FD7-E195BE68116F}"/>
              </a:ext>
            </a:extLst>
          </p:cNvPr>
          <p:cNvSpPr>
            <a:spLocks noGrp="1"/>
          </p:cNvSpPr>
          <p:nvPr>
            <p:ph type="body" sz="half" idx="1"/>
          </p:nvPr>
        </p:nvSpPr>
        <p:spPr>
          <a:xfrm>
            <a:off x="914400" y="4038600"/>
            <a:ext cx="10363200" cy="2057400"/>
          </a:xfrm>
        </p:spPr>
        <p:txBody>
          <a:bodyPr/>
          <a:lstStyle/>
          <a:p>
            <a:pPr marL="0" indent="0">
              <a:buNone/>
            </a:pPr>
            <a:r>
              <a:rPr lang="en-US" dirty="0">
                <a:hlinkClick r:id="rId2"/>
              </a:rPr>
              <a:t>https://mentor.ieee.org/802.15/dcn/23/15-23-0637-03-04ab-tg4ab-agenda-january-2024.xlsx</a:t>
            </a: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5BE5E164-6CD4-82A7-F684-498C42220698}"/>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12</a:t>
            </a:fld>
            <a:endParaRPr lang="en-US"/>
          </a:p>
        </p:txBody>
      </p:sp>
      <p:pic>
        <p:nvPicPr>
          <p:cNvPr id="5" name="Picture 4" descr="Hourglass and a calendar">
            <a:extLst>
              <a:ext uri="{FF2B5EF4-FFF2-40B4-BE49-F238E27FC236}">
                <a16:creationId xmlns:a16="http://schemas.microsoft.com/office/drawing/2014/main" id="{F86EC206-CFB7-9258-6149-BDF930EBCA62}"/>
              </a:ext>
            </a:extLst>
          </p:cNvPr>
          <p:cNvPicPr>
            <a:picLocks noChangeAspect="1"/>
          </p:cNvPicPr>
          <p:nvPr/>
        </p:nvPicPr>
        <p:blipFill>
          <a:blip r:embed="rId3"/>
          <a:stretch>
            <a:fillRect/>
          </a:stretch>
        </p:blipFill>
        <p:spPr>
          <a:xfrm>
            <a:off x="7637853" y="1124744"/>
            <a:ext cx="3820134" cy="2559191"/>
          </a:xfrm>
          <a:prstGeom prst="rect">
            <a:avLst/>
          </a:prstGeom>
        </p:spPr>
      </p:pic>
    </p:spTree>
    <p:extLst>
      <p:ext uri="{BB962C8B-B14F-4D97-AF65-F5344CB8AC3E}">
        <p14:creationId xmlns:p14="http://schemas.microsoft.com/office/powerpoint/2010/main" val="31355723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DD098-53F5-FA78-750F-5C1044E29566}"/>
              </a:ext>
            </a:extLst>
          </p:cNvPr>
          <p:cNvSpPr>
            <a:spLocks noGrp="1"/>
          </p:cNvSpPr>
          <p:nvPr>
            <p:ph type="title"/>
          </p:nvPr>
        </p:nvSpPr>
        <p:spPr/>
        <p:txBody>
          <a:bodyPr/>
          <a:lstStyle/>
          <a:p>
            <a:r>
              <a:rPr lang="en-US" dirty="0"/>
              <a:t>Agenda</a:t>
            </a:r>
          </a:p>
        </p:txBody>
      </p:sp>
      <p:sp>
        <p:nvSpPr>
          <p:cNvPr id="3" name="Text Placeholder 2">
            <a:extLst>
              <a:ext uri="{FF2B5EF4-FFF2-40B4-BE49-F238E27FC236}">
                <a16:creationId xmlns:a16="http://schemas.microsoft.com/office/drawing/2014/main" id="{A4D0CCEE-B3A5-AC22-57CB-EE376E44BD54}"/>
              </a:ext>
            </a:extLst>
          </p:cNvPr>
          <p:cNvSpPr>
            <a:spLocks noGrp="1"/>
          </p:cNvSpPr>
          <p:nvPr>
            <p:ph type="body" sz="half" idx="1"/>
          </p:nvPr>
        </p:nvSpPr>
        <p:spPr/>
        <p:txBody>
          <a:bodyPr/>
          <a:lstStyle/>
          <a:p>
            <a:pPr marL="0" indent="0">
              <a:buNone/>
            </a:pPr>
            <a:r>
              <a:rPr lang="en-US" dirty="0"/>
              <a:t>Motion to approve agenda contained in document 15-23-0546-04.</a:t>
            </a:r>
          </a:p>
          <a:p>
            <a:r>
              <a:rPr lang="en-US" dirty="0"/>
              <a:t>Moved by Clint Chaplin (SRA)</a:t>
            </a:r>
          </a:p>
          <a:p>
            <a:r>
              <a:rPr lang="en-US" dirty="0"/>
              <a:t>Second by David </a:t>
            </a:r>
            <a:r>
              <a:rPr lang="en-US" dirty="0" err="1"/>
              <a:t>Xun</a:t>
            </a:r>
            <a:r>
              <a:rPr lang="en-US" dirty="0"/>
              <a:t> Yang (Huawei)</a:t>
            </a:r>
          </a:p>
          <a:p>
            <a:r>
              <a:rPr lang="en-US" dirty="0"/>
              <a:t>Discussion: </a:t>
            </a:r>
          </a:p>
          <a:p>
            <a:endParaRPr lang="en-US" dirty="0"/>
          </a:p>
        </p:txBody>
      </p:sp>
      <p:sp>
        <p:nvSpPr>
          <p:cNvPr id="4" name="Slide Number Placeholder 3">
            <a:extLst>
              <a:ext uri="{FF2B5EF4-FFF2-40B4-BE49-F238E27FC236}">
                <a16:creationId xmlns:a16="http://schemas.microsoft.com/office/drawing/2014/main" id="{476B8B3C-BFC3-E239-FF4E-3DE1E15B6642}"/>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13</a:t>
            </a:fld>
            <a:endParaRPr lang="en-US"/>
          </a:p>
        </p:txBody>
      </p:sp>
    </p:spTree>
    <p:extLst>
      <p:ext uri="{BB962C8B-B14F-4D97-AF65-F5344CB8AC3E}">
        <p14:creationId xmlns:p14="http://schemas.microsoft.com/office/powerpoint/2010/main" val="3177679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DD098-53F5-FA78-750F-5C1044E29566}"/>
              </a:ext>
            </a:extLst>
          </p:cNvPr>
          <p:cNvSpPr>
            <a:spLocks noGrp="1"/>
          </p:cNvSpPr>
          <p:nvPr>
            <p:ph type="title"/>
          </p:nvPr>
        </p:nvSpPr>
        <p:spPr/>
        <p:txBody>
          <a:bodyPr/>
          <a:lstStyle/>
          <a:p>
            <a:r>
              <a:rPr lang="en-US" dirty="0"/>
              <a:t>Approvals of Minutes</a:t>
            </a:r>
          </a:p>
        </p:txBody>
      </p:sp>
      <p:sp>
        <p:nvSpPr>
          <p:cNvPr id="3" name="Text Placeholder 2">
            <a:extLst>
              <a:ext uri="{FF2B5EF4-FFF2-40B4-BE49-F238E27FC236}">
                <a16:creationId xmlns:a16="http://schemas.microsoft.com/office/drawing/2014/main" id="{A4D0CCEE-B3A5-AC22-57CB-EE376E44BD54}"/>
              </a:ext>
            </a:extLst>
          </p:cNvPr>
          <p:cNvSpPr>
            <a:spLocks noGrp="1"/>
          </p:cNvSpPr>
          <p:nvPr>
            <p:ph type="body" sz="half" idx="1"/>
          </p:nvPr>
        </p:nvSpPr>
        <p:spPr/>
        <p:txBody>
          <a:bodyPr>
            <a:normAutofit fontScale="70000" lnSpcReduction="20000"/>
          </a:bodyPr>
          <a:lstStyle/>
          <a:p>
            <a:pPr marL="0" indent="0">
              <a:buNone/>
            </a:pPr>
            <a:r>
              <a:rPr lang="en-US" dirty="0"/>
              <a:t>Motion to approve minutes contained in documents</a:t>
            </a:r>
          </a:p>
          <a:p>
            <a:r>
              <a:rPr lang="en-US" dirty="0"/>
              <a:t>Moved by: David </a:t>
            </a:r>
            <a:r>
              <a:rPr lang="en-US" dirty="0" err="1"/>
              <a:t>Xun</a:t>
            </a:r>
            <a:r>
              <a:rPr lang="en-US" dirty="0"/>
              <a:t> Yang (Huawei)</a:t>
            </a:r>
          </a:p>
          <a:p>
            <a:r>
              <a:rPr lang="en-US" dirty="0"/>
              <a:t>Second by: Clint Chaplin (SRA)</a:t>
            </a:r>
          </a:p>
          <a:p>
            <a:r>
              <a:rPr lang="en-US" dirty="0"/>
              <a:t>Discussion: </a:t>
            </a:r>
          </a:p>
          <a:p>
            <a:pPr marL="0" indent="0">
              <a:buNone/>
            </a:pPr>
            <a:endParaRPr lang="en-US" dirty="0"/>
          </a:p>
          <a:p>
            <a:pPr marL="0" indent="0">
              <a:buNone/>
            </a:pPr>
            <a:r>
              <a:rPr lang="en-US" dirty="0"/>
              <a:t>TG4ab Nov Plenary Mins</a:t>
            </a:r>
          </a:p>
          <a:p>
            <a:pPr marL="0" indent="0">
              <a:buNone/>
            </a:pPr>
            <a:r>
              <a:rPr lang="en-US" dirty="0">
                <a:hlinkClick r:id="rId2"/>
              </a:rPr>
              <a:t>https://mentor.ieee.org/802.15/dcn/23/15-23-0619-00-04ab-tg4ab-nov-plenary-mins.docx</a:t>
            </a:r>
          </a:p>
          <a:p>
            <a:pPr marL="0" indent="0">
              <a:buNone/>
            </a:pPr>
            <a:endParaRPr lang="en-US" dirty="0"/>
          </a:p>
          <a:p>
            <a:pPr marL="0" indent="0">
              <a:buNone/>
            </a:pPr>
            <a:r>
              <a:rPr lang="en-US" dirty="0"/>
              <a:t>TG4ab Conf Call Mins Nov 2023 to Jan 2024</a:t>
            </a:r>
          </a:p>
          <a:p>
            <a:pPr marL="0" indent="0">
              <a:buNone/>
            </a:pPr>
            <a:r>
              <a:rPr lang="en-US" dirty="0">
                <a:hlinkClick r:id="rId2"/>
              </a:rPr>
              <a:t>https://mentor.ieee.org/802.15/dcn/24/15-24-0012-00-04ab-tg4ab-conf-call-mins-nov-2023-to-jan-2024.docx</a:t>
            </a:r>
            <a:endParaRPr lang="en-US" dirty="0"/>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476B8B3C-BFC3-E239-FF4E-3DE1E15B6642}"/>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14</a:t>
            </a:fld>
            <a:endParaRPr lang="en-US"/>
          </a:p>
        </p:txBody>
      </p:sp>
    </p:spTree>
    <p:extLst>
      <p:ext uri="{BB962C8B-B14F-4D97-AF65-F5344CB8AC3E}">
        <p14:creationId xmlns:p14="http://schemas.microsoft.com/office/powerpoint/2010/main" val="36573500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7490B-3DAE-186D-9634-0B183EDE1016}"/>
              </a:ext>
            </a:extLst>
          </p:cNvPr>
          <p:cNvSpPr>
            <a:spLocks noGrp="1"/>
          </p:cNvSpPr>
          <p:nvPr>
            <p:ph type="title"/>
          </p:nvPr>
        </p:nvSpPr>
        <p:spPr/>
        <p:txBody>
          <a:bodyPr/>
          <a:lstStyle/>
          <a:p>
            <a:r>
              <a:rPr lang="en-US" dirty="0"/>
              <a:t>Session Objectives</a:t>
            </a:r>
          </a:p>
        </p:txBody>
      </p:sp>
      <p:sp>
        <p:nvSpPr>
          <p:cNvPr id="3" name="Text Placeholder 2">
            <a:extLst>
              <a:ext uri="{FF2B5EF4-FFF2-40B4-BE49-F238E27FC236}">
                <a16:creationId xmlns:a16="http://schemas.microsoft.com/office/drawing/2014/main" id="{26227B7C-B9BD-77DB-FD11-106E5C7B7E70}"/>
              </a:ext>
            </a:extLst>
          </p:cNvPr>
          <p:cNvSpPr>
            <a:spLocks noGrp="1"/>
          </p:cNvSpPr>
          <p:nvPr>
            <p:ph type="body" sz="half" idx="1"/>
          </p:nvPr>
        </p:nvSpPr>
        <p:spPr/>
        <p:txBody>
          <a:bodyPr/>
          <a:lstStyle/>
          <a:p>
            <a:pPr marL="457200" indent="-457200">
              <a:buFont typeface="Arial" panose="020B0604020202020204" pitchFamily="34" charset="0"/>
              <a:buChar char="•"/>
            </a:pPr>
            <a:r>
              <a:rPr lang="en-US" b="1" dirty="0">
                <a:solidFill>
                  <a:schemeClr val="accent1">
                    <a:lumMod val="50000"/>
                  </a:schemeClr>
                </a:solidFill>
              </a:rPr>
              <a:t>Resolve collected comments</a:t>
            </a:r>
          </a:p>
          <a:p>
            <a:pPr marL="457200" indent="-457200">
              <a:buFont typeface="Arial" panose="020B0604020202020204" pitchFamily="34" charset="0"/>
              <a:buChar char="•"/>
            </a:pPr>
            <a:r>
              <a:rPr lang="en-US" b="1" dirty="0">
                <a:solidFill>
                  <a:schemeClr val="accent1">
                    <a:lumMod val="50000"/>
                  </a:schemeClr>
                </a:solidFill>
              </a:rPr>
              <a:t>Complete the draft!</a:t>
            </a:r>
          </a:p>
          <a:p>
            <a:pPr marL="457200" indent="-457200">
              <a:buFont typeface="Arial" panose="020B0604020202020204" pitchFamily="34" charset="0"/>
              <a:buChar char="•"/>
            </a:pPr>
            <a:r>
              <a:rPr lang="en-US" b="1" dirty="0">
                <a:solidFill>
                  <a:schemeClr val="accent1">
                    <a:lumMod val="50000"/>
                  </a:schemeClr>
                </a:solidFill>
              </a:rPr>
              <a:t>Commence WG Letter Ballot when:</a:t>
            </a:r>
          </a:p>
          <a:p>
            <a:pPr marL="857250" lvl="1" indent="-457200">
              <a:buFont typeface="Arial" panose="020B0604020202020204" pitchFamily="34" charset="0"/>
              <a:buChar char="•"/>
            </a:pPr>
            <a:r>
              <a:rPr lang="en-US" b="1" dirty="0">
                <a:solidFill>
                  <a:schemeClr val="accent1">
                    <a:lumMod val="50000"/>
                  </a:schemeClr>
                </a:solidFill>
              </a:rPr>
              <a:t>We have a technically complete draft</a:t>
            </a:r>
          </a:p>
          <a:p>
            <a:pPr marL="857250" lvl="1" indent="-457200">
              <a:buFont typeface="Arial" panose="020B0604020202020204" pitchFamily="34" charset="0"/>
              <a:buChar char="•"/>
            </a:pPr>
            <a:r>
              <a:rPr lang="en-US" b="1" dirty="0">
                <a:solidFill>
                  <a:schemeClr val="accent1">
                    <a:lumMod val="50000"/>
                  </a:schemeClr>
                </a:solidFill>
              </a:rPr>
              <a:t>We have a draft that is ready to ballot</a:t>
            </a:r>
          </a:p>
          <a:p>
            <a:pPr marL="857250" lvl="1" indent="-457200">
              <a:buFont typeface="Arial" panose="020B0604020202020204" pitchFamily="34" charset="0"/>
              <a:buChar char="•"/>
            </a:pPr>
            <a:r>
              <a:rPr lang="en-US" b="1" dirty="0">
                <a:solidFill>
                  <a:schemeClr val="accent1">
                    <a:lumMod val="50000"/>
                  </a:schemeClr>
                </a:solidFill>
              </a:rPr>
              <a:t>We have completed WG pre-requirements</a:t>
            </a:r>
          </a:p>
        </p:txBody>
      </p:sp>
      <p:sp>
        <p:nvSpPr>
          <p:cNvPr id="4" name="Slide Number Placeholder 3">
            <a:extLst>
              <a:ext uri="{FF2B5EF4-FFF2-40B4-BE49-F238E27FC236}">
                <a16:creationId xmlns:a16="http://schemas.microsoft.com/office/drawing/2014/main" id="{3D998053-E143-D1E4-831A-D3182E2D68BD}"/>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15</a:t>
            </a:fld>
            <a:endParaRPr lang="en-US"/>
          </a:p>
        </p:txBody>
      </p:sp>
    </p:spTree>
    <p:extLst>
      <p:ext uri="{BB962C8B-B14F-4D97-AF65-F5344CB8AC3E}">
        <p14:creationId xmlns:p14="http://schemas.microsoft.com/office/powerpoint/2010/main" val="35837479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4C44A-158B-F784-E8C0-CD821DE16C07}"/>
              </a:ext>
            </a:extLst>
          </p:cNvPr>
          <p:cNvSpPr>
            <a:spLocks noGrp="1"/>
          </p:cNvSpPr>
          <p:nvPr>
            <p:ph type="title"/>
          </p:nvPr>
        </p:nvSpPr>
        <p:spPr/>
        <p:txBody>
          <a:bodyPr/>
          <a:lstStyle/>
          <a:p>
            <a:r>
              <a:rPr lang="en-US" dirty="0"/>
              <a:t>Hybrid Meeting Conduct: Other</a:t>
            </a:r>
          </a:p>
        </p:txBody>
      </p:sp>
      <p:sp>
        <p:nvSpPr>
          <p:cNvPr id="3" name="Text Placeholder 2">
            <a:extLst>
              <a:ext uri="{FF2B5EF4-FFF2-40B4-BE49-F238E27FC236}">
                <a16:creationId xmlns:a16="http://schemas.microsoft.com/office/drawing/2014/main" id="{7C0420DF-12BC-3723-CC1D-78D3BEE01663}"/>
              </a:ext>
            </a:extLst>
          </p:cNvPr>
          <p:cNvSpPr>
            <a:spLocks noGrp="1"/>
          </p:cNvSpPr>
          <p:nvPr>
            <p:ph type="body" sz="half" idx="1"/>
          </p:nvPr>
        </p:nvSpPr>
        <p:spPr/>
        <p:txBody>
          <a:bodyPr>
            <a:normAutofit fontScale="85000" lnSpcReduction="10000"/>
          </a:bodyPr>
          <a:lstStyle/>
          <a:p>
            <a:pPr marL="0" indent="0">
              <a:buNone/>
            </a:pPr>
            <a:r>
              <a:rPr lang="en-US" dirty="0"/>
              <a:t>In room breakouts:</a:t>
            </a:r>
          </a:p>
          <a:p>
            <a:r>
              <a:rPr lang="en-US" dirty="0"/>
              <a:t>We have the TG4ab Meeting rooms (physical and virtual) during our scheduled meeting times</a:t>
            </a:r>
          </a:p>
          <a:p>
            <a:r>
              <a:rPr lang="en-US" dirty="0"/>
              <a:t>We have a 2nd breakout room (physical and virtual) with coordination with WG chair</a:t>
            </a:r>
          </a:p>
          <a:p>
            <a:r>
              <a:rPr lang="en-US" dirty="0"/>
              <a:t>If leading a breakout – get with TC chair or VC for </a:t>
            </a:r>
            <a:r>
              <a:rPr lang="en-US" dirty="0" err="1"/>
              <a:t>webex</a:t>
            </a:r>
            <a:r>
              <a:rPr lang="en-US" dirty="0"/>
              <a:t> details</a:t>
            </a:r>
          </a:p>
          <a:p>
            <a:r>
              <a:rPr lang="en-US" dirty="0"/>
              <a:t>Keep in mind we have remote attendees in inconvenient time zones when able (use email reflector, </a:t>
            </a:r>
            <a:r>
              <a:rPr lang="en-US" dirty="0" err="1"/>
              <a:t>etc</a:t>
            </a:r>
            <a:r>
              <a:rPr lang="en-US" dirty="0"/>
              <a:t>)</a:t>
            </a:r>
          </a:p>
          <a:p>
            <a:r>
              <a:rPr lang="en-US" dirty="0"/>
              <a:t>We will do the best we can and keep learning as we go!</a:t>
            </a:r>
          </a:p>
          <a:p>
            <a:endParaRPr lang="en-US" dirty="0"/>
          </a:p>
        </p:txBody>
      </p:sp>
      <p:sp>
        <p:nvSpPr>
          <p:cNvPr id="4" name="Slide Number Placeholder 3">
            <a:extLst>
              <a:ext uri="{FF2B5EF4-FFF2-40B4-BE49-F238E27FC236}">
                <a16:creationId xmlns:a16="http://schemas.microsoft.com/office/drawing/2014/main" id="{FC831635-9572-BD66-A641-460E159D108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16</a:t>
            </a:fld>
            <a:endParaRPr lang="en-US"/>
          </a:p>
        </p:txBody>
      </p:sp>
    </p:spTree>
    <p:extLst>
      <p:ext uri="{BB962C8B-B14F-4D97-AF65-F5344CB8AC3E}">
        <p14:creationId xmlns:p14="http://schemas.microsoft.com/office/powerpoint/2010/main" val="28252427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5204D-96FC-8ABF-84D1-37BBB7BB42A2}"/>
              </a:ext>
            </a:extLst>
          </p:cNvPr>
          <p:cNvSpPr>
            <a:spLocks noGrp="1"/>
          </p:cNvSpPr>
          <p:nvPr>
            <p:ph type="title"/>
          </p:nvPr>
        </p:nvSpPr>
        <p:spPr/>
        <p:txBody>
          <a:bodyPr/>
          <a:lstStyle/>
          <a:p>
            <a:r>
              <a:rPr lang="en-US" dirty="0"/>
              <a:t>Time Management</a:t>
            </a:r>
          </a:p>
        </p:txBody>
      </p:sp>
      <p:sp>
        <p:nvSpPr>
          <p:cNvPr id="3" name="Text Placeholder 2">
            <a:extLst>
              <a:ext uri="{FF2B5EF4-FFF2-40B4-BE49-F238E27FC236}">
                <a16:creationId xmlns:a16="http://schemas.microsoft.com/office/drawing/2014/main" id="{88F177ED-8E8A-F563-8EE7-D97347E4B7A2}"/>
              </a:ext>
            </a:extLst>
          </p:cNvPr>
          <p:cNvSpPr>
            <a:spLocks noGrp="1"/>
          </p:cNvSpPr>
          <p:nvPr>
            <p:ph type="body" sz="half" idx="1"/>
          </p:nvPr>
        </p:nvSpPr>
        <p:spPr/>
        <p:txBody>
          <a:bodyPr/>
          <a:lstStyle/>
          <a:p>
            <a:r>
              <a:rPr lang="en-US" dirty="0"/>
              <a:t>We will need to stay within the allocated time to get through everything</a:t>
            </a:r>
          </a:p>
          <a:p>
            <a:r>
              <a:rPr lang="en-US" dirty="0"/>
              <a:t>If less than the allocated time is used in a time slot, we’ll start the next time slot (accumulate any unused time to the end of the meeting)</a:t>
            </a:r>
          </a:p>
          <a:p>
            <a:r>
              <a:rPr lang="en-US" dirty="0"/>
              <a:t>Accumulated time will be used to continue discussion where needed</a:t>
            </a:r>
          </a:p>
        </p:txBody>
      </p:sp>
      <p:sp>
        <p:nvSpPr>
          <p:cNvPr id="4" name="Slide Number Placeholder 3">
            <a:extLst>
              <a:ext uri="{FF2B5EF4-FFF2-40B4-BE49-F238E27FC236}">
                <a16:creationId xmlns:a16="http://schemas.microsoft.com/office/drawing/2014/main" id="{FD55ED54-BB1F-F159-8269-BD1C917DC6BA}"/>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17</a:t>
            </a:fld>
            <a:endParaRPr lang="en-US"/>
          </a:p>
        </p:txBody>
      </p:sp>
    </p:spTree>
    <p:extLst>
      <p:ext uri="{BB962C8B-B14F-4D97-AF65-F5344CB8AC3E}">
        <p14:creationId xmlns:p14="http://schemas.microsoft.com/office/powerpoint/2010/main" val="42311018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D14C9-7F5B-62A3-274F-C6DF3944A951}"/>
              </a:ext>
            </a:extLst>
          </p:cNvPr>
          <p:cNvSpPr>
            <a:spLocks noGrp="1"/>
          </p:cNvSpPr>
          <p:nvPr>
            <p:ph type="title"/>
          </p:nvPr>
        </p:nvSpPr>
        <p:spPr/>
        <p:txBody>
          <a:bodyPr/>
          <a:lstStyle/>
          <a:p>
            <a:r>
              <a:rPr lang="en-US" dirty="0"/>
              <a:t>5.2.b Scope of the project (As approved):</a:t>
            </a:r>
          </a:p>
        </p:txBody>
      </p:sp>
      <p:sp>
        <p:nvSpPr>
          <p:cNvPr id="3" name="Text Placeholder 2">
            <a:extLst>
              <a:ext uri="{FF2B5EF4-FFF2-40B4-BE49-F238E27FC236}">
                <a16:creationId xmlns:a16="http://schemas.microsoft.com/office/drawing/2014/main" id="{D583EF15-FA05-2D1E-E0A1-F8C5FBA41AD0}"/>
              </a:ext>
            </a:extLst>
          </p:cNvPr>
          <p:cNvSpPr>
            <a:spLocks noGrp="1"/>
          </p:cNvSpPr>
          <p:nvPr>
            <p:ph type="body" sz="half" idx="1"/>
          </p:nvPr>
        </p:nvSpPr>
        <p:spPr>
          <a:xfrm>
            <a:off x="914400" y="1981200"/>
            <a:ext cx="10363200" cy="4343400"/>
          </a:xfrm>
        </p:spPr>
        <p:txBody>
          <a:bodyPr>
            <a:normAutofit fontScale="47500" lnSpcReduction="20000"/>
          </a:bodyPr>
          <a:lstStyle/>
          <a:p>
            <a:pPr algn="l"/>
            <a:r>
              <a:rPr lang="en-US" b="0" i="0" dirty="0">
                <a:solidFill>
                  <a:srgbClr val="333333"/>
                </a:solidFill>
                <a:effectLst/>
                <a:latin typeface="Open Sans" panose="020B0606030504020204" pitchFamily="34" charset="0"/>
              </a:rPr>
              <a:t>This amendment enhances the Ultra Wideband (UWB) physical layers (PHYs) medium access control (MAC), and associated ranging techniques while retaining backward compatibility with enhanced ranging capable devices (ERDEVs).</a:t>
            </a:r>
            <a:br>
              <a:rPr lang="en-US" dirty="0"/>
            </a:br>
            <a:r>
              <a:rPr lang="en-US" b="0" i="0" dirty="0">
                <a:solidFill>
                  <a:srgbClr val="333333"/>
                </a:solidFill>
                <a:effectLst/>
                <a:latin typeface="Open Sans" panose="020B0606030504020204" pitchFamily="34" charset="0"/>
              </a:rPr>
              <a:t>Areas of enhancement include: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coding, preamble and modulation schemes to additional coding, preamble and modulation schemes to support improved link budget and/or reduced air-time relative to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channels and operating frequencies;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interference mitigation techniques to support greater device density and higher traffic use cases relative to the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improvements to accuracy, precision and reliability and interoperability for high-integrity ranging; schemes to reduce complexity and power consumption;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definitions for tightly coupled hybrid operation with narrowband signaling to assist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enhanced native discovery and connection setup mechanisms;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sensing capabilities to support presence detection and environment mapping;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and mechanisms supporting low-power low-latency streaming as well as high data-rate streaming allowing at least 50 Mb/s of throughput. </a:t>
            </a:r>
          </a:p>
          <a:p>
            <a:pPr algn="l"/>
            <a:br>
              <a:rPr lang="en-US" dirty="0"/>
            </a:br>
            <a:r>
              <a:rPr lang="en-US" b="0" i="0" dirty="0">
                <a:solidFill>
                  <a:srgbClr val="333333"/>
                </a:solidFill>
                <a:effectLst/>
                <a:latin typeface="Open Sans" panose="020B0606030504020204" pitchFamily="34" charset="0"/>
              </a:rPr>
              <a:t>Support for peer-to-peer, peer-to-multi-peer, and station-to-infrastructure protocols are in scope, as are infrastructure synchronization mechanisms. This amendment includes safeguards so that the high throughput data use cases do not cause significant disruption to low duty-cycle ranging use cases.</a:t>
            </a:r>
          </a:p>
          <a:p>
            <a:pPr algn="l"/>
            <a:endParaRPr lang="en-US" dirty="0">
              <a:solidFill>
                <a:srgbClr val="333333"/>
              </a:solidFill>
              <a:latin typeface="Open Sans" panose="020B0606030504020204" pitchFamily="34" charset="0"/>
            </a:endParaRPr>
          </a:p>
          <a:p>
            <a:pPr marL="0" indent="0" algn="ctr">
              <a:buNone/>
            </a:pPr>
            <a:r>
              <a:rPr lang="en-US" dirty="0">
                <a:hlinkClick r:id="rId2"/>
              </a:rPr>
              <a:t>https://development.standards.ieee.org/myproject-web/app#viewpar/9081</a:t>
            </a:r>
            <a:endParaRPr lang="en-US" dirty="0"/>
          </a:p>
          <a:p>
            <a:pPr marL="0" indent="0" algn="l">
              <a:buNone/>
            </a:pPr>
            <a:endParaRPr lang="en-US" dirty="0"/>
          </a:p>
          <a:p>
            <a:pPr algn="l"/>
            <a:endParaRPr lang="en-US" dirty="0"/>
          </a:p>
          <a:p>
            <a:endParaRPr lang="en-US" dirty="0"/>
          </a:p>
        </p:txBody>
      </p:sp>
      <p:sp>
        <p:nvSpPr>
          <p:cNvPr id="4" name="Slide Number Placeholder 3">
            <a:extLst>
              <a:ext uri="{FF2B5EF4-FFF2-40B4-BE49-F238E27FC236}">
                <a16:creationId xmlns:a16="http://schemas.microsoft.com/office/drawing/2014/main" id="{9AA19547-C1AE-1614-DC6C-2EB1CD73A84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18</a:t>
            </a:fld>
            <a:endParaRPr lang="en-US"/>
          </a:p>
        </p:txBody>
      </p:sp>
    </p:spTree>
    <p:extLst>
      <p:ext uri="{BB962C8B-B14F-4D97-AF65-F5344CB8AC3E}">
        <p14:creationId xmlns:p14="http://schemas.microsoft.com/office/powerpoint/2010/main" val="32255545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C70AE-F18E-1376-64C7-11BA36CA167F}"/>
              </a:ext>
            </a:extLst>
          </p:cNvPr>
          <p:cNvSpPr>
            <a:spLocks noGrp="1"/>
          </p:cNvSpPr>
          <p:nvPr>
            <p:ph type="title"/>
          </p:nvPr>
        </p:nvSpPr>
        <p:spPr>
          <a:xfrm>
            <a:off x="914400" y="685800"/>
            <a:ext cx="10363200" cy="457200"/>
          </a:xfrm>
        </p:spPr>
        <p:txBody>
          <a:bodyPr/>
          <a:lstStyle/>
          <a:p>
            <a:r>
              <a:rPr lang="en-US" sz="2800" dirty="0"/>
              <a:t>Project Schedule (working baseline)</a:t>
            </a:r>
          </a:p>
        </p:txBody>
      </p:sp>
      <p:sp>
        <p:nvSpPr>
          <p:cNvPr id="4" name="Slide Number Placeholder 3">
            <a:extLst>
              <a:ext uri="{FF2B5EF4-FFF2-40B4-BE49-F238E27FC236}">
                <a16:creationId xmlns:a16="http://schemas.microsoft.com/office/drawing/2014/main" id="{6C3CAD1C-F6D8-79DB-4BBB-6167206EC0F7}"/>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19</a:t>
            </a:fld>
            <a:endParaRPr lang="en-US"/>
          </a:p>
        </p:txBody>
      </p:sp>
      <p:graphicFrame>
        <p:nvGraphicFramePr>
          <p:cNvPr id="5" name="Table 4">
            <a:extLst>
              <a:ext uri="{FF2B5EF4-FFF2-40B4-BE49-F238E27FC236}">
                <a16:creationId xmlns:a16="http://schemas.microsoft.com/office/drawing/2014/main" id="{91ABEFE9-2CBD-BA50-743C-9EF09CF8CA64}"/>
              </a:ext>
            </a:extLst>
          </p:cNvPr>
          <p:cNvGraphicFramePr>
            <a:graphicFrameLocks noGrp="1"/>
          </p:cNvGraphicFramePr>
          <p:nvPr>
            <p:extLst>
              <p:ext uri="{D42A27DB-BD31-4B8C-83A1-F6EECF244321}">
                <p14:modId xmlns:p14="http://schemas.microsoft.com/office/powerpoint/2010/main" val="2558655819"/>
              </p:ext>
            </p:extLst>
          </p:nvPr>
        </p:nvGraphicFramePr>
        <p:xfrm>
          <a:off x="2286000" y="1295400"/>
          <a:ext cx="7760437" cy="5059945"/>
        </p:xfrm>
        <a:graphic>
          <a:graphicData uri="http://schemas.openxmlformats.org/drawingml/2006/table">
            <a:tbl>
              <a:tblPr/>
              <a:tblGrid>
                <a:gridCol w="896736">
                  <a:extLst>
                    <a:ext uri="{9D8B030D-6E8A-4147-A177-3AD203B41FA5}">
                      <a16:colId xmlns:a16="http://schemas.microsoft.com/office/drawing/2014/main" val="859022375"/>
                    </a:ext>
                  </a:extLst>
                </a:gridCol>
                <a:gridCol w="163664">
                  <a:extLst>
                    <a:ext uri="{9D8B030D-6E8A-4147-A177-3AD203B41FA5}">
                      <a16:colId xmlns:a16="http://schemas.microsoft.com/office/drawing/2014/main" val="3056671812"/>
                    </a:ext>
                  </a:extLst>
                </a:gridCol>
                <a:gridCol w="163664">
                  <a:extLst>
                    <a:ext uri="{9D8B030D-6E8A-4147-A177-3AD203B41FA5}">
                      <a16:colId xmlns:a16="http://schemas.microsoft.com/office/drawing/2014/main" val="2801988721"/>
                    </a:ext>
                  </a:extLst>
                </a:gridCol>
                <a:gridCol w="270885">
                  <a:extLst>
                    <a:ext uri="{9D8B030D-6E8A-4147-A177-3AD203B41FA5}">
                      <a16:colId xmlns:a16="http://schemas.microsoft.com/office/drawing/2014/main" val="3486883837"/>
                    </a:ext>
                  </a:extLst>
                </a:gridCol>
                <a:gridCol w="219254">
                  <a:extLst>
                    <a:ext uri="{9D8B030D-6E8A-4147-A177-3AD203B41FA5}">
                      <a16:colId xmlns:a16="http://schemas.microsoft.com/office/drawing/2014/main" val="2943955052"/>
                    </a:ext>
                  </a:extLst>
                </a:gridCol>
                <a:gridCol w="180250">
                  <a:extLst>
                    <a:ext uri="{9D8B030D-6E8A-4147-A177-3AD203B41FA5}">
                      <a16:colId xmlns:a16="http://schemas.microsoft.com/office/drawing/2014/main" val="1635642405"/>
                    </a:ext>
                  </a:extLst>
                </a:gridCol>
                <a:gridCol w="163664">
                  <a:extLst>
                    <a:ext uri="{9D8B030D-6E8A-4147-A177-3AD203B41FA5}">
                      <a16:colId xmlns:a16="http://schemas.microsoft.com/office/drawing/2014/main" val="4247004466"/>
                    </a:ext>
                  </a:extLst>
                </a:gridCol>
                <a:gridCol w="163664">
                  <a:extLst>
                    <a:ext uri="{9D8B030D-6E8A-4147-A177-3AD203B41FA5}">
                      <a16:colId xmlns:a16="http://schemas.microsoft.com/office/drawing/2014/main" val="722315258"/>
                    </a:ext>
                  </a:extLst>
                </a:gridCol>
                <a:gridCol w="163664">
                  <a:extLst>
                    <a:ext uri="{9D8B030D-6E8A-4147-A177-3AD203B41FA5}">
                      <a16:colId xmlns:a16="http://schemas.microsoft.com/office/drawing/2014/main" val="2755150756"/>
                    </a:ext>
                  </a:extLst>
                </a:gridCol>
                <a:gridCol w="163664">
                  <a:extLst>
                    <a:ext uri="{9D8B030D-6E8A-4147-A177-3AD203B41FA5}">
                      <a16:colId xmlns:a16="http://schemas.microsoft.com/office/drawing/2014/main" val="1837462061"/>
                    </a:ext>
                  </a:extLst>
                </a:gridCol>
                <a:gridCol w="163664">
                  <a:extLst>
                    <a:ext uri="{9D8B030D-6E8A-4147-A177-3AD203B41FA5}">
                      <a16:colId xmlns:a16="http://schemas.microsoft.com/office/drawing/2014/main" val="1694553603"/>
                    </a:ext>
                  </a:extLst>
                </a:gridCol>
                <a:gridCol w="163664">
                  <a:extLst>
                    <a:ext uri="{9D8B030D-6E8A-4147-A177-3AD203B41FA5}">
                      <a16:colId xmlns:a16="http://schemas.microsoft.com/office/drawing/2014/main" val="805340123"/>
                    </a:ext>
                  </a:extLst>
                </a:gridCol>
                <a:gridCol w="163664">
                  <a:extLst>
                    <a:ext uri="{9D8B030D-6E8A-4147-A177-3AD203B41FA5}">
                      <a16:colId xmlns:a16="http://schemas.microsoft.com/office/drawing/2014/main" val="204235997"/>
                    </a:ext>
                  </a:extLst>
                </a:gridCol>
                <a:gridCol w="163664">
                  <a:extLst>
                    <a:ext uri="{9D8B030D-6E8A-4147-A177-3AD203B41FA5}">
                      <a16:colId xmlns:a16="http://schemas.microsoft.com/office/drawing/2014/main" val="315157008"/>
                    </a:ext>
                  </a:extLst>
                </a:gridCol>
                <a:gridCol w="163664">
                  <a:extLst>
                    <a:ext uri="{9D8B030D-6E8A-4147-A177-3AD203B41FA5}">
                      <a16:colId xmlns:a16="http://schemas.microsoft.com/office/drawing/2014/main" val="1414150232"/>
                    </a:ext>
                  </a:extLst>
                </a:gridCol>
                <a:gridCol w="163664">
                  <a:extLst>
                    <a:ext uri="{9D8B030D-6E8A-4147-A177-3AD203B41FA5}">
                      <a16:colId xmlns:a16="http://schemas.microsoft.com/office/drawing/2014/main" val="1197699624"/>
                    </a:ext>
                  </a:extLst>
                </a:gridCol>
                <a:gridCol w="163664">
                  <a:extLst>
                    <a:ext uri="{9D8B030D-6E8A-4147-A177-3AD203B41FA5}">
                      <a16:colId xmlns:a16="http://schemas.microsoft.com/office/drawing/2014/main" val="1106251956"/>
                    </a:ext>
                  </a:extLst>
                </a:gridCol>
                <a:gridCol w="172168">
                  <a:extLst>
                    <a:ext uri="{9D8B030D-6E8A-4147-A177-3AD203B41FA5}">
                      <a16:colId xmlns:a16="http://schemas.microsoft.com/office/drawing/2014/main" val="3499333147"/>
                    </a:ext>
                  </a:extLst>
                </a:gridCol>
                <a:gridCol w="256823">
                  <a:extLst>
                    <a:ext uri="{9D8B030D-6E8A-4147-A177-3AD203B41FA5}">
                      <a16:colId xmlns:a16="http://schemas.microsoft.com/office/drawing/2014/main" val="330155105"/>
                    </a:ext>
                  </a:extLst>
                </a:gridCol>
                <a:gridCol w="163664">
                  <a:extLst>
                    <a:ext uri="{9D8B030D-6E8A-4147-A177-3AD203B41FA5}">
                      <a16:colId xmlns:a16="http://schemas.microsoft.com/office/drawing/2014/main" val="423061777"/>
                    </a:ext>
                  </a:extLst>
                </a:gridCol>
                <a:gridCol w="163664">
                  <a:extLst>
                    <a:ext uri="{9D8B030D-6E8A-4147-A177-3AD203B41FA5}">
                      <a16:colId xmlns:a16="http://schemas.microsoft.com/office/drawing/2014/main" val="1243999009"/>
                    </a:ext>
                  </a:extLst>
                </a:gridCol>
                <a:gridCol w="263854">
                  <a:extLst>
                    <a:ext uri="{9D8B030D-6E8A-4147-A177-3AD203B41FA5}">
                      <a16:colId xmlns:a16="http://schemas.microsoft.com/office/drawing/2014/main" val="210366518"/>
                    </a:ext>
                  </a:extLst>
                </a:gridCol>
                <a:gridCol w="163664">
                  <a:extLst>
                    <a:ext uri="{9D8B030D-6E8A-4147-A177-3AD203B41FA5}">
                      <a16:colId xmlns:a16="http://schemas.microsoft.com/office/drawing/2014/main" val="3447638966"/>
                    </a:ext>
                  </a:extLst>
                </a:gridCol>
                <a:gridCol w="163664">
                  <a:extLst>
                    <a:ext uri="{9D8B030D-6E8A-4147-A177-3AD203B41FA5}">
                      <a16:colId xmlns:a16="http://schemas.microsoft.com/office/drawing/2014/main" val="2903488451"/>
                    </a:ext>
                  </a:extLst>
                </a:gridCol>
                <a:gridCol w="163664">
                  <a:extLst>
                    <a:ext uri="{9D8B030D-6E8A-4147-A177-3AD203B41FA5}">
                      <a16:colId xmlns:a16="http://schemas.microsoft.com/office/drawing/2014/main" val="1062964703"/>
                    </a:ext>
                  </a:extLst>
                </a:gridCol>
                <a:gridCol w="163664">
                  <a:extLst>
                    <a:ext uri="{9D8B030D-6E8A-4147-A177-3AD203B41FA5}">
                      <a16:colId xmlns:a16="http://schemas.microsoft.com/office/drawing/2014/main" val="1234199519"/>
                    </a:ext>
                  </a:extLst>
                </a:gridCol>
                <a:gridCol w="163664">
                  <a:extLst>
                    <a:ext uri="{9D8B030D-6E8A-4147-A177-3AD203B41FA5}">
                      <a16:colId xmlns:a16="http://schemas.microsoft.com/office/drawing/2014/main" val="2272667793"/>
                    </a:ext>
                  </a:extLst>
                </a:gridCol>
                <a:gridCol w="163664">
                  <a:extLst>
                    <a:ext uri="{9D8B030D-6E8A-4147-A177-3AD203B41FA5}">
                      <a16:colId xmlns:a16="http://schemas.microsoft.com/office/drawing/2014/main" val="4088176425"/>
                    </a:ext>
                  </a:extLst>
                </a:gridCol>
                <a:gridCol w="163664">
                  <a:extLst>
                    <a:ext uri="{9D8B030D-6E8A-4147-A177-3AD203B41FA5}">
                      <a16:colId xmlns:a16="http://schemas.microsoft.com/office/drawing/2014/main" val="3962572487"/>
                    </a:ext>
                  </a:extLst>
                </a:gridCol>
                <a:gridCol w="163664">
                  <a:extLst>
                    <a:ext uri="{9D8B030D-6E8A-4147-A177-3AD203B41FA5}">
                      <a16:colId xmlns:a16="http://schemas.microsoft.com/office/drawing/2014/main" val="4109095285"/>
                    </a:ext>
                  </a:extLst>
                </a:gridCol>
                <a:gridCol w="163664">
                  <a:extLst>
                    <a:ext uri="{9D8B030D-6E8A-4147-A177-3AD203B41FA5}">
                      <a16:colId xmlns:a16="http://schemas.microsoft.com/office/drawing/2014/main" val="767843840"/>
                    </a:ext>
                  </a:extLst>
                </a:gridCol>
                <a:gridCol w="163664">
                  <a:extLst>
                    <a:ext uri="{9D8B030D-6E8A-4147-A177-3AD203B41FA5}">
                      <a16:colId xmlns:a16="http://schemas.microsoft.com/office/drawing/2014/main" val="1761253281"/>
                    </a:ext>
                  </a:extLst>
                </a:gridCol>
                <a:gridCol w="249792">
                  <a:extLst>
                    <a:ext uri="{9D8B030D-6E8A-4147-A177-3AD203B41FA5}">
                      <a16:colId xmlns:a16="http://schemas.microsoft.com/office/drawing/2014/main" val="3088102511"/>
                    </a:ext>
                  </a:extLst>
                </a:gridCol>
                <a:gridCol w="254187">
                  <a:extLst>
                    <a:ext uri="{9D8B030D-6E8A-4147-A177-3AD203B41FA5}">
                      <a16:colId xmlns:a16="http://schemas.microsoft.com/office/drawing/2014/main" val="1106079071"/>
                    </a:ext>
                  </a:extLst>
                </a:gridCol>
                <a:gridCol w="163664">
                  <a:extLst>
                    <a:ext uri="{9D8B030D-6E8A-4147-A177-3AD203B41FA5}">
                      <a16:colId xmlns:a16="http://schemas.microsoft.com/office/drawing/2014/main" val="2112302469"/>
                    </a:ext>
                  </a:extLst>
                </a:gridCol>
                <a:gridCol w="250232">
                  <a:extLst>
                    <a:ext uri="{9D8B030D-6E8A-4147-A177-3AD203B41FA5}">
                      <a16:colId xmlns:a16="http://schemas.microsoft.com/office/drawing/2014/main" val="875399749"/>
                    </a:ext>
                  </a:extLst>
                </a:gridCol>
                <a:gridCol w="163664">
                  <a:extLst>
                    <a:ext uri="{9D8B030D-6E8A-4147-A177-3AD203B41FA5}">
                      <a16:colId xmlns:a16="http://schemas.microsoft.com/office/drawing/2014/main" val="4011572350"/>
                    </a:ext>
                  </a:extLst>
                </a:gridCol>
                <a:gridCol w="163664">
                  <a:extLst>
                    <a:ext uri="{9D8B030D-6E8A-4147-A177-3AD203B41FA5}">
                      <a16:colId xmlns:a16="http://schemas.microsoft.com/office/drawing/2014/main" val="118711575"/>
                    </a:ext>
                  </a:extLst>
                </a:gridCol>
                <a:gridCol w="163664">
                  <a:extLst>
                    <a:ext uri="{9D8B030D-6E8A-4147-A177-3AD203B41FA5}">
                      <a16:colId xmlns:a16="http://schemas.microsoft.com/office/drawing/2014/main" val="1721140086"/>
                    </a:ext>
                  </a:extLst>
                </a:gridCol>
              </a:tblGrid>
              <a:tr h="227231">
                <a:tc>
                  <a:txBody>
                    <a:bodyPr/>
                    <a:lstStyle/>
                    <a:p>
                      <a:pPr algn="l" fontAlgn="b"/>
                      <a:r>
                        <a:rPr lang="en-US" sz="600" b="0" i="0" u="none" strike="noStrike" dirty="0">
                          <a:solidFill>
                            <a:srgbClr val="000000"/>
                          </a:solidFill>
                          <a:effectLst/>
                          <a:latin typeface="Calibri" panose="020F0502020204030204" pitchFamily="34" charset="0"/>
                        </a:rPr>
                        <a:t>Proposed project schedule</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dirty="0">
                          <a:solidFill>
                            <a:srgbClr val="000000"/>
                          </a:solidFill>
                          <a:effectLst/>
                          <a:latin typeface="Calibri" panose="020F0502020204030204" pitchFamily="34" charset="0"/>
                        </a:rPr>
                        <a:t>Nov</a:t>
                      </a:r>
                    </a:p>
                    <a:p>
                      <a:pPr algn="r" fontAlgn="b"/>
                      <a:r>
                        <a:rPr lang="en-US" sz="600" b="0" i="0" u="none" strike="noStrike" dirty="0">
                          <a:solidFill>
                            <a:srgbClr val="000000"/>
                          </a:solidFill>
                          <a:effectLst/>
                          <a:latin typeface="Calibri" panose="020F0502020204030204" pitchFamily="34" charset="0"/>
                        </a:rPr>
                        <a:t>-22</a:t>
                      </a: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Dec-22</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Jan-23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Mar-23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May-23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Aug-23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Sep-23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Oct-23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Nov-23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Jan-24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Mar-24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Apr-24</a:t>
                      </a:r>
                    </a:p>
                  </a:txBody>
                  <a:tcPr marL="1674" marR="1674" marT="1674" marB="0" anchor="b">
                    <a:lnL>
                      <a:noFill/>
                    </a:lnL>
                    <a:lnR>
                      <a:noFill/>
                    </a:lnR>
                    <a:lnT>
                      <a:noFill/>
                    </a:lnT>
                    <a:lnB>
                      <a:noFill/>
                    </a:lnB>
                  </a:tcPr>
                </a:tc>
                <a:tc>
                  <a:txBody>
                    <a:bodyPr/>
                    <a:lstStyle/>
                    <a:p>
                      <a:pPr algn="r" fontAlgn="b"/>
                      <a:r>
                        <a:rPr lang="en-US" sz="600" b="0" i="0" u="none" strike="noStrike">
                          <a:solidFill>
                            <a:srgbClr val="000000"/>
                          </a:solidFill>
                          <a:effectLst/>
                          <a:latin typeface="Calibri" panose="020F0502020204030204" pitchFamily="34" charset="0"/>
                        </a:rPr>
                        <a:t>May-24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Aug-24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Sep-24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Oct-24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Nov24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 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Jan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Mar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May</a:t>
                      </a:r>
                    </a:p>
                    <a:p>
                      <a:pPr algn="r" fontAlgn="b"/>
                      <a:r>
                        <a:rPr lang="en-US" sz="600" b="0" i="0" u="none" strike="noStrike" dirty="0">
                          <a:solidFill>
                            <a:srgbClr val="000000"/>
                          </a:solidFill>
                          <a:effectLst/>
                          <a:latin typeface="Calibri" panose="020F0502020204030204" pitchFamily="34" charset="0"/>
                        </a:rPr>
                        <a:t>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June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July 25</a:t>
                      </a: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754048683"/>
                  </a:ext>
                </a:extLst>
              </a:tr>
              <a:tr h="105869">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extLst>
                  <a:ext uri="{0D108BD9-81ED-4DB2-BD59-A6C34878D82A}">
                    <a16:rowId xmlns:a16="http://schemas.microsoft.com/office/drawing/2014/main" val="2763354957"/>
                  </a:ext>
                </a:extLst>
              </a:tr>
              <a:tr h="209834">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noFill/>
                      <a:prstDash val="solid"/>
                      <a:round/>
                      <a:headEnd type="none" w="med" len="med"/>
                      <a:tailEnd type="none" w="med" len="med"/>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592098040"/>
                  </a:ext>
                </a:extLst>
              </a:tr>
              <a:tr h="209834">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DDEBF7"/>
                    </a:solid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w="6350" cap="flat" cmpd="sng" algn="ctr">
                      <a:noFill/>
                      <a:prstDash val="solid"/>
                      <a:round/>
                      <a:headEnd type="none" w="med" len="med"/>
                      <a:tailEnd type="none" w="med" len="med"/>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452197904"/>
                  </a:ext>
                </a:extLst>
              </a:tr>
              <a:tr h="209834">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noFill/>
                      <a:prstDash val="solid"/>
                      <a:round/>
                      <a:headEnd type="none" w="med" len="med"/>
                      <a:tailEnd type="none" w="med" len="med"/>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229021214"/>
                  </a:ext>
                </a:extLst>
              </a:tr>
              <a:tr h="313799">
                <a:tc>
                  <a:txBody>
                    <a:bodyPr/>
                    <a:lstStyle/>
                    <a:p>
                      <a:pPr algn="l" fontAlgn="b"/>
                      <a:r>
                        <a:rPr lang="en-US" sz="600" b="0" i="0" u="none" strike="noStrike" dirty="0">
                          <a:solidFill>
                            <a:srgbClr val="000000"/>
                          </a:solidFill>
                          <a:effectLst/>
                          <a:latin typeface="Calibri" panose="020F0502020204030204" pitchFamily="34" charset="0"/>
                        </a:rPr>
                        <a:t>Integrate </a:t>
                      </a:r>
                      <a:r>
                        <a:rPr lang="en-US" sz="600" b="0" i="0" u="none" strike="noStrike" dirty="0" err="1">
                          <a:solidFill>
                            <a:srgbClr val="000000"/>
                          </a:solidFill>
                          <a:effectLst/>
                          <a:latin typeface="Calibri" panose="020F0502020204030204" pitchFamily="34" charset="0"/>
                        </a:rPr>
                        <a:t>poposals</a:t>
                      </a:r>
                      <a:r>
                        <a:rPr lang="en-US" sz="600" b="0" i="0" u="none" strike="noStrike" dirty="0">
                          <a:solidFill>
                            <a:srgbClr val="000000"/>
                          </a:solidFill>
                          <a:effectLst/>
                          <a:latin typeface="Calibri" panose="020F0502020204030204" pitchFamily="34" charset="0"/>
                        </a:rPr>
                        <a:t>/contributions into TFD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solidFill>
                      <a:schemeClr val="accent5">
                        <a:lumMod val="60000"/>
                        <a:lumOff val="40000"/>
                      </a:schemeClr>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5">
                        <a:lumMod val="60000"/>
                        <a:lumOff val="40000"/>
                      </a:schemeClr>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w="6350" cap="flat" cmpd="sng" algn="ctr">
                      <a:noFill/>
                      <a:prstDash val="solid"/>
                      <a:round/>
                      <a:headEnd type="none" w="med" len="med"/>
                      <a:tailEnd type="none" w="med" len="med"/>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841120262"/>
                  </a:ext>
                </a:extLst>
              </a:tr>
              <a:tr h="105869">
                <a:tc>
                  <a:txBody>
                    <a:bodyPr/>
                    <a:lstStyle/>
                    <a:p>
                      <a:pPr algn="l" fontAlgn="b"/>
                      <a:r>
                        <a:rPr lang="en-US" sz="600" b="0" i="0" u="none" strike="noStrike" dirty="0">
                          <a:solidFill>
                            <a:srgbClr val="000000"/>
                          </a:solidFill>
                          <a:effectLst/>
                          <a:highlight>
                            <a:srgbClr val="FFFF00"/>
                          </a:highlight>
                          <a:latin typeface="Calibri" panose="020F0502020204030204" pitchFamily="34" charset="0"/>
                        </a:rPr>
                        <a:t>Develop draft from TFD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5">
                        <a:lumMod val="20000"/>
                        <a:lumOff val="80000"/>
                      </a:schemeClr>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5">
                        <a:lumMod val="20000"/>
                        <a:lumOff val="80000"/>
                      </a:schemeClr>
                    </a:solidFill>
                  </a:tcPr>
                </a:tc>
                <a:tc>
                  <a:txBody>
                    <a:bodyPr/>
                    <a:lstStyle/>
                    <a:p>
                      <a:pPr marL="0" algn="l" defTabSz="457200" rtl="0" eaLnBrk="1" fontAlgn="b" latinLnBrk="0" hangingPunct="1"/>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484602179"/>
                  </a:ext>
                </a:extLst>
              </a:tr>
              <a:tr h="105869">
                <a:tc>
                  <a:txBody>
                    <a:bodyPr/>
                    <a:lstStyle/>
                    <a:p>
                      <a:pPr algn="l" fontAlgn="b"/>
                      <a:r>
                        <a:rPr lang="en-US" sz="600" b="0" i="0" u="none" strike="noStrike">
                          <a:solidFill>
                            <a:srgbClr val="000000"/>
                          </a:solidFill>
                          <a:effectLst/>
                          <a:latin typeface="Calibri" panose="020F0502020204030204" pitchFamily="34" charset="0"/>
                        </a:rPr>
                        <a:t>Draft 0</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3F3F76"/>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122470232"/>
                  </a:ext>
                </a:extLst>
              </a:tr>
              <a:tr h="209834">
                <a:tc>
                  <a:txBody>
                    <a:bodyPr/>
                    <a:lstStyle/>
                    <a:p>
                      <a:pPr algn="l" fontAlgn="b"/>
                      <a:r>
                        <a:rPr lang="en-US" sz="600" b="0" i="0" u="none" strike="noStrike">
                          <a:solidFill>
                            <a:srgbClr val="000000"/>
                          </a:solidFill>
                          <a:effectLst/>
                          <a:latin typeface="Calibri" panose="020F0502020204030204" pitchFamily="34" charset="0"/>
                        </a:rPr>
                        <a:t>TG draft review and revision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792765712"/>
                  </a:ext>
                </a:extLst>
              </a:tr>
              <a:tr h="209834">
                <a:tc>
                  <a:txBody>
                    <a:bodyPr/>
                    <a:lstStyle/>
                    <a:p>
                      <a:pPr algn="l" fontAlgn="b"/>
                      <a:r>
                        <a:rPr lang="en-US" sz="600" b="0" i="0" u="none" strike="noStrike" dirty="0">
                          <a:solidFill>
                            <a:srgbClr val="000000"/>
                          </a:solidFill>
                          <a:effectLst/>
                          <a:latin typeface="Calibri" panose="020F0502020204030204" pitchFamily="34" charset="0"/>
                        </a:rPr>
                        <a:t>Working group pre-ballot review</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250532966"/>
                  </a:ext>
                </a:extLst>
              </a:tr>
              <a:tr h="209834">
                <a:tc>
                  <a:txBody>
                    <a:bodyPr/>
                    <a:lstStyle/>
                    <a:p>
                      <a:pPr algn="l" fontAlgn="b"/>
                      <a:r>
                        <a:rPr lang="en-US" sz="600" b="0" i="0" u="none" strike="noStrike" dirty="0">
                          <a:solidFill>
                            <a:srgbClr val="000000"/>
                          </a:solidFill>
                          <a:effectLst/>
                          <a:latin typeface="Calibri" panose="020F0502020204030204" pitchFamily="34" charset="0"/>
                        </a:rPr>
                        <a:t>Pre-ballot review and comment resolution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807331602"/>
                  </a:ext>
                </a:extLst>
              </a:tr>
              <a:tr h="105869">
                <a:tc>
                  <a:txBody>
                    <a:bodyPr/>
                    <a:lstStyle/>
                    <a:p>
                      <a:pPr algn="ctr" fontAlgn="b"/>
                      <a:r>
                        <a:rPr lang="en-US" sz="600" b="0" i="0" u="none" strike="noStrike">
                          <a:solidFill>
                            <a:srgbClr val="3F3F76"/>
                          </a:solidFill>
                          <a:effectLst/>
                          <a:latin typeface="Calibri" panose="020F0502020204030204" pitchFamily="34" charset="0"/>
                        </a:rPr>
                        <a:t>First letter 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878362126"/>
                  </a:ext>
                </a:extLst>
              </a:tr>
              <a:tr h="151946">
                <a:tc>
                  <a:txBody>
                    <a:bodyPr/>
                    <a:lstStyle/>
                    <a:p>
                      <a:pPr algn="l" fontAlgn="b"/>
                      <a:r>
                        <a:rPr lang="en-US" sz="600" b="0" i="0" u="none" strike="noStrike">
                          <a:solidFill>
                            <a:srgbClr val="000000"/>
                          </a:solidFill>
                          <a:effectLst/>
                          <a:latin typeface="Calibri" panose="020F0502020204030204" pitchFamily="34" charset="0"/>
                        </a:rPr>
                        <a:t>LB Comment Resolution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319822025"/>
                  </a:ext>
                </a:extLst>
              </a:tr>
              <a:tr h="151946">
                <a:tc>
                  <a:txBody>
                    <a:bodyPr/>
                    <a:lstStyle/>
                    <a:p>
                      <a:pPr algn="l" fontAlgn="b"/>
                      <a:r>
                        <a:rPr lang="en-US" sz="600" b="0" i="0" u="none" strike="noStrike">
                          <a:solidFill>
                            <a:srgbClr val="3F3F76"/>
                          </a:solidFill>
                          <a:effectLst/>
                          <a:latin typeface="Calibri" panose="020F0502020204030204" pitchFamily="34" charset="0"/>
                        </a:rPr>
                        <a:t>WG Recirculatoin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760740310"/>
                  </a:ext>
                </a:extLst>
              </a:tr>
              <a:tr h="209834">
                <a:tc>
                  <a:txBody>
                    <a:bodyPr/>
                    <a:lstStyle/>
                    <a:p>
                      <a:pPr algn="l" fontAlgn="b"/>
                      <a:r>
                        <a:rPr lang="en-US" sz="600" b="0" i="0" u="none" strike="noStrike">
                          <a:solidFill>
                            <a:srgbClr val="000000"/>
                          </a:solidFill>
                          <a:effectLst/>
                          <a:latin typeface="Calibri" panose="020F0502020204030204" pitchFamily="34" charset="0"/>
                        </a:rPr>
                        <a:t>Comment resolution, 1st recirc</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727567655"/>
                  </a:ext>
                </a:extLst>
              </a:tr>
              <a:tr h="209834">
                <a:tc>
                  <a:txBody>
                    <a:bodyPr/>
                    <a:lstStyle/>
                    <a:p>
                      <a:pPr algn="l" fontAlgn="b"/>
                      <a:r>
                        <a:rPr lang="en-US" sz="600" b="0" i="0" u="none" strike="noStrike">
                          <a:solidFill>
                            <a:srgbClr val="9C5700"/>
                          </a:solidFill>
                          <a:effectLst/>
                          <a:latin typeface="Calibri" panose="020F0502020204030204" pitchFamily="34" charset="0"/>
                        </a:rPr>
                        <a:t>Conditional approval for SA 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185908550"/>
                  </a:ext>
                </a:extLst>
              </a:tr>
              <a:tr h="151946">
                <a:tc>
                  <a:txBody>
                    <a:bodyPr/>
                    <a:lstStyle/>
                    <a:p>
                      <a:pPr algn="l" fontAlgn="b"/>
                      <a:r>
                        <a:rPr lang="en-US" sz="600" b="0" i="0" u="none" strike="noStrike">
                          <a:solidFill>
                            <a:srgbClr val="3F3F76"/>
                          </a:solidFill>
                          <a:effectLst/>
                          <a:latin typeface="Calibri" panose="020F0502020204030204" pitchFamily="34" charset="0"/>
                        </a:rPr>
                        <a:t>WG Recirculatoin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818537944"/>
                  </a:ext>
                </a:extLst>
              </a:tr>
              <a:tr h="227231">
                <a:tc>
                  <a:txBody>
                    <a:bodyPr/>
                    <a:lstStyle/>
                    <a:p>
                      <a:pPr algn="l" fontAlgn="b"/>
                      <a:r>
                        <a:rPr lang="en-US" sz="600" b="0" i="0" u="none" strike="noStrike">
                          <a:solidFill>
                            <a:srgbClr val="000000"/>
                          </a:solidFill>
                          <a:effectLst/>
                          <a:latin typeface="Calibri" panose="020F0502020204030204" pitchFamily="34" charset="0"/>
                        </a:rPr>
                        <a:t>Comment resolution, 2nd recirc and final recirc</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786936665"/>
                  </a:ext>
                </a:extLst>
              </a:tr>
              <a:tr h="105869">
                <a:tc>
                  <a:txBody>
                    <a:bodyPr/>
                    <a:lstStyle/>
                    <a:p>
                      <a:pPr algn="l" fontAlgn="b"/>
                      <a:r>
                        <a:rPr lang="en-US" sz="600" b="0" i="0" u="none" strike="noStrike">
                          <a:solidFill>
                            <a:srgbClr val="FFFFFF"/>
                          </a:solidFill>
                          <a:effectLst/>
                          <a:latin typeface="Calibri" panose="020F0502020204030204" pitchFamily="34" charset="0"/>
                        </a:rPr>
                        <a:t>First SA 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426868868"/>
                  </a:ext>
                </a:extLst>
              </a:tr>
              <a:tr h="209834">
                <a:tc>
                  <a:txBody>
                    <a:bodyPr/>
                    <a:lstStyle/>
                    <a:p>
                      <a:pPr algn="l" fontAlgn="b"/>
                      <a:r>
                        <a:rPr lang="en-US" sz="600" b="0" i="0" u="none" strike="noStrike">
                          <a:solidFill>
                            <a:srgbClr val="000000"/>
                          </a:solidFill>
                          <a:effectLst/>
                          <a:latin typeface="Calibri" panose="020F0502020204030204" pitchFamily="34" charset="0"/>
                        </a:rPr>
                        <a:t>Comment resolution, first SA ballot</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548321204"/>
                  </a:ext>
                </a:extLst>
              </a:tr>
              <a:tr h="151946">
                <a:tc>
                  <a:txBody>
                    <a:bodyPr/>
                    <a:lstStyle/>
                    <a:p>
                      <a:pPr algn="l" fontAlgn="b"/>
                      <a:r>
                        <a:rPr lang="en-US" sz="600" b="0" i="0" u="none" strike="noStrike">
                          <a:solidFill>
                            <a:srgbClr val="FFFFFF"/>
                          </a:solidFill>
                          <a:effectLst/>
                          <a:latin typeface="Calibri" panose="020F0502020204030204" pitchFamily="34" charset="0"/>
                        </a:rPr>
                        <a:t>SA Resirculation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178392580"/>
                  </a:ext>
                </a:extLst>
              </a:tr>
              <a:tr h="209834">
                <a:tc>
                  <a:txBody>
                    <a:bodyPr/>
                    <a:lstStyle/>
                    <a:p>
                      <a:pPr algn="l" fontAlgn="b"/>
                      <a:r>
                        <a:rPr lang="en-US" sz="600" b="0" i="0" u="none" strike="noStrike">
                          <a:solidFill>
                            <a:srgbClr val="000000"/>
                          </a:solidFill>
                          <a:effectLst/>
                          <a:latin typeface="Calibri" panose="020F0502020204030204" pitchFamily="34" charset="0"/>
                        </a:rPr>
                        <a:t>Comment resolution, SA recirculation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265598334"/>
                  </a:ext>
                </a:extLst>
              </a:tr>
              <a:tr h="151946">
                <a:tc>
                  <a:txBody>
                    <a:bodyPr/>
                    <a:lstStyle/>
                    <a:p>
                      <a:pPr algn="l" fontAlgn="b"/>
                      <a:r>
                        <a:rPr lang="en-US" sz="600" b="0" i="0" u="none" strike="noStrike">
                          <a:solidFill>
                            <a:srgbClr val="FFFFFF"/>
                          </a:solidFill>
                          <a:effectLst/>
                          <a:latin typeface="Calibri" panose="020F0502020204030204" pitchFamily="34" charset="0"/>
                        </a:rPr>
                        <a:t>SA Resirculation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811637180"/>
                  </a:ext>
                </a:extLst>
              </a:tr>
              <a:tr h="209834">
                <a:tc>
                  <a:txBody>
                    <a:bodyPr/>
                    <a:lstStyle/>
                    <a:p>
                      <a:pPr algn="l" fontAlgn="b"/>
                      <a:r>
                        <a:rPr lang="fr-FR" sz="600" b="0" i="0" u="none" strike="noStrike">
                          <a:solidFill>
                            <a:srgbClr val="000000"/>
                          </a:solidFill>
                          <a:effectLst/>
                          <a:latin typeface="Calibri" panose="020F0502020204030204" pitchFamily="34" charset="0"/>
                        </a:rPr>
                        <a:t>Comment resolution, 2nd SA recirc</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871386347"/>
                  </a:ext>
                </a:extLst>
              </a:tr>
              <a:tr h="313799">
                <a:tc>
                  <a:txBody>
                    <a:bodyPr/>
                    <a:lstStyle/>
                    <a:p>
                      <a:pPr algn="l" fontAlgn="b"/>
                      <a:r>
                        <a:rPr lang="en-US" sz="600" b="0" i="0" u="none" strike="noStrike">
                          <a:solidFill>
                            <a:srgbClr val="9C5700"/>
                          </a:solidFill>
                          <a:effectLst/>
                          <a:latin typeface="Calibri" panose="020F0502020204030204" pitchFamily="34" charset="0"/>
                        </a:rPr>
                        <a:t>Conditional or unconditional approval to RevCom</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541026467"/>
                  </a:ext>
                </a:extLst>
              </a:tr>
              <a:tr h="274767">
                <a:tc>
                  <a:txBody>
                    <a:bodyPr/>
                    <a:lstStyle/>
                    <a:p>
                      <a:pPr algn="l" fontAlgn="b"/>
                      <a:r>
                        <a:rPr lang="en-US" sz="600" b="0" i="0" u="none" strike="noStrike">
                          <a:solidFill>
                            <a:srgbClr val="000000"/>
                          </a:solidFill>
                          <a:effectLst/>
                          <a:latin typeface="Calibri" panose="020F0502020204030204" pitchFamily="34" charset="0"/>
                        </a:rPr>
                        <a:t>Optional 3rd SA recirc if needed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2B2B2"/>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w="6350" cap="flat" cmpd="sng" algn="ctr">
                      <a:solidFill>
                        <a:srgbClr val="B2B2B2"/>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B2B2B2"/>
                      </a:solidFill>
                      <a:prstDash val="solid"/>
                      <a:round/>
                      <a:headEnd type="none" w="med" len="med"/>
                      <a:tailEnd type="none" w="med" len="med"/>
                    </a:lnB>
                    <a:noFill/>
                  </a:tcPr>
                </a:tc>
                <a:extLst>
                  <a:ext uri="{0D108BD9-81ED-4DB2-BD59-A6C34878D82A}">
                    <a16:rowId xmlns:a16="http://schemas.microsoft.com/office/drawing/2014/main" val="3644381539"/>
                  </a:ext>
                </a:extLst>
              </a:tr>
              <a:tr h="105869">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00B0F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B2B2B2"/>
                      </a:solidFill>
                      <a:prstDash val="solid"/>
                      <a:round/>
                      <a:headEnd type="none" w="med" len="med"/>
                      <a:tailEnd type="none" w="med" len="med"/>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B2B2B2"/>
                      </a:solidFill>
                      <a:prstDash val="solid"/>
                      <a:round/>
                      <a:headEnd type="none" w="med" len="med"/>
                      <a:tailEnd type="none" w="med" len="med"/>
                    </a:lnR>
                    <a:lnT>
                      <a:noFill/>
                    </a:lnT>
                    <a:lnB>
                      <a:noFill/>
                    </a:lnB>
                    <a:noFill/>
                  </a:tcPr>
                </a:tc>
                <a:tc>
                  <a:txBody>
                    <a:bodyPr/>
                    <a:lstStyle/>
                    <a:p>
                      <a:pPr algn="l" fontAlgn="b"/>
                      <a:r>
                        <a:rPr lang="en-US" sz="600" b="0" i="0" u="none" strike="noStrike" dirty="0">
                          <a:solidFill>
                            <a:srgbClr val="3F3F76"/>
                          </a:solidFill>
                          <a:effectLst/>
                          <a:latin typeface="Calibri" panose="020F0502020204030204" pitchFamily="34" charset="0"/>
                        </a:rPr>
                        <a:t>`</a:t>
                      </a: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noFill/>
                  </a:tcPr>
                </a:tc>
                <a:extLst>
                  <a:ext uri="{0D108BD9-81ED-4DB2-BD59-A6C34878D82A}">
                    <a16:rowId xmlns:a16="http://schemas.microsoft.com/office/drawing/2014/main" val="4122092336"/>
                  </a:ext>
                </a:extLst>
              </a:tr>
            </a:tbl>
          </a:graphicData>
        </a:graphic>
      </p:graphicFrame>
      <p:sp>
        <p:nvSpPr>
          <p:cNvPr id="6" name="Arrow: Right 5">
            <a:extLst>
              <a:ext uri="{FF2B5EF4-FFF2-40B4-BE49-F238E27FC236}">
                <a16:creationId xmlns:a16="http://schemas.microsoft.com/office/drawing/2014/main" id="{EE11191D-0977-6B7E-F910-9E575A0FF25E}"/>
              </a:ext>
            </a:extLst>
          </p:cNvPr>
          <p:cNvSpPr/>
          <p:nvPr/>
        </p:nvSpPr>
        <p:spPr bwMode="auto">
          <a:xfrm rot="16200000">
            <a:off x="4736574" y="4507974"/>
            <a:ext cx="2188409" cy="378043"/>
          </a:xfrm>
          <a:prstGeom prst="rightArrow">
            <a:avLst/>
          </a:prstGeom>
          <a:solidFill>
            <a:srgbClr val="00B8FF">
              <a:alpha val="35000"/>
            </a:srgb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eaLnBrk="1" hangingPunct="1">
              <a:buClr>
                <a:srgbClr val="000000"/>
              </a:buClr>
              <a:buSzPct val="100000"/>
            </a:pPr>
            <a:r>
              <a:rPr lang="en-US" sz="900" dirty="0">
                <a:solidFill>
                  <a:srgbClr val="FF0000"/>
                </a:solidFill>
                <a:latin typeface="+mn-lt"/>
                <a:ea typeface="ＭＳ Ｐゴシック" charset="0"/>
                <a:cs typeface="ＭＳ Ｐゴシック" charset="0"/>
              </a:rPr>
              <a:t>You are Here </a:t>
            </a:r>
          </a:p>
        </p:txBody>
      </p:sp>
    </p:spTree>
    <p:extLst>
      <p:ext uri="{BB962C8B-B14F-4D97-AF65-F5344CB8AC3E}">
        <p14:creationId xmlns:p14="http://schemas.microsoft.com/office/powerpoint/2010/main" val="1102350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D478927-EBBB-D360-6913-635EC8422525}"/>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a:t>
            </a:fld>
            <a:endParaRPr lang="en-US"/>
          </a:p>
        </p:txBody>
      </p:sp>
      <p:sp>
        <p:nvSpPr>
          <p:cNvPr id="6" name="Footer Placeholder 5">
            <a:extLst>
              <a:ext uri="{FF2B5EF4-FFF2-40B4-BE49-F238E27FC236}">
                <a16:creationId xmlns:a16="http://schemas.microsoft.com/office/drawing/2014/main" id="{9D258FCF-2CD8-9BD1-2193-C12C72533C8D}"/>
              </a:ext>
            </a:extLst>
          </p:cNvPr>
          <p:cNvSpPr>
            <a:spLocks noGrp="1"/>
          </p:cNvSpPr>
          <p:nvPr>
            <p:ph type="ftr" sz="quarter" idx="4294967295"/>
          </p:nvPr>
        </p:nvSpPr>
        <p:spPr>
          <a:xfrm>
            <a:off x="8026400" y="6475413"/>
            <a:ext cx="4165600" cy="184150"/>
          </a:xfrm>
          <a:prstGeom prst="rect">
            <a:avLst/>
          </a:prstGeom>
        </p:spPr>
        <p:txBody>
          <a:bodyPr/>
          <a:lstStyle/>
          <a:p>
            <a:pPr>
              <a:defRPr/>
            </a:pPr>
            <a:r>
              <a:rPr lang="en-US"/>
              <a:t>Clint Powell, Meta Platforms</a:t>
            </a:r>
            <a:endParaRPr lang="en-US" dirty="0"/>
          </a:p>
        </p:txBody>
      </p:sp>
      <p:pic>
        <p:nvPicPr>
          <p:cNvPr id="9" name="Picture 8" descr="A picture containing text, colorful, decorated&#10;&#10;Description automatically generated">
            <a:extLst>
              <a:ext uri="{FF2B5EF4-FFF2-40B4-BE49-F238E27FC236}">
                <a16:creationId xmlns:a16="http://schemas.microsoft.com/office/drawing/2014/main" id="{F8964304-CE5A-A095-76A5-E7A96A91177F}"/>
              </a:ext>
            </a:extLst>
          </p:cNvPr>
          <p:cNvPicPr>
            <a:picLocks noChangeAspect="1"/>
          </p:cNvPicPr>
          <p:nvPr/>
        </p:nvPicPr>
        <p:blipFill>
          <a:blip r:embed="rId2"/>
          <a:stretch>
            <a:fillRect/>
          </a:stretch>
        </p:blipFill>
        <p:spPr>
          <a:xfrm>
            <a:off x="479376" y="764704"/>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0" name="Title 2">
            <a:extLst>
              <a:ext uri="{FF2B5EF4-FFF2-40B4-BE49-F238E27FC236}">
                <a16:creationId xmlns:a16="http://schemas.microsoft.com/office/drawing/2014/main" id="{5CCCC684-B412-AB4C-0936-26DD339068F4}"/>
              </a:ext>
            </a:extLst>
          </p:cNvPr>
          <p:cNvSpPr>
            <a:spLocks noGrp="1"/>
          </p:cNvSpPr>
          <p:nvPr>
            <p:ph type="ctrTitle"/>
          </p:nvPr>
        </p:nvSpPr>
        <p:spPr>
          <a:xfrm>
            <a:off x="3906417" y="804307"/>
            <a:ext cx="7772400" cy="1470025"/>
          </a:xfrm>
          <a:solidFill>
            <a:schemeClr val="bg1">
              <a:lumMod val="95000"/>
            </a:schemeClr>
          </a:solidFill>
        </p:spPr>
        <p:txBody>
          <a:bodyPr/>
          <a:lstStyle/>
          <a:p>
            <a:r>
              <a:rPr lang="en-US" dirty="0"/>
              <a:t>Task Group 15.4ab</a:t>
            </a:r>
            <a:br>
              <a:rPr lang="en-US" dirty="0"/>
            </a:br>
            <a:r>
              <a:rPr lang="en-US" sz="3600" dirty="0"/>
              <a:t>Next Generation UWB Amendment</a:t>
            </a:r>
          </a:p>
        </p:txBody>
      </p:sp>
      <p:sp>
        <p:nvSpPr>
          <p:cNvPr id="11" name="Subtitle 3">
            <a:extLst>
              <a:ext uri="{FF2B5EF4-FFF2-40B4-BE49-F238E27FC236}">
                <a16:creationId xmlns:a16="http://schemas.microsoft.com/office/drawing/2014/main" id="{1F0D43FA-F6BD-0786-B287-9D745B501004}"/>
              </a:ext>
            </a:extLst>
          </p:cNvPr>
          <p:cNvSpPr>
            <a:spLocks noGrp="1"/>
          </p:cNvSpPr>
          <p:nvPr>
            <p:ph type="subTitle" idx="1"/>
          </p:nvPr>
        </p:nvSpPr>
        <p:spPr>
          <a:xfrm>
            <a:off x="839416" y="2372137"/>
            <a:ext cx="7056784" cy="4039056"/>
          </a:xfrm>
          <a:ln>
            <a:solidFill>
              <a:schemeClr val="bg2">
                <a:lumMod val="20000"/>
                <a:lumOff val="80000"/>
              </a:schemeClr>
            </a:solidFill>
          </a:ln>
        </p:spPr>
        <p:txBody>
          <a:bodyPr/>
          <a:lstStyle/>
          <a:p>
            <a:r>
              <a:rPr lang="en-US" sz="2800" dirty="0"/>
              <a:t>January 2024 802 Wireless Interim Session</a:t>
            </a:r>
          </a:p>
          <a:p>
            <a:r>
              <a:rPr lang="en-US" sz="2800" dirty="0"/>
              <a:t>Mixed Mode</a:t>
            </a:r>
          </a:p>
          <a:p>
            <a:r>
              <a:rPr lang="en-US" sz="2800" dirty="0"/>
              <a:t>Live from Panama City, Panama</a:t>
            </a:r>
          </a:p>
        </p:txBody>
      </p:sp>
      <p:pic>
        <p:nvPicPr>
          <p:cNvPr id="13" name="Picture 12" descr="A sign on the sidewalk&#10;&#10;Description automatically generated">
            <a:extLst>
              <a:ext uri="{FF2B5EF4-FFF2-40B4-BE49-F238E27FC236}">
                <a16:creationId xmlns:a16="http://schemas.microsoft.com/office/drawing/2014/main" id="{3B4507C0-303E-B2A3-EDA3-FE81BCE3F65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26400" y="2372137"/>
            <a:ext cx="3901440" cy="2926080"/>
          </a:xfrm>
          <a:prstGeom prst="rect">
            <a:avLst/>
          </a:prstGeom>
        </p:spPr>
      </p:pic>
    </p:spTree>
    <p:extLst>
      <p:ext uri="{BB962C8B-B14F-4D97-AF65-F5344CB8AC3E}">
        <p14:creationId xmlns:p14="http://schemas.microsoft.com/office/powerpoint/2010/main" val="6637388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A2453C4-3535-8B75-4CDA-903E65B5950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20</a:t>
            </a:fld>
            <a:endParaRPr lang="en-US"/>
          </a:p>
        </p:txBody>
      </p:sp>
      <p:graphicFrame>
        <p:nvGraphicFramePr>
          <p:cNvPr id="5" name="Content Placeholder 7">
            <a:extLst>
              <a:ext uri="{FF2B5EF4-FFF2-40B4-BE49-F238E27FC236}">
                <a16:creationId xmlns:a16="http://schemas.microsoft.com/office/drawing/2014/main" id="{6FF9BBCE-3347-FF78-32A7-6D238BEC6304}"/>
              </a:ext>
            </a:extLst>
          </p:cNvPr>
          <p:cNvGraphicFramePr>
            <a:graphicFrameLocks/>
          </p:cNvGraphicFramePr>
          <p:nvPr/>
        </p:nvGraphicFramePr>
        <p:xfrm>
          <a:off x="3200400" y="1238653"/>
          <a:ext cx="6324599" cy="4885341"/>
        </p:xfrm>
        <a:graphic>
          <a:graphicData uri="http://schemas.openxmlformats.org/drawingml/2006/table">
            <a:tbl>
              <a:tblPr>
                <a:tableStyleId>{5C22544A-7EE6-4342-B048-85BDC9FD1C3A}</a:tableStyleId>
              </a:tblPr>
              <a:tblGrid>
                <a:gridCol w="2900757">
                  <a:extLst>
                    <a:ext uri="{9D8B030D-6E8A-4147-A177-3AD203B41FA5}">
                      <a16:colId xmlns:a16="http://schemas.microsoft.com/office/drawing/2014/main" val="4020299781"/>
                    </a:ext>
                  </a:extLst>
                </a:gridCol>
                <a:gridCol w="1711921">
                  <a:extLst>
                    <a:ext uri="{9D8B030D-6E8A-4147-A177-3AD203B41FA5}">
                      <a16:colId xmlns:a16="http://schemas.microsoft.com/office/drawing/2014/main" val="1015812903"/>
                    </a:ext>
                  </a:extLst>
                </a:gridCol>
                <a:gridCol w="1711921">
                  <a:extLst>
                    <a:ext uri="{9D8B030D-6E8A-4147-A177-3AD203B41FA5}">
                      <a16:colId xmlns:a16="http://schemas.microsoft.com/office/drawing/2014/main" val="433678205"/>
                    </a:ext>
                  </a:extLst>
                </a:gridCol>
              </a:tblGrid>
              <a:tr h="280267">
                <a:tc>
                  <a:txBody>
                    <a:bodyPr/>
                    <a:lstStyle/>
                    <a:p>
                      <a:pPr algn="l" fontAlgn="b"/>
                      <a:endParaRPr lang="en-US" sz="1400" b="0" i="0" u="none" strike="noStrike" dirty="0">
                        <a:solidFill>
                          <a:schemeClr val="accent2">
                            <a:lumMod val="50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accent2">
                              <a:lumMod val="50000"/>
                            </a:schemeClr>
                          </a:solidFill>
                          <a:effectLst/>
                          <a:latin typeface="Calibri" panose="020F0502020204030204" pitchFamily="34" charset="0"/>
                        </a:rPr>
                        <a:t>Original Schedule</a:t>
                      </a: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accent2">
                              <a:lumMod val="50000"/>
                            </a:schemeClr>
                          </a:solidFill>
                          <a:effectLst/>
                          <a:latin typeface="Calibri" panose="020F0502020204030204" pitchFamily="34" charset="0"/>
                        </a:rPr>
                        <a:t>Current Schedule</a:t>
                      </a:r>
                    </a:p>
                  </a:txBody>
                  <a:tcPr marL="5715" marR="5715" marT="5715" marB="0" anchor="ctr">
                    <a:solidFill>
                      <a:schemeClr val="accent3">
                        <a:lumMod val="95000"/>
                      </a:schemeClr>
                    </a:solidFill>
                  </a:tcPr>
                </a:tc>
                <a:extLst>
                  <a:ext uri="{0D108BD9-81ED-4DB2-BD59-A6C34878D82A}">
                    <a16:rowId xmlns:a16="http://schemas.microsoft.com/office/drawing/2014/main" val="3601916564"/>
                  </a:ext>
                </a:extLst>
              </a:tr>
              <a:tr h="280267">
                <a:tc>
                  <a:txBody>
                    <a:bodyPr/>
                    <a:lstStyle/>
                    <a:p>
                      <a:pPr algn="l" fontAlgn="b"/>
                      <a:r>
                        <a:rPr lang="en-US" sz="1400" u="none" strike="noStrike" dirty="0">
                          <a:solidFill>
                            <a:schemeClr val="bg1">
                              <a:lumMod val="75000"/>
                            </a:schemeClr>
                          </a:solidFill>
                          <a:effectLst/>
                        </a:rPr>
                        <a:t>Call for proposals</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bg1">
                              <a:lumMod val="75000"/>
                            </a:schemeClr>
                          </a:solidFill>
                          <a:effectLst/>
                          <a:latin typeface="Calibri" panose="020F0502020204030204" pitchFamily="34" charset="0"/>
                        </a:rPr>
                        <a:t>November 2021</a:t>
                      </a:r>
                    </a:p>
                  </a:txBody>
                  <a:tcPr marL="5715" marR="5715" marT="5715" marB="0" anchor="ctr">
                    <a:solidFill>
                      <a:schemeClr val="accent3">
                        <a:lumMod val="95000"/>
                      </a:schemeClr>
                    </a:solidFill>
                  </a:tcPr>
                </a:tc>
                <a:tc>
                  <a:txBody>
                    <a:bodyPr/>
                    <a:lstStyle/>
                    <a:p>
                      <a:pPr algn="l" fontAlgn="b"/>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solidFill>
                      <a:schemeClr val="accent3">
                        <a:lumMod val="95000"/>
                      </a:schemeClr>
                    </a:solidFill>
                  </a:tcPr>
                </a:tc>
                <a:extLst>
                  <a:ext uri="{0D108BD9-81ED-4DB2-BD59-A6C34878D82A}">
                    <a16:rowId xmlns:a16="http://schemas.microsoft.com/office/drawing/2014/main" val="3321393315"/>
                  </a:ext>
                </a:extLst>
              </a:tr>
              <a:tr h="551295">
                <a:tc>
                  <a:txBody>
                    <a:bodyPr/>
                    <a:lstStyle/>
                    <a:p>
                      <a:pPr algn="l" fontAlgn="b"/>
                      <a:r>
                        <a:rPr lang="en-US" sz="1400" u="none" strike="noStrike" dirty="0">
                          <a:solidFill>
                            <a:schemeClr val="bg1">
                              <a:lumMod val="75000"/>
                            </a:schemeClr>
                          </a:solidFill>
                          <a:effectLst/>
                        </a:rPr>
                        <a:t>Cut-off for new features (high level feature set), PHY</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b="0" i="0" u="none" strike="noStrike" dirty="0">
                          <a:solidFill>
                            <a:schemeClr val="bg1">
                              <a:lumMod val="75000"/>
                            </a:schemeClr>
                          </a:solidFill>
                          <a:effectLst/>
                          <a:latin typeface="Calibri" panose="020F0502020204030204" pitchFamily="34" charset="0"/>
                        </a:rPr>
                        <a:t>May 2022 </a:t>
                      </a:r>
                    </a:p>
                  </a:txBody>
                  <a:tcPr marL="5715" marR="5715" marT="571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extLst>
                  <a:ext uri="{0D108BD9-81ED-4DB2-BD59-A6C34878D82A}">
                    <a16:rowId xmlns:a16="http://schemas.microsoft.com/office/drawing/2014/main" val="2694915279"/>
                  </a:ext>
                </a:extLst>
              </a:tr>
              <a:tr h="551295">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solidFill>
                            <a:schemeClr val="bg1">
                              <a:lumMod val="75000"/>
                            </a:schemeClr>
                          </a:solidFill>
                          <a:effectLst/>
                        </a:rPr>
                        <a:t>Cut-off for new features (high level feature set), MAC</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July 2022</a:t>
                      </a:r>
                    </a:p>
                  </a:txBody>
                  <a:tcPr marL="5715" marR="5715" marT="5715" marB="0" anchor="ctr"/>
                </a:tc>
                <a:tc>
                  <a:txBody>
                    <a:bodyPr/>
                    <a:lstStyle/>
                    <a:p>
                      <a:pPr algn="l" fontAlgn="b"/>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extLst>
                  <a:ext uri="{0D108BD9-81ED-4DB2-BD59-A6C34878D82A}">
                    <a16:rowId xmlns:a16="http://schemas.microsoft.com/office/drawing/2014/main" val="3657201518"/>
                  </a:ext>
                </a:extLst>
              </a:tr>
              <a:tr h="551295">
                <a:tc>
                  <a:txBody>
                    <a:bodyPr/>
                    <a:lstStyle/>
                    <a:p>
                      <a:pPr algn="l" fontAlgn="b"/>
                      <a:r>
                        <a:rPr lang="en-US" sz="1400" u="none" strike="noStrike" dirty="0">
                          <a:solidFill>
                            <a:schemeClr val="bg1">
                              <a:lumMod val="75000"/>
                            </a:schemeClr>
                          </a:solidFill>
                          <a:effectLst/>
                        </a:rPr>
                        <a:t>Draft 0</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Post-January 2023 </a:t>
                      </a: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Post </a:t>
                      </a:r>
                      <a:r>
                        <a:rPr lang="en-US" sz="1400" b="0" i="0" u="none" strike="sngStrike" dirty="0">
                          <a:solidFill>
                            <a:schemeClr val="bg1">
                              <a:lumMod val="75000"/>
                            </a:schemeClr>
                          </a:solidFill>
                          <a:effectLst/>
                          <a:latin typeface="Calibri" panose="020F0502020204030204" pitchFamily="34" charset="0"/>
                        </a:rPr>
                        <a:t>March</a:t>
                      </a:r>
                      <a:r>
                        <a:rPr lang="en-US" sz="1400" b="0" i="0" u="none" strike="noStrike" dirty="0">
                          <a:solidFill>
                            <a:schemeClr val="bg1">
                              <a:lumMod val="75000"/>
                            </a:schemeClr>
                          </a:solidFill>
                          <a:effectLst/>
                          <a:latin typeface="Calibri" panose="020F0502020204030204" pitchFamily="34" charset="0"/>
                        </a:rPr>
                        <a:t> </a:t>
                      </a:r>
                      <a:r>
                        <a:rPr lang="en-US" sz="1400" b="0" i="0" u="none" strike="sngStrike" dirty="0">
                          <a:solidFill>
                            <a:schemeClr val="bg1">
                              <a:lumMod val="75000"/>
                            </a:schemeClr>
                          </a:solidFill>
                          <a:effectLst/>
                          <a:latin typeface="Calibri" panose="020F0502020204030204" pitchFamily="34" charset="0"/>
                        </a:rPr>
                        <a:t>July</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noStrike" dirty="0">
                          <a:solidFill>
                            <a:schemeClr val="bg1">
                              <a:lumMod val="75000"/>
                            </a:schemeClr>
                          </a:solidFill>
                          <a:effectLst/>
                          <a:latin typeface="Calibri" panose="020F0502020204030204" pitchFamily="34" charset="0"/>
                        </a:rPr>
                        <a:t>Sept 2023</a:t>
                      </a:r>
                    </a:p>
                  </a:txBody>
                  <a:tcPr marL="5715" marR="5715" marT="5715" marB="0" anchor="ctr"/>
                </a:tc>
                <a:extLst>
                  <a:ext uri="{0D108BD9-81ED-4DB2-BD59-A6C34878D82A}">
                    <a16:rowId xmlns:a16="http://schemas.microsoft.com/office/drawing/2014/main" val="3811737940"/>
                  </a:ext>
                </a:extLst>
              </a:tr>
              <a:tr h="551295">
                <a:tc>
                  <a:txBody>
                    <a:bodyPr/>
                    <a:lstStyle/>
                    <a:p>
                      <a:pPr algn="l" fontAlgn="b"/>
                      <a:r>
                        <a:rPr lang="en-US" sz="1400" u="none" strike="noStrike" dirty="0">
                          <a:solidFill>
                            <a:schemeClr val="bg1">
                              <a:lumMod val="75000"/>
                            </a:schemeClr>
                          </a:solidFill>
                          <a:effectLst/>
                        </a:rPr>
                        <a:t>TG draft review and revision complete</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February - March 2023</a:t>
                      </a:r>
                    </a:p>
                  </a:txBody>
                  <a:tcPr marL="5715" marR="5715" marT="5715" marB="0" anchor="ctr"/>
                </a:tc>
                <a:tc>
                  <a:txBody>
                    <a:bodyPr/>
                    <a:lstStyle/>
                    <a:p>
                      <a:pPr algn="l" fontAlgn="b"/>
                      <a:r>
                        <a:rPr lang="en-US" sz="1400" b="0" i="0" u="none" strike="sngStrike" dirty="0">
                          <a:solidFill>
                            <a:schemeClr val="bg1">
                              <a:lumMod val="75000"/>
                            </a:schemeClr>
                          </a:solidFill>
                          <a:effectLst/>
                          <a:latin typeface="Calibri" panose="020F0502020204030204" pitchFamily="34" charset="0"/>
                        </a:rPr>
                        <a:t>Mar-June 2023</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sngStrike" dirty="0">
                          <a:solidFill>
                            <a:schemeClr val="bg1">
                              <a:lumMod val="75000"/>
                            </a:schemeClr>
                          </a:solidFill>
                          <a:effectLst/>
                          <a:latin typeface="Calibri" panose="020F0502020204030204" pitchFamily="34" charset="0"/>
                        </a:rPr>
                        <a:t>Sept 2023 Oct 2023</a:t>
                      </a:r>
                    </a:p>
                  </a:txBody>
                  <a:tcPr marL="5715" marR="5715" marT="5715" marB="0" anchor="ctr"/>
                </a:tc>
                <a:extLst>
                  <a:ext uri="{0D108BD9-81ED-4DB2-BD59-A6C34878D82A}">
                    <a16:rowId xmlns:a16="http://schemas.microsoft.com/office/drawing/2014/main" val="244108333"/>
                  </a:ext>
                </a:extLst>
              </a:tr>
              <a:tr h="822322">
                <a:tc>
                  <a:txBody>
                    <a:bodyPr/>
                    <a:lstStyle/>
                    <a:p>
                      <a:pPr algn="l" fontAlgn="b"/>
                      <a:r>
                        <a:rPr lang="en-US" sz="1400" u="none" strike="noStrike" dirty="0">
                          <a:solidFill>
                            <a:srgbClr val="FF0000"/>
                          </a:solidFill>
                          <a:effectLst/>
                        </a:rPr>
                        <a:t>Working group pre-ballot review commence</a:t>
                      </a:r>
                      <a:endParaRPr lang="en-US" sz="1400" b="0" i="0" u="none" strike="noStrike" dirty="0">
                        <a:solidFill>
                          <a:srgbClr val="FF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000000"/>
                          </a:solidFill>
                          <a:effectLst/>
                          <a:latin typeface="Calibri" panose="020F0502020204030204" pitchFamily="34" charset="0"/>
                        </a:rPr>
                        <a:t>March – May 2023 (following March meeting)</a:t>
                      </a:r>
                    </a:p>
                  </a:txBody>
                  <a:tcPr marL="5715" marR="5715" marT="5715" marB="0" anchor="ctr"/>
                </a:tc>
                <a:tc>
                  <a:txBody>
                    <a:bodyPr/>
                    <a:lstStyle/>
                    <a:p>
                      <a:pPr algn="l" fontAlgn="b"/>
                      <a:r>
                        <a:rPr lang="en-US" sz="1400" b="0" i="0" u="none" strike="sngStrike" dirty="0">
                          <a:solidFill>
                            <a:srgbClr val="000000"/>
                          </a:solidFill>
                          <a:effectLst/>
                          <a:latin typeface="Calibri" panose="020F0502020204030204" pitchFamily="34" charset="0"/>
                        </a:rPr>
                        <a:t>July</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August</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Sept</a:t>
                      </a:r>
                      <a:r>
                        <a:rPr lang="en-US" sz="1400" b="0" i="0" u="none" strike="noStrike" dirty="0">
                          <a:solidFill>
                            <a:srgbClr val="000000"/>
                          </a:solidFill>
                          <a:effectLst/>
                          <a:latin typeface="Calibri" panose="020F0502020204030204" pitchFamily="34" charset="0"/>
                        </a:rPr>
                        <a:t> </a:t>
                      </a:r>
                    </a:p>
                    <a:p>
                      <a:pPr algn="l" fontAlgn="b"/>
                      <a:r>
                        <a:rPr lang="en-US" sz="1400" b="0" i="0" u="none" strike="noStrike" dirty="0">
                          <a:solidFill>
                            <a:srgbClr val="FF0000"/>
                          </a:solidFill>
                          <a:effectLst/>
                          <a:latin typeface="Calibri" panose="020F0502020204030204" pitchFamily="34" charset="0"/>
                        </a:rPr>
                        <a:t>Start: Nov 2023</a:t>
                      </a:r>
                    </a:p>
                    <a:p>
                      <a:pPr algn="l" fontAlgn="b"/>
                      <a:r>
                        <a:rPr lang="en-US" sz="1400" b="0" i="0" u="none" strike="noStrike" dirty="0">
                          <a:solidFill>
                            <a:srgbClr val="FF0000"/>
                          </a:solidFill>
                          <a:effectLst/>
                          <a:latin typeface="Calibri" panose="020F0502020204030204" pitchFamily="34" charset="0"/>
                        </a:rPr>
                        <a:t>Close: 2 Jan 2024</a:t>
                      </a:r>
                    </a:p>
                  </a:txBody>
                  <a:tcPr marL="5715" marR="5715" marT="5715" marB="0" anchor="ctr"/>
                </a:tc>
                <a:extLst>
                  <a:ext uri="{0D108BD9-81ED-4DB2-BD59-A6C34878D82A}">
                    <a16:rowId xmlns:a16="http://schemas.microsoft.com/office/drawing/2014/main" val="871787359"/>
                  </a:ext>
                </a:extLst>
              </a:tr>
              <a:tr h="280267">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effectLst/>
                        </a:rPr>
                        <a:t>Comment Resolution </a:t>
                      </a:r>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kern="1200" dirty="0">
                          <a:solidFill>
                            <a:srgbClr val="FF0000"/>
                          </a:solidFill>
                          <a:effectLst/>
                          <a:latin typeface="Calibri" panose="020F0502020204030204" pitchFamily="34" charset="0"/>
                          <a:ea typeface="+mn-ea"/>
                          <a:cs typeface="+mn-cs"/>
                        </a:rPr>
                        <a:t>Start: Jan 2024</a:t>
                      </a:r>
                    </a:p>
                    <a:p>
                      <a:pPr algn="l" fontAlgn="b"/>
                      <a:r>
                        <a:rPr lang="en-US" sz="1400" b="0" i="0" u="none" strike="noStrike" kern="1200" dirty="0">
                          <a:solidFill>
                            <a:srgbClr val="FF0000"/>
                          </a:solidFill>
                          <a:effectLst/>
                          <a:latin typeface="Calibri" panose="020F0502020204030204" pitchFamily="34" charset="0"/>
                          <a:ea typeface="+mn-ea"/>
                          <a:cs typeface="+mn-cs"/>
                        </a:rPr>
                        <a:t>Done: March 2024</a:t>
                      </a:r>
                    </a:p>
                  </a:txBody>
                  <a:tcPr marL="5715" marR="5715" marT="5715" marB="0" anchor="ctr"/>
                </a:tc>
                <a:extLst>
                  <a:ext uri="{0D108BD9-81ED-4DB2-BD59-A6C34878D82A}">
                    <a16:rowId xmlns:a16="http://schemas.microsoft.com/office/drawing/2014/main" val="4143125971"/>
                  </a:ext>
                </a:extLst>
              </a:tr>
              <a:tr h="280267">
                <a:tc>
                  <a:txBody>
                    <a:bodyPr/>
                    <a:lstStyle/>
                    <a:p>
                      <a:pPr algn="l" fontAlgn="b"/>
                      <a:r>
                        <a:rPr lang="en-US" sz="1400" u="none" strike="noStrike" dirty="0">
                          <a:effectLst/>
                        </a:rPr>
                        <a:t>First letter ballot</a:t>
                      </a:r>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000000"/>
                          </a:solidFill>
                          <a:effectLst/>
                          <a:latin typeface="Calibri" panose="020F0502020204030204" pitchFamily="34" charset="0"/>
                        </a:rPr>
                        <a:t>June 2023 (following meeting)</a:t>
                      </a:r>
                    </a:p>
                  </a:txBody>
                  <a:tcPr marL="5715" marR="5715" marT="5715" marB="0" anchor="ctr"/>
                </a:tc>
                <a:tc>
                  <a:txBody>
                    <a:bodyPr/>
                    <a:lstStyle/>
                    <a:p>
                      <a:pPr algn="l" fontAlgn="b"/>
                      <a:r>
                        <a:rPr lang="en-US" sz="1400" b="0" i="0" u="none" strike="sngStrike" dirty="0">
                          <a:solidFill>
                            <a:srgbClr val="000000"/>
                          </a:solidFill>
                          <a:effectLst/>
                          <a:latin typeface="Calibri" panose="020F0502020204030204" pitchFamily="34" charset="0"/>
                        </a:rPr>
                        <a:t>Oct</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Nov 2023</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Jan 2024</a:t>
                      </a:r>
                    </a:p>
                    <a:p>
                      <a:pPr algn="l" fontAlgn="b"/>
                      <a:r>
                        <a:rPr lang="en-US" sz="1400" b="0" i="0" u="none" strike="noStrike" dirty="0">
                          <a:solidFill>
                            <a:srgbClr val="C00000"/>
                          </a:solidFill>
                          <a:effectLst/>
                          <a:latin typeface="Calibri" panose="020F0502020204030204" pitchFamily="34" charset="0"/>
                        </a:rPr>
                        <a:t>March 2024</a:t>
                      </a:r>
                    </a:p>
                  </a:txBody>
                  <a:tcPr marL="5715" marR="5715" marT="5715" marB="0" anchor="ctr"/>
                </a:tc>
                <a:extLst>
                  <a:ext uri="{0D108BD9-81ED-4DB2-BD59-A6C34878D82A}">
                    <a16:rowId xmlns:a16="http://schemas.microsoft.com/office/drawing/2014/main" val="1521214383"/>
                  </a:ext>
                </a:extLst>
              </a:tr>
              <a:tr h="280267">
                <a:tc>
                  <a:txBody>
                    <a:bodyPr/>
                    <a:lstStyle/>
                    <a:p>
                      <a:pPr algn="l" fontAlgn="b"/>
                      <a:r>
                        <a:rPr lang="en-US" sz="1400" b="0" i="0" u="none" strike="noStrike" dirty="0">
                          <a:solidFill>
                            <a:srgbClr val="000000"/>
                          </a:solidFill>
                          <a:effectLst/>
                          <a:latin typeface="Calibri" panose="020F0502020204030204" pitchFamily="34" charset="0"/>
                        </a:rPr>
                        <a:t>Initial LB comment resolution</a:t>
                      </a:r>
                    </a:p>
                  </a:txBody>
                  <a:tcPr marL="5715" marR="5715" marT="5715"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C00000"/>
                          </a:solidFill>
                          <a:effectLst/>
                          <a:latin typeface="Calibri" panose="020F0502020204030204" pitchFamily="34" charset="0"/>
                        </a:rPr>
                        <a:t>Start: May 2024</a:t>
                      </a:r>
                    </a:p>
                    <a:p>
                      <a:pPr algn="l" fontAlgn="b"/>
                      <a:r>
                        <a:rPr lang="en-US" sz="1400" b="0" i="0" u="none" strike="noStrike" dirty="0">
                          <a:solidFill>
                            <a:srgbClr val="C00000"/>
                          </a:solidFill>
                          <a:effectLst/>
                          <a:latin typeface="Calibri" panose="020F0502020204030204" pitchFamily="34" charset="0"/>
                        </a:rPr>
                        <a:t>Done:  TBD</a:t>
                      </a:r>
                    </a:p>
                  </a:txBody>
                  <a:tcPr marL="5715" marR="5715" marT="5715" marB="0" anchor="ctr"/>
                </a:tc>
                <a:extLst>
                  <a:ext uri="{0D108BD9-81ED-4DB2-BD59-A6C34878D82A}">
                    <a16:rowId xmlns:a16="http://schemas.microsoft.com/office/drawing/2014/main" val="3759099120"/>
                  </a:ext>
                </a:extLst>
              </a:tr>
            </a:tbl>
          </a:graphicData>
        </a:graphic>
      </p:graphicFrame>
      <p:sp>
        <p:nvSpPr>
          <p:cNvPr id="6" name="TextBox 5">
            <a:extLst>
              <a:ext uri="{FF2B5EF4-FFF2-40B4-BE49-F238E27FC236}">
                <a16:creationId xmlns:a16="http://schemas.microsoft.com/office/drawing/2014/main" id="{11BB7E29-2063-374F-C054-C36720382F35}"/>
              </a:ext>
            </a:extLst>
          </p:cNvPr>
          <p:cNvSpPr txBox="1"/>
          <p:nvPr/>
        </p:nvSpPr>
        <p:spPr>
          <a:xfrm>
            <a:off x="4748950" y="762000"/>
            <a:ext cx="3331105" cy="369332"/>
          </a:xfrm>
          <a:prstGeom prst="rect">
            <a:avLst/>
          </a:prstGeom>
          <a:solidFill>
            <a:schemeClr val="bg1">
              <a:lumMod val="85000"/>
            </a:schemeClr>
          </a:solidFill>
        </p:spPr>
        <p:txBody>
          <a:bodyPr wrap="none" rtlCol="0">
            <a:spAutoFit/>
          </a:bodyPr>
          <a:lstStyle/>
          <a:p>
            <a:r>
              <a:rPr lang="en-US" sz="1800" dirty="0">
                <a:solidFill>
                  <a:srgbClr val="C00000"/>
                </a:solidFill>
                <a:latin typeface="+mn-lt"/>
                <a:cs typeface="Aharoni" panose="02010803020104030203" pitchFamily="2" charset="-79"/>
              </a:rPr>
              <a:t>Near Term Working Milestones</a:t>
            </a:r>
          </a:p>
        </p:txBody>
      </p:sp>
      <p:sp>
        <p:nvSpPr>
          <p:cNvPr id="7" name="Arrow: Right 6">
            <a:extLst>
              <a:ext uri="{FF2B5EF4-FFF2-40B4-BE49-F238E27FC236}">
                <a16:creationId xmlns:a16="http://schemas.microsoft.com/office/drawing/2014/main" id="{CAA5F9E5-CE78-936B-C7D1-022B382DC22E}"/>
              </a:ext>
            </a:extLst>
          </p:cNvPr>
          <p:cNvSpPr/>
          <p:nvPr/>
        </p:nvSpPr>
        <p:spPr bwMode="auto">
          <a:xfrm rot="1074038">
            <a:off x="715602" y="4161851"/>
            <a:ext cx="2484640"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We are here</a:t>
            </a:r>
          </a:p>
        </p:txBody>
      </p:sp>
      <p:sp>
        <p:nvSpPr>
          <p:cNvPr id="8" name="Arrow: Right 7">
            <a:extLst>
              <a:ext uri="{FF2B5EF4-FFF2-40B4-BE49-F238E27FC236}">
                <a16:creationId xmlns:a16="http://schemas.microsoft.com/office/drawing/2014/main" id="{A513F6F9-F392-B9AC-3D2D-2BDF86100875}"/>
              </a:ext>
            </a:extLst>
          </p:cNvPr>
          <p:cNvSpPr/>
          <p:nvPr/>
        </p:nvSpPr>
        <p:spPr bwMode="auto">
          <a:xfrm rot="21093287">
            <a:off x="652460" y="5307667"/>
            <a:ext cx="2484640"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Heading towards</a:t>
            </a:r>
          </a:p>
        </p:txBody>
      </p:sp>
      <p:sp>
        <p:nvSpPr>
          <p:cNvPr id="10" name="Rectangle 9">
            <a:extLst>
              <a:ext uri="{FF2B5EF4-FFF2-40B4-BE49-F238E27FC236}">
                <a16:creationId xmlns:a16="http://schemas.microsoft.com/office/drawing/2014/main" id="{6E17B51B-9C70-4F69-E9ED-CC3D88C39F4D}"/>
              </a:ext>
            </a:extLst>
          </p:cNvPr>
          <p:cNvSpPr/>
          <p:nvPr/>
        </p:nvSpPr>
        <p:spPr bwMode="auto">
          <a:xfrm>
            <a:off x="3048000" y="1753363"/>
            <a:ext cx="6705600" cy="215229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4000" b="0" i="0" u="none" strike="noStrike" cap="none" normalizeH="0" baseline="0" dirty="0">
                <a:ln>
                  <a:noFill/>
                </a:ln>
                <a:solidFill>
                  <a:srgbClr val="C00000"/>
                </a:solidFill>
                <a:effectLst/>
                <a:latin typeface="+mn-lt"/>
              </a:rPr>
              <a:t>DONE</a:t>
            </a:r>
          </a:p>
        </p:txBody>
      </p:sp>
    </p:spTree>
    <p:extLst>
      <p:ext uri="{BB962C8B-B14F-4D97-AF65-F5344CB8AC3E}">
        <p14:creationId xmlns:p14="http://schemas.microsoft.com/office/powerpoint/2010/main" val="9727613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4F1EE-85C6-15A2-A283-36C00276FB28}"/>
              </a:ext>
            </a:extLst>
          </p:cNvPr>
          <p:cNvSpPr>
            <a:spLocks noGrp="1"/>
          </p:cNvSpPr>
          <p:nvPr>
            <p:ph type="title"/>
          </p:nvPr>
        </p:nvSpPr>
        <p:spPr>
          <a:xfrm>
            <a:off x="914400" y="685800"/>
            <a:ext cx="10363200" cy="1752600"/>
          </a:xfrm>
        </p:spPr>
        <p:txBody>
          <a:bodyPr/>
          <a:lstStyle/>
          <a:p>
            <a:r>
              <a:rPr lang="en-US" dirty="0"/>
              <a:t>Comment resolution reports</a:t>
            </a:r>
          </a:p>
        </p:txBody>
      </p:sp>
      <p:sp>
        <p:nvSpPr>
          <p:cNvPr id="4" name="Slide Number Placeholder 3">
            <a:extLst>
              <a:ext uri="{FF2B5EF4-FFF2-40B4-BE49-F238E27FC236}">
                <a16:creationId xmlns:a16="http://schemas.microsoft.com/office/drawing/2014/main" id="{986ECB91-853E-D216-19C2-BD7FFDB9FFE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21</a:t>
            </a:fld>
            <a:endParaRPr lang="en-US"/>
          </a:p>
        </p:txBody>
      </p:sp>
      <p:pic>
        <p:nvPicPr>
          <p:cNvPr id="6" name="Picture 5" descr="A different colored rectangular signs&#10;&#10;Description automatically generated with medium confidence">
            <a:extLst>
              <a:ext uri="{FF2B5EF4-FFF2-40B4-BE49-F238E27FC236}">
                <a16:creationId xmlns:a16="http://schemas.microsoft.com/office/drawing/2014/main" id="{043CD5B2-C542-9B3A-12BC-269661664F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62448" y="3200400"/>
            <a:ext cx="2667103" cy="2697480"/>
          </a:xfrm>
          <a:prstGeom prst="rect">
            <a:avLst/>
          </a:prstGeom>
        </p:spPr>
      </p:pic>
    </p:spTree>
    <p:extLst>
      <p:ext uri="{BB962C8B-B14F-4D97-AF65-F5344CB8AC3E}">
        <p14:creationId xmlns:p14="http://schemas.microsoft.com/office/powerpoint/2010/main" val="32383496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91EF6-C5F4-27C8-E8D4-DF6D56F2CF69}"/>
              </a:ext>
            </a:extLst>
          </p:cNvPr>
          <p:cNvSpPr>
            <a:spLocks noGrp="1"/>
          </p:cNvSpPr>
          <p:nvPr>
            <p:ph type="title"/>
          </p:nvPr>
        </p:nvSpPr>
        <p:spPr/>
        <p:txBody>
          <a:bodyPr/>
          <a:lstStyle/>
          <a:p>
            <a:r>
              <a:rPr lang="en-US" dirty="0"/>
              <a:t>Editor’s Corner</a:t>
            </a:r>
          </a:p>
        </p:txBody>
      </p:sp>
      <p:sp>
        <p:nvSpPr>
          <p:cNvPr id="4" name="Slide Number Placeholder 3">
            <a:extLst>
              <a:ext uri="{FF2B5EF4-FFF2-40B4-BE49-F238E27FC236}">
                <a16:creationId xmlns:a16="http://schemas.microsoft.com/office/drawing/2014/main" id="{E3ED3D41-12CB-A6B1-8FF5-0D49F1824DB1}"/>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22</a:t>
            </a:fld>
            <a:endParaRPr lang="en-US"/>
          </a:p>
        </p:txBody>
      </p:sp>
      <p:pic>
        <p:nvPicPr>
          <p:cNvPr id="5" name="Picture 4" descr="A picture containing text, indoor, device, different&#10;&#10;Description automatically generated">
            <a:extLst>
              <a:ext uri="{FF2B5EF4-FFF2-40B4-BE49-F238E27FC236}">
                <a16:creationId xmlns:a16="http://schemas.microsoft.com/office/drawing/2014/main" id="{E6323F3B-8911-58EA-B446-D600F8AFEA84}"/>
              </a:ext>
            </a:extLst>
          </p:cNvPr>
          <p:cNvPicPr>
            <a:picLocks noChangeAspect="1"/>
          </p:cNvPicPr>
          <p:nvPr/>
        </p:nvPicPr>
        <p:blipFill>
          <a:blip r:embed="rId2"/>
          <a:stretch>
            <a:fillRect/>
          </a:stretch>
        </p:blipFill>
        <p:spPr>
          <a:xfrm>
            <a:off x="4068905" y="2095385"/>
            <a:ext cx="4054191" cy="2667231"/>
          </a:xfrm>
          <a:prstGeom prst="rect">
            <a:avLst/>
          </a:prstGeom>
        </p:spPr>
      </p:pic>
    </p:spTree>
    <p:extLst>
      <p:ext uri="{BB962C8B-B14F-4D97-AF65-F5344CB8AC3E}">
        <p14:creationId xmlns:p14="http://schemas.microsoft.com/office/powerpoint/2010/main" val="18448467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47B81-8258-FE27-F09D-D69C8488A834}"/>
              </a:ext>
            </a:extLst>
          </p:cNvPr>
          <p:cNvSpPr>
            <a:spLocks noGrp="1"/>
          </p:cNvSpPr>
          <p:nvPr>
            <p:ph type="title"/>
          </p:nvPr>
        </p:nvSpPr>
        <p:spPr/>
        <p:txBody>
          <a:bodyPr/>
          <a:lstStyle/>
          <a:p>
            <a:r>
              <a:rPr lang="en-US" dirty="0"/>
              <a:t>Next Steps</a:t>
            </a:r>
          </a:p>
        </p:txBody>
      </p:sp>
      <p:sp>
        <p:nvSpPr>
          <p:cNvPr id="4" name="Slide Number Placeholder 3">
            <a:extLst>
              <a:ext uri="{FF2B5EF4-FFF2-40B4-BE49-F238E27FC236}">
                <a16:creationId xmlns:a16="http://schemas.microsoft.com/office/drawing/2014/main" id="{6B1AAE3A-B326-3366-95E8-19E54CFDDEC6}"/>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23</a:t>
            </a:fld>
            <a:endParaRPr lang="en-US"/>
          </a:p>
        </p:txBody>
      </p:sp>
      <p:pic>
        <p:nvPicPr>
          <p:cNvPr id="6" name="Picture 5" descr="A stairs in the woods&#10;&#10;Description automatically generated">
            <a:extLst>
              <a:ext uri="{FF2B5EF4-FFF2-40B4-BE49-F238E27FC236}">
                <a16:creationId xmlns:a16="http://schemas.microsoft.com/office/drawing/2014/main" id="{2281A8BB-D1DE-4400-25E5-444761B57D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3275" y="2057400"/>
            <a:ext cx="5495925" cy="4124325"/>
          </a:xfrm>
          <a:prstGeom prst="rect">
            <a:avLst/>
          </a:prstGeom>
        </p:spPr>
      </p:pic>
    </p:spTree>
    <p:extLst>
      <p:ext uri="{BB962C8B-B14F-4D97-AF65-F5344CB8AC3E}">
        <p14:creationId xmlns:p14="http://schemas.microsoft.com/office/powerpoint/2010/main" val="10483175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C3990-02F7-E764-C6EA-B627DCCB3C29}"/>
              </a:ext>
            </a:extLst>
          </p:cNvPr>
          <p:cNvSpPr>
            <a:spLocks noGrp="1"/>
          </p:cNvSpPr>
          <p:nvPr>
            <p:ph type="title"/>
          </p:nvPr>
        </p:nvSpPr>
        <p:spPr/>
        <p:txBody>
          <a:bodyPr/>
          <a:lstStyle/>
          <a:p>
            <a:r>
              <a:rPr lang="en-US" dirty="0"/>
              <a:t>Completing the Draft</a:t>
            </a:r>
          </a:p>
        </p:txBody>
      </p:sp>
      <p:sp>
        <p:nvSpPr>
          <p:cNvPr id="3" name="Text Placeholder 2">
            <a:extLst>
              <a:ext uri="{FF2B5EF4-FFF2-40B4-BE49-F238E27FC236}">
                <a16:creationId xmlns:a16="http://schemas.microsoft.com/office/drawing/2014/main" id="{F7FF2184-CA40-4004-79A1-1E0DB01E2C8A}"/>
              </a:ext>
            </a:extLst>
          </p:cNvPr>
          <p:cNvSpPr>
            <a:spLocks noGrp="1"/>
          </p:cNvSpPr>
          <p:nvPr>
            <p:ph type="body" sz="half" idx="1"/>
          </p:nvPr>
        </p:nvSpPr>
        <p:spPr/>
        <p:txBody>
          <a:bodyPr>
            <a:normAutofit fontScale="92500" lnSpcReduction="20000"/>
          </a:bodyPr>
          <a:lstStyle/>
          <a:p>
            <a:pPr marL="0" indent="0">
              <a:buNone/>
            </a:pPr>
            <a:r>
              <a:rPr lang="en-US" dirty="0"/>
              <a:t>Goal: create a technically complete draft that is ready for balloting</a:t>
            </a:r>
          </a:p>
          <a:p>
            <a:r>
              <a:rPr lang="en-US" dirty="0"/>
              <a:t>Complete:  </a:t>
            </a:r>
          </a:p>
          <a:p>
            <a:pPr lvl="1"/>
            <a:r>
              <a:rPr lang="en-US" dirty="0"/>
              <a:t>NO TBDs or implied TBDs (e.g. ??)</a:t>
            </a:r>
          </a:p>
          <a:p>
            <a:pPr lvl="1"/>
            <a:r>
              <a:rPr lang="en-US" dirty="0"/>
              <a:t>Sufficient detail to be understood and (maybe) implementable</a:t>
            </a:r>
          </a:p>
          <a:p>
            <a:pPr lvl="1"/>
            <a:r>
              <a:rPr lang="en-US" dirty="0"/>
              <a:t>Not perfect:  that’s what balloting is for!</a:t>
            </a:r>
          </a:p>
          <a:p>
            <a:r>
              <a:rPr lang="en-US" dirty="0"/>
              <a:t>To get there: Identify and fill holes</a:t>
            </a:r>
          </a:p>
          <a:p>
            <a:pPr lvl="1"/>
            <a:r>
              <a:rPr lang="en-US" dirty="0"/>
              <a:t>Resolve comments with technically complete content and sufficient details for TE to execute</a:t>
            </a:r>
          </a:p>
          <a:p>
            <a:pPr lvl="1"/>
            <a:r>
              <a:rPr lang="en-US" dirty="0"/>
              <a:t>Approve changes to enable editor to create ballotable draft</a:t>
            </a:r>
          </a:p>
          <a:p>
            <a:endParaRPr lang="en-US" dirty="0"/>
          </a:p>
        </p:txBody>
      </p:sp>
      <p:sp>
        <p:nvSpPr>
          <p:cNvPr id="4" name="Slide Number Placeholder 3">
            <a:extLst>
              <a:ext uri="{FF2B5EF4-FFF2-40B4-BE49-F238E27FC236}">
                <a16:creationId xmlns:a16="http://schemas.microsoft.com/office/drawing/2014/main" id="{39B796E1-5341-1949-1D66-8E37293D8BE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24</a:t>
            </a:fld>
            <a:endParaRPr lang="en-US"/>
          </a:p>
        </p:txBody>
      </p:sp>
    </p:spTree>
    <p:extLst>
      <p:ext uri="{BB962C8B-B14F-4D97-AF65-F5344CB8AC3E}">
        <p14:creationId xmlns:p14="http://schemas.microsoft.com/office/powerpoint/2010/main" val="10683117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B5AAF-4D90-B9C2-9FF6-5E54CFFC38DA}"/>
              </a:ext>
            </a:extLst>
          </p:cNvPr>
          <p:cNvSpPr>
            <a:spLocks noGrp="1"/>
          </p:cNvSpPr>
          <p:nvPr>
            <p:ph type="title"/>
          </p:nvPr>
        </p:nvSpPr>
        <p:spPr>
          <a:xfrm>
            <a:off x="914400" y="685800"/>
            <a:ext cx="10363200" cy="533400"/>
          </a:xfrm>
        </p:spPr>
        <p:txBody>
          <a:bodyPr/>
          <a:lstStyle/>
          <a:p>
            <a:r>
              <a:rPr lang="en-US" dirty="0"/>
              <a:t>Steps up to Letter Ballot: Summary</a:t>
            </a:r>
          </a:p>
        </p:txBody>
      </p:sp>
      <p:sp>
        <p:nvSpPr>
          <p:cNvPr id="4" name="Slide Number Placeholder 3">
            <a:extLst>
              <a:ext uri="{FF2B5EF4-FFF2-40B4-BE49-F238E27FC236}">
                <a16:creationId xmlns:a16="http://schemas.microsoft.com/office/drawing/2014/main" id="{274AC30B-C74A-09F2-E8EA-9BDF30866326}"/>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25</a:t>
            </a:fld>
            <a:endParaRPr lang="en-US"/>
          </a:p>
        </p:txBody>
      </p:sp>
      <p:sp>
        <p:nvSpPr>
          <p:cNvPr id="6" name="Text Placeholder 2">
            <a:extLst>
              <a:ext uri="{FF2B5EF4-FFF2-40B4-BE49-F238E27FC236}">
                <a16:creationId xmlns:a16="http://schemas.microsoft.com/office/drawing/2014/main" id="{DA075CD5-5F5B-B45C-FDC2-72FB166F55AA}"/>
              </a:ext>
            </a:extLst>
          </p:cNvPr>
          <p:cNvSpPr>
            <a:spLocks noGrp="1"/>
          </p:cNvSpPr>
          <p:nvPr>
            <p:ph type="body" sz="half" idx="1"/>
          </p:nvPr>
        </p:nvSpPr>
        <p:spPr>
          <a:xfrm>
            <a:off x="914400" y="1524000"/>
            <a:ext cx="10363200" cy="4572000"/>
          </a:xfrm>
        </p:spPr>
        <p:txBody>
          <a:bodyPr>
            <a:normAutofit fontScale="92500" lnSpcReduction="20000"/>
          </a:bodyPr>
          <a:lstStyle/>
          <a:p>
            <a:r>
              <a:rPr lang="en-US" dirty="0"/>
              <a:t>Complete draft, posted to drafts area</a:t>
            </a:r>
          </a:p>
          <a:p>
            <a:pPr lvl="1"/>
            <a:r>
              <a:rPr lang="en-US" dirty="0"/>
              <a:t>Comment resolutions documented and approved (TG motion)</a:t>
            </a:r>
          </a:p>
          <a:p>
            <a:pPr lvl="1"/>
            <a:r>
              <a:rPr lang="en-US" dirty="0"/>
              <a:t>TG technical editor has applied all resolutions</a:t>
            </a:r>
          </a:p>
          <a:p>
            <a:r>
              <a:rPr lang="en-US" dirty="0"/>
              <a:t>TEG Review: </a:t>
            </a:r>
          </a:p>
          <a:p>
            <a:pPr lvl="1"/>
            <a:r>
              <a:rPr lang="en-US" dirty="0"/>
              <a:t>WG chair assigns Technical Expert Group</a:t>
            </a:r>
          </a:p>
          <a:p>
            <a:pPr lvl="1"/>
            <a:r>
              <a:rPr lang="en-US" dirty="0"/>
              <a:t>TEG reviews for technical consistency with base standard</a:t>
            </a:r>
          </a:p>
          <a:p>
            <a:r>
              <a:rPr lang="en-US" dirty="0"/>
              <a:t>WG Technical Editor review</a:t>
            </a:r>
          </a:p>
          <a:p>
            <a:pPr lvl="1"/>
            <a:r>
              <a:rPr lang="en-US" dirty="0"/>
              <a:t>WGTE reviews for editorial consistency with base standard</a:t>
            </a:r>
          </a:p>
          <a:p>
            <a:pPr lvl="1"/>
            <a:endParaRPr lang="en-US" dirty="0"/>
          </a:p>
          <a:p>
            <a:pPr lvl="1"/>
            <a:r>
              <a:rPr lang="en-US" dirty="0"/>
              <a:t>Reference: </a:t>
            </a:r>
            <a:r>
              <a:rPr lang="en-US" dirty="0">
                <a:hlinkClick r:id="rId2"/>
              </a:rPr>
              <a:t>https://mentor.ieee.org/802.15/dcn/23/15-23-0083-05-0mag-project-task-list.xlsx</a:t>
            </a:r>
            <a:r>
              <a:rPr lang="en-US" dirty="0"/>
              <a:t> for tasks and OM </a:t>
            </a:r>
            <a:r>
              <a:rPr lang="en-US" dirty="0" err="1"/>
              <a:t>xref</a:t>
            </a:r>
            <a:endParaRPr lang="en-US" dirty="0"/>
          </a:p>
          <a:p>
            <a:pPr lvl="1"/>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4564996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DD954-D9C7-5552-F337-37F9541E8A18}"/>
              </a:ext>
            </a:extLst>
          </p:cNvPr>
          <p:cNvSpPr>
            <a:spLocks noGrp="1"/>
          </p:cNvSpPr>
          <p:nvPr>
            <p:ph type="title"/>
          </p:nvPr>
        </p:nvSpPr>
        <p:spPr>
          <a:xfrm>
            <a:off x="914400" y="685800"/>
            <a:ext cx="10363200" cy="473746"/>
          </a:xfrm>
        </p:spPr>
        <p:txBody>
          <a:bodyPr/>
          <a:lstStyle/>
          <a:p>
            <a:r>
              <a:rPr lang="en-US" dirty="0"/>
              <a:t>Call schedule, January thru March</a:t>
            </a:r>
          </a:p>
        </p:txBody>
      </p:sp>
      <p:sp>
        <p:nvSpPr>
          <p:cNvPr id="4" name="Slide Number Placeholder 3">
            <a:extLst>
              <a:ext uri="{FF2B5EF4-FFF2-40B4-BE49-F238E27FC236}">
                <a16:creationId xmlns:a16="http://schemas.microsoft.com/office/drawing/2014/main" id="{CDD6AB1C-8AE7-49EE-68EE-0AA96328A5E4}"/>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26</a:t>
            </a:fld>
            <a:endParaRPr lang="en-US"/>
          </a:p>
        </p:txBody>
      </p:sp>
      <p:pic>
        <p:nvPicPr>
          <p:cNvPr id="10" name="Picture 9">
            <a:extLst>
              <a:ext uri="{FF2B5EF4-FFF2-40B4-BE49-F238E27FC236}">
                <a16:creationId xmlns:a16="http://schemas.microsoft.com/office/drawing/2014/main" id="{D1D6785D-D3DE-87FD-1179-BC4D12465792}"/>
              </a:ext>
            </a:extLst>
          </p:cNvPr>
          <p:cNvPicPr>
            <a:picLocks noChangeAspect="1"/>
          </p:cNvPicPr>
          <p:nvPr/>
        </p:nvPicPr>
        <p:blipFill>
          <a:blip r:embed="rId2"/>
          <a:stretch>
            <a:fillRect/>
          </a:stretch>
        </p:blipFill>
        <p:spPr>
          <a:xfrm>
            <a:off x="887963" y="1485652"/>
            <a:ext cx="3002540" cy="2857748"/>
          </a:xfrm>
          <a:prstGeom prst="rect">
            <a:avLst/>
          </a:prstGeom>
        </p:spPr>
      </p:pic>
      <p:pic>
        <p:nvPicPr>
          <p:cNvPr id="12" name="Picture 11">
            <a:extLst>
              <a:ext uri="{FF2B5EF4-FFF2-40B4-BE49-F238E27FC236}">
                <a16:creationId xmlns:a16="http://schemas.microsoft.com/office/drawing/2014/main" id="{CB770301-609E-B474-6F8B-2471127629A8}"/>
              </a:ext>
            </a:extLst>
          </p:cNvPr>
          <p:cNvPicPr>
            <a:picLocks noChangeAspect="1"/>
          </p:cNvPicPr>
          <p:nvPr/>
        </p:nvPicPr>
        <p:blipFill>
          <a:blip r:embed="rId3"/>
          <a:stretch>
            <a:fillRect/>
          </a:stretch>
        </p:blipFill>
        <p:spPr>
          <a:xfrm>
            <a:off x="4556501" y="1447800"/>
            <a:ext cx="2987299" cy="2834886"/>
          </a:xfrm>
          <a:prstGeom prst="rect">
            <a:avLst/>
          </a:prstGeom>
        </p:spPr>
      </p:pic>
      <p:pic>
        <p:nvPicPr>
          <p:cNvPr id="14" name="Picture 13">
            <a:extLst>
              <a:ext uri="{FF2B5EF4-FFF2-40B4-BE49-F238E27FC236}">
                <a16:creationId xmlns:a16="http://schemas.microsoft.com/office/drawing/2014/main" id="{1891D288-3859-ACEB-8A07-C9EA69B5C66A}"/>
              </a:ext>
            </a:extLst>
          </p:cNvPr>
          <p:cNvPicPr>
            <a:picLocks noChangeAspect="1"/>
          </p:cNvPicPr>
          <p:nvPr/>
        </p:nvPicPr>
        <p:blipFill>
          <a:blip r:embed="rId4"/>
          <a:stretch>
            <a:fillRect/>
          </a:stretch>
        </p:blipFill>
        <p:spPr>
          <a:xfrm>
            <a:off x="8254846" y="1437676"/>
            <a:ext cx="3002540" cy="2735817"/>
          </a:xfrm>
          <a:prstGeom prst="rect">
            <a:avLst/>
          </a:prstGeom>
        </p:spPr>
      </p:pic>
      <p:sp>
        <p:nvSpPr>
          <p:cNvPr id="3" name="Oval 2">
            <a:extLst>
              <a:ext uri="{FF2B5EF4-FFF2-40B4-BE49-F238E27FC236}">
                <a16:creationId xmlns:a16="http://schemas.microsoft.com/office/drawing/2014/main" id="{E5609EEB-B7D8-5909-59B6-34F792227638}"/>
              </a:ext>
            </a:extLst>
          </p:cNvPr>
          <p:cNvSpPr/>
          <p:nvPr/>
        </p:nvSpPr>
        <p:spPr bwMode="auto">
          <a:xfrm>
            <a:off x="1752600" y="3999722"/>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5" name="Oval 4">
            <a:extLst>
              <a:ext uri="{FF2B5EF4-FFF2-40B4-BE49-F238E27FC236}">
                <a16:creationId xmlns:a16="http://schemas.microsoft.com/office/drawing/2014/main" id="{FB8C7B28-BA8A-0F5F-7977-1E0A8A374DC0}"/>
              </a:ext>
            </a:extLst>
          </p:cNvPr>
          <p:cNvSpPr/>
          <p:nvPr/>
        </p:nvSpPr>
        <p:spPr bwMode="auto">
          <a:xfrm>
            <a:off x="2667000" y="3137600"/>
            <a:ext cx="381000" cy="421468"/>
          </a:xfrm>
          <a:prstGeom prst="ellipse">
            <a:avLst/>
          </a:prstGeom>
          <a:noFill/>
          <a:ln w="381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6" name="Rectangle 5">
            <a:extLst>
              <a:ext uri="{FF2B5EF4-FFF2-40B4-BE49-F238E27FC236}">
                <a16:creationId xmlns:a16="http://schemas.microsoft.com/office/drawing/2014/main" id="{E61B60C2-DE18-3AB6-9DCD-91ECD8328E1F}"/>
              </a:ext>
            </a:extLst>
          </p:cNvPr>
          <p:cNvSpPr/>
          <p:nvPr/>
        </p:nvSpPr>
        <p:spPr bwMode="auto">
          <a:xfrm>
            <a:off x="8709530" y="3098096"/>
            <a:ext cx="1729870" cy="312343"/>
          </a:xfrm>
          <a:prstGeom prst="rect">
            <a:avLst/>
          </a:prstGeom>
          <a:noFill/>
          <a:ln w="381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noFill/>
              <a:effectLst/>
              <a:latin typeface="Times New Roman" pitchFamily="18" charset="0"/>
            </a:endParaRPr>
          </a:p>
        </p:txBody>
      </p:sp>
      <p:sp>
        <p:nvSpPr>
          <p:cNvPr id="7" name="Oval 6">
            <a:extLst>
              <a:ext uri="{FF2B5EF4-FFF2-40B4-BE49-F238E27FC236}">
                <a16:creationId xmlns:a16="http://schemas.microsoft.com/office/drawing/2014/main" id="{A65D9617-2B66-45D0-0DF4-06A6208C9735}"/>
              </a:ext>
            </a:extLst>
          </p:cNvPr>
          <p:cNvSpPr/>
          <p:nvPr/>
        </p:nvSpPr>
        <p:spPr bwMode="auto">
          <a:xfrm>
            <a:off x="5487177" y="3559068"/>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8" name="Oval 7">
            <a:extLst>
              <a:ext uri="{FF2B5EF4-FFF2-40B4-BE49-F238E27FC236}">
                <a16:creationId xmlns:a16="http://schemas.microsoft.com/office/drawing/2014/main" id="{57589F10-A5A1-C33F-EA54-1DBE388F7DE7}"/>
              </a:ext>
            </a:extLst>
          </p:cNvPr>
          <p:cNvSpPr/>
          <p:nvPr/>
        </p:nvSpPr>
        <p:spPr bwMode="auto">
          <a:xfrm>
            <a:off x="5487177" y="2793376"/>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9" name="Oval 8">
            <a:extLst>
              <a:ext uri="{FF2B5EF4-FFF2-40B4-BE49-F238E27FC236}">
                <a16:creationId xmlns:a16="http://schemas.microsoft.com/office/drawing/2014/main" id="{3F0FC3A4-FF20-624D-15A8-F1D6B1925A00}"/>
              </a:ext>
            </a:extLst>
          </p:cNvPr>
          <p:cNvSpPr/>
          <p:nvPr/>
        </p:nvSpPr>
        <p:spPr bwMode="auto">
          <a:xfrm>
            <a:off x="5487177" y="3178068"/>
            <a:ext cx="304800" cy="320816"/>
          </a:xfrm>
          <a:prstGeom prst="ellipse">
            <a:avLst/>
          </a:prstGeom>
          <a:noFill/>
          <a:ln w="381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1" name="Oval 10">
            <a:extLst>
              <a:ext uri="{FF2B5EF4-FFF2-40B4-BE49-F238E27FC236}">
                <a16:creationId xmlns:a16="http://schemas.microsoft.com/office/drawing/2014/main" id="{90F1963B-EFA9-4D0E-D3C8-2674B1E8F0C6}"/>
              </a:ext>
            </a:extLst>
          </p:cNvPr>
          <p:cNvSpPr/>
          <p:nvPr/>
        </p:nvSpPr>
        <p:spPr bwMode="auto">
          <a:xfrm>
            <a:off x="9144000" y="2704852"/>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3" name="Oval 12">
            <a:extLst>
              <a:ext uri="{FF2B5EF4-FFF2-40B4-BE49-F238E27FC236}">
                <a16:creationId xmlns:a16="http://schemas.microsoft.com/office/drawing/2014/main" id="{F2E865D3-BFD5-B71C-E892-1E8A889EF9C5}"/>
              </a:ext>
            </a:extLst>
          </p:cNvPr>
          <p:cNvSpPr/>
          <p:nvPr/>
        </p:nvSpPr>
        <p:spPr bwMode="auto">
          <a:xfrm>
            <a:off x="5487177" y="3999722"/>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5" name="Text Placeholder 2">
            <a:extLst>
              <a:ext uri="{FF2B5EF4-FFF2-40B4-BE49-F238E27FC236}">
                <a16:creationId xmlns:a16="http://schemas.microsoft.com/office/drawing/2014/main" id="{4456E55B-229E-4F26-97EE-6321022DE43A}"/>
              </a:ext>
            </a:extLst>
          </p:cNvPr>
          <p:cNvSpPr>
            <a:spLocks noGrp="1"/>
          </p:cNvSpPr>
          <p:nvPr>
            <p:ph type="body" sz="half" idx="1"/>
          </p:nvPr>
        </p:nvSpPr>
        <p:spPr>
          <a:xfrm>
            <a:off x="914400" y="4570940"/>
            <a:ext cx="10363200" cy="1823014"/>
          </a:xfrm>
        </p:spPr>
        <p:txBody>
          <a:bodyPr>
            <a:normAutofit fontScale="70000" lnSpcReduction="20000"/>
          </a:bodyPr>
          <a:lstStyle/>
          <a:p>
            <a:r>
              <a:rPr lang="en-US" dirty="0"/>
              <a:t>Weekly on Tuesdays 2 hours split:</a:t>
            </a:r>
          </a:p>
          <a:p>
            <a:pPr lvl="1"/>
            <a:r>
              <a:rPr lang="en-US" dirty="0"/>
              <a:t>6am PT (1 hour)</a:t>
            </a:r>
          </a:p>
          <a:p>
            <a:pPr lvl="1"/>
            <a:r>
              <a:rPr lang="en-US" dirty="0"/>
              <a:t>3pm PT (1 hour)</a:t>
            </a:r>
          </a:p>
          <a:p>
            <a:r>
              <a:rPr lang="en-US" dirty="0"/>
              <a:t>Commencing January 30</a:t>
            </a:r>
            <a:r>
              <a:rPr lang="en-US" baseline="30000" dirty="0"/>
              <a:t>th</a:t>
            </a:r>
            <a:r>
              <a:rPr lang="en-US" dirty="0"/>
              <a:t> 2024</a:t>
            </a:r>
          </a:p>
          <a:p>
            <a:r>
              <a:rPr lang="en-US" dirty="0"/>
              <a:t>Note: due to the major new year holiday in China, we will skip February 13</a:t>
            </a:r>
            <a:r>
              <a:rPr lang="en-US" baseline="30000" dirty="0"/>
              <a:t>th</a:t>
            </a:r>
            <a:r>
              <a:rPr lang="en-US" dirty="0"/>
              <a:t>.</a:t>
            </a:r>
          </a:p>
          <a:p>
            <a:endParaRPr lang="en-US" dirty="0"/>
          </a:p>
          <a:p>
            <a:endParaRPr lang="en-US" dirty="0"/>
          </a:p>
        </p:txBody>
      </p:sp>
      <p:cxnSp>
        <p:nvCxnSpPr>
          <p:cNvPr id="19" name="Straight Connector 18">
            <a:extLst>
              <a:ext uri="{FF2B5EF4-FFF2-40B4-BE49-F238E27FC236}">
                <a16:creationId xmlns:a16="http://schemas.microsoft.com/office/drawing/2014/main" id="{DF055278-ACCC-AB67-FE46-AA97F105B96C}"/>
              </a:ext>
            </a:extLst>
          </p:cNvPr>
          <p:cNvCxnSpPr>
            <a:stCxn id="9" idx="1"/>
            <a:endCxn id="9" idx="5"/>
          </p:cNvCxnSpPr>
          <p:nvPr/>
        </p:nvCxnSpPr>
        <p:spPr bwMode="auto">
          <a:xfrm>
            <a:off x="5531814" y="3225050"/>
            <a:ext cx="215526" cy="22685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3915925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00366-7496-FC8E-6A9A-A3C686A5B73A}"/>
              </a:ext>
            </a:extLst>
          </p:cNvPr>
          <p:cNvSpPr>
            <a:spLocks noGrp="1"/>
          </p:cNvSpPr>
          <p:nvPr>
            <p:ph type="title"/>
          </p:nvPr>
        </p:nvSpPr>
        <p:spPr>
          <a:xfrm>
            <a:off x="914400" y="685800"/>
            <a:ext cx="10363200" cy="533400"/>
          </a:xfrm>
        </p:spPr>
        <p:txBody>
          <a:bodyPr/>
          <a:lstStyle/>
          <a:p>
            <a:r>
              <a:rPr lang="en-US" dirty="0"/>
              <a:t>Spherical Earth Model</a:t>
            </a:r>
          </a:p>
        </p:txBody>
      </p:sp>
      <p:sp>
        <p:nvSpPr>
          <p:cNvPr id="4" name="Slide Number Placeholder 3">
            <a:extLst>
              <a:ext uri="{FF2B5EF4-FFF2-40B4-BE49-F238E27FC236}">
                <a16:creationId xmlns:a16="http://schemas.microsoft.com/office/drawing/2014/main" id="{58364735-6A46-729B-3654-81FF682DC1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27</a:t>
            </a:fld>
            <a:endParaRPr lang="en-US"/>
          </a:p>
        </p:txBody>
      </p:sp>
      <p:graphicFrame>
        <p:nvGraphicFramePr>
          <p:cNvPr id="9" name="Table 8">
            <a:extLst>
              <a:ext uri="{FF2B5EF4-FFF2-40B4-BE49-F238E27FC236}">
                <a16:creationId xmlns:a16="http://schemas.microsoft.com/office/drawing/2014/main" id="{9D378ABF-350C-3C9A-A8E1-FEC3BB73D33D}"/>
              </a:ext>
            </a:extLst>
          </p:cNvPr>
          <p:cNvGraphicFramePr>
            <a:graphicFrameLocks noGrp="1"/>
          </p:cNvGraphicFramePr>
          <p:nvPr>
            <p:extLst>
              <p:ext uri="{D42A27DB-BD31-4B8C-83A1-F6EECF244321}">
                <p14:modId xmlns:p14="http://schemas.microsoft.com/office/powerpoint/2010/main" val="3421167554"/>
              </p:ext>
            </p:extLst>
          </p:nvPr>
        </p:nvGraphicFramePr>
        <p:xfrm>
          <a:off x="534403" y="2049780"/>
          <a:ext cx="5344697" cy="3436620"/>
        </p:xfrm>
        <a:graphic>
          <a:graphicData uri="http://schemas.openxmlformats.org/drawingml/2006/table">
            <a:tbl>
              <a:tblPr>
                <a:tableStyleId>{5C22544A-7EE6-4342-B048-85BDC9FD1C3A}</a:tableStyleId>
              </a:tblPr>
              <a:tblGrid>
                <a:gridCol w="2175335">
                  <a:extLst>
                    <a:ext uri="{9D8B030D-6E8A-4147-A177-3AD203B41FA5}">
                      <a16:colId xmlns:a16="http://schemas.microsoft.com/office/drawing/2014/main" val="136613750"/>
                    </a:ext>
                  </a:extLst>
                </a:gridCol>
                <a:gridCol w="1786368">
                  <a:extLst>
                    <a:ext uri="{9D8B030D-6E8A-4147-A177-3AD203B41FA5}">
                      <a16:colId xmlns:a16="http://schemas.microsoft.com/office/drawing/2014/main" val="3344558745"/>
                    </a:ext>
                  </a:extLst>
                </a:gridCol>
                <a:gridCol w="691497">
                  <a:extLst>
                    <a:ext uri="{9D8B030D-6E8A-4147-A177-3AD203B41FA5}">
                      <a16:colId xmlns:a16="http://schemas.microsoft.com/office/drawing/2014/main" val="3359068483"/>
                    </a:ext>
                  </a:extLst>
                </a:gridCol>
                <a:gridCol w="691497">
                  <a:extLst>
                    <a:ext uri="{9D8B030D-6E8A-4147-A177-3AD203B41FA5}">
                      <a16:colId xmlns:a16="http://schemas.microsoft.com/office/drawing/2014/main" val="2734463405"/>
                    </a:ext>
                  </a:extLst>
                </a:gridCol>
              </a:tblGrid>
              <a:tr h="342900">
                <a:tc>
                  <a:txBody>
                    <a:bodyPr/>
                    <a:lstStyle/>
                    <a:p>
                      <a:pPr algn="l" fontAlgn="ctr"/>
                      <a:r>
                        <a:rPr lang="en-US" sz="1300" u="none" strike="noStrike">
                          <a:effectLst/>
                        </a:rPr>
                        <a:t>Location</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dirty="0">
                          <a:effectLst/>
                        </a:rPr>
                        <a:t>Local Time</a:t>
                      </a:r>
                      <a:endParaRPr lang="en-US" sz="1300" b="1" i="0" u="none" strike="noStrike" dirty="0">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Time Zone</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dirty="0">
                          <a:effectLst/>
                        </a:rPr>
                        <a:t>UTC Offset</a:t>
                      </a:r>
                      <a:endParaRPr lang="en-US" sz="1300" b="1" i="0" u="none" strike="noStrike" dirty="0">
                        <a:solidFill>
                          <a:srgbClr val="454545"/>
                        </a:solidFill>
                        <a:effectLst/>
                        <a:latin typeface="Arial" panose="020B0604020202020204" pitchFamily="34" charset="0"/>
                      </a:endParaRPr>
                    </a:p>
                  </a:txBody>
                  <a:tcPr marL="7620" marR="7620" marT="7620" marB="0" anchor="ctr"/>
                </a:tc>
                <a:extLst>
                  <a:ext uri="{0D108BD9-81ED-4DB2-BD59-A6C34878D82A}">
                    <a16:rowId xmlns:a16="http://schemas.microsoft.com/office/drawing/2014/main" val="1686233196"/>
                  </a:ext>
                </a:extLst>
              </a:tr>
              <a:tr h="335280">
                <a:tc>
                  <a:txBody>
                    <a:bodyPr/>
                    <a:lstStyle/>
                    <a:p>
                      <a:pPr algn="l" fontAlgn="b"/>
                      <a:r>
                        <a:rPr lang="en-US" sz="1300" u="none" strike="noStrike">
                          <a:effectLst/>
                        </a:rPr>
                        <a:t>San Diego (USA – California)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06:00:00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PST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UTC-8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1749782432"/>
                  </a:ext>
                </a:extLst>
              </a:tr>
              <a:tr h="335280">
                <a:tc>
                  <a:txBody>
                    <a:bodyPr/>
                    <a:lstStyle/>
                    <a:p>
                      <a:pPr algn="l" fontAlgn="b"/>
                      <a:r>
                        <a:rPr lang="en-US" sz="1300" u="none" strike="noStrike">
                          <a:effectLst/>
                        </a:rPr>
                        <a:t>Boston (USA – Massachusetts)</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09:00:00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EST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UTC-5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3507379960"/>
                  </a:ext>
                </a:extLst>
              </a:tr>
              <a:tr h="335280">
                <a:tc>
                  <a:txBody>
                    <a:bodyPr/>
                    <a:lstStyle/>
                    <a:p>
                      <a:pPr algn="l" fontAlgn="b"/>
                      <a:r>
                        <a:rPr lang="en-US" sz="1300" u="none" strike="noStrike">
                          <a:effectLst/>
                        </a:rPr>
                        <a:t>Dublin (Ireland)</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14:00:00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GMT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113247021"/>
                  </a:ext>
                </a:extLst>
              </a:tr>
              <a:tr h="335280">
                <a:tc>
                  <a:txBody>
                    <a:bodyPr/>
                    <a:lstStyle/>
                    <a:p>
                      <a:pPr algn="l" fontAlgn="b"/>
                      <a:r>
                        <a:rPr lang="en-US" sz="1300" u="none" strike="noStrike">
                          <a:effectLst/>
                        </a:rPr>
                        <a:t>Berlin (Germany)</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15:00:00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CET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UTC+1 hour</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2773519737"/>
                  </a:ext>
                </a:extLst>
              </a:tr>
              <a:tr h="335280">
                <a:tc>
                  <a:txBody>
                    <a:bodyPr/>
                    <a:lstStyle/>
                    <a:p>
                      <a:pPr algn="l" fontAlgn="b"/>
                      <a:r>
                        <a:rPr lang="en-US" sz="1300" u="none" strike="noStrike">
                          <a:effectLst/>
                        </a:rPr>
                        <a:t>Beijing (China)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22:00:00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dirty="0">
                          <a:effectLst/>
                        </a:rPr>
                        <a:t>CST</a:t>
                      </a:r>
                      <a:endParaRPr lang="en-US" sz="1300" b="0" i="0" u="none" strike="noStrike" dirty="0">
                        <a:effectLst/>
                        <a:latin typeface="Arial" panose="020B0604020202020204" pitchFamily="34" charset="0"/>
                      </a:endParaRPr>
                    </a:p>
                  </a:txBody>
                  <a:tcPr marL="7620" marR="7620" marT="7620" marB="0" anchor="b"/>
                </a:tc>
                <a:tc>
                  <a:txBody>
                    <a:bodyPr/>
                    <a:lstStyle/>
                    <a:p>
                      <a:pPr algn="l" fontAlgn="t"/>
                      <a:r>
                        <a:rPr lang="en-US" sz="1300" u="none" strike="noStrike" dirty="0">
                          <a:effectLst/>
                        </a:rPr>
                        <a:t>UTC+8 hours</a:t>
                      </a:r>
                      <a:endParaRPr lang="en-US" sz="1300" b="0" i="0" u="none" strike="noStrike" dirty="0">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460872686"/>
                  </a:ext>
                </a:extLst>
              </a:tr>
              <a:tr h="335280">
                <a:tc>
                  <a:txBody>
                    <a:bodyPr/>
                    <a:lstStyle/>
                    <a:p>
                      <a:pPr algn="l" fontAlgn="b"/>
                      <a:r>
                        <a:rPr lang="en-US" sz="1300" u="none" strike="noStrike">
                          <a:effectLst/>
                        </a:rPr>
                        <a:t>Seoul (South Korea)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23:00:00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KST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UTC+9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959655424"/>
                  </a:ext>
                </a:extLst>
              </a:tr>
              <a:tr h="167640">
                <a:tc>
                  <a:txBody>
                    <a:bodyPr/>
                    <a:lstStyle/>
                    <a:p>
                      <a:pPr algn="l" fontAlgn="t"/>
                      <a:r>
                        <a:rPr lang="en-US" sz="1300" u="none" strike="noStrike">
                          <a:effectLst/>
                        </a:rPr>
                        <a:t>Corresponding UTC (GMT)</a:t>
                      </a:r>
                      <a:endParaRPr lang="en-US" sz="1300" b="1"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Tuesday, 30 January 2024, 14:00:00</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a:effectLst/>
                        </a:rPr>
                        <a:t> </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a:effectLst/>
                        </a:rPr>
                        <a:t> </a:t>
                      </a:r>
                      <a:endParaRPr lang="en-US" sz="1300" b="0" i="0" u="none" strike="noStrike">
                        <a:effectLst/>
                        <a:latin typeface="Arial" panose="020B0604020202020204" pitchFamily="34" charset="0"/>
                      </a:endParaRPr>
                    </a:p>
                  </a:txBody>
                  <a:tcPr marL="7620" marR="7620" marT="7620" marB="0" anchor="b"/>
                </a:tc>
                <a:extLst>
                  <a:ext uri="{0D108BD9-81ED-4DB2-BD59-A6C34878D82A}">
                    <a16:rowId xmlns:a16="http://schemas.microsoft.com/office/drawing/2014/main" val="1095757673"/>
                  </a:ext>
                </a:extLst>
              </a:tr>
              <a:tr h="167640">
                <a:tc>
                  <a:txBody>
                    <a:bodyPr/>
                    <a:lstStyle/>
                    <a:p>
                      <a:pPr algn="l" fontAlgn="b"/>
                      <a:endParaRPr lang="en-US" sz="1300" b="0" i="0" u="none" strike="noStrike">
                        <a:effectLst/>
                        <a:latin typeface="Arial" panose="020B0604020202020204" pitchFamily="34" charset="0"/>
                      </a:endParaRPr>
                    </a:p>
                  </a:txBody>
                  <a:tcPr marL="7620" marR="7620" marT="7620" marB="0" anchor="b"/>
                </a:tc>
                <a:tc>
                  <a:txBody>
                    <a:bodyPr/>
                    <a:lstStyle/>
                    <a:p>
                      <a:pPr algn="l" fontAlgn="b"/>
                      <a:endParaRPr lang="en-US" sz="1300" b="0" i="0" u="none" strike="noStrike">
                        <a:effectLst/>
                        <a:latin typeface="Arial" panose="020B0604020202020204" pitchFamily="34" charset="0"/>
                      </a:endParaRPr>
                    </a:p>
                  </a:txBody>
                  <a:tcPr marL="7620" marR="7620" marT="7620" marB="0" anchor="b"/>
                </a:tc>
                <a:tc>
                  <a:txBody>
                    <a:bodyPr/>
                    <a:lstStyle/>
                    <a:p>
                      <a:pPr algn="l" fontAlgn="b"/>
                      <a:endParaRPr lang="en-US" sz="1300" b="0" i="0" u="none" strike="noStrike">
                        <a:effectLst/>
                        <a:latin typeface="Arial" panose="020B0604020202020204" pitchFamily="34" charset="0"/>
                      </a:endParaRPr>
                    </a:p>
                  </a:txBody>
                  <a:tcPr marL="7620" marR="7620" marT="7620" marB="0" anchor="b"/>
                </a:tc>
                <a:tc>
                  <a:txBody>
                    <a:bodyPr/>
                    <a:lstStyle/>
                    <a:p>
                      <a:pPr algn="l" fontAlgn="b"/>
                      <a:endParaRPr lang="en-US" sz="13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308233251"/>
                  </a:ext>
                </a:extLst>
              </a:tr>
            </a:tbl>
          </a:graphicData>
        </a:graphic>
      </p:graphicFrame>
      <p:graphicFrame>
        <p:nvGraphicFramePr>
          <p:cNvPr id="10" name="Table 9">
            <a:extLst>
              <a:ext uri="{FF2B5EF4-FFF2-40B4-BE49-F238E27FC236}">
                <a16:creationId xmlns:a16="http://schemas.microsoft.com/office/drawing/2014/main" id="{02C8EBFD-D6B9-BDB5-434E-E41106E08E2A}"/>
              </a:ext>
            </a:extLst>
          </p:cNvPr>
          <p:cNvGraphicFramePr>
            <a:graphicFrameLocks noGrp="1"/>
          </p:cNvGraphicFramePr>
          <p:nvPr>
            <p:extLst>
              <p:ext uri="{D42A27DB-BD31-4B8C-83A1-F6EECF244321}">
                <p14:modId xmlns:p14="http://schemas.microsoft.com/office/powerpoint/2010/main" val="3063833775"/>
              </p:ext>
            </p:extLst>
          </p:nvPr>
        </p:nvGraphicFramePr>
        <p:xfrm>
          <a:off x="6312902" y="2026920"/>
          <a:ext cx="5193297" cy="3848100"/>
        </p:xfrm>
        <a:graphic>
          <a:graphicData uri="http://schemas.openxmlformats.org/drawingml/2006/table">
            <a:tbl>
              <a:tblPr>
                <a:tableStyleId>{5C22544A-7EE6-4342-B048-85BDC9FD1C3A}</a:tableStyleId>
              </a:tblPr>
              <a:tblGrid>
                <a:gridCol w="2113714">
                  <a:extLst>
                    <a:ext uri="{9D8B030D-6E8A-4147-A177-3AD203B41FA5}">
                      <a16:colId xmlns:a16="http://schemas.microsoft.com/office/drawing/2014/main" val="636280231"/>
                    </a:ext>
                  </a:extLst>
                </a:gridCol>
                <a:gridCol w="1735765">
                  <a:extLst>
                    <a:ext uri="{9D8B030D-6E8A-4147-A177-3AD203B41FA5}">
                      <a16:colId xmlns:a16="http://schemas.microsoft.com/office/drawing/2014/main" val="3854731991"/>
                    </a:ext>
                  </a:extLst>
                </a:gridCol>
                <a:gridCol w="671909">
                  <a:extLst>
                    <a:ext uri="{9D8B030D-6E8A-4147-A177-3AD203B41FA5}">
                      <a16:colId xmlns:a16="http://schemas.microsoft.com/office/drawing/2014/main" val="4095440038"/>
                    </a:ext>
                  </a:extLst>
                </a:gridCol>
                <a:gridCol w="671909">
                  <a:extLst>
                    <a:ext uri="{9D8B030D-6E8A-4147-A177-3AD203B41FA5}">
                      <a16:colId xmlns:a16="http://schemas.microsoft.com/office/drawing/2014/main" val="2226408474"/>
                    </a:ext>
                  </a:extLst>
                </a:gridCol>
              </a:tblGrid>
              <a:tr h="426720">
                <a:tc>
                  <a:txBody>
                    <a:bodyPr/>
                    <a:lstStyle/>
                    <a:p>
                      <a:pPr algn="l" fontAlgn="ctr"/>
                      <a:r>
                        <a:rPr lang="en-US" sz="1300" u="none" strike="noStrike">
                          <a:effectLst/>
                        </a:rPr>
                        <a:t>Location</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Local Time</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Time Zone</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UTC Offset</a:t>
                      </a:r>
                      <a:endParaRPr lang="en-US" sz="1300" b="1" i="0" u="none" strike="noStrike">
                        <a:solidFill>
                          <a:srgbClr val="454545"/>
                        </a:solidFill>
                        <a:effectLst/>
                        <a:latin typeface="Arial" panose="020B0604020202020204" pitchFamily="34" charset="0"/>
                      </a:endParaRPr>
                    </a:p>
                  </a:txBody>
                  <a:tcPr marL="7620" marR="7620" marT="7620" marB="0" anchor="ctr"/>
                </a:tc>
                <a:extLst>
                  <a:ext uri="{0D108BD9-81ED-4DB2-BD59-A6C34878D82A}">
                    <a16:rowId xmlns:a16="http://schemas.microsoft.com/office/drawing/2014/main" val="1064134896"/>
                  </a:ext>
                </a:extLst>
              </a:tr>
              <a:tr h="335280">
                <a:tc>
                  <a:txBody>
                    <a:bodyPr/>
                    <a:lstStyle/>
                    <a:p>
                      <a:pPr algn="l" fontAlgn="b"/>
                      <a:r>
                        <a:rPr lang="en-US" sz="1300" u="none" strike="noStrike">
                          <a:effectLst/>
                        </a:rPr>
                        <a:t>San Diego (USA – California)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15:00:00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PST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UTC-8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394188018"/>
                  </a:ext>
                </a:extLst>
              </a:tr>
              <a:tr h="335280">
                <a:tc>
                  <a:txBody>
                    <a:bodyPr/>
                    <a:lstStyle/>
                    <a:p>
                      <a:pPr algn="l" fontAlgn="b"/>
                      <a:r>
                        <a:rPr lang="en-US" sz="1300" u="none" strike="noStrike">
                          <a:effectLst/>
                        </a:rPr>
                        <a:t>Boston (USA – Massachusetts)</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18:00:00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EST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UTC-5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663437373"/>
                  </a:ext>
                </a:extLst>
              </a:tr>
              <a:tr h="335280">
                <a:tc>
                  <a:txBody>
                    <a:bodyPr/>
                    <a:lstStyle/>
                    <a:p>
                      <a:pPr algn="l" fontAlgn="b"/>
                      <a:r>
                        <a:rPr lang="en-US" sz="1300" u="none" strike="noStrike">
                          <a:effectLst/>
                        </a:rPr>
                        <a:t>Dublin (Ireland)</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23:00:00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GMT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3202673421"/>
                  </a:ext>
                </a:extLst>
              </a:tr>
              <a:tr h="335280">
                <a:tc>
                  <a:txBody>
                    <a:bodyPr/>
                    <a:lstStyle/>
                    <a:p>
                      <a:pPr algn="l" fontAlgn="b"/>
                      <a:r>
                        <a:rPr lang="en-US" sz="1300" u="none" strike="noStrike">
                          <a:effectLst/>
                        </a:rPr>
                        <a:t>Berlin (Germany)</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Wednesday, 31 January 2024, 00:00:00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CET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UTC+1 hour</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2145880736"/>
                  </a:ext>
                </a:extLst>
              </a:tr>
              <a:tr h="335280">
                <a:tc>
                  <a:txBody>
                    <a:bodyPr/>
                    <a:lstStyle/>
                    <a:p>
                      <a:pPr algn="l" fontAlgn="b"/>
                      <a:r>
                        <a:rPr lang="en-US" sz="1300" u="none" strike="noStrike">
                          <a:effectLst/>
                        </a:rPr>
                        <a:t>Beijing (China)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Wednesday, 31 January 2024, 07:00:00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CST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UTC+8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2121468863"/>
                  </a:ext>
                </a:extLst>
              </a:tr>
              <a:tr h="335280">
                <a:tc>
                  <a:txBody>
                    <a:bodyPr/>
                    <a:lstStyle/>
                    <a:p>
                      <a:pPr algn="l" fontAlgn="b"/>
                      <a:r>
                        <a:rPr lang="en-US" sz="1300" u="none" strike="noStrike">
                          <a:effectLst/>
                        </a:rPr>
                        <a:t>Seoul (South Korea)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Wednesday, 31 January 2024, 08:00:00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KST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UTC+9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692141960"/>
                  </a:ext>
                </a:extLst>
              </a:tr>
              <a:tr h="167640">
                <a:tc>
                  <a:txBody>
                    <a:bodyPr/>
                    <a:lstStyle/>
                    <a:p>
                      <a:pPr algn="l" fontAlgn="t"/>
                      <a:r>
                        <a:rPr lang="en-US" sz="1300" u="none" strike="noStrike">
                          <a:effectLst/>
                        </a:rPr>
                        <a:t>Corresponding UTC (GMT)</a:t>
                      </a:r>
                      <a:endParaRPr lang="en-US" sz="1300" b="1"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Tuesday, 30 January 2024, 23:00:00</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a:effectLst/>
                        </a:rPr>
                        <a:t> </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dirty="0">
                          <a:effectLst/>
                        </a:rPr>
                        <a:t> </a:t>
                      </a:r>
                      <a:endParaRPr lang="en-US" sz="13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1937996450"/>
                  </a:ext>
                </a:extLst>
              </a:tr>
            </a:tbl>
          </a:graphicData>
        </a:graphic>
      </p:graphicFrame>
      <p:sp>
        <p:nvSpPr>
          <p:cNvPr id="11" name="Title 1">
            <a:extLst>
              <a:ext uri="{FF2B5EF4-FFF2-40B4-BE49-F238E27FC236}">
                <a16:creationId xmlns:a16="http://schemas.microsoft.com/office/drawing/2014/main" id="{973C15DB-D97D-F2EC-CAAE-B7A496B18805}"/>
              </a:ext>
            </a:extLst>
          </p:cNvPr>
          <p:cNvSpPr txBox="1">
            <a:spLocks/>
          </p:cNvSpPr>
          <p:nvPr/>
        </p:nvSpPr>
        <p:spPr bwMode="auto">
          <a:xfrm>
            <a:off x="534403" y="1367790"/>
            <a:ext cx="534469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2400" kern="0" dirty="0"/>
              <a:t>First Hour</a:t>
            </a:r>
          </a:p>
        </p:txBody>
      </p:sp>
      <p:sp>
        <p:nvSpPr>
          <p:cNvPr id="12" name="Title 1">
            <a:extLst>
              <a:ext uri="{FF2B5EF4-FFF2-40B4-BE49-F238E27FC236}">
                <a16:creationId xmlns:a16="http://schemas.microsoft.com/office/drawing/2014/main" id="{EE0A1900-1479-CFB4-FF8B-90279C31B985}"/>
              </a:ext>
            </a:extLst>
          </p:cNvPr>
          <p:cNvSpPr txBox="1">
            <a:spLocks/>
          </p:cNvSpPr>
          <p:nvPr/>
        </p:nvSpPr>
        <p:spPr bwMode="auto">
          <a:xfrm>
            <a:off x="6312902" y="1356360"/>
            <a:ext cx="5127795"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2400" kern="0" dirty="0"/>
              <a:t>Second Hour</a:t>
            </a:r>
          </a:p>
        </p:txBody>
      </p:sp>
    </p:spTree>
    <p:extLst>
      <p:ext uri="{BB962C8B-B14F-4D97-AF65-F5344CB8AC3E}">
        <p14:creationId xmlns:p14="http://schemas.microsoft.com/office/powerpoint/2010/main" val="17704230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00366-7496-FC8E-6A9A-A3C686A5B73A}"/>
              </a:ext>
            </a:extLst>
          </p:cNvPr>
          <p:cNvSpPr>
            <a:spLocks noGrp="1"/>
          </p:cNvSpPr>
          <p:nvPr>
            <p:ph type="title"/>
          </p:nvPr>
        </p:nvSpPr>
        <p:spPr>
          <a:xfrm>
            <a:off x="914400" y="685800"/>
            <a:ext cx="10363200" cy="533400"/>
          </a:xfrm>
        </p:spPr>
        <p:txBody>
          <a:bodyPr/>
          <a:lstStyle/>
          <a:p>
            <a:r>
              <a:rPr lang="en-US" dirty="0"/>
              <a:t>Call Focus</a:t>
            </a:r>
          </a:p>
        </p:txBody>
      </p:sp>
      <p:sp>
        <p:nvSpPr>
          <p:cNvPr id="4" name="Slide Number Placeholder 3">
            <a:extLst>
              <a:ext uri="{FF2B5EF4-FFF2-40B4-BE49-F238E27FC236}">
                <a16:creationId xmlns:a16="http://schemas.microsoft.com/office/drawing/2014/main" id="{58364735-6A46-729B-3654-81FF682DC1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28</a:t>
            </a:fld>
            <a:endParaRPr lang="en-US"/>
          </a:p>
        </p:txBody>
      </p:sp>
      <p:graphicFrame>
        <p:nvGraphicFramePr>
          <p:cNvPr id="3" name="Table 2">
            <a:extLst>
              <a:ext uri="{FF2B5EF4-FFF2-40B4-BE49-F238E27FC236}">
                <a16:creationId xmlns:a16="http://schemas.microsoft.com/office/drawing/2014/main" id="{2F8E8E9F-B744-2BF8-FA66-2E99D1A2406E}"/>
              </a:ext>
            </a:extLst>
          </p:cNvPr>
          <p:cNvGraphicFramePr>
            <a:graphicFrameLocks noGrp="1"/>
          </p:cNvGraphicFramePr>
          <p:nvPr>
            <p:extLst>
              <p:ext uri="{D42A27DB-BD31-4B8C-83A1-F6EECF244321}">
                <p14:modId xmlns:p14="http://schemas.microsoft.com/office/powerpoint/2010/main" val="567530777"/>
              </p:ext>
            </p:extLst>
          </p:nvPr>
        </p:nvGraphicFramePr>
        <p:xfrm>
          <a:off x="3429000" y="2286000"/>
          <a:ext cx="5105400" cy="2263457"/>
        </p:xfrm>
        <a:graphic>
          <a:graphicData uri="http://schemas.openxmlformats.org/drawingml/2006/table">
            <a:tbl>
              <a:tblPr>
                <a:tableStyleId>{5C22544A-7EE6-4342-B048-85BDC9FD1C3A}</a:tableStyleId>
              </a:tblPr>
              <a:tblGrid>
                <a:gridCol w="1852402">
                  <a:extLst>
                    <a:ext uri="{9D8B030D-6E8A-4147-A177-3AD203B41FA5}">
                      <a16:colId xmlns:a16="http://schemas.microsoft.com/office/drawing/2014/main" val="2736417024"/>
                    </a:ext>
                  </a:extLst>
                </a:gridCol>
                <a:gridCol w="3252998">
                  <a:extLst>
                    <a:ext uri="{9D8B030D-6E8A-4147-A177-3AD203B41FA5}">
                      <a16:colId xmlns:a16="http://schemas.microsoft.com/office/drawing/2014/main" val="1646203946"/>
                    </a:ext>
                  </a:extLst>
                </a:gridCol>
              </a:tblGrid>
              <a:tr h="323351">
                <a:tc>
                  <a:txBody>
                    <a:bodyPr/>
                    <a:lstStyle/>
                    <a:p>
                      <a:pPr algn="l" fontAlgn="b"/>
                      <a:r>
                        <a:rPr lang="en-US" sz="1600" u="none" strike="noStrike" dirty="0">
                          <a:effectLst/>
                        </a:rPr>
                        <a:t>Call Date</a:t>
                      </a:r>
                      <a:endParaRPr lang="en-US"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l" fontAlgn="b"/>
                      <a:r>
                        <a:rPr lang="en-US" sz="1600" u="none" strike="noStrike">
                          <a:effectLst/>
                        </a:rPr>
                        <a:t>Proposed Theme(s)</a:t>
                      </a:r>
                      <a:endParaRPr lang="en-US" sz="1600" b="0" i="0" u="none" strike="noStrike">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2065648392"/>
                  </a:ext>
                </a:extLst>
              </a:tr>
              <a:tr h="323351">
                <a:tc>
                  <a:txBody>
                    <a:bodyPr/>
                    <a:lstStyle/>
                    <a:p>
                      <a:pPr algn="l" fontAlgn="b"/>
                      <a:r>
                        <a:rPr lang="en-US" sz="1600" u="none" strike="noStrike" dirty="0">
                          <a:effectLst/>
                        </a:rPr>
                        <a:t>30-Jan-24</a:t>
                      </a:r>
                      <a:endParaRPr lang="en-US"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l" fontAlgn="b"/>
                      <a:r>
                        <a:rPr lang="en-US" sz="1600" u="none" strike="noStrike">
                          <a:effectLst/>
                        </a:rPr>
                        <a:t>Compact Frame</a:t>
                      </a:r>
                      <a:endParaRPr lang="en-US" sz="1600" b="0" i="0" u="none" strike="noStrike">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3998909210"/>
                  </a:ext>
                </a:extLst>
              </a:tr>
              <a:tr h="323351">
                <a:tc>
                  <a:txBody>
                    <a:bodyPr/>
                    <a:lstStyle/>
                    <a:p>
                      <a:pPr algn="l" fontAlgn="b"/>
                      <a:r>
                        <a:rPr lang="en-US" sz="1600" u="none" strike="noStrike" dirty="0">
                          <a:effectLst/>
                        </a:rPr>
                        <a:t>6-Feb-24</a:t>
                      </a:r>
                      <a:endParaRPr lang="en-US"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l" fontAlgn="b"/>
                      <a:r>
                        <a:rPr lang="en-US" sz="1600" u="none" strike="noStrike">
                          <a:effectLst/>
                        </a:rPr>
                        <a:t>One to Many</a:t>
                      </a:r>
                      <a:endParaRPr lang="en-US" sz="1600" b="0" i="0" u="none" strike="noStrike">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1686026163"/>
                  </a:ext>
                </a:extLst>
              </a:tr>
              <a:tr h="323351">
                <a:tc>
                  <a:txBody>
                    <a:bodyPr/>
                    <a:lstStyle/>
                    <a:p>
                      <a:pPr algn="l" fontAlgn="b"/>
                      <a:r>
                        <a:rPr lang="en-US" sz="1600" u="none" strike="noStrike" dirty="0">
                          <a:effectLst/>
                        </a:rPr>
                        <a:t>13-Feb-24</a:t>
                      </a:r>
                      <a:endParaRPr lang="en-US"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l" fontAlgn="b"/>
                      <a:r>
                        <a:rPr lang="en-US" sz="1600" u="none" strike="noStrike">
                          <a:effectLst/>
                        </a:rPr>
                        <a:t>TBA</a:t>
                      </a:r>
                      <a:endParaRPr lang="en-US" sz="1600" b="0" i="0" u="none" strike="noStrike">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4057225857"/>
                  </a:ext>
                </a:extLst>
              </a:tr>
              <a:tr h="323351">
                <a:tc>
                  <a:txBody>
                    <a:bodyPr/>
                    <a:lstStyle/>
                    <a:p>
                      <a:pPr algn="l" fontAlgn="b"/>
                      <a:r>
                        <a:rPr lang="en-US" sz="1600" u="none" strike="noStrike" dirty="0">
                          <a:effectLst/>
                        </a:rPr>
                        <a:t>20-Feb-24</a:t>
                      </a:r>
                      <a:endParaRPr lang="en-US"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l" fontAlgn="b"/>
                      <a:r>
                        <a:rPr lang="en-US" sz="1600" u="none" strike="noStrike">
                          <a:effectLst/>
                        </a:rPr>
                        <a:t>TBA</a:t>
                      </a:r>
                      <a:endParaRPr lang="en-US" sz="1600" b="0" i="0" u="none" strike="noStrike">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355500069"/>
                  </a:ext>
                </a:extLst>
              </a:tr>
              <a:tr h="323351">
                <a:tc>
                  <a:txBody>
                    <a:bodyPr/>
                    <a:lstStyle/>
                    <a:p>
                      <a:pPr algn="l" fontAlgn="b"/>
                      <a:r>
                        <a:rPr lang="en-US" sz="1600" u="none" strike="noStrike" dirty="0">
                          <a:effectLst/>
                        </a:rPr>
                        <a:t>27-Feb-24</a:t>
                      </a:r>
                      <a:endParaRPr lang="en-US"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l" fontAlgn="b"/>
                      <a:r>
                        <a:rPr lang="en-US" sz="1600" u="none" strike="noStrike">
                          <a:effectLst/>
                        </a:rPr>
                        <a:t>MLME and MCPS</a:t>
                      </a:r>
                      <a:endParaRPr lang="en-US" sz="1600" b="0" i="0" u="none" strike="noStrike">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850419034"/>
                  </a:ext>
                </a:extLst>
              </a:tr>
              <a:tr h="323351">
                <a:tc>
                  <a:txBody>
                    <a:bodyPr/>
                    <a:lstStyle/>
                    <a:p>
                      <a:pPr algn="l" fontAlgn="b"/>
                      <a:r>
                        <a:rPr lang="en-US" sz="1600" u="none" strike="noStrike" dirty="0">
                          <a:effectLst/>
                        </a:rPr>
                        <a:t>5-Mar-24</a:t>
                      </a:r>
                      <a:endParaRPr lang="en-US"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l" fontAlgn="b"/>
                      <a:r>
                        <a:rPr lang="en-US" sz="1600" u="none" strike="noStrike" dirty="0">
                          <a:effectLst/>
                        </a:rPr>
                        <a:t>TBA</a:t>
                      </a:r>
                      <a:endParaRPr lang="en-US" sz="1600" b="0" i="0" u="none" strike="noStrike" dirty="0">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923075001"/>
                  </a:ext>
                </a:extLst>
              </a:tr>
            </a:tbl>
          </a:graphicData>
        </a:graphic>
      </p:graphicFrame>
    </p:spTree>
    <p:extLst>
      <p:ext uri="{BB962C8B-B14F-4D97-AF65-F5344CB8AC3E}">
        <p14:creationId xmlns:p14="http://schemas.microsoft.com/office/powerpoint/2010/main" val="243060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06000-37FB-5B0E-44CE-F219554A63A2}"/>
              </a:ext>
            </a:extLst>
          </p:cNvPr>
          <p:cNvSpPr>
            <a:spLocks noGrp="1"/>
          </p:cNvSpPr>
          <p:nvPr>
            <p:ph type="title"/>
          </p:nvPr>
        </p:nvSpPr>
        <p:spPr/>
        <p:txBody>
          <a:bodyPr/>
          <a:lstStyle/>
          <a:p>
            <a:r>
              <a:rPr lang="en-US" b="1" dirty="0">
                <a:latin typeface="+mn-lt"/>
              </a:rPr>
              <a:t>Meeting Preamble </a:t>
            </a:r>
          </a:p>
        </p:txBody>
      </p:sp>
      <p:sp>
        <p:nvSpPr>
          <p:cNvPr id="3" name="Text Placeholder 2">
            <a:extLst>
              <a:ext uri="{FF2B5EF4-FFF2-40B4-BE49-F238E27FC236}">
                <a16:creationId xmlns:a16="http://schemas.microsoft.com/office/drawing/2014/main" id="{8C6D1B6F-3DBA-9EF3-93F4-483187D6D518}"/>
              </a:ext>
            </a:extLst>
          </p:cNvPr>
          <p:cNvSpPr>
            <a:spLocks noGrp="1"/>
          </p:cNvSpPr>
          <p:nvPr>
            <p:ph type="body" sz="half" idx="1"/>
          </p:nvPr>
        </p:nvSpPr>
        <p:spPr>
          <a:xfrm>
            <a:off x="914400" y="1981200"/>
            <a:ext cx="10363200" cy="1524000"/>
          </a:xfrm>
        </p:spPr>
        <p:txBody>
          <a:bodyPr/>
          <a:lstStyle/>
          <a:p>
            <a:pPr algn="ctr"/>
            <a:r>
              <a:rPr lang="en-US" dirty="0"/>
              <a:t>Stuff you need to know before we get to the meeting content</a:t>
            </a:r>
          </a:p>
          <a:p>
            <a:pPr algn="ctr"/>
            <a:endParaRPr lang="en-US" dirty="0"/>
          </a:p>
        </p:txBody>
      </p:sp>
      <p:sp>
        <p:nvSpPr>
          <p:cNvPr id="5" name="Slide Number Placeholder 4">
            <a:extLst>
              <a:ext uri="{FF2B5EF4-FFF2-40B4-BE49-F238E27FC236}">
                <a16:creationId xmlns:a16="http://schemas.microsoft.com/office/drawing/2014/main" id="{078E59CC-9CD4-87CC-1D6F-88D7B694035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3</a:t>
            </a:fld>
            <a:endParaRPr lang="en-US"/>
          </a:p>
        </p:txBody>
      </p:sp>
      <p:sp>
        <p:nvSpPr>
          <p:cNvPr id="6" name="Footer Placeholder 5">
            <a:extLst>
              <a:ext uri="{FF2B5EF4-FFF2-40B4-BE49-F238E27FC236}">
                <a16:creationId xmlns:a16="http://schemas.microsoft.com/office/drawing/2014/main" id="{CDD216E2-A674-DBC1-72CC-F9A4956A016E}"/>
              </a:ext>
            </a:extLst>
          </p:cNvPr>
          <p:cNvSpPr>
            <a:spLocks noGrp="1"/>
          </p:cNvSpPr>
          <p:nvPr>
            <p:ph type="ftr" sz="quarter" idx="4294967295"/>
          </p:nvPr>
        </p:nvSpPr>
        <p:spPr>
          <a:xfrm>
            <a:off x="7315200" y="6475413"/>
            <a:ext cx="4165600" cy="184666"/>
          </a:xfrm>
          <a:prstGeom prst="rect">
            <a:avLst/>
          </a:prstGeom>
        </p:spPr>
        <p:txBody>
          <a:bodyPr/>
          <a:lstStyle/>
          <a:p>
            <a:pPr>
              <a:defRPr/>
            </a:pPr>
            <a:r>
              <a:rPr lang="en-US"/>
              <a:t>Clint Powell, Meta Platforms</a:t>
            </a:r>
            <a:endParaRPr lang="en-US" dirty="0"/>
          </a:p>
        </p:txBody>
      </p:sp>
      <p:pic>
        <p:nvPicPr>
          <p:cNvPr id="7" name="Picture Placeholder 10">
            <a:extLst>
              <a:ext uri="{FF2B5EF4-FFF2-40B4-BE49-F238E27FC236}">
                <a16:creationId xmlns:a16="http://schemas.microsoft.com/office/drawing/2014/main" id="{8FD5CBBD-F98E-A44E-88FB-0E79C4EBDEBC}"/>
              </a:ext>
            </a:extLst>
          </p:cNvPr>
          <p:cNvPicPr>
            <a:picLocks noGrp="1" noChangeAspect="1"/>
          </p:cNvPicPr>
          <p:nvPr>
            <p:ph sz="half" idx="2"/>
          </p:nvPr>
        </p:nvPicPr>
        <p:blipFill rotWithShape="1">
          <a:blip r:embed="rId2"/>
          <a:stretch/>
        </p:blipFill>
        <p:spPr>
          <a:xfrm>
            <a:off x="6707187" y="3661355"/>
            <a:ext cx="3806825" cy="1751139"/>
          </a:xfrm>
          <a:noFill/>
        </p:spPr>
      </p:pic>
    </p:spTree>
    <p:extLst>
      <p:ext uri="{BB962C8B-B14F-4D97-AF65-F5344CB8AC3E}">
        <p14:creationId xmlns:p14="http://schemas.microsoft.com/office/powerpoint/2010/main" val="2005147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2A396E6-AC8C-FBC3-49B8-22ECCCCDBEC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4</a:t>
            </a:fld>
            <a:endParaRPr lang="en-US"/>
          </a:p>
        </p:txBody>
      </p:sp>
      <p:sp>
        <p:nvSpPr>
          <p:cNvPr id="6" name="Footer Placeholder 5">
            <a:extLst>
              <a:ext uri="{FF2B5EF4-FFF2-40B4-BE49-F238E27FC236}">
                <a16:creationId xmlns:a16="http://schemas.microsoft.com/office/drawing/2014/main" id="{AE1BC59B-5566-E1D3-CB44-EF5ACA19D9A8}"/>
              </a:ext>
            </a:extLst>
          </p:cNvPr>
          <p:cNvSpPr>
            <a:spLocks noGrp="1"/>
          </p:cNvSpPr>
          <p:nvPr>
            <p:ph type="ftr" sz="quarter" idx="4294967295"/>
          </p:nvPr>
        </p:nvSpPr>
        <p:spPr>
          <a:xfrm>
            <a:off x="7315200" y="6475413"/>
            <a:ext cx="4165600" cy="184666"/>
          </a:xfrm>
          <a:prstGeom prst="rect">
            <a:avLst/>
          </a:prstGeom>
        </p:spPr>
        <p:txBody>
          <a:bodyPr/>
          <a:lstStyle/>
          <a:p>
            <a:pPr>
              <a:defRPr/>
            </a:pPr>
            <a:r>
              <a:rPr lang="en-US"/>
              <a:t>Clint Powell, Meta Platforms</a:t>
            </a:r>
            <a:endParaRPr lang="en-US" dirty="0"/>
          </a:p>
        </p:txBody>
      </p:sp>
      <p:sp>
        <p:nvSpPr>
          <p:cNvPr id="7" name="Title 1">
            <a:extLst>
              <a:ext uri="{FF2B5EF4-FFF2-40B4-BE49-F238E27FC236}">
                <a16:creationId xmlns:a16="http://schemas.microsoft.com/office/drawing/2014/main" id="{274BD988-B8D2-E2BB-1BB5-FF7E977111A8}"/>
              </a:ext>
            </a:extLst>
          </p:cNvPr>
          <p:cNvSpPr>
            <a:spLocks noGrp="1"/>
          </p:cNvSpPr>
          <p:nvPr/>
        </p:nvSpPr>
        <p:spPr bwMode="auto">
          <a:xfrm>
            <a:off x="915458" y="620688"/>
            <a:ext cx="10361084" cy="616074"/>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a:t>Mixed Mode Logistics</a:t>
            </a:r>
          </a:p>
        </p:txBody>
      </p:sp>
      <p:sp>
        <p:nvSpPr>
          <p:cNvPr id="8" name="Content Placeholder 2">
            <a:extLst>
              <a:ext uri="{FF2B5EF4-FFF2-40B4-BE49-F238E27FC236}">
                <a16:creationId xmlns:a16="http://schemas.microsoft.com/office/drawing/2014/main" id="{45404A07-8225-C02C-AAE2-B94B01774B10}"/>
              </a:ext>
            </a:extLst>
          </p:cNvPr>
          <p:cNvSpPr>
            <a:spLocks noGrp="1"/>
          </p:cNvSpPr>
          <p:nvPr/>
        </p:nvSpPr>
        <p:spPr bwMode="auto">
          <a:xfrm>
            <a:off x="915458" y="1236762"/>
            <a:ext cx="10361084" cy="5216574"/>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buAutoNum type="arabicPeriod"/>
            </a:pPr>
            <a:r>
              <a:rPr lang="en-US" dirty="0"/>
              <a:t>Head table will project (one computer all day)</a:t>
            </a:r>
          </a:p>
          <a:p>
            <a:pPr marL="457200" indent="-457200">
              <a:buAutoNum type="arabicPeriod"/>
            </a:pPr>
            <a:r>
              <a:rPr lang="en-US" dirty="0"/>
              <a:t>Local: queue to speak a microphone; remember remote attendees will hear you only if you use the microphone!</a:t>
            </a:r>
          </a:p>
          <a:p>
            <a:pPr marL="457200" indent="-457200">
              <a:buAutoNum type="arabicPeriod"/>
            </a:pPr>
            <a:r>
              <a:rPr lang="en-US" dirty="0"/>
              <a:t>Remote attendees please queue via chat window</a:t>
            </a:r>
          </a:p>
          <a:p>
            <a:pPr marL="457200" indent="-457200">
              <a:buFont typeface="Times New Roman" pitchFamily="18" charset="0"/>
              <a:buAutoNum type="arabicPeriod"/>
            </a:pPr>
            <a:r>
              <a:rPr lang="en-US" dirty="0"/>
              <a:t>Local attendees when joining WebEx </a:t>
            </a:r>
            <a:r>
              <a:rPr lang="en-US" dirty="0">
                <a:solidFill>
                  <a:srgbClr val="FF0000"/>
                </a:solidFill>
              </a:rPr>
              <a:t>connect without audio! </a:t>
            </a:r>
          </a:p>
          <a:p>
            <a:pPr marL="0" indent="0"/>
            <a:r>
              <a:rPr lang="en-US" dirty="0">
                <a:solidFill>
                  <a:srgbClr val="FF0000"/>
                </a:solidFill>
              </a:rPr>
              <a:t>	In-room Webex with audio enabled will disrupt the meeting!</a:t>
            </a:r>
            <a:endParaRPr lang="en-US" dirty="0"/>
          </a:p>
          <a:p>
            <a:pPr marL="457200" indent="-457200">
              <a:buAutoNum type="arabicPeriod"/>
            </a:pPr>
            <a:r>
              <a:rPr lang="en-US" dirty="0">
                <a:solidFill>
                  <a:schemeClr val="accent1">
                    <a:lumMod val="50000"/>
                  </a:schemeClr>
                </a:solidFill>
              </a:rPr>
              <a:t>Presenters, both local and remote, will present via WebEx</a:t>
            </a:r>
          </a:p>
          <a:p>
            <a:pPr marL="457200" indent="-457200">
              <a:buAutoNum type="arabicPeriod"/>
            </a:pPr>
            <a:r>
              <a:rPr lang="en-US" dirty="0">
                <a:solidFill>
                  <a:schemeClr val="tx1"/>
                </a:solidFill>
              </a:rPr>
              <a:t>For those Remote Attendees connecting to Webex, Configure Webex Audio to use “Music Mode”.</a:t>
            </a:r>
          </a:p>
          <a:p>
            <a:pPr marL="457200" indent="-457200">
              <a:buAutoNum type="arabicPeriod"/>
            </a:pPr>
            <a:r>
              <a:rPr lang="en-US" dirty="0">
                <a:solidFill>
                  <a:schemeClr val="tx1"/>
                </a:solidFill>
              </a:rPr>
              <a:t>Makes sure “mute on entry” is set in WebEx</a:t>
            </a:r>
          </a:p>
          <a:p>
            <a:pPr marL="457200" indent="-457200">
              <a:buAutoNum type="arabicPeriod"/>
            </a:pPr>
            <a:r>
              <a:rPr lang="en-US" dirty="0">
                <a:solidFill>
                  <a:schemeClr val="tx1"/>
                </a:solidFill>
              </a:rPr>
              <a:t>Please do not turn on video.</a:t>
            </a:r>
          </a:p>
        </p:txBody>
      </p:sp>
    </p:spTree>
    <p:extLst>
      <p:ext uri="{BB962C8B-B14F-4D97-AF65-F5344CB8AC3E}">
        <p14:creationId xmlns:p14="http://schemas.microsoft.com/office/powerpoint/2010/main" val="3339781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2A396E6-AC8C-FBC3-49B8-22ECCCCDBEC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5</a:t>
            </a:fld>
            <a:endParaRPr lang="en-US"/>
          </a:p>
        </p:txBody>
      </p:sp>
      <p:sp>
        <p:nvSpPr>
          <p:cNvPr id="2" name="Content Placeholder 2">
            <a:extLst>
              <a:ext uri="{FF2B5EF4-FFF2-40B4-BE49-F238E27FC236}">
                <a16:creationId xmlns:a16="http://schemas.microsoft.com/office/drawing/2014/main" id="{0D4E12AA-0DC0-7A7A-9EBE-572CFDD3F3BB}"/>
              </a:ext>
            </a:extLst>
          </p:cNvPr>
          <p:cNvSpPr txBox="1">
            <a:spLocks/>
          </p:cNvSpPr>
          <p:nvPr/>
        </p:nvSpPr>
        <p:spPr bwMode="auto">
          <a:xfrm>
            <a:off x="2209802" y="2204864"/>
            <a:ext cx="7770813" cy="4189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normAutofit fontScale="92500" lnSpcReduction="10000"/>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buFont typeface="Arial" panose="020B0604020202020204" pitchFamily="34" charset="0"/>
              <a:buChar char="•"/>
            </a:pPr>
            <a:r>
              <a:rPr lang="en-US" sz="2000" b="1" kern="0" dirty="0">
                <a:solidFill>
                  <a:srgbClr val="FF0000"/>
                </a:solidFill>
              </a:rPr>
              <a:t>This 802.15 meeting is part of the IEEE 802 plenary session</a:t>
            </a:r>
          </a:p>
          <a:p>
            <a:pPr>
              <a:buFont typeface="Arial" panose="020B0604020202020204" pitchFamily="34" charset="0"/>
              <a:buChar char="•"/>
            </a:pPr>
            <a:r>
              <a:rPr lang="en-US" sz="2000" kern="0" dirty="0"/>
              <a:t>You must pay the registration fee in order to attend </a:t>
            </a:r>
            <a:r>
              <a:rPr lang="en-US" sz="2000" b="1" u="sng" kern="0" dirty="0"/>
              <a:t>virtually or in person</a:t>
            </a:r>
          </a:p>
          <a:p>
            <a:pPr>
              <a:buFont typeface="Arial" panose="020B0604020202020204" pitchFamily="34" charset="0"/>
              <a:buChar char="•"/>
            </a:pPr>
            <a:r>
              <a:rPr lang="en-US" sz="2000" kern="0" dirty="0"/>
              <a:t>If you have not already done so please register:</a:t>
            </a:r>
          </a:p>
          <a:p>
            <a:pPr marL="0" indent="0"/>
            <a:endParaRPr lang="en-US" sz="2000" kern="0" dirty="0"/>
          </a:p>
          <a:p>
            <a:pPr marL="0" indent="0" algn="ctr"/>
            <a:r>
              <a:rPr lang="en-US" sz="2400" b="1" kern="0" dirty="0"/>
              <a:t>Session Information &amp; Registration Website: </a:t>
            </a:r>
          </a:p>
          <a:p>
            <a:pPr marL="457200" lvl="1" indent="0" algn="ctr">
              <a:buNone/>
            </a:pPr>
            <a:r>
              <a:rPr lang="en-US" sz="2400" kern="0" dirty="0">
                <a:hlinkClick r:id="rId2"/>
              </a:rPr>
              <a:t>https://touchpoint.eventsair.com/2024-jan-ieee-802-wireless-interim-session/registration</a:t>
            </a:r>
            <a:endParaRPr lang="en-US" sz="2400" kern="0" dirty="0"/>
          </a:p>
          <a:p>
            <a:pPr marL="457200" lvl="1" indent="0" algn="ctr">
              <a:buNone/>
            </a:pPr>
            <a:endParaRPr lang="en-US" sz="2400" kern="0" dirty="0"/>
          </a:p>
          <a:p>
            <a:pPr marL="457200" lvl="1" indent="0" algn="ctr">
              <a:buNone/>
            </a:pPr>
            <a:r>
              <a:rPr lang="en-US" sz="2000" b="1" kern="0" dirty="0"/>
              <a:t>If you do not intend to register for this session you must leave this meeting and, if you have logged attendance on IMAT, email the appropriate WG chair or vice chairs to have your attendance cancelled</a:t>
            </a:r>
          </a:p>
          <a:p>
            <a:endParaRPr lang="en-US" kern="0" dirty="0"/>
          </a:p>
        </p:txBody>
      </p:sp>
      <p:sp>
        <p:nvSpPr>
          <p:cNvPr id="3" name="Title 1">
            <a:extLst>
              <a:ext uri="{FF2B5EF4-FFF2-40B4-BE49-F238E27FC236}">
                <a16:creationId xmlns:a16="http://schemas.microsoft.com/office/drawing/2014/main" id="{1EF1EB42-E07B-08EB-CDDB-7D605F295A5F}"/>
              </a:ext>
            </a:extLst>
          </p:cNvPr>
          <p:cNvSpPr>
            <a:spLocks noGrp="1"/>
          </p:cNvSpPr>
          <p:nvPr>
            <p:ph type="title"/>
          </p:nvPr>
        </p:nvSpPr>
        <p:spPr>
          <a:xfrm>
            <a:off x="2286001" y="685800"/>
            <a:ext cx="7764463" cy="1303040"/>
          </a:xfrm>
        </p:spPr>
        <p:txBody>
          <a:bodyPr anchor="t"/>
          <a:lstStyle/>
          <a:p>
            <a:r>
              <a:rPr lang="en-US" sz="3600" dirty="0"/>
              <a:t>Registration for </a:t>
            </a:r>
            <a:r>
              <a:rPr lang="en-US" sz="3600" b="1" dirty="0"/>
              <a:t>802 LMSC Plenaries </a:t>
            </a:r>
            <a:r>
              <a:rPr lang="en-US" sz="3600" dirty="0"/>
              <a:t>and 802 Wireless Interims</a:t>
            </a:r>
          </a:p>
        </p:txBody>
      </p:sp>
    </p:spTree>
    <p:extLst>
      <p:ext uri="{BB962C8B-B14F-4D97-AF65-F5344CB8AC3E}">
        <p14:creationId xmlns:p14="http://schemas.microsoft.com/office/powerpoint/2010/main" val="1048001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0CD1AC1-9EB6-42CD-2D50-0D57D55B161D}"/>
              </a:ext>
            </a:extLst>
          </p:cNvPr>
          <p:cNvSpPr>
            <a:spLocks noGrp="1"/>
          </p:cNvSpPr>
          <p:nvPr>
            <p:ph type="title"/>
          </p:nvPr>
        </p:nvSpPr>
        <p:spPr/>
        <p:txBody>
          <a:bodyPr/>
          <a:lstStyle/>
          <a:p>
            <a:r>
              <a:rPr lang="en-US" dirty="0"/>
              <a:t>Task Group Rules</a:t>
            </a:r>
          </a:p>
        </p:txBody>
      </p:sp>
      <p:sp>
        <p:nvSpPr>
          <p:cNvPr id="7" name="Text Placeholder 6">
            <a:extLst>
              <a:ext uri="{FF2B5EF4-FFF2-40B4-BE49-F238E27FC236}">
                <a16:creationId xmlns:a16="http://schemas.microsoft.com/office/drawing/2014/main" id="{24BA0305-4752-4A4F-B402-CE02265FCC6E}"/>
              </a:ext>
            </a:extLst>
          </p:cNvPr>
          <p:cNvSpPr>
            <a:spLocks noGrp="1"/>
          </p:cNvSpPr>
          <p:nvPr>
            <p:ph type="body" sz="half" idx="1"/>
          </p:nvPr>
        </p:nvSpPr>
        <p:spPr/>
        <p:txBody>
          <a:bodyPr>
            <a:normAutofit fontScale="92500" lnSpcReduction="20000"/>
          </a:bodyPr>
          <a:lstStyle/>
          <a:p>
            <a:r>
              <a:rPr lang="en-US" dirty="0"/>
              <a:t>Discussion: Everyone present is welcome</a:t>
            </a:r>
          </a:p>
          <a:p>
            <a:r>
              <a:rPr lang="en-US" dirty="0"/>
              <a:t>Straw polls: Everyone present may vote</a:t>
            </a:r>
          </a:p>
          <a:p>
            <a:r>
              <a:rPr lang="en-US" dirty="0"/>
              <a:t>Formal motions: WG voters</a:t>
            </a:r>
          </a:p>
          <a:p>
            <a:r>
              <a:rPr lang="en-US" dirty="0"/>
              <a:t>To make, second and vote</a:t>
            </a:r>
          </a:p>
          <a:p>
            <a:r>
              <a:rPr lang="en-US" dirty="0"/>
              <a:t>Patent policy for PAR activities applies</a:t>
            </a:r>
          </a:p>
          <a:p>
            <a:r>
              <a:rPr lang="en-US" dirty="0"/>
              <a:t>All the usual rules of conduct</a:t>
            </a:r>
          </a:p>
          <a:p>
            <a:endParaRPr lang="en-US" dirty="0">
              <a:solidFill>
                <a:schemeClr val="accent1">
                  <a:lumMod val="50000"/>
                </a:schemeClr>
              </a:solidFill>
            </a:endParaRPr>
          </a:p>
          <a:p>
            <a:pPr marL="0" indent="0" algn="ctr">
              <a:buNone/>
            </a:pPr>
            <a:r>
              <a:rPr lang="en-US" dirty="0">
                <a:solidFill>
                  <a:schemeClr val="accent1">
                    <a:lumMod val="50000"/>
                  </a:schemeClr>
                </a:solidFill>
              </a:rPr>
              <a:t>Please identify yourself on first contact with name and affiliation</a:t>
            </a:r>
          </a:p>
        </p:txBody>
      </p:sp>
      <p:sp>
        <p:nvSpPr>
          <p:cNvPr id="5" name="Slide Number Placeholder 4">
            <a:extLst>
              <a:ext uri="{FF2B5EF4-FFF2-40B4-BE49-F238E27FC236}">
                <a16:creationId xmlns:a16="http://schemas.microsoft.com/office/drawing/2014/main" id="{2CC92302-9016-8F7F-76AE-8CE24BFF20A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6</a:t>
            </a:fld>
            <a:endParaRPr lang="en-US"/>
          </a:p>
        </p:txBody>
      </p:sp>
    </p:spTree>
    <p:extLst>
      <p:ext uri="{BB962C8B-B14F-4D97-AF65-F5344CB8AC3E}">
        <p14:creationId xmlns:p14="http://schemas.microsoft.com/office/powerpoint/2010/main" val="26999251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70D7A-4A41-A8C9-F440-8575D5BA2C8C}"/>
              </a:ext>
            </a:extLst>
          </p:cNvPr>
          <p:cNvSpPr>
            <a:spLocks noGrp="1"/>
          </p:cNvSpPr>
          <p:nvPr>
            <p:ph type="title"/>
          </p:nvPr>
        </p:nvSpPr>
        <p:spPr/>
        <p:txBody>
          <a:bodyPr/>
          <a:lstStyle/>
          <a:p>
            <a:r>
              <a:rPr lang="en-US" dirty="0"/>
              <a:t>IEEE-SA Patent, Copyright, and Participation Policies</a:t>
            </a:r>
          </a:p>
        </p:txBody>
      </p:sp>
      <p:sp>
        <p:nvSpPr>
          <p:cNvPr id="3" name="Text Placeholder 2">
            <a:extLst>
              <a:ext uri="{FF2B5EF4-FFF2-40B4-BE49-F238E27FC236}">
                <a16:creationId xmlns:a16="http://schemas.microsoft.com/office/drawing/2014/main" id="{8E0FFB2B-963D-39C7-8B1F-D3EF64FDAE3E}"/>
              </a:ext>
            </a:extLst>
          </p:cNvPr>
          <p:cNvSpPr>
            <a:spLocks noGrp="1"/>
          </p:cNvSpPr>
          <p:nvPr>
            <p:ph type="body" sz="half" idx="1"/>
          </p:nvPr>
        </p:nvSpPr>
        <p:spPr/>
        <p:txBody>
          <a:bodyPr>
            <a:normAutofit fontScale="47500" lnSpcReduction="20000"/>
          </a:bodyPr>
          <a:lstStyle/>
          <a:p>
            <a:pPr marL="0" indent="0">
              <a:buNone/>
            </a:pPr>
            <a:r>
              <a:rPr lang="en-US" dirty="0"/>
              <a:t>See: </a:t>
            </a:r>
            <a:r>
              <a:rPr lang="en-US" dirty="0">
                <a:hlinkClick r:id="rId2"/>
              </a:rPr>
              <a:t>https://grouper.ieee.org/groups/802/sapolicies.shtml</a:t>
            </a:r>
            <a:endParaRPr lang="en-US" dirty="0"/>
          </a:p>
          <a:p>
            <a:pPr marL="0" indent="0">
              <a:buNone/>
            </a:pPr>
            <a:endParaRPr lang="en-US" dirty="0"/>
          </a:p>
          <a:p>
            <a:pPr marL="0" indent="0">
              <a:buNone/>
            </a:pPr>
            <a:r>
              <a:rPr lang="en-US" dirty="0"/>
              <a:t>IEEE-SA Patent Slides for Standards Development Meetings (.pdf)</a:t>
            </a:r>
          </a:p>
          <a:p>
            <a:pPr marL="0" indent="0">
              <a:buNone/>
            </a:pPr>
            <a:r>
              <a:rPr lang="en-US" dirty="0">
                <a:hlinkClick r:id="rId3"/>
              </a:rPr>
              <a:t>https://development.standards.ieee.org/myproject/Public/mytools/mob/slideset.pdf</a:t>
            </a:r>
            <a:endParaRPr lang="en-US" dirty="0"/>
          </a:p>
          <a:p>
            <a:pPr marL="0" indent="0">
              <a:buNone/>
            </a:pPr>
            <a:endParaRPr lang="en-US" dirty="0"/>
          </a:p>
          <a:p>
            <a:pPr marL="0" indent="0">
              <a:buNone/>
            </a:pPr>
            <a:r>
              <a:rPr lang="en-US" dirty="0"/>
              <a:t>IEEE-SA Standards Board Patent Committee (</a:t>
            </a:r>
            <a:r>
              <a:rPr lang="en-US" dirty="0" err="1"/>
              <a:t>PatCom</a:t>
            </a:r>
            <a:r>
              <a:rPr lang="en-US" dirty="0"/>
              <a:t>) home page</a:t>
            </a:r>
          </a:p>
          <a:p>
            <a:pPr marL="0" indent="0">
              <a:buNone/>
            </a:pPr>
            <a:r>
              <a:rPr lang="en-US" dirty="0">
                <a:hlinkClick r:id="rId4"/>
              </a:rPr>
              <a:t>https://standards.ieee.org/content/ieee-standards/en/about/sasb/patcom/index.html</a:t>
            </a:r>
            <a:endParaRPr lang="en-US" dirty="0"/>
          </a:p>
          <a:p>
            <a:pPr marL="0" indent="0">
              <a:buNone/>
            </a:pPr>
            <a:endParaRPr lang="en-US" dirty="0"/>
          </a:p>
          <a:p>
            <a:pPr marL="0" indent="0">
              <a:buNone/>
            </a:pPr>
            <a:r>
              <a:rPr lang="en-US" dirty="0"/>
              <a:t>IEEE-SA Participation Policy meeting slide set - individual method (.pdf)</a:t>
            </a:r>
          </a:p>
          <a:p>
            <a:pPr marL="0" indent="0">
              <a:buNone/>
            </a:pPr>
            <a:r>
              <a:rPr lang="en-US" dirty="0">
                <a:hlinkClick r:id="rId5"/>
              </a:rPr>
              <a:t>https://standards.ieee.org/content/dam/ieee-standards/standards/web/documents/other/Participant-Behavior-Individual-Method.pdf</a:t>
            </a:r>
            <a:endParaRPr lang="en-US" dirty="0"/>
          </a:p>
          <a:p>
            <a:pPr marL="0" indent="0">
              <a:buNone/>
            </a:pPr>
            <a:endParaRPr lang="en-US" dirty="0"/>
          </a:p>
          <a:p>
            <a:pPr marL="0" indent="0">
              <a:buNone/>
            </a:pPr>
            <a:r>
              <a:rPr lang="en-US" dirty="0"/>
              <a:t>Working Group Copyright Materials</a:t>
            </a:r>
          </a:p>
          <a:p>
            <a:pPr marL="0" indent="0">
              <a:buNone/>
            </a:pPr>
            <a:r>
              <a:rPr lang="en-US" dirty="0"/>
              <a:t>https://standards.ieee.org/ipr/copyright-materials.html</a:t>
            </a:r>
          </a:p>
          <a:p>
            <a:pPr marL="0" indent="0">
              <a:buNone/>
            </a:pPr>
            <a:r>
              <a:rPr lang="en-US" dirty="0">
                <a:hlinkClick r:id="rId6"/>
              </a:rPr>
              <a:t>https://standards.ieee.org/content/dam/ieee-standards/standards/web/documents/other/ieee-sa-copyright-policy-2019.pdf</a:t>
            </a: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A74D123C-EC94-C96F-A72B-0283F40F1FEE}"/>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7</a:t>
            </a:fld>
            <a:endParaRPr lang="en-US"/>
          </a:p>
        </p:txBody>
      </p:sp>
    </p:spTree>
    <p:extLst>
      <p:ext uri="{BB962C8B-B14F-4D97-AF65-F5344CB8AC3E}">
        <p14:creationId xmlns:p14="http://schemas.microsoft.com/office/powerpoint/2010/main" val="2601341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BCCB99F-E60D-DF9D-A74D-C5778A97E25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8</a:t>
            </a:fld>
            <a:endParaRPr lang="en-US"/>
          </a:p>
        </p:txBody>
      </p:sp>
      <p:sp>
        <p:nvSpPr>
          <p:cNvPr id="5" name="Title 1">
            <a:extLst>
              <a:ext uri="{FF2B5EF4-FFF2-40B4-BE49-F238E27FC236}">
                <a16:creationId xmlns:a16="http://schemas.microsoft.com/office/drawing/2014/main" id="{F538B887-D37E-C61E-08C3-4E13F8873F26}"/>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6" name="Rectangle 5">
            <a:extLst>
              <a:ext uri="{FF2B5EF4-FFF2-40B4-BE49-F238E27FC236}">
                <a16:creationId xmlns:a16="http://schemas.microsoft.com/office/drawing/2014/main" id="{E2459980-557B-72DB-4E3F-832B688F2108}"/>
              </a:ext>
            </a:extLst>
          </p:cNvPr>
          <p:cNvSpPr/>
          <p:nvPr/>
        </p:nvSpPr>
        <p:spPr>
          <a:xfrm>
            <a:off x="1945464"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968010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BCCB99F-E60D-DF9D-A74D-C5778A97E25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9</a:t>
            </a:fld>
            <a:endParaRPr lang="en-US"/>
          </a:p>
        </p:txBody>
      </p:sp>
      <p:sp>
        <p:nvSpPr>
          <p:cNvPr id="5" name="Title 1">
            <a:extLst>
              <a:ext uri="{FF2B5EF4-FFF2-40B4-BE49-F238E27FC236}">
                <a16:creationId xmlns:a16="http://schemas.microsoft.com/office/drawing/2014/main" id="{F538B887-D37E-C61E-08C3-4E13F8873F26}"/>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6" name="Rectangle 5">
            <a:extLst>
              <a:ext uri="{FF2B5EF4-FFF2-40B4-BE49-F238E27FC236}">
                <a16:creationId xmlns:a16="http://schemas.microsoft.com/office/drawing/2014/main" id="{E2459980-557B-72DB-4E3F-832B688F2108}"/>
              </a:ext>
            </a:extLst>
          </p:cNvPr>
          <p:cNvSpPr/>
          <p:nvPr/>
        </p:nvSpPr>
        <p:spPr>
          <a:xfrm>
            <a:off x="1945464"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Title 1">
            <a:extLst>
              <a:ext uri="{FF2B5EF4-FFF2-40B4-BE49-F238E27FC236}">
                <a16:creationId xmlns:a16="http://schemas.microsoft.com/office/drawing/2014/main" id="{B4831ED3-1DE1-447A-407E-4EF1FB2AF9C1}"/>
              </a:ext>
            </a:extLst>
          </p:cNvPr>
          <p:cNvSpPr txBox="1">
            <a:spLocks/>
          </p:cNvSpPr>
          <p:nvPr/>
        </p:nvSpPr>
        <p:spPr bwMode="auto">
          <a:xfrm>
            <a:off x="1981200" y="692697"/>
            <a:ext cx="8229600" cy="720080"/>
          </a:xfrm>
          <a:prstGeom prst="rect">
            <a:avLst/>
          </a:prstGeom>
          <a:solidFill>
            <a:srgbClr val="FFC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noAutofit/>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eaLnBrk="1" hangingPunct="1">
              <a:defRPr/>
            </a:pPr>
            <a:r>
              <a:rPr lang="en-US" altLang="en-US" kern="0"/>
              <a:t>Ways to inform IEEE</a:t>
            </a:r>
            <a:endParaRPr lang="en-US" kern="0" dirty="0"/>
          </a:p>
        </p:txBody>
      </p:sp>
      <p:sp>
        <p:nvSpPr>
          <p:cNvPr id="3" name="Rectangle 2">
            <a:extLst>
              <a:ext uri="{FF2B5EF4-FFF2-40B4-BE49-F238E27FC236}">
                <a16:creationId xmlns:a16="http://schemas.microsoft.com/office/drawing/2014/main" id="{CFFC725B-A288-C23C-239B-D04C6CFDF408}"/>
              </a:ext>
            </a:extLst>
          </p:cNvPr>
          <p:cNvSpPr/>
          <p:nvPr/>
        </p:nvSpPr>
        <p:spPr>
          <a:xfrm>
            <a:off x="1864785" y="1551158"/>
            <a:ext cx="8492067" cy="4758162"/>
          </a:xfrm>
          <a:prstGeom prst="rect">
            <a:avLst/>
          </a:prstGeom>
          <a:solidFill>
            <a:srgbClr val="FFC000"/>
          </a:solidFill>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41695648"/>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52490</TotalTime>
  <Words>2472</Words>
  <Application>Microsoft Office PowerPoint</Application>
  <PresentationFormat>Widescreen</PresentationFormat>
  <Paragraphs>387</Paragraphs>
  <Slides>28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Aptos Narrow</vt:lpstr>
      <vt:lpstr>Arial</vt:lpstr>
      <vt:lpstr>Calibri</vt:lpstr>
      <vt:lpstr>Monotype Sorts</vt:lpstr>
      <vt:lpstr>Open Sans</vt:lpstr>
      <vt:lpstr>Times New Roman</vt:lpstr>
      <vt:lpstr>IEEE-802_15</vt:lpstr>
      <vt:lpstr>PowerPoint Presentation</vt:lpstr>
      <vt:lpstr>Task Group 15.4ab Next Generation UWB Amendment</vt:lpstr>
      <vt:lpstr>Meeting Preamble </vt:lpstr>
      <vt:lpstr>PowerPoint Presentation</vt:lpstr>
      <vt:lpstr>Registration for 802 LMSC Plenaries and 802 Wireless Interims</vt:lpstr>
      <vt:lpstr>Task Group Rules</vt:lpstr>
      <vt:lpstr>IEEE-SA Patent, Copyright, and Participation Policies</vt:lpstr>
      <vt:lpstr>Participants have a duty to inform the IEEE</vt:lpstr>
      <vt:lpstr>Participants have a duty to inform the IEEE</vt:lpstr>
      <vt:lpstr>IEEE 802 Ground Rules</vt:lpstr>
      <vt:lpstr>Reminders</vt:lpstr>
      <vt:lpstr>Agenda</vt:lpstr>
      <vt:lpstr>Agenda</vt:lpstr>
      <vt:lpstr>Approvals of Minutes</vt:lpstr>
      <vt:lpstr>Session Objectives</vt:lpstr>
      <vt:lpstr>Hybrid Meeting Conduct: Other</vt:lpstr>
      <vt:lpstr>Time Management</vt:lpstr>
      <vt:lpstr>5.2.b Scope of the project (As approved):</vt:lpstr>
      <vt:lpstr>Project Schedule (working baseline)</vt:lpstr>
      <vt:lpstr>PowerPoint Presentation</vt:lpstr>
      <vt:lpstr>Comment resolution reports</vt:lpstr>
      <vt:lpstr>Editor’s Corner</vt:lpstr>
      <vt:lpstr>Next Steps</vt:lpstr>
      <vt:lpstr>Completing the Draft</vt:lpstr>
      <vt:lpstr>Steps up to Letter Ballot: Summary</vt:lpstr>
      <vt:lpstr>Call schedule, January thru March</vt:lpstr>
      <vt:lpstr>Spherical Earth Model</vt:lpstr>
      <vt:lpstr>Call Focus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Benjamin Rolfe</cp:lastModifiedBy>
  <cp:revision>1274</cp:revision>
  <cp:lastPrinted>2000-07-07T01:25:49Z</cp:lastPrinted>
  <dcterms:created xsi:type="dcterms:W3CDTF">1999-06-22T06:24:01Z</dcterms:created>
  <dcterms:modified xsi:type="dcterms:W3CDTF">2024-01-18T19:59:55Z</dcterms:modified>
  <cp:category/>
</cp:coreProperties>
</file>