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366" r:id="rId3"/>
    <p:sldId id="2372" r:id="rId4"/>
    <p:sldId id="290" r:id="rId5"/>
    <p:sldId id="2369" r:id="rId6"/>
    <p:sldId id="2376" r:id="rId7"/>
    <p:sldId id="2375" r:id="rId8"/>
    <p:sldId id="2370" r:id="rId9"/>
    <p:sldId id="2377" r:id="rId10"/>
    <p:sldId id="2380" r:id="rId11"/>
    <p:sldId id="2382" r:id="rId12"/>
    <p:sldId id="2379" r:id="rId13"/>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377"/>
            <p14:sldId id="2380"/>
            <p14:sldId id="2382"/>
            <p14:sldId id="2379"/>
          </p14:sldIdLst>
        </p14:section>
        <p14:section name="Closing Slide" id="{17524BA6-C3AC-EE4D-BA9D-E46A8CDB06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C9F260-BBF9-4678-809E-65D57173E365}" v="10" dt="2024-01-15T13:43:15.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106" d="100"/>
          <a:sy n="106" d="100"/>
        </p:scale>
        <p:origin x="852" y="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36C9F260-BBF9-4678-809E-65D57173E365}"/>
    <pc:docChg chg="undo custSel addSld delSld modSld sldOrd modMainMaster modSection">
      <pc:chgData name="Phil Beecher" userId="8e59e9d451c39ba5" providerId="LiveId" clId="{36C9F260-BBF9-4678-809E-65D57173E365}" dt="2024-01-15T15:02:36.254" v="1396" actId="20577"/>
      <pc:docMkLst>
        <pc:docMk/>
      </pc:docMkLst>
      <pc:sldChg chg="modSp mod">
        <pc:chgData name="Phil Beecher" userId="8e59e9d451c39ba5" providerId="LiveId" clId="{36C9F260-BBF9-4678-809E-65D57173E365}" dt="2024-01-14T22:44:46.328" v="59" actId="20577"/>
        <pc:sldMkLst>
          <pc:docMk/>
          <pc:sldMk cId="0" sldId="259"/>
        </pc:sldMkLst>
        <pc:spChg chg="mod">
          <ac:chgData name="Phil Beecher" userId="8e59e9d451c39ba5" providerId="LiveId" clId="{36C9F260-BBF9-4678-809E-65D57173E365}" dt="2024-01-14T22:44:46.328" v="59" actId="20577"/>
          <ac:spMkLst>
            <pc:docMk/>
            <pc:sldMk cId="0" sldId="259"/>
            <ac:spMk id="27651" creationId="{00000000-0000-0000-0000-000000000000}"/>
          </ac:spMkLst>
        </pc:spChg>
      </pc:sldChg>
      <pc:sldChg chg="modSp mod">
        <pc:chgData name="Phil Beecher" userId="8e59e9d451c39ba5" providerId="LiveId" clId="{36C9F260-BBF9-4678-809E-65D57173E365}" dt="2024-01-14T22:57:40.852" v="207" actId="20577"/>
        <pc:sldMkLst>
          <pc:docMk/>
          <pc:sldMk cId="0" sldId="2370"/>
        </pc:sldMkLst>
        <pc:spChg chg="mod">
          <ac:chgData name="Phil Beecher" userId="8e59e9d451c39ba5" providerId="LiveId" clId="{36C9F260-BBF9-4678-809E-65D57173E365}" dt="2024-01-14T22:57:40.852" v="207" actId="20577"/>
          <ac:spMkLst>
            <pc:docMk/>
            <pc:sldMk cId="0" sldId="2370"/>
            <ac:spMk id="21510" creationId="{00000000-0000-0000-0000-000000000000}"/>
          </ac:spMkLst>
        </pc:spChg>
      </pc:sldChg>
      <pc:sldChg chg="addSp delSp modSp mod">
        <pc:chgData name="Phil Beecher" userId="8e59e9d451c39ba5" providerId="LiveId" clId="{36C9F260-BBF9-4678-809E-65D57173E365}" dt="2024-01-14T22:55:01.523" v="71" actId="1076"/>
        <pc:sldMkLst>
          <pc:docMk/>
          <pc:sldMk cId="1944720935" sldId="2375"/>
        </pc:sldMkLst>
        <pc:spChg chg="del">
          <ac:chgData name="Phil Beecher" userId="8e59e9d451c39ba5" providerId="LiveId" clId="{36C9F260-BBF9-4678-809E-65D57173E365}" dt="2024-01-14T22:53:49.961" v="62" actId="478"/>
          <ac:spMkLst>
            <pc:docMk/>
            <pc:sldMk cId="1944720935" sldId="2375"/>
            <ac:spMk id="4" creationId="{8B6E9ED7-BEC0-AE22-0787-101BBE6803F7}"/>
          </ac:spMkLst>
        </pc:spChg>
        <pc:spChg chg="del">
          <ac:chgData name="Phil Beecher" userId="8e59e9d451c39ba5" providerId="LiveId" clId="{36C9F260-BBF9-4678-809E-65D57173E365}" dt="2024-01-14T22:53:53.442" v="63" actId="478"/>
          <ac:spMkLst>
            <pc:docMk/>
            <pc:sldMk cId="1944720935" sldId="2375"/>
            <ac:spMk id="8" creationId="{22B3B621-5CD8-5120-C1AA-675C43E97102}"/>
          </ac:spMkLst>
        </pc:spChg>
        <pc:spChg chg="mod">
          <ac:chgData name="Phil Beecher" userId="8e59e9d451c39ba5" providerId="LiveId" clId="{36C9F260-BBF9-4678-809E-65D57173E365}" dt="2024-01-14T22:55:01.523" v="71" actId="1076"/>
          <ac:spMkLst>
            <pc:docMk/>
            <pc:sldMk cId="1944720935" sldId="2375"/>
            <ac:spMk id="10" creationId="{02B1D539-4F46-9315-FC85-568F229C68EC}"/>
          </ac:spMkLst>
        </pc:spChg>
        <pc:spChg chg="del">
          <ac:chgData name="Phil Beecher" userId="8e59e9d451c39ba5" providerId="LiveId" clId="{36C9F260-BBF9-4678-809E-65D57173E365}" dt="2024-01-14T22:53:46.937" v="61" actId="478"/>
          <ac:spMkLst>
            <pc:docMk/>
            <pc:sldMk cId="1944720935" sldId="2375"/>
            <ac:spMk id="11" creationId="{53180258-1EFD-8D49-76FA-51C685316D65}"/>
          </ac:spMkLst>
        </pc:spChg>
        <pc:graphicFrameChg chg="del">
          <ac:chgData name="Phil Beecher" userId="8e59e9d451c39ba5" providerId="LiveId" clId="{36C9F260-BBF9-4678-809E-65D57173E365}" dt="2024-01-14T22:53:42.889" v="60" actId="478"/>
          <ac:graphicFrameMkLst>
            <pc:docMk/>
            <pc:sldMk cId="1944720935" sldId="2375"/>
            <ac:graphicFrameMk id="2" creationId="{EB0C9D85-E6E6-1D8C-EBC9-76FD236DDC91}"/>
          </ac:graphicFrameMkLst>
        </pc:graphicFrameChg>
        <pc:graphicFrameChg chg="add mod">
          <ac:chgData name="Phil Beecher" userId="8e59e9d451c39ba5" providerId="LiveId" clId="{36C9F260-BBF9-4678-809E-65D57173E365}" dt="2024-01-14T22:53:55.071" v="64"/>
          <ac:graphicFrameMkLst>
            <pc:docMk/>
            <pc:sldMk cId="1944720935" sldId="2375"/>
            <ac:graphicFrameMk id="3" creationId="{00A15B85-6A41-11C0-3EC7-0F8248FC2861}"/>
          </ac:graphicFrameMkLst>
        </pc:graphicFrameChg>
        <pc:graphicFrameChg chg="mod ord modGraphic">
          <ac:chgData name="Phil Beecher" userId="8e59e9d451c39ba5" providerId="LiveId" clId="{36C9F260-BBF9-4678-809E-65D57173E365}" dt="2024-01-14T22:54:51.819" v="70" actId="167"/>
          <ac:graphicFrameMkLst>
            <pc:docMk/>
            <pc:sldMk cId="1944720935" sldId="2375"/>
            <ac:graphicFrameMk id="6" creationId="{22C9B75D-6DE7-FE0D-29BF-C21725B9B6A5}"/>
          </ac:graphicFrameMkLst>
        </pc:graphicFrameChg>
      </pc:sldChg>
      <pc:sldChg chg="addSp modSp mod">
        <pc:chgData name="Phil Beecher" userId="8e59e9d451c39ba5" providerId="LiveId" clId="{36C9F260-BBF9-4678-809E-65D57173E365}" dt="2024-01-15T14:59:48.915" v="1271" actId="20577"/>
        <pc:sldMkLst>
          <pc:docMk/>
          <pc:sldMk cId="1450429721" sldId="2377"/>
        </pc:sldMkLst>
        <pc:spChg chg="add">
          <ac:chgData name="Phil Beecher" userId="8e59e9d451c39ba5" providerId="LiveId" clId="{36C9F260-BBF9-4678-809E-65D57173E365}" dt="2024-01-14T23:02:11.029" v="209"/>
          <ac:spMkLst>
            <pc:docMk/>
            <pc:sldMk cId="1450429721" sldId="2377"/>
            <ac:spMk id="2" creationId="{667CD465-C4FA-B5E8-8D61-2198AEFB9FF1}"/>
          </ac:spMkLst>
        </pc:spChg>
        <pc:spChg chg="add">
          <ac:chgData name="Phil Beecher" userId="8e59e9d451c39ba5" providerId="LiveId" clId="{36C9F260-BBF9-4678-809E-65D57173E365}" dt="2024-01-14T23:02:11.029" v="209"/>
          <ac:spMkLst>
            <pc:docMk/>
            <pc:sldMk cId="1450429721" sldId="2377"/>
            <ac:spMk id="3" creationId="{0F7E2197-6900-DB61-D4D5-E03B556BF800}"/>
          </ac:spMkLst>
        </pc:spChg>
        <pc:spChg chg="add">
          <ac:chgData name="Phil Beecher" userId="8e59e9d451c39ba5" providerId="LiveId" clId="{36C9F260-BBF9-4678-809E-65D57173E365}" dt="2024-01-14T23:02:11.029" v="209"/>
          <ac:spMkLst>
            <pc:docMk/>
            <pc:sldMk cId="1450429721" sldId="2377"/>
            <ac:spMk id="4" creationId="{33998125-BB92-7C75-8C03-8414B85408F7}"/>
          </ac:spMkLst>
        </pc:spChg>
        <pc:spChg chg="add">
          <ac:chgData name="Phil Beecher" userId="8e59e9d451c39ba5" providerId="LiveId" clId="{36C9F260-BBF9-4678-809E-65D57173E365}" dt="2024-01-14T23:02:39.261" v="211"/>
          <ac:spMkLst>
            <pc:docMk/>
            <pc:sldMk cId="1450429721" sldId="2377"/>
            <ac:spMk id="5" creationId="{1B5CE96A-9DE4-7281-CB58-DE018255A75A}"/>
          </ac:spMkLst>
        </pc:spChg>
        <pc:spChg chg="add">
          <ac:chgData name="Phil Beecher" userId="8e59e9d451c39ba5" providerId="LiveId" clId="{36C9F260-BBF9-4678-809E-65D57173E365}" dt="2024-01-14T23:02:39.261" v="211"/>
          <ac:spMkLst>
            <pc:docMk/>
            <pc:sldMk cId="1450429721" sldId="2377"/>
            <ac:spMk id="6" creationId="{5D12688D-A172-4EB6-8676-8DD6A8F5DBA5}"/>
          </ac:spMkLst>
        </pc:spChg>
        <pc:spChg chg="add">
          <ac:chgData name="Phil Beecher" userId="8e59e9d451c39ba5" providerId="LiveId" clId="{36C9F260-BBF9-4678-809E-65D57173E365}" dt="2024-01-14T23:02:39.261" v="211"/>
          <ac:spMkLst>
            <pc:docMk/>
            <pc:sldMk cId="1450429721" sldId="2377"/>
            <ac:spMk id="7" creationId="{7DC988A8-A65B-565D-39D7-E46D9BE1D655}"/>
          </ac:spMkLst>
        </pc:spChg>
        <pc:spChg chg="add mod">
          <ac:chgData name="Phil Beecher" userId="8e59e9d451c39ba5" providerId="LiveId" clId="{36C9F260-BBF9-4678-809E-65D57173E365}" dt="2024-01-15T14:59:48.915" v="1271" actId="20577"/>
          <ac:spMkLst>
            <pc:docMk/>
            <pc:sldMk cId="1450429721" sldId="2377"/>
            <ac:spMk id="10" creationId="{E4C13576-D626-2D4B-DF01-110BC4D02D6B}"/>
          </ac:spMkLst>
        </pc:spChg>
        <pc:spChg chg="mod">
          <ac:chgData name="Phil Beecher" userId="8e59e9d451c39ba5" providerId="LiveId" clId="{36C9F260-BBF9-4678-809E-65D57173E365}" dt="2024-01-15T14:25:07.185" v="1124" actId="20577"/>
          <ac:spMkLst>
            <pc:docMk/>
            <pc:sldMk cId="1450429721" sldId="2377"/>
            <ac:spMk id="21509" creationId="{00000000-0000-0000-0000-000000000000}"/>
          </ac:spMkLst>
        </pc:spChg>
        <pc:spChg chg="mod">
          <ac:chgData name="Phil Beecher" userId="8e59e9d451c39ba5" providerId="LiveId" clId="{36C9F260-BBF9-4678-809E-65D57173E365}" dt="2024-01-14T23:02:15.442" v="210" actId="6549"/>
          <ac:spMkLst>
            <pc:docMk/>
            <pc:sldMk cId="1450429721" sldId="2377"/>
            <ac:spMk id="21510" creationId="{00000000-0000-0000-0000-000000000000}"/>
          </ac:spMkLst>
        </pc:spChg>
      </pc:sldChg>
      <pc:sldChg chg="del">
        <pc:chgData name="Phil Beecher" userId="8e59e9d451c39ba5" providerId="LiveId" clId="{36C9F260-BBF9-4678-809E-65D57173E365}" dt="2024-01-14T22:57:04.041" v="182" actId="47"/>
        <pc:sldMkLst>
          <pc:docMk/>
          <pc:sldMk cId="1618314568" sldId="2378"/>
        </pc:sldMkLst>
      </pc:sldChg>
      <pc:sldChg chg="modSp mod">
        <pc:chgData name="Phil Beecher" userId="8e59e9d451c39ba5" providerId="LiveId" clId="{36C9F260-BBF9-4678-809E-65D57173E365}" dt="2024-01-15T15:02:36.254" v="1396" actId="20577"/>
        <pc:sldMkLst>
          <pc:docMk/>
          <pc:sldMk cId="2883513273" sldId="2379"/>
        </pc:sldMkLst>
        <pc:spChg chg="mod">
          <ac:chgData name="Phil Beecher" userId="8e59e9d451c39ba5" providerId="LiveId" clId="{36C9F260-BBF9-4678-809E-65D57173E365}" dt="2024-01-15T15:02:36.254" v="1396" actId="20577"/>
          <ac:spMkLst>
            <pc:docMk/>
            <pc:sldMk cId="2883513273" sldId="2379"/>
            <ac:spMk id="6" creationId="{77ADDA4A-93F5-7106-97BC-5CDFE30CC04C}"/>
          </ac:spMkLst>
        </pc:spChg>
      </pc:sldChg>
      <pc:sldChg chg="addSp delSp modSp add mod">
        <pc:chgData name="Phil Beecher" userId="8e59e9d451c39ba5" providerId="LiveId" clId="{36C9F260-BBF9-4678-809E-65D57173E365}" dt="2024-01-15T13:44:30.664" v="838" actId="20577"/>
        <pc:sldMkLst>
          <pc:docMk/>
          <pc:sldMk cId="1105882305" sldId="2380"/>
        </pc:sldMkLst>
        <pc:spChg chg="add mod">
          <ac:chgData name="Phil Beecher" userId="8e59e9d451c39ba5" providerId="LiveId" clId="{36C9F260-BBF9-4678-809E-65D57173E365}" dt="2024-01-15T13:44:30.664" v="838" actId="20577"/>
          <ac:spMkLst>
            <pc:docMk/>
            <pc:sldMk cId="1105882305" sldId="2380"/>
            <ac:spMk id="3" creationId="{517B5299-F3A0-4FF5-33E3-30AE649D9853}"/>
          </ac:spMkLst>
        </pc:spChg>
        <pc:spChg chg="mod">
          <ac:chgData name="Phil Beecher" userId="8e59e9d451c39ba5" providerId="LiveId" clId="{36C9F260-BBF9-4678-809E-65D57173E365}" dt="2024-01-15T13:37:44.337" v="697" actId="14100"/>
          <ac:spMkLst>
            <pc:docMk/>
            <pc:sldMk cId="1105882305" sldId="2380"/>
            <ac:spMk id="21509" creationId="{00000000-0000-0000-0000-000000000000}"/>
          </ac:spMkLst>
        </pc:spChg>
        <pc:spChg chg="del mod">
          <ac:chgData name="Phil Beecher" userId="8e59e9d451c39ba5" providerId="LiveId" clId="{36C9F260-BBF9-4678-809E-65D57173E365}" dt="2024-01-15T13:42:38.994" v="791" actId="478"/>
          <ac:spMkLst>
            <pc:docMk/>
            <pc:sldMk cId="1105882305" sldId="2380"/>
            <ac:spMk id="21510" creationId="{00000000-0000-0000-0000-000000000000}"/>
          </ac:spMkLst>
        </pc:spChg>
        <pc:graphicFrameChg chg="add mod">
          <ac:chgData name="Phil Beecher" userId="8e59e9d451c39ba5" providerId="LiveId" clId="{36C9F260-BBF9-4678-809E-65D57173E365}" dt="2024-01-15T13:43:00.210" v="793" actId="1076"/>
          <ac:graphicFrameMkLst>
            <pc:docMk/>
            <pc:sldMk cId="1105882305" sldId="2380"/>
            <ac:graphicFrameMk id="2" creationId="{E5F703CF-ABDF-3FE6-39EF-9C546DB0E8D7}"/>
          </ac:graphicFrameMkLst>
        </pc:graphicFrameChg>
      </pc:sldChg>
      <pc:sldChg chg="modSp add del mod ord">
        <pc:chgData name="Phil Beecher" userId="8e59e9d451c39ba5" providerId="LiveId" clId="{36C9F260-BBF9-4678-809E-65D57173E365}" dt="2024-01-15T15:02:02.516" v="1330" actId="47"/>
        <pc:sldMkLst>
          <pc:docMk/>
          <pc:sldMk cId="804769256" sldId="2381"/>
        </pc:sldMkLst>
        <pc:spChg chg="mod">
          <ac:chgData name="Phil Beecher" userId="8e59e9d451c39ba5" providerId="LiveId" clId="{36C9F260-BBF9-4678-809E-65D57173E365}" dt="2024-01-15T13:46:50.207" v="893" actId="20577"/>
          <ac:spMkLst>
            <pc:docMk/>
            <pc:sldMk cId="804769256" sldId="2381"/>
            <ac:spMk id="21510" creationId="{00000000-0000-0000-0000-000000000000}"/>
          </ac:spMkLst>
        </pc:spChg>
      </pc:sldChg>
      <pc:sldChg chg="delSp modSp add mod">
        <pc:chgData name="Phil Beecher" userId="8e59e9d451c39ba5" providerId="LiveId" clId="{36C9F260-BBF9-4678-809E-65D57173E365}" dt="2024-01-15T15:01:34.311" v="1329" actId="20577"/>
        <pc:sldMkLst>
          <pc:docMk/>
          <pc:sldMk cId="536375839" sldId="2382"/>
        </pc:sldMkLst>
        <pc:spChg chg="mod">
          <ac:chgData name="Phil Beecher" userId="8e59e9d451c39ba5" providerId="LiveId" clId="{36C9F260-BBF9-4678-809E-65D57173E365}" dt="2024-01-15T15:01:34.311" v="1329" actId="20577"/>
          <ac:spMkLst>
            <pc:docMk/>
            <pc:sldMk cId="536375839" sldId="2382"/>
            <ac:spMk id="21510" creationId="{00000000-0000-0000-0000-000000000000}"/>
          </ac:spMkLst>
        </pc:spChg>
        <pc:graphicFrameChg chg="del">
          <ac:chgData name="Phil Beecher" userId="8e59e9d451c39ba5" providerId="LiveId" clId="{36C9F260-BBF9-4678-809E-65D57173E365}" dt="2024-01-15T13:44:53.126" v="854" actId="478"/>
          <ac:graphicFrameMkLst>
            <pc:docMk/>
            <pc:sldMk cId="536375839" sldId="2382"/>
            <ac:graphicFrameMk id="2" creationId="{E5F703CF-ABDF-3FE6-39EF-9C546DB0E8D7}"/>
          </ac:graphicFrameMkLst>
        </pc:graphicFrameChg>
      </pc:sldChg>
      <pc:sldMasterChg chg="modSp mod">
        <pc:chgData name="Phil Beecher" userId="8e59e9d451c39ba5" providerId="LiveId" clId="{36C9F260-BBF9-4678-809E-65D57173E365}" dt="2024-01-14T22:43:25.626" v="38" actId="20577"/>
        <pc:sldMasterMkLst>
          <pc:docMk/>
          <pc:sldMasterMk cId="0" sldId="2147483648"/>
        </pc:sldMasterMkLst>
        <pc:spChg chg="mod">
          <ac:chgData name="Phil Beecher" userId="8e59e9d451c39ba5" providerId="LiveId" clId="{36C9F260-BBF9-4678-809E-65D57173E365}" dt="2024-01-14T22:43:07.667" v="33" actId="6549"/>
          <ac:spMkLst>
            <pc:docMk/>
            <pc:sldMasterMk cId="0" sldId="2147483648"/>
            <ac:spMk id="13" creationId="{3CB784B2-5860-4B3C-BF6D-C8234231458E}"/>
          </ac:spMkLst>
        </pc:spChg>
        <pc:spChg chg="mod">
          <ac:chgData name="Phil Beecher" userId="8e59e9d451c39ba5" providerId="LiveId" clId="{36C9F260-BBF9-4678-809E-65D57173E365}" dt="2024-01-14T22:43:25.626" v="3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14501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171279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802.15-24-0046-00-0mag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January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webex.com/ieeesa/j.php?MTID=mbd701d309bbd172d96cd1dfa843d3fe9" TargetMode="External"/><Relationship Id="rId2" Type="http://schemas.openxmlformats.org/officeDocument/2006/relationships/hyperlink" Target="https://ieeesa.webex.com/ieeesa/j.php?MTID=m346108e8ab6e4330f0c6db923cc1ab8b" TargetMode="External"/><Relationship Id="rId1" Type="http://schemas.openxmlformats.org/officeDocument/2006/relationships/slideLayout" Target="../slideLayouts/slideLayout2.xml"/><Relationship Id="rId6" Type="http://schemas.openxmlformats.org/officeDocument/2006/relationships/hyperlink" Target="https://www.ieee802.org/802tele_calendar.html" TargetMode="External"/><Relationship Id="rId5" Type="http://schemas.openxmlformats.org/officeDocument/2006/relationships/hyperlink" Target="https://ieeesa.webex.com/ieeesa/j.php?MTID=m3bbe1c0b7f8d7a508f03b8d657889d19" TargetMode="External"/><Relationship Id="rId4" Type="http://schemas.openxmlformats.org/officeDocument/2006/relationships/hyperlink" Target="https://ieeesa.webex.com/ieeesa/j.php?MTID=m866572527d081de638ec794c078a758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January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14 January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January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January 2024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608013"/>
          </a:xfrm>
        </p:spPr>
        <p:txBody>
          <a:bodyPr/>
          <a:lstStyle/>
          <a:p>
            <a:r>
              <a:rPr lang="en-US" sz="3200" b="1" dirty="0">
                <a:latin typeface="Calibri" panose="020F0502020204030204" pitchFamily="34" charset="0"/>
                <a:ea typeface="ＭＳ Ｐゴシック" charset="0"/>
                <a:cs typeface="Calibri" panose="020F0502020204030204" pitchFamily="34" charset="0"/>
              </a:rPr>
              <a:t>802.15.9 submission to ISO/IEC JTC1 / SC6</a:t>
            </a:r>
            <a:endParaRPr lang="en-US" sz="3200" dirty="0">
              <a:latin typeface="Calibri" panose="020F0502020204030204" pitchFamily="34" charset="0"/>
              <a:ea typeface="ＭＳ Ｐゴシック"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graphicFrame>
        <p:nvGraphicFramePr>
          <p:cNvPr id="2" name="Table 1">
            <a:extLst>
              <a:ext uri="{FF2B5EF4-FFF2-40B4-BE49-F238E27FC236}">
                <a16:creationId xmlns:a16="http://schemas.microsoft.com/office/drawing/2014/main" id="{E5F703CF-ABDF-3FE6-39EF-9C546DB0E8D7}"/>
              </a:ext>
            </a:extLst>
          </p:cNvPr>
          <p:cNvGraphicFramePr>
            <a:graphicFrameLocks noGrp="1"/>
          </p:cNvGraphicFramePr>
          <p:nvPr>
            <p:extLst>
              <p:ext uri="{D42A27DB-BD31-4B8C-83A1-F6EECF244321}">
                <p14:modId xmlns:p14="http://schemas.microsoft.com/office/powerpoint/2010/main" val="603593681"/>
              </p:ext>
            </p:extLst>
          </p:nvPr>
        </p:nvGraphicFramePr>
        <p:xfrm>
          <a:off x="909362" y="1752600"/>
          <a:ext cx="10373275" cy="3489570"/>
        </p:xfrm>
        <a:graphic>
          <a:graphicData uri="http://schemas.openxmlformats.org/drawingml/2006/table">
            <a:tbl>
              <a:tblPr/>
              <a:tblGrid>
                <a:gridCol w="255268">
                  <a:extLst>
                    <a:ext uri="{9D8B030D-6E8A-4147-A177-3AD203B41FA5}">
                      <a16:colId xmlns:a16="http://schemas.microsoft.com/office/drawing/2014/main" val="3105454313"/>
                    </a:ext>
                  </a:extLst>
                </a:gridCol>
                <a:gridCol w="1034406">
                  <a:extLst>
                    <a:ext uri="{9D8B030D-6E8A-4147-A177-3AD203B41FA5}">
                      <a16:colId xmlns:a16="http://schemas.microsoft.com/office/drawing/2014/main" val="2366301361"/>
                    </a:ext>
                  </a:extLst>
                </a:gridCol>
                <a:gridCol w="9083601">
                  <a:extLst>
                    <a:ext uri="{9D8B030D-6E8A-4147-A177-3AD203B41FA5}">
                      <a16:colId xmlns:a16="http://schemas.microsoft.com/office/drawing/2014/main" val="1863572763"/>
                    </a:ext>
                  </a:extLst>
                </a:gridCol>
              </a:tblGrid>
              <a:tr h="220673">
                <a:tc>
                  <a:txBody>
                    <a:bodyPr/>
                    <a:lstStyle/>
                    <a:p>
                      <a:endParaRPr lang="en-GB" sz="1100"/>
                    </a:p>
                  </a:txBody>
                  <a:tcPr marL="114934" marR="114934" marT="0" marB="0" anchor="ctr">
                    <a:lnL>
                      <a:noFill/>
                    </a:lnL>
                    <a:lnR>
                      <a:noFill/>
                    </a:lnR>
                    <a:lnT>
                      <a:noFill/>
                    </a:lnT>
                    <a:lnB w="9525" cap="flat" cmpd="sng" algn="ctr">
                      <a:solidFill>
                        <a:srgbClr val="A3A3A3"/>
                      </a:solidFill>
                      <a:prstDash val="solid"/>
                      <a:round/>
                      <a:headEnd type="none" w="med" len="med"/>
                      <a:tailEnd type="none" w="med" len="med"/>
                    </a:lnB>
                    <a:solidFill>
                      <a:srgbClr val="DDE5FA"/>
                    </a:solidFill>
                  </a:tcPr>
                </a:tc>
                <a:tc>
                  <a:txBody>
                    <a:bodyPr/>
                    <a:lstStyle/>
                    <a:p>
                      <a:endParaRPr lang="en-GB" sz="1100"/>
                    </a:p>
                  </a:txBody>
                  <a:tcPr marL="55168" marR="55168" marT="27584" marB="27584">
                    <a:lnL>
                      <a:noFill/>
                    </a:lnL>
                    <a:lnB w="9525" cap="flat" cmpd="sng" algn="ctr">
                      <a:solidFill>
                        <a:srgbClr val="A3A3A3"/>
                      </a:solidFill>
                      <a:prstDash val="solid"/>
                      <a:round/>
                      <a:headEnd type="none" w="med" len="med"/>
                      <a:tailEnd type="none" w="med" len="med"/>
                    </a:lnB>
                  </a:tcPr>
                </a:tc>
                <a:tc>
                  <a:txBody>
                    <a:bodyPr/>
                    <a:lstStyle/>
                    <a:p>
                      <a:endParaRPr lang="en-GB" sz="1100"/>
                    </a:p>
                  </a:txBody>
                  <a:tcPr marL="55168" marR="55168" marT="27584" marB="27584">
                    <a:lnB w="9525"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92574471"/>
                  </a:ext>
                </a:extLst>
              </a:tr>
              <a:tr h="234465">
                <a:tc gridSpan="3">
                  <a:txBody>
                    <a:bodyPr/>
                    <a:lstStyle/>
                    <a:p>
                      <a:pPr algn="l" fontAlgn="b"/>
                      <a:r>
                        <a:rPr lang="en-GB" sz="1100">
                          <a:solidFill>
                            <a:srgbClr val="000000"/>
                          </a:solidFill>
                          <a:effectLst/>
                        </a:rPr>
                        <a:t>Answers to Q.1: "Do you support the need for an ISO International Standard on the subject?"</a:t>
                      </a:r>
                    </a:p>
                  </a:txBody>
                  <a:tcPr marL="17240" marR="17240" marT="34480" marB="34480"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317248789"/>
                  </a:ext>
                </a:extLst>
              </a:tr>
              <a:tr h="388477">
                <a:tc>
                  <a:txBody>
                    <a:bodyPr/>
                    <a:lstStyle/>
                    <a:p>
                      <a:pPr algn="l"/>
                      <a:r>
                        <a:rPr lang="en-GB" sz="1100" b="1">
                          <a:solidFill>
                            <a:srgbClr val="000000"/>
                          </a:solidFill>
                          <a:effectLst/>
                        </a:rPr>
                        <a:t>10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Yes</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a:solidFill>
                            <a:srgbClr val="000000"/>
                          </a:solidFill>
                          <a:effectLst/>
                        </a:rPr>
                        <a:t>Austria (ASI)   Canada (SCC)   China (SAC)   Germany (DIN)   Japan (JISC)   Kazakhstan (CTRM)   Korea, Republic of (KATS)   Ukraine (SE UkrNDNC)   United Kingdom (BSI)   United States (ANSI)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783878851"/>
                  </a:ext>
                </a:extLst>
              </a:tr>
              <a:tr h="388477">
                <a:tc>
                  <a:txBody>
                    <a:bodyPr/>
                    <a:lstStyle/>
                    <a:p>
                      <a:pPr algn="l"/>
                      <a:r>
                        <a:rPr lang="en-GB" sz="1100" b="1">
                          <a:solidFill>
                            <a:srgbClr val="000000"/>
                          </a:solidFill>
                          <a:effectLst/>
                        </a:rPr>
                        <a:t>0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No</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endParaRPr lang="en-GB" sz="1100">
                        <a:solidFill>
                          <a:srgbClr val="000000"/>
                        </a:solidFill>
                        <a:effectLst/>
                      </a:endParaRP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3579334070"/>
                  </a:ext>
                </a:extLst>
              </a:tr>
              <a:tr h="388477">
                <a:tc>
                  <a:txBody>
                    <a:bodyPr/>
                    <a:lstStyle/>
                    <a:p>
                      <a:pPr algn="l"/>
                      <a:r>
                        <a:rPr lang="en-GB" sz="1100" b="1">
                          <a:solidFill>
                            <a:srgbClr val="000000"/>
                          </a:solidFill>
                          <a:effectLst/>
                        </a:rPr>
                        <a:t>9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Abstention</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ctr"/>
                      <a:r>
                        <a:rPr lang="en-GB" sz="1100">
                          <a:solidFill>
                            <a:srgbClr val="000000"/>
                          </a:solidFill>
                          <a:effectLst/>
                        </a:rPr>
                        <a:t>Belgium (NBN)   Denmark (DS)   Finland (SFS)   India (BIS)   Netherlands (NEN)   Russian Federation (GOST R)   Spain (UNE)   Sweden (SIS)   Switzerland (SNV)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extLst>
                  <a:ext uri="{0D108BD9-81ED-4DB2-BD59-A6C34878D82A}">
                    <a16:rowId xmlns:a16="http://schemas.microsoft.com/office/drawing/2014/main" val="2441005994"/>
                  </a:ext>
                </a:extLst>
              </a:tr>
              <a:tr h="220673">
                <a:tc>
                  <a:txBody>
                    <a:bodyPr/>
                    <a:lstStyle/>
                    <a:p>
                      <a:pPr algn="ctr"/>
                      <a:r>
                        <a:rPr lang="en-GB" sz="1100">
                          <a:solidFill>
                            <a:srgbClr val="000000"/>
                          </a:solidFill>
                          <a:effectLst/>
                        </a:rPr>
                        <a:t> </a:t>
                      </a:r>
                    </a:p>
                  </a:txBody>
                  <a:tcPr marL="114934" marR="114934" marT="0" marB="0" anchor="ctr">
                    <a:lnL>
                      <a:noFill/>
                    </a:lnL>
                    <a:lnR>
                      <a:noFill/>
                    </a:lnR>
                    <a:lnT w="9525" cap="flat" cmpd="sng" algn="ctr">
                      <a:solidFill>
                        <a:srgbClr val="A3A3A3"/>
                      </a:solidFill>
                      <a:prstDash val="solid"/>
                      <a:round/>
                      <a:headEnd type="none" w="med" len="med"/>
                      <a:tailEnd type="none" w="med" len="med"/>
                    </a:lnT>
                    <a:lnB>
                      <a:noFill/>
                    </a:lnB>
                    <a:solidFill>
                      <a:srgbClr val="DDE5FA"/>
                    </a:solidFill>
                  </a:tcPr>
                </a:tc>
                <a:tc>
                  <a:txBody>
                    <a:bodyPr/>
                    <a:lstStyle/>
                    <a:p>
                      <a:endParaRPr lang="en-GB" sz="1100"/>
                    </a:p>
                  </a:txBody>
                  <a:tcPr marL="55168" marR="55168" marT="27584" marB="27584">
                    <a:lnL>
                      <a:noFill/>
                    </a:lnL>
                    <a:lnT w="9525" cap="flat" cmpd="sng" algn="ctr">
                      <a:solidFill>
                        <a:srgbClr val="A3A3A3"/>
                      </a:solidFill>
                      <a:prstDash val="solid"/>
                      <a:round/>
                      <a:headEnd type="none" w="med" len="med"/>
                      <a:tailEnd type="none" w="med" len="med"/>
                    </a:lnT>
                  </a:tcPr>
                </a:tc>
                <a:tc>
                  <a:txBody>
                    <a:bodyPr/>
                    <a:lstStyle/>
                    <a:p>
                      <a:endParaRPr lang="en-GB" sz="1100"/>
                    </a:p>
                  </a:txBody>
                  <a:tcPr marL="55168" marR="55168" marT="27584" marB="27584">
                    <a:lnT w="9525" cap="flat" cmpd="sng" algn="ctr">
                      <a:solidFill>
                        <a:srgbClr val="A3A3A3"/>
                      </a:solidFill>
                      <a:prstDash val="solid"/>
                      <a:round/>
                      <a:headEnd type="none" w="med" len="med"/>
                      <a:tailEnd type="none" w="med" len="med"/>
                    </a:lnT>
                  </a:tcPr>
                </a:tc>
                <a:extLst>
                  <a:ext uri="{0D108BD9-81ED-4DB2-BD59-A6C34878D82A}">
                    <a16:rowId xmlns:a16="http://schemas.microsoft.com/office/drawing/2014/main" val="665581437"/>
                  </a:ext>
                </a:extLst>
              </a:tr>
              <a:tr h="220673">
                <a:tc>
                  <a:txBody>
                    <a:bodyPr/>
                    <a:lstStyle/>
                    <a:p>
                      <a:endParaRPr lang="en-GB" sz="1100"/>
                    </a:p>
                  </a:txBody>
                  <a:tcPr marL="114934" marR="114934" marT="0" marB="0" anchor="ctr">
                    <a:lnL>
                      <a:noFill/>
                    </a:lnL>
                    <a:lnR>
                      <a:noFill/>
                    </a:lnR>
                    <a:lnT>
                      <a:noFill/>
                    </a:lnT>
                    <a:lnB w="9525" cap="flat" cmpd="sng" algn="ctr">
                      <a:solidFill>
                        <a:srgbClr val="A3A3A3"/>
                      </a:solidFill>
                      <a:prstDash val="solid"/>
                      <a:round/>
                      <a:headEnd type="none" w="med" len="med"/>
                      <a:tailEnd type="none" w="med" len="med"/>
                    </a:lnB>
                    <a:solidFill>
                      <a:srgbClr val="DDE5FA"/>
                    </a:solidFill>
                  </a:tcPr>
                </a:tc>
                <a:tc>
                  <a:txBody>
                    <a:bodyPr/>
                    <a:lstStyle/>
                    <a:p>
                      <a:endParaRPr lang="en-GB" sz="1100"/>
                    </a:p>
                  </a:txBody>
                  <a:tcPr marL="55168" marR="55168" marT="27584" marB="27584">
                    <a:lnL>
                      <a:noFill/>
                    </a:lnL>
                    <a:lnB w="9525" cap="flat" cmpd="sng" algn="ctr">
                      <a:solidFill>
                        <a:srgbClr val="A3A3A3"/>
                      </a:solidFill>
                      <a:prstDash val="solid"/>
                      <a:round/>
                      <a:headEnd type="none" w="med" len="med"/>
                      <a:tailEnd type="none" w="med" len="med"/>
                    </a:lnB>
                  </a:tcPr>
                </a:tc>
                <a:tc>
                  <a:txBody>
                    <a:bodyPr/>
                    <a:lstStyle/>
                    <a:p>
                      <a:endParaRPr lang="en-GB" sz="1100"/>
                    </a:p>
                  </a:txBody>
                  <a:tcPr marL="55168" marR="55168" marT="27584" marB="27584">
                    <a:lnB w="9525"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343874237"/>
                  </a:ext>
                </a:extLst>
              </a:tr>
              <a:tr h="234465">
                <a:tc gridSpan="3">
                  <a:txBody>
                    <a:bodyPr/>
                    <a:lstStyle/>
                    <a:p>
                      <a:pPr algn="l" fontAlgn="b"/>
                      <a:r>
                        <a:rPr lang="en-GB" sz="1100">
                          <a:solidFill>
                            <a:srgbClr val="000000"/>
                          </a:solidFill>
                          <a:effectLst/>
                        </a:rPr>
                        <a:t>Answers to Q.2: "Do you support the submission of this proposal for FDIS ballot?"</a:t>
                      </a:r>
                    </a:p>
                  </a:txBody>
                  <a:tcPr marL="17240" marR="17240" marT="34480" marB="34480"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23758202"/>
                  </a:ext>
                </a:extLst>
              </a:tr>
              <a:tr h="388477">
                <a:tc>
                  <a:txBody>
                    <a:bodyPr/>
                    <a:lstStyle/>
                    <a:p>
                      <a:pPr algn="l"/>
                      <a:r>
                        <a:rPr lang="en-GB" sz="1100" b="1">
                          <a:solidFill>
                            <a:srgbClr val="000000"/>
                          </a:solidFill>
                          <a:effectLst/>
                        </a:rPr>
                        <a:t>9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Yes</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a:solidFill>
                            <a:srgbClr val="000000"/>
                          </a:solidFill>
                          <a:effectLst/>
                        </a:rPr>
                        <a:t>Austria (ASI)   Canada (SCC)   Germany (DIN)   Japan (JISC)   Kazakhstan (CTRM)   Korea, Republic of (KATS)   Ukraine (SE UkrNDNC)   United Kingdom (BSI)   United States (ANSI)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1441836758"/>
                  </a:ext>
                </a:extLst>
              </a:tr>
              <a:tr h="388477">
                <a:tc>
                  <a:txBody>
                    <a:bodyPr/>
                    <a:lstStyle/>
                    <a:p>
                      <a:pPr algn="l"/>
                      <a:r>
                        <a:rPr lang="en-GB" sz="1100" b="1">
                          <a:solidFill>
                            <a:srgbClr val="000000"/>
                          </a:solidFill>
                          <a:effectLst/>
                        </a:rPr>
                        <a:t>1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No</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a:solidFill>
                            <a:srgbClr val="000000"/>
                          </a:solidFill>
                          <a:effectLst/>
                        </a:rPr>
                        <a:t>China (SAC)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5F7FB"/>
                    </a:solidFill>
                  </a:tcPr>
                </a:tc>
                <a:extLst>
                  <a:ext uri="{0D108BD9-81ED-4DB2-BD59-A6C34878D82A}">
                    <a16:rowId xmlns:a16="http://schemas.microsoft.com/office/drawing/2014/main" val="3000614880"/>
                  </a:ext>
                </a:extLst>
              </a:tr>
              <a:tr h="388477">
                <a:tc>
                  <a:txBody>
                    <a:bodyPr/>
                    <a:lstStyle/>
                    <a:p>
                      <a:pPr algn="l"/>
                      <a:r>
                        <a:rPr lang="en-GB" sz="1100" b="1">
                          <a:solidFill>
                            <a:srgbClr val="000000"/>
                          </a:solidFill>
                          <a:effectLst/>
                        </a:rPr>
                        <a:t>9 x</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l"/>
                      <a:r>
                        <a:rPr lang="en-GB" sz="1100" b="1">
                          <a:solidFill>
                            <a:srgbClr val="000000"/>
                          </a:solidFill>
                          <a:effectLst/>
                        </a:rPr>
                        <a:t>Abstention</a:t>
                      </a:r>
                    </a:p>
                  </a:txBody>
                  <a:tcPr marL="28734" marR="28734" marT="28734" marB="28734" anchor="ctr">
                    <a:lnL w="9525" cap="flat" cmpd="sng" algn="ctr">
                      <a:solidFill>
                        <a:srgbClr val="A3A3A3"/>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3A3A3"/>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tc>
                  <a:txBody>
                    <a:bodyPr/>
                    <a:lstStyle/>
                    <a:p>
                      <a:pPr algn="ctr"/>
                      <a:r>
                        <a:rPr lang="en-GB" sz="1100" dirty="0">
                          <a:solidFill>
                            <a:srgbClr val="000000"/>
                          </a:solidFill>
                          <a:effectLst/>
                        </a:rPr>
                        <a:t>Belgium (NBN)   Denmark (DS)   Finland (SFS)   India (BIS)   Netherlands (NEN)   Russian Federation (GOST R)   Spain (UNE)   Sweden (SIS)   Switzerland (SNV)  </a:t>
                      </a:r>
                    </a:p>
                  </a:txBody>
                  <a:tcPr marL="28734" marR="28734" marT="28734" marB="28734" anchor="ctr">
                    <a:lnL w="9525" cap="flat" cmpd="sng" algn="ctr">
                      <a:solidFill>
                        <a:srgbClr val="AAAAAA"/>
                      </a:solidFill>
                      <a:prstDash val="solid"/>
                      <a:round/>
                      <a:headEnd type="none" w="med" len="med"/>
                      <a:tailEnd type="none" w="med" len="med"/>
                    </a:lnL>
                    <a:lnR w="9525" cap="flat" cmpd="sng" algn="ctr">
                      <a:solidFill>
                        <a:srgbClr val="A3A3A3"/>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3A3A3"/>
                      </a:solidFill>
                      <a:prstDash val="solid"/>
                      <a:round/>
                      <a:headEnd type="none" w="med" len="med"/>
                      <a:tailEnd type="none" w="med" len="med"/>
                    </a:lnB>
                    <a:solidFill>
                      <a:srgbClr val="F5F7FB"/>
                    </a:solidFill>
                  </a:tcPr>
                </a:tc>
                <a:extLst>
                  <a:ext uri="{0D108BD9-81ED-4DB2-BD59-A6C34878D82A}">
                    <a16:rowId xmlns:a16="http://schemas.microsoft.com/office/drawing/2014/main" val="2539864092"/>
                  </a:ext>
                </a:extLst>
              </a:tr>
            </a:tbl>
          </a:graphicData>
        </a:graphic>
      </p:graphicFrame>
      <p:sp>
        <p:nvSpPr>
          <p:cNvPr id="3" name="Rectangle 5">
            <a:extLst>
              <a:ext uri="{FF2B5EF4-FFF2-40B4-BE49-F238E27FC236}">
                <a16:creationId xmlns:a16="http://schemas.microsoft.com/office/drawing/2014/main" id="{517B5299-F3A0-4FF5-33E3-30AE649D9853}"/>
              </a:ext>
            </a:extLst>
          </p:cNvPr>
          <p:cNvSpPr>
            <a:spLocks noChangeArrowheads="1"/>
          </p:cNvSpPr>
          <p:nvPr/>
        </p:nvSpPr>
        <p:spPr bwMode="auto">
          <a:xfrm>
            <a:off x="495300" y="1175266"/>
            <a:ext cx="11201399"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GB" dirty="0">
                <a:effectLst/>
                <a:latin typeface="Calibri" panose="020F0502020204030204" pitchFamily="34" charset="0"/>
                <a:ea typeface="Calibri" panose="020F0502020204030204" pitchFamily="34" charset="0"/>
                <a:cs typeface="Calibri" panose="020F0502020204030204" pitchFamily="34" charset="0"/>
              </a:rPr>
              <a:t>Passed as below, with one comment received from China National Body (see next slide)</a:t>
            </a:r>
          </a:p>
          <a:p>
            <a:pPr marL="0" lvl="2">
              <a:spcAft>
                <a:spcPts val="600"/>
              </a:spcAft>
            </a:pPr>
            <a:endParaRPr lang="en-US" sz="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5882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9" name="Rectangle 2"/>
          <p:cNvSpPr>
            <a:spLocks noGrp="1" noChangeArrowheads="1"/>
          </p:cNvSpPr>
          <p:nvPr>
            <p:ph type="title" idx="4294967295"/>
          </p:nvPr>
        </p:nvSpPr>
        <p:spPr>
          <a:xfrm>
            <a:off x="1980199" y="382587"/>
            <a:ext cx="7772400" cy="608013"/>
          </a:xfrm>
        </p:spPr>
        <p:txBody>
          <a:bodyPr/>
          <a:lstStyle/>
          <a:p>
            <a:r>
              <a:rPr lang="en-US" sz="3200" b="1" dirty="0">
                <a:latin typeface="Calibri" panose="020F0502020204030204" pitchFamily="34" charset="0"/>
                <a:ea typeface="ＭＳ Ｐゴシック" charset="0"/>
                <a:cs typeface="Calibri" panose="020F0502020204030204" pitchFamily="34" charset="0"/>
              </a:rPr>
              <a:t>802.15.9 submission to ISO/IEC JTC1 / SC6</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81000" y="1143000"/>
            <a:ext cx="11201399"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GB" b="1" dirty="0">
                <a:latin typeface="Calibri" panose="020F0502020204030204" pitchFamily="34" charset="0"/>
                <a:ea typeface="Calibri" panose="020F0502020204030204" pitchFamily="34" charset="0"/>
                <a:cs typeface="Calibri" panose="020F0502020204030204" pitchFamily="34" charset="0"/>
              </a:rPr>
              <a:t>C</a:t>
            </a:r>
            <a:r>
              <a:rPr lang="en-GB" b="1" dirty="0">
                <a:effectLst/>
                <a:latin typeface="Calibri" panose="020F0502020204030204" pitchFamily="34" charset="0"/>
                <a:ea typeface="Calibri" panose="020F0502020204030204" pitchFamily="34" charset="0"/>
                <a:cs typeface="Calibri" panose="020F0502020204030204" pitchFamily="34" charset="0"/>
              </a:rPr>
              <a:t>omment received from China National Body:</a:t>
            </a:r>
          </a:p>
          <a:p>
            <a:pPr marL="0" lvl="2">
              <a:spcAft>
                <a:spcPts val="600"/>
              </a:spcAft>
            </a:pPr>
            <a:r>
              <a:rPr lang="en-GB" sz="1100" dirty="0">
                <a:effectLst/>
                <a:latin typeface="Calibri" panose="020F0502020204030204" pitchFamily="34" charset="0"/>
                <a:ea typeface="Calibri" panose="020F0502020204030204" pitchFamily="34" charset="0"/>
                <a:cs typeface="Calibri" panose="020F0502020204030204" pitchFamily="34" charset="0"/>
              </a:rPr>
              <a:t>The KMP protocol includes 802.1X MKA as a protocol option in 8.2. However, China NB have voted against IEEE 802.1X and submitted technical comments pointing out the security flaws during its pre-ballot and FDIS ballot as described in 6N15555 and 6N15771, such as “cannot achieve the real mutual authentication between the Supplicant and Authenticator”, but those comments have not been disposed reasonably. KMP will inherit the security flaws of 802.1X by including 802.1X MKA as a protocol option.</a:t>
            </a:r>
          </a:p>
          <a:p>
            <a:pPr marL="0" lvl="2">
              <a:spcAft>
                <a:spcPts val="600"/>
              </a:spcAft>
            </a:pPr>
            <a:endParaRPr lang="en-GB" sz="1100" dirty="0">
              <a:latin typeface="Calibri" panose="020F0502020204030204" pitchFamily="34" charset="0"/>
              <a:ea typeface="Calibri" panose="020F0502020204030204" pitchFamily="34" charset="0"/>
              <a:cs typeface="Calibri" panose="020F0502020204030204" pitchFamily="34" charset="0"/>
            </a:endParaRPr>
          </a:p>
          <a:p>
            <a:pPr marL="0" lvl="2">
              <a:spcAft>
                <a:spcPts val="600"/>
              </a:spcAft>
            </a:pPr>
            <a:r>
              <a:rPr lang="en-GB" b="1" dirty="0">
                <a:latin typeface="Calibri" panose="020F0502020204030204" pitchFamily="34" charset="0"/>
                <a:ea typeface="Calibri" panose="020F0502020204030204" pitchFamily="34" charset="0"/>
                <a:cs typeface="Calibri" panose="020F0502020204030204" pitchFamily="34" charset="0"/>
              </a:rPr>
              <a:t>Planned response: </a:t>
            </a:r>
          </a:p>
          <a:p>
            <a:pPr marL="0" lvl="2">
              <a:spcAft>
                <a:spcPts val="600"/>
              </a:spcAft>
            </a:pPr>
            <a:r>
              <a:rPr lang="en-GB" sz="1100" b="1" dirty="0">
                <a:latin typeface="Calibri" panose="020F0502020204030204" pitchFamily="34" charset="0"/>
                <a:ea typeface="Calibri" panose="020F0502020204030204" pitchFamily="34" charset="0"/>
                <a:cs typeface="Calibri" panose="020F0502020204030204" pitchFamily="34" charset="0"/>
              </a:rPr>
              <a:t>(Note, this response is identical to a previous response from 802.1 to ISO/IEC JTC1/SC6 - 802.1Qcz-2023)</a:t>
            </a:r>
          </a:p>
          <a:p>
            <a:pPr algn="just">
              <a:lnSpc>
                <a:spcPct val="115000"/>
              </a:lnSpc>
              <a:spcAft>
                <a:spcPts val="600"/>
              </a:spcAft>
            </a:pPr>
            <a:r>
              <a:rPr lang="en-US" sz="1100" dirty="0">
                <a:effectLst/>
                <a:latin typeface="Calibri" panose="020F0502020204030204" pitchFamily="34" charset="0"/>
                <a:ea typeface="Calibri" panose="020F0502020204030204" pitchFamily="34" charset="0"/>
                <a:cs typeface="Calibri" panose="020F0502020204030204" pitchFamily="34" charset="0"/>
              </a:rPr>
              <a:t>The documents referenced in the China NB ballot comment (i.e., 6N15555 and 6N15771) are the Summary of Voting on IEEE 802.1X-2010 (ISO/IEC/IEEE 8802-1X:2013) documents which date from 2013; IEEE 802 responses to these comments were submitted to ISO/IEC JTC1 SC6 at the time. The general assertions raised in the China NB’s ballots were discussed at length in 2013 at the IEEE 802 meeting in Geneva (with IEEE 802 and Switzerland NB representatives in attendance) and in both 2013 and 2014 at SC6 meetings in Seoul and Ottawa (with IEEE 802, China NB, and Switzerland NB representatives in attendance). During those meetings, IEEE 802 fully responded to all claims made by both the China NB and Switzerland NB representatives and presented additional information about the design and specification of IEEE 802 technologies. Additionally, at the SC6 meeting in Ottawa in early 2014, the China NB and Switzerland NB representatives committed to providing technical details to justify their concerns. There have been no submissions from the China NB or Switzerland NB and there has been no detailed technical information or discussion shared since that time.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600"/>
              </a:spcAft>
            </a:pPr>
            <a:r>
              <a:rPr lang="en-US" sz="1100" dirty="0">
                <a:effectLst/>
                <a:latin typeface="Calibri" panose="020F0502020204030204" pitchFamily="34" charset="0"/>
                <a:ea typeface="Calibri" panose="020F0502020204030204" pitchFamily="34" charset="0"/>
                <a:cs typeface="Calibri" panose="020F0502020204030204" pitchFamily="34" charset="0"/>
              </a:rPr>
              <a:t>IEEE 802 has supplied a number of communications about the security technology specified in the IEEE 802 security standards: explaining why attacks referenced in China NB contributions are not effective (and will fail); illustrating the use of certificates in IEEE 802.1X-2010 (ISO/IEC/IEEE 8802-1X:2013) and describing how the use of the mutual authentication methods specified in IEEE Std 802.1X does not expose the public network or its user to (unspecified) security problems.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1000"/>
              </a:spcAft>
            </a:pPr>
            <a:r>
              <a:rPr lang="en-US" sz="1100" dirty="0">
                <a:effectLst/>
                <a:latin typeface="Calibri" panose="020F0502020204030204" pitchFamily="34" charset="0"/>
                <a:ea typeface="Calibri" panose="020F0502020204030204" pitchFamily="34" charset="0"/>
                <a:cs typeface="Calibri" panose="020F0502020204030204" pitchFamily="34" charset="0"/>
              </a:rPr>
              <a:t>The China NB has repeatedly claimed there are “security problems”; however, these assertions have not been substantiated, despite requests for further information from IEEE 802. The invitation for a representative of the China NB (as well as representative from other interested SC6 NBs) to attend an IEEE 802 Plenary meeting remains open. </a:t>
            </a:r>
            <a:endParaRPr lang="en-GB" sz="1100" dirty="0">
              <a:effectLst/>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US" sz="1100" dirty="0">
                <a:effectLst/>
                <a:latin typeface="Calibri" panose="020F0502020204030204" pitchFamily="34" charset="0"/>
                <a:ea typeface="Calibri" panose="020F0502020204030204" pitchFamily="34" charset="0"/>
                <a:cs typeface="Calibri" panose="020F0502020204030204" pitchFamily="34" charset="0"/>
              </a:rPr>
              <a:t> IEEE 802 believes that the “security defects” in IEEE 802.1X-2010 (ISO/IEC/IEEE 8802-1X:2013) described by the China NB have all been shown to be not valid but continues to invite the China NB to submit any additional technical details for consideration. IEEE 802 welcomes the opportunity to discuss further the details of any new concerns about IEEE 802.1X-2010 (ISO/IEC/IEEE 8802-1X:2013) from the China NB.  In the absence of any technical substantiation of the claims, IEEE 802 cannot consider modification of the existing IEEE 802 or ISO standards.</a:t>
            </a:r>
          </a:p>
          <a:p>
            <a:pPr>
              <a:lnSpc>
                <a:spcPct val="115000"/>
              </a:lnSpc>
              <a:spcAft>
                <a:spcPts val="1000"/>
              </a:spcAft>
            </a:pPr>
            <a:r>
              <a:rPr lang="en-US" sz="1100" b="1" dirty="0">
                <a:highlight>
                  <a:srgbClr val="FFFF00"/>
                </a:highlight>
                <a:latin typeface="Calibri" panose="020F0502020204030204" pitchFamily="34" charset="0"/>
                <a:ea typeface="Calibri" panose="020F0502020204030204" pitchFamily="34" charset="0"/>
                <a:cs typeface="Calibri" panose="020F0502020204030204" pitchFamily="34" charset="0"/>
              </a:rPr>
              <a:t>Any changes or objections to this response?</a:t>
            </a:r>
            <a:endParaRPr lang="en-US" sz="1000" b="1" dirty="0">
              <a:latin typeface="Calibri" panose="020F0502020204030204" pitchFamily="34" charset="0"/>
              <a:ea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36375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21D7C48-C17A-370C-00B1-1CB8ECD79AE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12</a:t>
            </a:fld>
            <a:endParaRPr lang="en-US"/>
          </a:p>
        </p:txBody>
      </p:sp>
      <p:sp>
        <p:nvSpPr>
          <p:cNvPr id="3" name="Footer Placeholder 2">
            <a:extLst>
              <a:ext uri="{FF2B5EF4-FFF2-40B4-BE49-F238E27FC236}">
                <a16:creationId xmlns:a16="http://schemas.microsoft.com/office/drawing/2014/main" id="{4618069F-8AAA-7357-A3E9-3B4150E5157F}"/>
              </a:ext>
            </a:extLst>
          </p:cNvPr>
          <p:cNvSpPr>
            <a:spLocks noGrp="1"/>
          </p:cNvSpPr>
          <p:nvPr>
            <p:ph type="ftr" sz="quarter" idx="11"/>
          </p:nvPr>
        </p:nvSpPr>
        <p:spPr/>
        <p:txBody>
          <a:bodyPr/>
          <a:lstStyle/>
          <a:p>
            <a:pPr algn="r">
              <a:defRPr/>
            </a:pPr>
            <a:r>
              <a:rPr lang="en-US"/>
              <a:t>Phil Beecher (Wi-SUN Alliance)</a:t>
            </a:r>
            <a:endParaRPr lang="en-US" dirty="0"/>
          </a:p>
        </p:txBody>
      </p:sp>
      <p:sp>
        <p:nvSpPr>
          <p:cNvPr id="6" name="Content Placeholder 2">
            <a:extLst>
              <a:ext uri="{FF2B5EF4-FFF2-40B4-BE49-F238E27FC236}">
                <a16:creationId xmlns:a16="http://schemas.microsoft.com/office/drawing/2014/main" id="{77ADDA4A-93F5-7106-97BC-5CDFE30CC04C}"/>
              </a:ext>
            </a:extLst>
          </p:cNvPr>
          <p:cNvSpPr txBox="1">
            <a:spLocks/>
          </p:cNvSpPr>
          <p:nvPr/>
        </p:nvSpPr>
        <p:spPr>
          <a:xfrm>
            <a:off x="695400" y="621228"/>
            <a:ext cx="10873208" cy="539857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lgn="ctr">
              <a:buNone/>
            </a:pPr>
            <a:r>
              <a:rPr lang="en-GB" sz="2800" b="1" kern="0" dirty="0">
                <a:latin typeface="Calibri" panose="020F0502020204030204" pitchFamily="34" charset="0"/>
                <a:ea typeface="Calibri" panose="020F0502020204030204" pitchFamily="34" charset="0"/>
                <a:cs typeface="Calibri" panose="020F0502020204030204" pitchFamily="34" charset="0"/>
              </a:rPr>
              <a:t>Discussion about Operations Manual, Rules, Hybrid meetings and increasing participation (</a:t>
            </a:r>
            <a:r>
              <a:rPr lang="en-GB" sz="2800" b="1" kern="0" dirty="0" err="1">
                <a:latin typeface="Calibri" panose="020F0502020204030204" pitchFamily="34" charset="0"/>
                <a:ea typeface="Calibri" panose="020F0502020204030204" pitchFamily="34" charset="0"/>
                <a:cs typeface="Calibri" panose="020F0502020204030204" pitchFamily="34" charset="0"/>
              </a:rPr>
              <a:t>b/f</a:t>
            </a:r>
            <a:r>
              <a:rPr lang="en-GB" sz="2800" b="1" kern="0" dirty="0">
                <a:latin typeface="Calibri" panose="020F0502020204030204" pitchFamily="34" charset="0"/>
                <a:ea typeface="Calibri" panose="020F0502020204030204" pitchFamily="34" charset="0"/>
                <a:cs typeface="Calibri" panose="020F0502020204030204" pitchFamily="34" charset="0"/>
              </a:rPr>
              <a:t> November 2023)</a:t>
            </a:r>
          </a:p>
          <a:p>
            <a:pPr marL="0" indent="0">
              <a:buNone/>
            </a:pPr>
            <a:endParaRPr lang="en-GB" sz="1800" b="1" kern="0" dirty="0">
              <a:latin typeface="Calibri" panose="020F0502020204030204" pitchFamily="34" charset="0"/>
              <a:ea typeface="Calibri" panose="020F0502020204030204" pitchFamily="34" charset="0"/>
              <a:cs typeface="Calibri" panose="020F0502020204030204" pitchFamily="34" charset="0"/>
            </a:endParaRPr>
          </a:p>
          <a:p>
            <a:pPr marL="285750" indent="-285750"/>
            <a:r>
              <a:rPr lang="en-GB" sz="2400" kern="0" dirty="0">
                <a:latin typeface="Calibri" panose="020F0502020204030204" pitchFamily="34" charset="0"/>
                <a:ea typeface="Calibri" panose="020F0502020204030204" pitchFamily="34" charset="0"/>
                <a:cs typeface="Calibri" panose="020F0502020204030204" pitchFamily="34" charset="0"/>
              </a:rPr>
              <a:t>Recommendations from attendees:</a:t>
            </a: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Evening meetings should be optional, i.e. not counted in denominator of voting credit</a:t>
            </a:r>
            <a:endParaRPr lang="en-GB" sz="2400" kern="0" dirty="0">
              <a:latin typeface="Calibri" panose="020F0502020204030204" pitchFamily="34" charset="0"/>
              <a:ea typeface="Calibri" panose="020F0502020204030204" pitchFamily="34" charset="0"/>
              <a:cs typeface="Calibri" panose="020F0502020204030204" pitchFamily="34" charset="0"/>
            </a:endParaRPr>
          </a:p>
          <a:p>
            <a:pPr marL="685800" lvl="1"/>
            <a:r>
              <a:rPr lang="en-GB" sz="2000" kern="0" dirty="0">
                <a:latin typeface="Calibri" panose="020F0502020204030204" pitchFamily="34" charset="0"/>
                <a:ea typeface="Calibri" panose="020F0502020204030204" pitchFamily="34" charset="0"/>
                <a:cs typeface="Calibri" panose="020F0502020204030204" pitchFamily="34" charset="0"/>
              </a:rPr>
              <a:t>Assign 2 meeting credits for attending closing plenary</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Gain and retain voting rights using the same criteria as current rules, but MUST be in-person attendance – currently under discussion in 802 LMSC</a:t>
            </a:r>
          </a:p>
          <a:p>
            <a:r>
              <a:rPr lang="en-GB" altLang="en-US" sz="2400" kern="0" dirty="0">
                <a:latin typeface="Calibri" panose="020F0502020204030204" pitchFamily="34" charset="0"/>
                <a:ea typeface="Calibri" panose="020F0502020204030204" pitchFamily="34" charset="0"/>
                <a:cs typeface="Calibri" panose="020F0502020204030204" pitchFamily="34" charset="0"/>
              </a:rPr>
              <a:t>Operations Manual - clarifications required</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Task group/standing committee chair/vice chair must be voting members of 802.15</a:t>
            </a:r>
          </a:p>
          <a:p>
            <a:pPr marL="685800" lvl="1"/>
            <a:r>
              <a:rPr lang="en-GB" altLang="en-US" sz="2000" kern="0" dirty="0">
                <a:latin typeface="Calibri" panose="020F0502020204030204" pitchFamily="34" charset="0"/>
                <a:ea typeface="Calibri" panose="020F0502020204030204" pitchFamily="34" charset="0"/>
                <a:cs typeface="Calibri" panose="020F0502020204030204" pitchFamily="34" charset="0"/>
              </a:rPr>
              <a:t>Sub-group chair or vice chair (or designated voting member) must be present </a:t>
            </a:r>
            <a:r>
              <a:rPr lang="en-GB" altLang="en-US" sz="2000" b="1" kern="0" dirty="0">
                <a:latin typeface="Calibri" panose="020F0502020204030204" pitchFamily="34" charset="0"/>
                <a:ea typeface="Calibri" panose="020F0502020204030204" pitchFamily="34" charset="0"/>
                <a:cs typeface="Calibri" panose="020F0502020204030204" pitchFamily="34" charset="0"/>
              </a:rPr>
              <a:t>in-person</a:t>
            </a:r>
            <a:r>
              <a:rPr lang="en-GB" altLang="en-US" sz="2000" kern="0" dirty="0">
                <a:latin typeface="Calibri" panose="020F0502020204030204" pitchFamily="34" charset="0"/>
                <a:ea typeface="Calibri" panose="020F0502020204030204" pitchFamily="34" charset="0"/>
                <a:cs typeface="Calibri" panose="020F0502020204030204" pitchFamily="34" charset="0"/>
              </a:rPr>
              <a:t> to run the meetings during a hybrid session.</a:t>
            </a:r>
          </a:p>
          <a:p>
            <a:pPr marL="400050" lvl="1" indent="0">
              <a:buNone/>
            </a:pPr>
            <a:endParaRPr lang="en-GB" altLang="en-US" sz="2000" kern="0" dirty="0">
              <a:latin typeface="Calibri" panose="020F0502020204030204" pitchFamily="34" charset="0"/>
              <a:ea typeface="Calibri" panose="020F0502020204030204" pitchFamily="34" charset="0"/>
              <a:cs typeface="Calibri" panose="020F0502020204030204" pitchFamily="34" charset="0"/>
            </a:endParaRPr>
          </a:p>
          <a:p>
            <a:pPr marL="400050" lvl="1" indent="0">
              <a:buNone/>
            </a:pPr>
            <a:r>
              <a:rPr lang="en-GB" altLang="en-US" sz="2000" kern="0" dirty="0">
                <a:latin typeface="Calibri" panose="020F0502020204030204" pitchFamily="34" charset="0"/>
                <a:ea typeface="Calibri" panose="020F0502020204030204" pitchFamily="34" charset="0"/>
                <a:cs typeface="Calibri" panose="020F0502020204030204" pitchFamily="34" charset="0"/>
              </a:rPr>
              <a:t>No urgent items – propose deferring until March </a:t>
            </a:r>
            <a:r>
              <a:rPr lang="en-GB" altLang="en-US" sz="2000" kern="0">
                <a:latin typeface="Calibri" panose="020F0502020204030204" pitchFamily="34" charset="0"/>
                <a:ea typeface="Calibri" panose="020F0502020204030204" pitchFamily="34" charset="0"/>
                <a:cs typeface="Calibri" panose="020F0502020204030204" pitchFamily="34" charset="0"/>
              </a:rPr>
              <a:t>or May Session</a:t>
            </a:r>
            <a:endParaRPr lang="en-GB" altLang="en-US" sz="20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GB" altLang="en-US" sz="2400" kern="0" dirty="0">
              <a:latin typeface="Calibri" panose="020F0502020204030204" pitchFamily="34" charset="0"/>
              <a:ea typeface="Calibri" panose="020F0502020204030204" pitchFamily="34" charset="0"/>
              <a:cs typeface="Calibri" panose="020F0502020204030204" pitchFamily="34" charset="0"/>
            </a:endParaRPr>
          </a:p>
          <a:p>
            <a:pPr marL="285750"/>
            <a:endParaRPr lang="en-US" altLang="en-US" sz="24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351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742950" lvl="2" indent="0">
              <a:buNone/>
            </a:pPr>
            <a:r>
              <a:rPr lang="en-US" sz="2000" dirty="0">
                <a:solidFill>
                  <a:srgbClr val="00B0F0"/>
                </a:solidFill>
                <a:hlinkClick r:id="rId2">
                  <a:extLst>
                    <a:ext uri="{A12FA001-AC4F-418D-AE19-62706E023703}">
                      <ahyp:hlinkClr xmlns:ahyp="http://schemas.microsoft.com/office/drawing/2018/hyperlinkcolor" val="tx"/>
                    </a:ext>
                  </a:extLst>
                </a:hlinkClick>
              </a:rPr>
              <a:t>http://802world.org/plenary/</a:t>
            </a:r>
            <a:r>
              <a:rPr lang="en-US" sz="2000" dirty="0">
                <a:solidFill>
                  <a:srgbClr val="00B0F0"/>
                </a:solidFill>
              </a:rPr>
              <a:t> </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November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22C9B75D-6DE7-FE0D-29BF-C21725B9B6A5}"/>
              </a:ext>
            </a:extLst>
          </p:cNvPr>
          <p:cNvGraphicFramePr>
            <a:graphicFrameLocks noGrp="1"/>
          </p:cNvGraphicFramePr>
          <p:nvPr>
            <p:extLst>
              <p:ext uri="{D42A27DB-BD31-4B8C-83A1-F6EECF244321}">
                <p14:modId xmlns:p14="http://schemas.microsoft.com/office/powerpoint/2010/main" val="3469730377"/>
              </p:ext>
            </p:extLst>
          </p:nvPr>
        </p:nvGraphicFramePr>
        <p:xfrm>
          <a:off x="2133599" y="533398"/>
          <a:ext cx="7924801" cy="5791203"/>
        </p:xfrm>
        <a:graphic>
          <a:graphicData uri="http://schemas.openxmlformats.org/drawingml/2006/table">
            <a:tbl>
              <a:tblPr/>
              <a:tblGrid>
                <a:gridCol w="902209">
                  <a:extLst>
                    <a:ext uri="{9D8B030D-6E8A-4147-A177-3AD203B41FA5}">
                      <a16:colId xmlns:a16="http://schemas.microsoft.com/office/drawing/2014/main" val="3667295919"/>
                    </a:ext>
                  </a:extLst>
                </a:gridCol>
                <a:gridCol w="390144">
                  <a:extLst>
                    <a:ext uri="{9D8B030D-6E8A-4147-A177-3AD203B41FA5}">
                      <a16:colId xmlns:a16="http://schemas.microsoft.com/office/drawing/2014/main" val="3329651972"/>
                    </a:ext>
                  </a:extLst>
                </a:gridCol>
                <a:gridCol w="390144">
                  <a:extLst>
                    <a:ext uri="{9D8B030D-6E8A-4147-A177-3AD203B41FA5}">
                      <a16:colId xmlns:a16="http://schemas.microsoft.com/office/drawing/2014/main" val="3213130102"/>
                    </a:ext>
                  </a:extLst>
                </a:gridCol>
                <a:gridCol w="390144">
                  <a:extLst>
                    <a:ext uri="{9D8B030D-6E8A-4147-A177-3AD203B41FA5}">
                      <a16:colId xmlns:a16="http://schemas.microsoft.com/office/drawing/2014/main" val="2697307837"/>
                    </a:ext>
                  </a:extLst>
                </a:gridCol>
                <a:gridCol w="390144">
                  <a:extLst>
                    <a:ext uri="{9D8B030D-6E8A-4147-A177-3AD203B41FA5}">
                      <a16:colId xmlns:a16="http://schemas.microsoft.com/office/drawing/2014/main" val="666757612"/>
                    </a:ext>
                  </a:extLst>
                </a:gridCol>
                <a:gridCol w="390144">
                  <a:extLst>
                    <a:ext uri="{9D8B030D-6E8A-4147-A177-3AD203B41FA5}">
                      <a16:colId xmlns:a16="http://schemas.microsoft.com/office/drawing/2014/main" val="2905616284"/>
                    </a:ext>
                  </a:extLst>
                </a:gridCol>
                <a:gridCol w="390144">
                  <a:extLst>
                    <a:ext uri="{9D8B030D-6E8A-4147-A177-3AD203B41FA5}">
                      <a16:colId xmlns:a16="http://schemas.microsoft.com/office/drawing/2014/main" val="1559948387"/>
                    </a:ext>
                  </a:extLst>
                </a:gridCol>
                <a:gridCol w="390144">
                  <a:extLst>
                    <a:ext uri="{9D8B030D-6E8A-4147-A177-3AD203B41FA5}">
                      <a16:colId xmlns:a16="http://schemas.microsoft.com/office/drawing/2014/main" val="1159497042"/>
                    </a:ext>
                  </a:extLst>
                </a:gridCol>
                <a:gridCol w="390144">
                  <a:extLst>
                    <a:ext uri="{9D8B030D-6E8A-4147-A177-3AD203B41FA5}">
                      <a16:colId xmlns:a16="http://schemas.microsoft.com/office/drawing/2014/main" val="3512124458"/>
                    </a:ext>
                  </a:extLst>
                </a:gridCol>
                <a:gridCol w="390144">
                  <a:extLst>
                    <a:ext uri="{9D8B030D-6E8A-4147-A177-3AD203B41FA5}">
                      <a16:colId xmlns:a16="http://schemas.microsoft.com/office/drawing/2014/main" val="3941450338"/>
                    </a:ext>
                  </a:extLst>
                </a:gridCol>
                <a:gridCol w="390144">
                  <a:extLst>
                    <a:ext uri="{9D8B030D-6E8A-4147-A177-3AD203B41FA5}">
                      <a16:colId xmlns:a16="http://schemas.microsoft.com/office/drawing/2014/main" val="2610509219"/>
                    </a:ext>
                  </a:extLst>
                </a:gridCol>
                <a:gridCol w="390144">
                  <a:extLst>
                    <a:ext uri="{9D8B030D-6E8A-4147-A177-3AD203B41FA5}">
                      <a16:colId xmlns:a16="http://schemas.microsoft.com/office/drawing/2014/main" val="3121326743"/>
                    </a:ext>
                  </a:extLst>
                </a:gridCol>
                <a:gridCol w="390144">
                  <a:extLst>
                    <a:ext uri="{9D8B030D-6E8A-4147-A177-3AD203B41FA5}">
                      <a16:colId xmlns:a16="http://schemas.microsoft.com/office/drawing/2014/main" val="421270151"/>
                    </a:ext>
                  </a:extLst>
                </a:gridCol>
                <a:gridCol w="390144">
                  <a:extLst>
                    <a:ext uri="{9D8B030D-6E8A-4147-A177-3AD203B41FA5}">
                      <a16:colId xmlns:a16="http://schemas.microsoft.com/office/drawing/2014/main" val="2837435576"/>
                    </a:ext>
                  </a:extLst>
                </a:gridCol>
                <a:gridCol w="390144">
                  <a:extLst>
                    <a:ext uri="{9D8B030D-6E8A-4147-A177-3AD203B41FA5}">
                      <a16:colId xmlns:a16="http://schemas.microsoft.com/office/drawing/2014/main" val="1149969678"/>
                    </a:ext>
                  </a:extLst>
                </a:gridCol>
                <a:gridCol w="390144">
                  <a:extLst>
                    <a:ext uri="{9D8B030D-6E8A-4147-A177-3AD203B41FA5}">
                      <a16:colId xmlns:a16="http://schemas.microsoft.com/office/drawing/2014/main" val="1854903343"/>
                    </a:ext>
                  </a:extLst>
                </a:gridCol>
                <a:gridCol w="390144">
                  <a:extLst>
                    <a:ext uri="{9D8B030D-6E8A-4147-A177-3AD203B41FA5}">
                      <a16:colId xmlns:a16="http://schemas.microsoft.com/office/drawing/2014/main" val="164593819"/>
                    </a:ext>
                  </a:extLst>
                </a:gridCol>
                <a:gridCol w="390144">
                  <a:extLst>
                    <a:ext uri="{9D8B030D-6E8A-4147-A177-3AD203B41FA5}">
                      <a16:colId xmlns:a16="http://schemas.microsoft.com/office/drawing/2014/main" val="513110749"/>
                    </a:ext>
                  </a:extLst>
                </a:gridCol>
                <a:gridCol w="390144">
                  <a:extLst>
                    <a:ext uri="{9D8B030D-6E8A-4147-A177-3AD203B41FA5}">
                      <a16:colId xmlns:a16="http://schemas.microsoft.com/office/drawing/2014/main" val="1397330823"/>
                    </a:ext>
                  </a:extLst>
                </a:gridCol>
              </a:tblGrid>
              <a:tr h="220952">
                <a:tc rowSpan="3">
                  <a:txBody>
                    <a:bodyPr/>
                    <a:lstStyle/>
                    <a:p>
                      <a:pPr algn="ctr" fontAlgn="ctr"/>
                      <a:r>
                        <a:rPr lang="en-GB" sz="1900" b="1" i="0" u="none" strike="noStrike">
                          <a:solidFill>
                            <a:srgbClr val="000000"/>
                          </a:solidFill>
                          <a:effectLst/>
                          <a:latin typeface="Arial" panose="020B0604020202020204" pitchFamily="34" charset="0"/>
                        </a:rPr>
                        <a:t>R4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9">
                  <a:txBody>
                    <a:bodyPr/>
                    <a:lstStyle/>
                    <a:p>
                      <a:pPr algn="l" fontAlgn="ctr"/>
                      <a:r>
                        <a:rPr lang="en-GB" sz="1000" b="1" i="0" u="none" strike="noStrike">
                          <a:solidFill>
                            <a:srgbClr val="000000"/>
                          </a:solidFill>
                          <a:effectLst/>
                          <a:latin typeface="Arial" panose="020B0604020202020204" pitchFamily="34" charset="0"/>
                        </a:rPr>
                        <a:t>148th IEEE 802.15 WSN SESSION</a:t>
                      </a:r>
                    </a:p>
                  </a:txBody>
                  <a:tcPr marL="91312" marR="5073" marT="50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999716203"/>
                  </a:ext>
                </a:extLst>
              </a:tr>
              <a:tr h="220952">
                <a:tc vMerge="1">
                  <a:txBody>
                    <a:bodyPr/>
                    <a:lstStyle/>
                    <a:p>
                      <a:endParaRPr lang="en-GB"/>
                    </a:p>
                  </a:txBody>
                  <a:tcPr/>
                </a:tc>
                <a:tc gridSpan="8">
                  <a:txBody>
                    <a:bodyPr/>
                    <a:lstStyle/>
                    <a:p>
                      <a:pPr algn="l" fontAlgn="b"/>
                      <a:r>
                        <a:rPr lang="en-GB" sz="1000" b="1" i="0" u="none" strike="noStrike">
                          <a:solidFill>
                            <a:srgbClr val="000000"/>
                          </a:solidFill>
                          <a:effectLst/>
                          <a:latin typeface="Arial" panose="020B0604020202020204" pitchFamily="34" charset="0"/>
                        </a:rPr>
                        <a:t>Hilton - Panama City, Panama</a:t>
                      </a:r>
                    </a:p>
                  </a:txBody>
                  <a:tcPr marL="91312" marR="5073" marT="5073"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tc>
                  <a:txBody>
                    <a:bodyPr/>
                    <a:lstStyle/>
                    <a:p>
                      <a:pPr algn="l" fontAlgn="b"/>
                      <a:r>
                        <a:rPr lang="en-GB" sz="500" b="0" i="0" u="none" strike="noStrike">
                          <a:solidFill>
                            <a:srgbClr val="000000"/>
                          </a:solidFill>
                          <a:effectLst/>
                          <a:latin typeface="Arial" panose="020B0604020202020204" pitchFamily="34" charset="0"/>
                        </a:rPr>
                        <a:t> </a:t>
                      </a:r>
                    </a:p>
                  </a:txBody>
                  <a:tcPr marL="5073" marR="5073" marT="5073" marB="0" anchor="b">
                    <a:lnL>
                      <a:noFill/>
                    </a:lnL>
                    <a:lnR>
                      <a:noFill/>
                    </a:lnR>
                    <a:lnT>
                      <a:noFill/>
                    </a:lnT>
                    <a:lnB>
                      <a:noFill/>
                    </a:lnB>
                    <a:solidFill>
                      <a:srgbClr val="FFFF99"/>
                    </a:solidFill>
                  </a:tcPr>
                </a:tc>
                <a:extLst>
                  <a:ext uri="{0D108BD9-81ED-4DB2-BD59-A6C34878D82A}">
                    <a16:rowId xmlns:a16="http://schemas.microsoft.com/office/drawing/2014/main" val="2138059851"/>
                  </a:ext>
                </a:extLst>
              </a:tr>
              <a:tr h="186962">
                <a:tc vMerge="1">
                  <a:txBody>
                    <a:bodyPr/>
                    <a:lstStyle/>
                    <a:p>
                      <a:endParaRPr lang="en-GB"/>
                    </a:p>
                  </a:txBody>
                  <a:tcPr/>
                </a:tc>
                <a:tc gridSpan="17">
                  <a:txBody>
                    <a:bodyPr/>
                    <a:lstStyle/>
                    <a:p>
                      <a:pPr algn="l" fontAlgn="ctr"/>
                      <a:r>
                        <a:rPr lang="en-GB" sz="500" b="1" i="0" u="none" strike="noStrike">
                          <a:solidFill>
                            <a:srgbClr val="000000"/>
                          </a:solidFill>
                          <a:effectLst/>
                          <a:latin typeface="Arial" panose="020B0604020202020204" pitchFamily="34" charset="0"/>
                        </a:rPr>
                        <a:t>The weekly session of the IEEE P802.15 WG on WSN is given in graphic format below. Local Time is meeting location time.</a:t>
                      </a:r>
                    </a:p>
                  </a:txBody>
                  <a:tcPr marL="91312" marR="5073" marT="507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500" b="1" i="0" u="none" strike="noStrike">
                          <a:solidFill>
                            <a:srgbClr val="000000"/>
                          </a:solidFill>
                          <a:effectLst/>
                          <a:latin typeface="Arial" panose="020B0604020202020204" pitchFamily="34" charset="0"/>
                        </a:rPr>
                        <a:t> </a:t>
                      </a:r>
                    </a:p>
                  </a:txBody>
                  <a:tcPr marL="5073" marR="5073" marT="5073"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044135898"/>
                  </a:ext>
                </a:extLst>
              </a:tr>
              <a:tr h="122901">
                <a:tc rowSpan="3">
                  <a:txBody>
                    <a:bodyPr/>
                    <a:lstStyle/>
                    <a:p>
                      <a:pPr algn="ctr" fontAlgn="ctr"/>
                      <a:r>
                        <a:rPr lang="en-GB" sz="1100" b="1" i="0" u="none" strike="noStrike">
                          <a:solidFill>
                            <a:srgbClr val="000000"/>
                          </a:solidFill>
                          <a:effectLst/>
                          <a:latin typeface="Arial" panose="020B0604020202020204" pitchFamily="34" charset="0"/>
                        </a:rPr>
                        <a:t>Local</a:t>
                      </a:r>
                      <a:br>
                        <a:rPr lang="en-GB" sz="1100" b="1" i="0" u="none" strike="noStrike">
                          <a:solidFill>
                            <a:srgbClr val="000000"/>
                          </a:solidFill>
                          <a:effectLst/>
                          <a:latin typeface="Arial" panose="020B0604020202020204" pitchFamily="34" charset="0"/>
                        </a:rPr>
                      </a:br>
                      <a:r>
                        <a:rPr lang="en-GB" sz="1100" b="1" i="0" u="none" strike="noStrike">
                          <a:solidFill>
                            <a:srgbClr val="000000"/>
                          </a:solidFill>
                          <a:effectLst/>
                          <a:latin typeface="Arial" panose="020B0604020202020204" pitchFamily="34" charset="0"/>
                        </a:rPr>
                        <a:t>Time</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GB" sz="500" b="1" i="0" u="none" strike="noStrike">
                          <a:solidFill>
                            <a:srgbClr val="000000"/>
                          </a:solidFill>
                          <a:effectLst/>
                          <a:latin typeface="Arial" panose="020B0604020202020204" pitchFamily="34" charset="0"/>
                        </a:rPr>
                        <a:t>SUNDAY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MONDAY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TUESDAY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WEDNESDAY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THURSDAY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87932389"/>
                  </a:ext>
                </a:extLst>
              </a:tr>
              <a:tr h="121003">
                <a:tc vMerge="1">
                  <a:txBody>
                    <a:bodyPr/>
                    <a:lstStyle/>
                    <a:p>
                      <a:endParaRPr lang="en-GB"/>
                    </a:p>
                  </a:txBody>
                  <a:tcPr/>
                </a:tc>
                <a:tc gridSpan="2">
                  <a:txBody>
                    <a:bodyPr/>
                    <a:lstStyle/>
                    <a:p>
                      <a:pPr algn="ctr" fontAlgn="ctr"/>
                      <a:r>
                        <a:rPr lang="en-GB" sz="500" b="1" i="0" u="none" strike="noStrike">
                          <a:solidFill>
                            <a:srgbClr val="000000"/>
                          </a:solidFill>
                          <a:effectLst/>
                          <a:latin typeface="Arial" panose="020B0604020202020204" pitchFamily="34" charset="0"/>
                        </a:rPr>
                        <a:t>14-Jan-24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15-Jan-24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16-Jan-24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17-Jan-24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500" b="1" i="0" u="none" strike="noStrike">
                          <a:solidFill>
                            <a:srgbClr val="000000"/>
                          </a:solidFill>
                          <a:effectLst/>
                          <a:latin typeface="Arial" panose="020B0604020202020204" pitchFamily="34" charset="0"/>
                        </a:rPr>
                        <a:t>18-Jan-24</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78258690"/>
                  </a:ext>
                </a:extLst>
              </a:tr>
              <a:tr h="363009">
                <a:tc vMerge="1">
                  <a:txBody>
                    <a:bodyPr/>
                    <a:lstStyle/>
                    <a:p>
                      <a:endParaRPr lang="en-GB"/>
                    </a:p>
                  </a:txBody>
                  <a:tcPr/>
                </a:tc>
                <a:tc gridSpan="2">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2"/>
                        </a:rPr>
                        <a:t>Virtual Rm 1</a:t>
                      </a:r>
                      <a:endParaRPr lang="en-GB" sz="600" b="1" i="0" u="sng" strike="noStrike">
                        <a:solidFill>
                          <a:srgbClr val="0000FF"/>
                        </a:solidFill>
                        <a:effectLst/>
                        <a:latin typeface="Calibri" panose="020F0502020204030204" pitchFamily="34" charset="0"/>
                      </a:endParaRPr>
                    </a:p>
                  </a:txBody>
                  <a:tcPr marL="5073" marR="5073" marT="507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3"/>
                        </a:rPr>
                        <a:t>Virtual Rm 2</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4"/>
                        </a:rPr>
                        <a:t>Virtual Rm 3</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n-GB" sz="600" b="1" i="0" u="sng" strike="noStrike">
                          <a:solidFill>
                            <a:srgbClr val="0000FF"/>
                          </a:solidFill>
                          <a:effectLst/>
                          <a:latin typeface="Calibri" panose="020F0502020204030204" pitchFamily="34" charset="0"/>
                          <a:hlinkClick r:id="rId5"/>
                        </a:rPr>
                        <a:t>Virtual Rm 4</a:t>
                      </a:r>
                      <a:endParaRPr lang="en-GB" sz="600" b="1" i="0" u="sng" strike="noStrike">
                        <a:solidFill>
                          <a:srgbClr val="0000FF"/>
                        </a:solidFill>
                        <a:effectLst/>
                        <a:latin typeface="Calibri" panose="020F0502020204030204" pitchFamily="34" charset="0"/>
                      </a:endParaRPr>
                    </a:p>
                  </a:txBody>
                  <a:tcPr marL="5073" marR="5073" marT="507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4730403"/>
                  </a:ext>
                </a:extLst>
              </a:tr>
              <a:tr h="142357">
                <a:tc>
                  <a:txBody>
                    <a:bodyPr/>
                    <a:lstStyle/>
                    <a:p>
                      <a:pPr algn="ctr" fontAlgn="ctr"/>
                      <a:r>
                        <a:rPr lang="en-GB" sz="500" b="1" i="0" u="none" strike="noStrike">
                          <a:solidFill>
                            <a:srgbClr val="000000"/>
                          </a:solidFill>
                          <a:effectLst/>
                          <a:latin typeface="Arial" panose="020B0604020202020204" pitchFamily="34" charset="0"/>
                        </a:rPr>
                        <a:t>07:00-07:30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CONTINENTAL BREAKFAST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4121396689"/>
                  </a:ext>
                </a:extLst>
              </a:tr>
              <a:tr h="142357">
                <a:tc>
                  <a:txBody>
                    <a:bodyPr/>
                    <a:lstStyle/>
                    <a:p>
                      <a:pPr algn="ctr" fontAlgn="ctr"/>
                      <a:r>
                        <a:rPr lang="en-GB" sz="500" b="1" i="0" u="none" strike="noStrike">
                          <a:solidFill>
                            <a:srgbClr val="000000"/>
                          </a:solidFill>
                          <a:effectLst/>
                          <a:latin typeface="Arial" panose="020B0604020202020204" pitchFamily="34" charset="0"/>
                        </a:rPr>
                        <a:t>07:30-08:00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58063194"/>
                  </a:ext>
                </a:extLst>
              </a:tr>
              <a:tr h="142357">
                <a:tc>
                  <a:txBody>
                    <a:bodyPr/>
                    <a:lstStyle/>
                    <a:p>
                      <a:pPr algn="ctr" fontAlgn="ctr"/>
                      <a:r>
                        <a:rPr lang="en-GB" sz="500" b="1" i="0" u="none" strike="noStrike">
                          <a:solidFill>
                            <a:srgbClr val="FFFFFF"/>
                          </a:solidFill>
                          <a:effectLst/>
                          <a:latin typeface="Arial" panose="020B0604020202020204" pitchFamily="34" charset="0"/>
                        </a:rPr>
                        <a:t>08:00-08:30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solidFill>
                            <a:srgbClr val="000000"/>
                          </a:solidFill>
                          <a:effectLst/>
                          <a:latin typeface="Arial" panose="020B0604020202020204" pitchFamily="34" charset="0"/>
                        </a:rPr>
                        <a:t>802 WIRELESS</a:t>
                      </a:r>
                      <a:br>
                        <a:rPr lang="en-GB" sz="500" b="1" i="0" u="none" strike="noStrike">
                          <a:solidFill>
                            <a:srgbClr val="000000"/>
                          </a:solidFill>
                          <a:effectLst/>
                          <a:latin typeface="Arial" panose="020B0604020202020204" pitchFamily="34" charset="0"/>
                        </a:rPr>
                      </a:br>
                      <a:r>
                        <a:rPr lang="en-GB" sz="500" b="1" i="0" u="none" strike="noStrike">
                          <a:solidFill>
                            <a:srgbClr val="000000"/>
                          </a:solidFill>
                          <a:effectLst/>
                          <a:latin typeface="Arial" panose="020B0604020202020204" pitchFamily="34" charset="0"/>
                        </a:rPr>
                        <a:t>OPENING MEETING</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FFFFFF"/>
                          </a:solidFill>
                          <a:effectLst/>
                          <a:latin typeface="Arial" panose="020B0604020202020204" pitchFamily="34" charset="0"/>
                        </a:rPr>
                        <a:t>SC</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THz</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2" gridSpan="4">
                  <a:txBody>
                    <a:bodyPr/>
                    <a:lstStyle/>
                    <a:p>
                      <a:pPr algn="ctr" fontAlgn="ctr"/>
                      <a:r>
                        <a:rPr lang="en-GB" sz="500" b="1" i="0" u="none" strike="noStrike">
                          <a:solidFill>
                            <a:srgbClr val="FFFFFF"/>
                          </a:solidFill>
                          <a:effectLst/>
                          <a:latin typeface="Arial" panose="020B0604020202020204" pitchFamily="34" charset="0"/>
                        </a:rPr>
                        <a:t>802.15 AC Meeting</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000000"/>
                          </a:solidFill>
                          <a:effectLst/>
                          <a:latin typeface="Arial" panose="020B0604020202020204" pitchFamily="34" charset="0"/>
                        </a:rPr>
                        <a:t>TG7a 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234701359"/>
                  </a:ext>
                </a:extLst>
              </a:tr>
              <a:tr h="142357">
                <a:tc>
                  <a:txBody>
                    <a:bodyPr/>
                    <a:lstStyle/>
                    <a:p>
                      <a:pPr algn="ctr" fontAlgn="ctr"/>
                      <a:r>
                        <a:rPr lang="en-GB" sz="500" b="1" i="0" u="none" strike="noStrike">
                          <a:solidFill>
                            <a:srgbClr val="FFFFFF"/>
                          </a:solidFill>
                          <a:effectLst/>
                          <a:latin typeface="Arial" panose="020B0604020202020204" pitchFamily="34" charset="0"/>
                        </a:rPr>
                        <a:t>08:30-09:00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57875048"/>
                  </a:ext>
                </a:extLst>
              </a:tr>
              <a:tr h="142357">
                <a:tc>
                  <a:txBody>
                    <a:bodyPr/>
                    <a:lstStyle/>
                    <a:p>
                      <a:pPr algn="ctr" fontAlgn="ctr"/>
                      <a:r>
                        <a:rPr lang="en-GB" sz="500" b="1" i="0" u="none" strike="noStrike">
                          <a:solidFill>
                            <a:srgbClr val="FFFFFF"/>
                          </a:solidFill>
                          <a:effectLst/>
                          <a:latin typeface="Arial" panose="020B0604020202020204" pitchFamily="34" charset="0"/>
                        </a:rPr>
                        <a:t>09:00-09:30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solidFill>
                            <a:srgbClr val="FFFFFF"/>
                          </a:solidFill>
                          <a:effectLst/>
                          <a:latin typeface="Arial" panose="020B0604020202020204" pitchFamily="34" charset="0"/>
                        </a:rPr>
                        <a:t>802.15 WG Opening Plenary</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2">
                  <a:txBody>
                    <a:bodyPr/>
                    <a:lstStyle/>
                    <a:p>
                      <a:pPr algn="ctr" fontAlgn="ctr"/>
                      <a:r>
                        <a:rPr lang="en-GB" sz="400" b="1" i="0" u="none" strike="noStrike">
                          <a:solidFill>
                            <a:srgbClr val="FFFFFF"/>
                          </a:solidFill>
                          <a:effectLst/>
                          <a:latin typeface="Arial" panose="020B0604020202020204" pitchFamily="34" charset="0"/>
                        </a:rPr>
                        <a:t>SC THz</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00FF"/>
                    </a:solidFill>
                  </a:tcPr>
                </a:tc>
                <a:tc rowSpan="2">
                  <a:txBody>
                    <a:bodyPr/>
                    <a:lstStyle/>
                    <a:p>
                      <a:pPr algn="ctr" fontAlgn="ctr"/>
                      <a:r>
                        <a:rPr lang="en-GB" sz="400" b="1" i="0" u="none" strike="noStrike">
                          <a:solidFill>
                            <a:srgbClr val="000000"/>
                          </a:solidFill>
                          <a:effectLst/>
                          <a:latin typeface="Arial" panose="020B0604020202020204" pitchFamily="34" charset="0"/>
                        </a:rPr>
                        <a:t>TG7a 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7845568"/>
                  </a:ext>
                </a:extLst>
              </a:tr>
              <a:tr h="142357">
                <a:tc>
                  <a:txBody>
                    <a:bodyPr/>
                    <a:lstStyle/>
                    <a:p>
                      <a:pPr algn="ctr" fontAlgn="ctr"/>
                      <a:r>
                        <a:rPr lang="en-GB" sz="500" b="1" i="0" u="none" strike="noStrike">
                          <a:solidFill>
                            <a:srgbClr val="FFFFFF"/>
                          </a:solidFill>
                          <a:effectLst/>
                          <a:latin typeface="Arial" panose="020B0604020202020204" pitchFamily="34" charset="0"/>
                        </a:rPr>
                        <a:t>09:30-10:00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34025995"/>
                  </a:ext>
                </a:extLst>
              </a:tr>
              <a:tr h="142357">
                <a:tc>
                  <a:txBody>
                    <a:bodyPr/>
                    <a:lstStyle/>
                    <a:p>
                      <a:pPr algn="ctr" fontAlgn="ctr"/>
                      <a:r>
                        <a:rPr lang="en-GB" sz="500" b="1" i="0" u="none" strike="noStrike">
                          <a:solidFill>
                            <a:srgbClr val="000000"/>
                          </a:solidFill>
                          <a:effectLst/>
                          <a:latin typeface="Arial" panose="020B0604020202020204" pitchFamily="34" charset="0"/>
                        </a:rPr>
                        <a:t>10:00-10:30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88025781"/>
                  </a:ext>
                </a:extLst>
              </a:tr>
              <a:tr h="142357">
                <a:tc>
                  <a:txBody>
                    <a:bodyPr/>
                    <a:lstStyle/>
                    <a:p>
                      <a:pPr algn="ctr" fontAlgn="ctr"/>
                      <a:r>
                        <a:rPr lang="en-GB" sz="500" b="1" i="0" u="none" strike="noStrike">
                          <a:solidFill>
                            <a:srgbClr val="FFFFFF"/>
                          </a:solidFill>
                          <a:effectLst/>
                          <a:latin typeface="Arial" panose="020B0604020202020204" pitchFamily="34" charset="0"/>
                        </a:rPr>
                        <a:t>10:30-11:00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TG6ma</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BAN/</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VAN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GB" sz="400" b="1" i="0" u="none" strike="noStrike">
                          <a:solidFill>
                            <a:srgbClr val="FFFFFF"/>
                          </a:solidFill>
                          <a:effectLst/>
                          <a:latin typeface="Arial" panose="020B0604020202020204" pitchFamily="34" charset="0"/>
                        </a:rPr>
                        <a:t>IG NG-OCC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400" b="1" i="0" u="none" strike="noStrike">
                          <a:solidFill>
                            <a:srgbClr val="000000"/>
                          </a:solidFill>
                          <a:effectLst/>
                          <a:latin typeface="Arial" panose="020B0604020202020204" pitchFamily="34" charset="0"/>
                        </a:rPr>
                        <a:t>SC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MAINT</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000000"/>
                          </a:solidFill>
                          <a:effectLst/>
                          <a:latin typeface="Arial" panose="020B0604020202020204" pitchFamily="34" charset="0"/>
                        </a:rPr>
                        <a:t>TG4ac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Privacy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2" gridSpan="4">
                  <a:txBody>
                    <a:bodyPr/>
                    <a:lstStyle/>
                    <a:p>
                      <a:pPr algn="ctr" fontAlgn="ctr"/>
                      <a:r>
                        <a:rPr lang="en-GB" sz="500" b="1" i="0" u="none" strike="noStrike">
                          <a:solidFill>
                            <a:srgbClr val="FFFFFF"/>
                          </a:solidFill>
                          <a:effectLst/>
                          <a:latin typeface="Arial" panose="020B0604020202020204" pitchFamily="34" charset="0"/>
                        </a:rPr>
                        <a:t>802.15 WG Midweek Plenary (Virtual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TG4ac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Privacy</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Needs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1978120201"/>
                  </a:ext>
                </a:extLst>
              </a:tr>
              <a:tr h="142357">
                <a:tc>
                  <a:txBody>
                    <a:bodyPr/>
                    <a:lstStyle/>
                    <a:p>
                      <a:pPr algn="ctr" fontAlgn="ctr"/>
                      <a:r>
                        <a:rPr lang="en-GB" sz="500" b="1" i="0" u="none" strike="noStrike">
                          <a:solidFill>
                            <a:srgbClr val="FFFFFF"/>
                          </a:solidFill>
                          <a:effectLst/>
                          <a:latin typeface="Arial" panose="020B0604020202020204" pitchFamily="34" charset="0"/>
                        </a:rPr>
                        <a:t>11:00-11:30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4812929"/>
                  </a:ext>
                </a:extLst>
              </a:tr>
              <a:tr h="142357">
                <a:tc>
                  <a:txBody>
                    <a:bodyPr/>
                    <a:lstStyle/>
                    <a:p>
                      <a:pPr algn="ctr" fontAlgn="ctr"/>
                      <a:r>
                        <a:rPr lang="en-GB" sz="500" b="1" i="0" u="none" strike="noStrike">
                          <a:solidFill>
                            <a:srgbClr val="FFFFFF"/>
                          </a:solidFill>
                          <a:effectLst/>
                          <a:latin typeface="Arial" panose="020B0604020202020204" pitchFamily="34" charset="0"/>
                        </a:rPr>
                        <a:t>11:30-12:00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rowSpan="2" gridSpan="4">
                  <a:txBody>
                    <a:bodyPr/>
                    <a:lstStyle/>
                    <a:p>
                      <a:pPr algn="ctr" fontAlgn="ctr"/>
                      <a:r>
                        <a:rPr lang="en-GB" sz="500" b="1" i="0" u="none" strike="noStrike">
                          <a:solidFill>
                            <a:srgbClr val="FFFFFF"/>
                          </a:solidFill>
                          <a:effectLst/>
                          <a:latin typeface="Arial" panose="020B0604020202020204" pitchFamily="34" charset="0"/>
                        </a:rPr>
                        <a:t>WNG</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31223073"/>
                  </a:ext>
                </a:extLst>
              </a:tr>
              <a:tr h="142357">
                <a:tc>
                  <a:txBody>
                    <a:bodyPr/>
                    <a:lstStyle/>
                    <a:p>
                      <a:pPr algn="ctr" fontAlgn="ctr"/>
                      <a:r>
                        <a:rPr lang="en-GB" sz="500" b="1" i="0" u="none" strike="noStrike">
                          <a:solidFill>
                            <a:srgbClr val="FFFFFF"/>
                          </a:solidFill>
                          <a:effectLst/>
                          <a:latin typeface="Arial" panose="020B0604020202020204" pitchFamily="34" charset="0"/>
                        </a:rPr>
                        <a:t>12:00-12:30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9737522"/>
                  </a:ext>
                </a:extLst>
              </a:tr>
              <a:tr h="142357">
                <a:tc>
                  <a:txBody>
                    <a:bodyPr/>
                    <a:lstStyle/>
                    <a:p>
                      <a:pPr algn="ctr" fontAlgn="ctr"/>
                      <a:r>
                        <a:rPr lang="en-GB" sz="500" b="1" i="0" u="none" strike="noStrike">
                          <a:solidFill>
                            <a:srgbClr val="000000"/>
                          </a:solidFill>
                          <a:effectLst/>
                          <a:latin typeface="Arial" panose="020B0604020202020204" pitchFamily="34" charset="0"/>
                        </a:rPr>
                        <a:t>12:30-13:00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LUNCH</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extLst>
                  <a:ext uri="{0D108BD9-81ED-4DB2-BD59-A6C34878D82A}">
                    <a16:rowId xmlns:a16="http://schemas.microsoft.com/office/drawing/2014/main" val="2885680270"/>
                  </a:ext>
                </a:extLst>
              </a:tr>
              <a:tr h="142357">
                <a:tc>
                  <a:txBody>
                    <a:bodyPr/>
                    <a:lstStyle/>
                    <a:p>
                      <a:pPr algn="ctr" fontAlgn="ctr"/>
                      <a:r>
                        <a:rPr lang="en-GB" sz="500" b="1" i="0" u="none" strike="noStrike">
                          <a:solidFill>
                            <a:srgbClr val="000000"/>
                          </a:solidFill>
                          <a:effectLst/>
                          <a:latin typeface="Arial" panose="020B0604020202020204" pitchFamily="34" charset="0"/>
                        </a:rPr>
                        <a:t>13:00-13:30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095502813"/>
                  </a:ext>
                </a:extLst>
              </a:tr>
              <a:tr h="142357">
                <a:tc>
                  <a:txBody>
                    <a:bodyPr/>
                    <a:lstStyle/>
                    <a:p>
                      <a:pPr algn="ctr" fontAlgn="ctr"/>
                      <a:r>
                        <a:rPr lang="en-GB" sz="500" b="1" i="0" u="none" strike="noStrike">
                          <a:solidFill>
                            <a:srgbClr val="FFFFFF"/>
                          </a:solidFill>
                          <a:effectLst/>
                          <a:latin typeface="Arial" panose="020B0604020202020204" pitchFamily="34" charset="0"/>
                        </a:rPr>
                        <a:t>13:30-14:00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Needs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TG4me</a:t>
                      </a:r>
                      <a:br>
                        <a:rPr lang="en-GB" sz="300" b="1" i="0" u="none" strike="noStrike">
                          <a:solidFill>
                            <a:srgbClr val="000000"/>
                          </a:solidFill>
                          <a:effectLst/>
                          <a:latin typeface="Arial" panose="020B0604020202020204" pitchFamily="34" charset="0"/>
                        </a:rPr>
                      </a:br>
                      <a:r>
                        <a:rPr lang="en-GB" sz="300" b="1" i="0" u="none" strike="noStrike">
                          <a:solidFill>
                            <a:srgbClr val="000000"/>
                          </a:solidFill>
                          <a:effectLst/>
                          <a:latin typeface="Arial" panose="020B0604020202020204" pitchFamily="34" charset="0"/>
                        </a:rPr>
                        <a:t>Revision</a:t>
                      </a:r>
                      <a:endParaRPr lang="en-GB" sz="400" b="1" i="0" u="none" strike="noStrike">
                        <a:solidFill>
                          <a:srgbClr val="000000"/>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GB" sz="400" b="1" i="0" u="none" strike="noStrike">
                          <a:solidFill>
                            <a:srgbClr val="000000"/>
                          </a:solidFill>
                          <a:effectLst/>
                          <a:latin typeface="Arial" panose="020B0604020202020204" pitchFamily="34" charset="0"/>
                        </a:rPr>
                        <a:t>TG16t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LicNB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GB" sz="400" b="1" i="0" u="none" strike="noStrike">
                          <a:solidFill>
                            <a:srgbClr val="000000"/>
                          </a:solidFill>
                          <a:effectLst/>
                          <a:latin typeface="Arial" panose="020B0604020202020204" pitchFamily="34" charset="0"/>
                        </a:rPr>
                        <a:t>TG7a 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extLst>
                  <a:ext uri="{0D108BD9-81ED-4DB2-BD59-A6C34878D82A}">
                    <a16:rowId xmlns:a16="http://schemas.microsoft.com/office/drawing/2014/main" val="3162423227"/>
                  </a:ext>
                </a:extLst>
              </a:tr>
              <a:tr h="142357">
                <a:tc>
                  <a:txBody>
                    <a:bodyPr/>
                    <a:lstStyle/>
                    <a:p>
                      <a:pPr algn="ctr" fontAlgn="ctr"/>
                      <a:r>
                        <a:rPr lang="en-GB" sz="500" b="1" i="0" u="none" strike="noStrike">
                          <a:solidFill>
                            <a:srgbClr val="FFFFFF"/>
                          </a:solidFill>
                          <a:effectLst/>
                          <a:latin typeface="Arial" panose="020B0604020202020204" pitchFamily="34" charset="0"/>
                        </a:rPr>
                        <a:t>14:00-14:30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400" b="1" i="0" u="none" strike="noStrike">
                          <a:solidFill>
                            <a:srgbClr val="FFFFFF"/>
                          </a:solidFill>
                          <a:effectLst/>
                          <a:latin typeface="Arial" panose="020B0604020202020204" pitchFamily="34" charset="0"/>
                        </a:rPr>
                        <a:t>802.15</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Chairs Corner</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99500203"/>
                  </a:ext>
                </a:extLst>
              </a:tr>
              <a:tr h="142357">
                <a:tc>
                  <a:txBody>
                    <a:bodyPr/>
                    <a:lstStyle/>
                    <a:p>
                      <a:pPr algn="ctr" fontAlgn="ctr"/>
                      <a:r>
                        <a:rPr lang="en-GB" sz="500" b="1" i="0" u="none" strike="noStrike">
                          <a:solidFill>
                            <a:srgbClr val="FFFFFF"/>
                          </a:solidFill>
                          <a:effectLst/>
                          <a:latin typeface="Arial" panose="020B0604020202020204" pitchFamily="34" charset="0"/>
                        </a:rPr>
                        <a:t>14:30-15:00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738928376"/>
                  </a:ext>
                </a:extLst>
              </a:tr>
              <a:tr h="142357">
                <a:tc>
                  <a:txBody>
                    <a:bodyPr/>
                    <a:lstStyle/>
                    <a:p>
                      <a:pPr algn="ctr" fontAlgn="ctr"/>
                      <a:r>
                        <a:rPr lang="en-GB" sz="500" b="1" i="0" u="none" strike="noStrike">
                          <a:solidFill>
                            <a:srgbClr val="FFFFFF"/>
                          </a:solidFill>
                          <a:effectLst/>
                          <a:latin typeface="Arial" panose="020B0604020202020204" pitchFamily="34" charset="0"/>
                        </a:rPr>
                        <a:t>15:00-15:30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071031353"/>
                  </a:ext>
                </a:extLst>
              </a:tr>
              <a:tr h="142357">
                <a:tc>
                  <a:txBody>
                    <a:bodyPr/>
                    <a:lstStyle/>
                    <a:p>
                      <a:pPr algn="ctr" fontAlgn="ctr"/>
                      <a:r>
                        <a:rPr lang="en-GB" sz="500" b="1" i="0" u="none" strike="noStrike">
                          <a:solidFill>
                            <a:srgbClr val="000000"/>
                          </a:solidFill>
                          <a:effectLst/>
                          <a:latin typeface="Arial" panose="020B0604020202020204" pitchFamily="34" charset="0"/>
                        </a:rPr>
                        <a:t>15:30-16:00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GB" sz="500" b="1" i="0" u="none" strike="noStrike">
                          <a:solidFill>
                            <a:srgbClr val="99CC00"/>
                          </a:solidFill>
                          <a:effectLst/>
                          <a:latin typeface="Arial" panose="020B0604020202020204" pitchFamily="34" charset="0"/>
                        </a:rPr>
                        <a:t> </a:t>
                      </a:r>
                    </a:p>
                  </a:txBody>
                  <a:tcPr marL="5073" marR="5073" marT="5073"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60016612"/>
                  </a:ext>
                </a:extLst>
              </a:tr>
              <a:tr h="142357">
                <a:tc>
                  <a:txBody>
                    <a:bodyPr/>
                    <a:lstStyle/>
                    <a:p>
                      <a:pPr algn="ctr" fontAlgn="ctr"/>
                      <a:r>
                        <a:rPr lang="en-GB" sz="500" b="1" i="0" u="none" strike="noStrike">
                          <a:solidFill>
                            <a:srgbClr val="FFFFFF"/>
                          </a:solidFill>
                          <a:effectLst/>
                          <a:latin typeface="Arial" panose="020B0604020202020204" pitchFamily="34" charset="0"/>
                        </a:rPr>
                        <a:t>16:00-16:30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GB" sz="400" b="1" i="0" u="sng" strike="noStrike">
                          <a:solidFill>
                            <a:srgbClr val="FFFFFF"/>
                          </a:solidFill>
                          <a:effectLst/>
                          <a:latin typeface="Arial" panose="020B0604020202020204" pitchFamily="34" charset="0"/>
                          <a:hlinkClick r:id="rId6"/>
                        </a:rPr>
                        <a:t>WIRELESS CHAIRS MTG</a:t>
                      </a:r>
                      <a:endParaRPr lang="en-GB" sz="400" b="1" i="0" u="sng" strike="noStrike">
                        <a:solidFill>
                          <a:srgbClr val="FFFFFF"/>
                        </a:solidFill>
                        <a:effectLst/>
                        <a:latin typeface="Arial" panose="020B0604020202020204" pitchFamily="34" charset="0"/>
                      </a:endParaRP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lang="en-GB"/>
                    </a:p>
                  </a:txBody>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802</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JTC1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rowSpan="4">
                  <a:txBody>
                    <a:bodyPr/>
                    <a:lstStyle/>
                    <a:p>
                      <a:pPr algn="ctr" fontAlgn="ctr"/>
                      <a:r>
                        <a:rPr lang="en-GB" sz="400" b="1" i="0" u="none" strike="noStrike">
                          <a:solidFill>
                            <a:srgbClr val="FFFFFF"/>
                          </a:solidFill>
                          <a:effectLst/>
                          <a:latin typeface="Arial" panose="020B0604020202020204" pitchFamily="34" charset="0"/>
                        </a:rPr>
                        <a:t>IG NG-OCC</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000000"/>
                          </a:solidFill>
                          <a:effectLst/>
                          <a:latin typeface="Arial" panose="020B0604020202020204" pitchFamily="34" charset="0"/>
                        </a:rPr>
                        <a:t>TG4ab</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NG-UWB</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GB" sz="400" b="1" i="0" u="none" strike="noStrike">
                          <a:solidFill>
                            <a:srgbClr val="FFFFFF"/>
                          </a:solidFill>
                          <a:effectLst/>
                          <a:latin typeface="Arial" panose="020B0604020202020204" pitchFamily="34" charset="0"/>
                        </a:rPr>
                        <a:t>SG 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SUN PHYs</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rowSpan="4">
                  <a:txBody>
                    <a:bodyPr/>
                    <a:lstStyle/>
                    <a:p>
                      <a:pPr algn="ctr" fontAlgn="ctr"/>
                      <a:r>
                        <a:rPr lang="en-GB" sz="400" b="1" i="0" u="none" strike="noStrike">
                          <a:solidFill>
                            <a:srgbClr val="000000"/>
                          </a:solidFill>
                          <a:effectLst/>
                          <a:latin typeface="Arial" panose="020B0604020202020204" pitchFamily="34" charset="0"/>
                        </a:rPr>
                        <a:t>AdHoc</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Reqs.</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WG15</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Chair</a:t>
                      </a:r>
                      <a:br>
                        <a:rPr lang="en-GB" sz="400" b="1" i="0" u="none" strike="noStrike">
                          <a:solidFill>
                            <a:srgbClr val="000000"/>
                          </a:solidFill>
                          <a:effectLst/>
                          <a:latin typeface="Arial" panose="020B0604020202020204" pitchFamily="34" charset="0"/>
                        </a:rPr>
                      </a:br>
                      <a:r>
                        <a:rPr lang="en-GB" sz="400" b="1" i="0" u="none" strike="noStrike">
                          <a:solidFill>
                            <a:srgbClr val="000000"/>
                          </a:solidFill>
                          <a:effectLst/>
                          <a:latin typeface="Arial" panose="020B0604020202020204" pitchFamily="34" charset="0"/>
                        </a:rPr>
                        <a:t>Approv.</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GB" sz="400" b="1" i="0" u="none" strike="noStrike">
                          <a:solidFill>
                            <a:srgbClr val="FFFFFF"/>
                          </a:solidFill>
                          <a:effectLst/>
                          <a:latin typeface="Arial" panose="020B0604020202020204" pitchFamily="34" charset="0"/>
                        </a:rPr>
                        <a:t> </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gridSpan="4">
                  <a:txBody>
                    <a:bodyPr/>
                    <a:lstStyle/>
                    <a:p>
                      <a:pPr algn="ctr" fontAlgn="ctr"/>
                      <a:r>
                        <a:rPr lang="en-GB" sz="500" b="1" i="0" u="none" strike="noStrike">
                          <a:solidFill>
                            <a:srgbClr val="FFFFFF"/>
                          </a:solidFill>
                          <a:effectLst/>
                          <a:latin typeface="Arial" panose="020B0604020202020204" pitchFamily="34" charset="0"/>
                        </a:rPr>
                        <a:t>802.15 WG Closing Plenary</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extLst>
                  <a:ext uri="{0D108BD9-81ED-4DB2-BD59-A6C34878D82A}">
                    <a16:rowId xmlns:a16="http://schemas.microsoft.com/office/drawing/2014/main" val="4002564155"/>
                  </a:ext>
                </a:extLst>
              </a:tr>
              <a:tr h="142357">
                <a:tc>
                  <a:txBody>
                    <a:bodyPr/>
                    <a:lstStyle/>
                    <a:p>
                      <a:pPr algn="ctr" fontAlgn="ctr"/>
                      <a:r>
                        <a:rPr lang="en-GB" sz="500" b="1" i="0" u="none" strike="noStrike">
                          <a:solidFill>
                            <a:srgbClr val="FFFFFF"/>
                          </a:solidFill>
                          <a:effectLst/>
                          <a:latin typeface="Arial" panose="020B0604020202020204" pitchFamily="34" charset="0"/>
                        </a:rPr>
                        <a:t>16:30-17:00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377860768"/>
                  </a:ext>
                </a:extLst>
              </a:tr>
              <a:tr h="142357">
                <a:tc>
                  <a:txBody>
                    <a:bodyPr/>
                    <a:lstStyle/>
                    <a:p>
                      <a:pPr algn="ctr" fontAlgn="ctr"/>
                      <a:r>
                        <a:rPr lang="en-GB" sz="500" b="1" i="0" u="none" strike="noStrike">
                          <a:solidFill>
                            <a:srgbClr val="FFFFFF"/>
                          </a:solidFill>
                          <a:effectLst/>
                          <a:latin typeface="Arial" panose="020B0604020202020204" pitchFamily="34" charset="0"/>
                        </a:rPr>
                        <a:t>17:00-17:30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981831233"/>
                  </a:ext>
                </a:extLst>
              </a:tr>
              <a:tr h="142357">
                <a:tc>
                  <a:txBody>
                    <a:bodyPr/>
                    <a:lstStyle/>
                    <a:p>
                      <a:pPr algn="ctr" fontAlgn="ctr"/>
                      <a:r>
                        <a:rPr lang="en-GB" sz="500" b="1" i="0" u="none" strike="noStrike">
                          <a:solidFill>
                            <a:srgbClr val="FFFFFF"/>
                          </a:solidFill>
                          <a:effectLst/>
                          <a:latin typeface="Arial" panose="020B0604020202020204" pitchFamily="34" charset="0"/>
                        </a:rPr>
                        <a:t>17:30-18:00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GB" sz="400" b="1" i="0" u="none" strike="noStrike">
                          <a:solidFill>
                            <a:srgbClr val="FFFFFF"/>
                          </a:solidFill>
                          <a:effectLst/>
                          <a:latin typeface="Arial" panose="020B0604020202020204" pitchFamily="34" charset="0"/>
                        </a:rPr>
                        <a:t>802.15</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AC MEETING</a:t>
                      </a:r>
                      <a:br>
                        <a:rPr lang="en-GB" sz="400" b="1" i="0" u="none" strike="noStrike">
                          <a:solidFill>
                            <a:srgbClr val="FFFFFF"/>
                          </a:solidFill>
                          <a:effectLst/>
                          <a:latin typeface="Arial" panose="020B0604020202020204" pitchFamily="34" charset="0"/>
                        </a:rPr>
                      </a:br>
                      <a:r>
                        <a:rPr lang="en-GB" sz="400" b="1" i="0" u="none" strike="noStrike">
                          <a:solidFill>
                            <a:srgbClr val="FFFFFF"/>
                          </a:solidFill>
                          <a:effectLst/>
                          <a:latin typeface="Arial" panose="020B0604020202020204" pitchFamily="34" charset="0"/>
                        </a:rPr>
                        <a:t>(Virtual Rm 1)</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2367155704"/>
                  </a:ext>
                </a:extLst>
              </a:tr>
              <a:tr h="142357">
                <a:tc>
                  <a:txBody>
                    <a:bodyPr/>
                    <a:lstStyle/>
                    <a:p>
                      <a:pPr algn="ctr" fontAlgn="ctr"/>
                      <a:r>
                        <a:rPr lang="en-GB" sz="500" b="1" i="0" u="none" strike="noStrike">
                          <a:solidFill>
                            <a:srgbClr val="000000"/>
                          </a:solidFill>
                          <a:effectLst/>
                          <a:latin typeface="Arial" panose="020B0604020202020204" pitchFamily="34" charset="0"/>
                        </a:rPr>
                        <a:t>18:00-18:30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vMerge="1">
                  <a:txBody>
                    <a:bodyPr/>
                    <a:lstStyle/>
                    <a:p>
                      <a:endParaRPr lang="en-GB"/>
                    </a:p>
                  </a:txBody>
                  <a:tcPr/>
                </a:tc>
                <a:tc hMerge="1" v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fontAlgn="ctr"/>
                      <a:r>
                        <a:rPr lang="en-GB" sz="400" b="1" i="0" u="none" strike="noStrike">
                          <a:solidFill>
                            <a:srgbClr val="000000"/>
                          </a:solidFill>
                          <a:effectLst/>
                          <a:latin typeface="Arial" panose="020B0604020202020204" pitchFamily="34" charset="0"/>
                        </a:rPr>
                        <a:t>Break</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54802698"/>
                  </a:ext>
                </a:extLst>
              </a:tr>
              <a:tr h="142357">
                <a:tc>
                  <a:txBody>
                    <a:bodyPr/>
                    <a:lstStyle/>
                    <a:p>
                      <a:pPr algn="ctr" fontAlgn="ctr"/>
                      <a:r>
                        <a:rPr lang="en-GB" sz="500" b="1" i="0" u="none" strike="noStrike">
                          <a:solidFill>
                            <a:srgbClr val="000000"/>
                          </a:solidFill>
                          <a:effectLst/>
                          <a:latin typeface="Arial" panose="020B0604020202020204" pitchFamily="34" charset="0"/>
                        </a:rPr>
                        <a:t>18:30-19:00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9" gridSpan="2">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tc rowSpan="2"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4" gridSpan="4">
                  <a:txBody>
                    <a:bodyPr/>
                    <a:lstStyle/>
                    <a:p>
                      <a:pPr algn="ctr" fontAlgn="ctr"/>
                      <a:r>
                        <a:rPr lang="en-GB" sz="700" b="1" i="0" u="none" strike="noStrike">
                          <a:solidFill>
                            <a:srgbClr val="000000"/>
                          </a:solidFill>
                          <a:effectLst/>
                          <a:latin typeface="Arial" panose="020B0604020202020204" pitchFamily="34" charset="0"/>
                        </a:rPr>
                        <a:t>Social</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rowSpan="9"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lang="en-GB"/>
                    </a:p>
                  </a:txBody>
                  <a:tcPr/>
                </a:tc>
                <a:tc rowSpan="9" hMerge="1">
                  <a:txBody>
                    <a:bodyPr/>
                    <a:lstStyle/>
                    <a:p>
                      <a:endParaRPr lang="en-GB"/>
                    </a:p>
                  </a:txBody>
                  <a:tcPr/>
                </a:tc>
                <a:tc rowSpan="9" hMerge="1">
                  <a:txBody>
                    <a:bodyPr/>
                    <a:lstStyle/>
                    <a:p>
                      <a:endParaRPr lang="en-GB"/>
                    </a:p>
                  </a:txBody>
                  <a:tcPr/>
                </a:tc>
                <a:extLst>
                  <a:ext uri="{0D108BD9-81ED-4DB2-BD59-A6C34878D82A}">
                    <a16:rowId xmlns:a16="http://schemas.microsoft.com/office/drawing/2014/main" val="3118486749"/>
                  </a:ext>
                </a:extLst>
              </a:tr>
              <a:tr h="142357">
                <a:tc>
                  <a:txBody>
                    <a:bodyPr/>
                    <a:lstStyle/>
                    <a:p>
                      <a:pPr algn="ctr" fontAlgn="ctr"/>
                      <a:r>
                        <a:rPr lang="en-GB" sz="500" b="1" i="0" u="none" strike="noStrike">
                          <a:solidFill>
                            <a:srgbClr val="000000"/>
                          </a:solidFill>
                          <a:effectLst/>
                          <a:latin typeface="Arial" panose="020B0604020202020204" pitchFamily="34" charset="0"/>
                        </a:rPr>
                        <a:t>19:00-19:30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3953121287"/>
                  </a:ext>
                </a:extLst>
              </a:tr>
              <a:tr h="142357">
                <a:tc>
                  <a:txBody>
                    <a:bodyPr/>
                    <a:lstStyle/>
                    <a:p>
                      <a:pPr algn="ctr" fontAlgn="ctr"/>
                      <a:r>
                        <a:rPr lang="en-GB" sz="500" b="1" i="0" u="none" strike="noStrike">
                          <a:solidFill>
                            <a:srgbClr val="000000"/>
                          </a:solidFill>
                          <a:effectLst/>
                          <a:latin typeface="Arial" panose="020B0604020202020204" pitchFamily="34" charset="0"/>
                        </a:rPr>
                        <a:t>19:30-20:00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4" gridSpan="4">
                  <a:txBody>
                    <a:bodyPr/>
                    <a:lstStyle/>
                    <a:p>
                      <a:pPr algn="ctr" fontAlgn="ctr"/>
                      <a:r>
                        <a:rPr lang="en-GB" sz="500" b="1" i="0" u="none" strike="noStrike">
                          <a:solidFill>
                            <a:srgbClr val="FFFFFF"/>
                          </a:solidFill>
                          <a:effectLst/>
                          <a:latin typeface="Arial" panose="020B0604020202020204" pitchFamily="34" charset="0"/>
                        </a:rPr>
                        <a:t>802.11/802.15</a:t>
                      </a:r>
                      <a:br>
                        <a:rPr lang="en-GB" sz="500" b="1" i="0" u="none" strike="noStrike">
                          <a:solidFill>
                            <a:srgbClr val="FFFFFF"/>
                          </a:solidFill>
                          <a:effectLst/>
                          <a:latin typeface="Arial" panose="020B0604020202020204" pitchFamily="34" charset="0"/>
                        </a:rPr>
                      </a:br>
                      <a:r>
                        <a:rPr lang="en-GB" sz="500" b="1" i="0" u="none" strike="noStrike">
                          <a:solidFill>
                            <a:srgbClr val="FFFFFF"/>
                          </a:solidFill>
                          <a:effectLst/>
                          <a:latin typeface="Arial" panose="020B0604020202020204" pitchFamily="34" charset="0"/>
                        </a:rPr>
                        <a:t>Joint Coexistence</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48A54"/>
                    </a:solidFill>
                  </a:tcPr>
                </a:tc>
                <a:tc rowSpan="4" hMerge="1">
                  <a:txBody>
                    <a:bodyPr/>
                    <a:lstStyle/>
                    <a:p>
                      <a:endParaRPr lang="en-GB"/>
                    </a:p>
                  </a:txBody>
                  <a:tcPr/>
                </a:tc>
                <a:tc rowSpan="4" hMerge="1">
                  <a:txBody>
                    <a:bodyPr/>
                    <a:lstStyle/>
                    <a:p>
                      <a:endParaRPr lang="en-GB"/>
                    </a:p>
                  </a:txBody>
                  <a:tcPr/>
                </a:tc>
                <a:tc rowSpan="4"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730198808"/>
                  </a:ext>
                </a:extLst>
              </a:tr>
              <a:tr h="142357">
                <a:tc>
                  <a:txBody>
                    <a:bodyPr/>
                    <a:lstStyle/>
                    <a:p>
                      <a:pPr algn="ctr" fontAlgn="ctr"/>
                      <a:r>
                        <a:rPr lang="en-GB" sz="500" b="1" i="0" u="none" strike="noStrike">
                          <a:solidFill>
                            <a:srgbClr val="000000"/>
                          </a:solidFill>
                          <a:effectLst/>
                          <a:latin typeface="Arial" panose="020B0604020202020204" pitchFamily="34" charset="0"/>
                        </a:rPr>
                        <a:t>20:00-20:30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858959007"/>
                  </a:ext>
                </a:extLst>
              </a:tr>
              <a:tr h="142357">
                <a:tc>
                  <a:txBody>
                    <a:bodyPr/>
                    <a:lstStyle/>
                    <a:p>
                      <a:pPr algn="ctr" fontAlgn="ctr"/>
                      <a:r>
                        <a:rPr lang="en-GB" sz="500" b="1" i="0" u="none" strike="noStrike">
                          <a:solidFill>
                            <a:srgbClr val="FFFFFF"/>
                          </a:solidFill>
                          <a:effectLst/>
                          <a:latin typeface="Arial" panose="020B0604020202020204" pitchFamily="34" charset="0"/>
                        </a:rPr>
                        <a:t>20:30-21:00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5"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lang="en-GB"/>
                    </a:p>
                  </a:txBody>
                  <a:tcPr/>
                </a:tc>
                <a:tc rowSpan="5" hMerge="1">
                  <a:txBody>
                    <a:bodyPr/>
                    <a:lstStyle/>
                    <a:p>
                      <a:endParaRPr lang="en-GB"/>
                    </a:p>
                  </a:txBody>
                  <a:tcPr/>
                </a:tc>
                <a:tc rowSpan="5"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914268543"/>
                  </a:ext>
                </a:extLst>
              </a:tr>
              <a:tr h="142357">
                <a:tc>
                  <a:txBody>
                    <a:bodyPr/>
                    <a:lstStyle/>
                    <a:p>
                      <a:pPr algn="ctr" fontAlgn="ctr"/>
                      <a:r>
                        <a:rPr lang="en-GB" sz="500" b="1" i="0" u="none" strike="noStrike">
                          <a:solidFill>
                            <a:srgbClr val="FFFFFF"/>
                          </a:solidFill>
                          <a:effectLst/>
                          <a:latin typeface="Arial" panose="020B0604020202020204" pitchFamily="34" charset="0"/>
                        </a:rPr>
                        <a:t>21:00-21:30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715731972"/>
                  </a:ext>
                </a:extLst>
              </a:tr>
              <a:tr h="142357">
                <a:tc>
                  <a:txBody>
                    <a:bodyPr/>
                    <a:lstStyle/>
                    <a:p>
                      <a:pPr algn="ctr" fontAlgn="ctr"/>
                      <a:r>
                        <a:rPr lang="en-GB" sz="500" b="1" i="0" u="none" strike="noStrike">
                          <a:solidFill>
                            <a:srgbClr val="FFFFFF"/>
                          </a:solidFill>
                          <a:effectLst/>
                          <a:latin typeface="Arial" panose="020B0604020202020204" pitchFamily="34" charset="0"/>
                        </a:rPr>
                        <a:t>21:30-22:00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rowSpan="3" gridSpan="4">
                  <a:txBody>
                    <a:bodyPr/>
                    <a:lstStyle/>
                    <a:p>
                      <a:pPr algn="ctr" fontAlgn="ctr"/>
                      <a:r>
                        <a:rPr lang="en-GB" sz="500" b="1" i="0" u="none" strike="noStrike">
                          <a:solidFill>
                            <a:srgbClr val="000000"/>
                          </a:solidFill>
                          <a:effectLst/>
                          <a:latin typeface="Arial" panose="020B0604020202020204" pitchFamily="34" charset="0"/>
                        </a:rPr>
                        <a:t>Dinner on your own</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GB"/>
                    </a:p>
                  </a:txBody>
                  <a:tcPr/>
                </a:tc>
                <a:tc rowSpan="3" hMerge="1">
                  <a:txBody>
                    <a:bodyPr/>
                    <a:lstStyle/>
                    <a:p>
                      <a:endParaRPr lang="en-GB"/>
                    </a:p>
                  </a:txBody>
                  <a:tcPr/>
                </a:tc>
                <a:tc rowSpan="3" h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4246370406"/>
                  </a:ext>
                </a:extLst>
              </a:tr>
              <a:tr h="142357">
                <a:tc>
                  <a:txBody>
                    <a:bodyPr/>
                    <a:lstStyle/>
                    <a:p>
                      <a:pPr algn="ctr" fontAlgn="ctr"/>
                      <a:r>
                        <a:rPr lang="en-GB" sz="500" b="1" i="0" u="none" strike="noStrike">
                          <a:solidFill>
                            <a:srgbClr val="FFFFFF"/>
                          </a:solidFill>
                          <a:effectLst/>
                          <a:latin typeface="Arial" panose="020B0604020202020204" pitchFamily="34" charset="0"/>
                        </a:rPr>
                        <a:t>22:00-22:30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502977929"/>
                  </a:ext>
                </a:extLst>
              </a:tr>
              <a:tr h="142357">
                <a:tc>
                  <a:txBody>
                    <a:bodyPr/>
                    <a:lstStyle/>
                    <a:p>
                      <a:pPr algn="ctr" fontAlgn="ctr"/>
                      <a:r>
                        <a:rPr lang="en-GB" sz="500" b="1" i="0" u="none" strike="noStrike" dirty="0">
                          <a:solidFill>
                            <a:srgbClr val="FFFFFF"/>
                          </a:solidFill>
                          <a:effectLst/>
                          <a:latin typeface="Arial" panose="020B0604020202020204" pitchFamily="34" charset="0"/>
                        </a:rPr>
                        <a:t>22:30-23:00</a:t>
                      </a:r>
                    </a:p>
                  </a:txBody>
                  <a:tcPr marL="5073" marR="5073" marT="5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gridSpan="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413616293"/>
                  </a:ext>
                </a:extLst>
              </a:tr>
            </a:tbl>
          </a:graphicData>
        </a:graphic>
      </p:graphicFrame>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
        <p:nvSpPr>
          <p:cNvPr id="10" name="Oval 9">
            <a:extLst>
              <a:ext uri="{FF2B5EF4-FFF2-40B4-BE49-F238E27FC236}">
                <a16:creationId xmlns:a16="http://schemas.microsoft.com/office/drawing/2014/main" id="{02B1D539-4F46-9315-FC85-568F229C68EC}"/>
              </a:ext>
            </a:extLst>
          </p:cNvPr>
          <p:cNvSpPr/>
          <p:nvPr/>
        </p:nvSpPr>
        <p:spPr bwMode="auto">
          <a:xfrm>
            <a:off x="4724400" y="2786203"/>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838201" y="990600"/>
            <a:ext cx="10591800"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300"/>
              </a:spcAft>
            </a:pPr>
            <a:r>
              <a:rPr lang="en-US" sz="2000" b="1" dirty="0">
                <a:latin typeface="Calibri" panose="020F0502020204030204" pitchFamily="34" charset="0"/>
                <a:cs typeface="Calibri" panose="020F0502020204030204" pitchFamily="34" charset="0"/>
              </a:rPr>
              <a:t>Meetings 1</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questions/responses about existing standards (if necessary)</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response to ISO/IEC JTC1/SC6</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a:t>
            </a:r>
          </a:p>
          <a:p>
            <a:pPr marL="457200" lvl="2" indent="-457200">
              <a:spcAft>
                <a:spcPts val="3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Adjourn</a:t>
            </a:r>
          </a:p>
          <a:p>
            <a:pPr marL="0" lvl="2">
              <a:spcAft>
                <a:spcPts val="300"/>
              </a:spcAft>
            </a:pP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1980199" y="382587"/>
            <a:ext cx="7772400" cy="381000"/>
          </a:xfrm>
        </p:spPr>
        <p:txBody>
          <a:bodyPr/>
          <a:lstStyle/>
          <a:p>
            <a:r>
              <a:rPr lang="en-US" sz="3200" b="1" dirty="0">
                <a:latin typeface="Calibri" panose="020F0502020204030204" pitchFamily="34" charset="0"/>
                <a:ea typeface="ＭＳ Ｐゴシック" charset="0"/>
                <a:cs typeface="Calibri" panose="020F0502020204030204" pitchFamily="34" charset="0"/>
              </a:rPr>
              <a:t>Questions / Comments on Existing Standards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0" lvl="2">
              <a:spcAft>
                <a:spcPts val="600"/>
              </a:spcAft>
            </a:pP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10" name="TextBox 9">
            <a:extLst>
              <a:ext uri="{FF2B5EF4-FFF2-40B4-BE49-F238E27FC236}">
                <a16:creationId xmlns:a16="http://schemas.microsoft.com/office/drawing/2014/main" id="{E4C13576-D626-2D4B-DF01-110BC4D02D6B}"/>
              </a:ext>
            </a:extLst>
          </p:cNvPr>
          <p:cNvSpPr txBox="1"/>
          <p:nvPr/>
        </p:nvSpPr>
        <p:spPr>
          <a:xfrm>
            <a:off x="152400" y="763587"/>
            <a:ext cx="12039600" cy="6278642"/>
          </a:xfrm>
          <a:prstGeom prst="rect">
            <a:avLst/>
          </a:prstGeom>
          <a:noFill/>
        </p:spPr>
        <p:txBody>
          <a:bodyPr wrap="square">
            <a:spAutoFit/>
          </a:bodyPr>
          <a:lstStyle/>
          <a:p>
            <a:pPr>
              <a:spcAft>
                <a:spcPts val="300"/>
              </a:spcAft>
            </a:pPr>
            <a:r>
              <a:rPr lang="en-GB" b="1" dirty="0">
                <a:latin typeface="Calibri" panose="020F0502020204030204" pitchFamily="34" charset="0"/>
                <a:ea typeface="Calibri" panose="020F0502020204030204" pitchFamily="34" charset="0"/>
                <a:cs typeface="Calibri" panose="020F0502020204030204" pitchFamily="34" charset="0"/>
              </a:rPr>
              <a:t>Question/Comment received:</a:t>
            </a:r>
          </a:p>
          <a:p>
            <a:pPr>
              <a:spcAft>
                <a:spcPts val="600"/>
              </a:spcAft>
            </a:pP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We note that generation methods of SECDED(Single Error Correct, Double Error Detect) are different in 802.15.4(2020) and 802.15.4a(2007). </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In chapter 6.8a.7.2 of 802.15.4a, generation of C5 is described as below: </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C5 = XOR(R0,R1,L5,L6,C3,C4)</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In chapter 15.2.7 of 802.15.4, generation of b13(C5) is described as below:</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b13(C5) = XOR(b0,b1,b2,b3,b4,b5,b6,b7,b8,b9,b10,b11,b12,b14,b15,b16,b17,b18)</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These two expressions are not equivalent. </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Even though 802.15.4 is newer, it seems that single error at position L5(b5)/L2(b6)/L0(b8)/RNG(b9) cannot be recognized through C5(b13) under the expression of 802.15.4.</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Expression of 802.15.4a seems more reasonable since single error of any information bit(b0~b12) can be recognized through C5.</a:t>
            </a: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b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br>
            <a:r>
              <a:rPr lang="en-GB"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Do you know the detailed reason for this change? </a:t>
            </a:r>
          </a:p>
          <a:p>
            <a:pPr>
              <a:spcAft>
                <a:spcPts val="300"/>
              </a:spcAft>
            </a:pPr>
            <a:r>
              <a:rPr lang="en-GB" b="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Background:  (thanks Billy Verso for investigation and conclusion)</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There was a problem with the 802.15.4a (2007) calculation of C5 of SECDED (in the UWB PHR), and a conversation about this on the 4a reflector early in 2007.  Perhaps they should have tried to change it before publication, but they didn’t, and instead the conversation with the correction was reproduced in a 4a errata document: https://mentor.ieee.org/802.15/dcn/07/15-07-0666-00-004a-802-15-4a-2007-errata.doc.  </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It was planned that project TG4h would make an official corrigenda document to fix this and other issues, some of which were captured in https://mentor.ieee.org/802.15/dcn/10/15-10-0166-01-004h-errors-in-802-15-4a.pptx - Michael McLaughlin (</a:t>
            </a:r>
            <a:r>
              <a:rPr lang="en-GB" dirty="0" err="1">
                <a:latin typeface="Calibri" panose="020F0502020204030204" pitchFamily="34" charset="0"/>
                <a:ea typeface="Calibri" panose="020F0502020204030204" pitchFamily="34" charset="0"/>
                <a:cs typeface="Calibri" panose="020F0502020204030204" pitchFamily="34" charset="0"/>
              </a:rPr>
              <a:t>Decawave</a:t>
            </a:r>
            <a:r>
              <a:rPr lang="en-GB" dirty="0">
                <a:latin typeface="Calibri" panose="020F0502020204030204" pitchFamily="34" charset="0"/>
                <a:ea typeface="Calibri" panose="020F0502020204030204" pitchFamily="34" charset="0"/>
                <a:cs typeface="Calibri" panose="020F0502020204030204" pitchFamily="34" charset="0"/>
              </a:rPr>
              <a:t>), which on slide 3 includes the change for the C5 calculation copied from errata doc 15-07-0666.</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These changes including the corrected C5 calculation were included in project TG4i leading to the 802.15.4-2011 revision.</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In conclusion, no change is needed in the standard, and implementations should be based upon the IEEE 802.15.4 (2011) or later revisions, where the SECDED bit C5, (bit 13 of the PHR), calculation is correct. Multiple vendor interoperability has been successfully demonstrated so there is confidence that known implementations are doing it correctly this way. </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The SECDED calculation from 802.15.4a (2007) should not be used without the correction from errata doc 15-07-0666 applied.</a:t>
            </a:r>
          </a:p>
          <a:p>
            <a:pPr>
              <a:spcAft>
                <a:spcPts val="300"/>
              </a:spcAft>
            </a:pPr>
            <a:r>
              <a:rPr lang="en-GB" dirty="0">
                <a:latin typeface="Calibri" panose="020F0502020204030204" pitchFamily="34" charset="0"/>
                <a:ea typeface="Calibri" panose="020F0502020204030204" pitchFamily="34" charset="0"/>
                <a:cs typeface="Calibri" panose="020F0502020204030204" pitchFamily="34" charset="0"/>
              </a:rPr>
              <a:t> Note: The commenter is incorrect in the assertion that the bit b13 formula does not detect single errors.</a:t>
            </a:r>
          </a:p>
          <a:p>
            <a:pPr>
              <a:spcAft>
                <a:spcPts val="300"/>
              </a:spcAft>
            </a:pPr>
            <a:endParaRPr lang="en-GB" dirty="0">
              <a:latin typeface="Calibri" panose="020F0502020204030204" pitchFamily="34" charset="0"/>
              <a:ea typeface="Calibri" panose="020F0502020204030204" pitchFamily="34" charset="0"/>
              <a:cs typeface="Calibri" panose="020F0502020204030204" pitchFamily="34" charset="0"/>
            </a:endParaRPr>
          </a:p>
          <a:p>
            <a:pPr>
              <a:spcAft>
                <a:spcPts val="300"/>
              </a:spcAft>
            </a:pPr>
            <a:r>
              <a:rPr lang="en-GB" b="1" dirty="0">
                <a:highlight>
                  <a:srgbClr val="FFFF00"/>
                </a:highlight>
                <a:latin typeface="Calibri" panose="020F0502020204030204" pitchFamily="34" charset="0"/>
                <a:ea typeface="Calibri" panose="020F0502020204030204" pitchFamily="34" charset="0"/>
                <a:cs typeface="Calibri" panose="020F0502020204030204" pitchFamily="34" charset="0"/>
              </a:rPr>
              <a:t>Proposal: WG Chair responds to commenter using information presented above. Any objections?</a:t>
            </a:r>
          </a:p>
          <a:p>
            <a:endParaRPr lang="en-GB" dirty="0">
              <a:latin typeface="Calibri" panose="020F0502020204030204" pitchFamily="34" charset="0"/>
              <a:ea typeface="Calibri" panose="020F0502020204030204" pitchFamily="34" charset="0"/>
              <a:cs typeface="Calibri" panose="020F0502020204030204" pitchFamily="34" charset="0"/>
            </a:endParaRPr>
          </a:p>
          <a:p>
            <a:endParaRPr lang="en-GB"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504297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69780</TotalTime>
  <Words>2969</Words>
  <Application>Microsoft Office PowerPoint</Application>
  <PresentationFormat>Widescreen</PresentationFormat>
  <Paragraphs>371</Paragraphs>
  <Slides>12</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Questions / Comments on Existing Standards</vt:lpstr>
      <vt:lpstr>802.15.9 submission to ISO/IEC JTC1 / SC6</vt:lpstr>
      <vt:lpstr>802.15.9 submission to ISO/IEC JTC1 / SC6</vt:lpstr>
      <vt:lpstr>PowerPoint Presentation</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1131</cp:revision>
  <cp:lastPrinted>2016-07-25T16:00:41Z</cp:lastPrinted>
  <dcterms:created xsi:type="dcterms:W3CDTF">2009-07-12T16:25:16Z</dcterms:created>
  <dcterms:modified xsi:type="dcterms:W3CDTF">2024-01-15T15:02:38Z</dcterms:modified>
  <cp:category/>
</cp:coreProperties>
</file>