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46" r:id="rId2"/>
    <p:sldId id="311" r:id="rId3"/>
    <p:sldId id="379" r:id="rId4"/>
    <p:sldId id="380" r:id="rId5"/>
    <p:sldId id="381" r:id="rId6"/>
    <p:sldId id="382" r:id="rId7"/>
    <p:sldId id="383" r:id="rId8"/>
    <p:sldId id="384" r:id="rId9"/>
    <p:sldId id="385" r:id="rId10"/>
    <p:sldId id="386" r:id="rId11"/>
    <p:sldId id="3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5" autoAdjust="0"/>
    <p:restoredTop sz="93455" autoAdjust="0"/>
  </p:normalViewPr>
  <p:slideViewPr>
    <p:cSldViewPr>
      <p:cViewPr varScale="1">
        <p:scale>
          <a:sx n="77" d="100"/>
          <a:sy n="77" d="100"/>
        </p:scale>
        <p:origin x="1507" y="5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1/15/2024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D1D5DB"/>
                </a:solidFill>
                <a:effectLst/>
                <a:latin typeface="Söhne"/>
              </a:rPr>
              <a:t>Deep Learning Techniques:</a:t>
            </a:r>
            <a:r>
              <a:rPr lang="en-US" b="0" i="0" dirty="0">
                <a:solidFill>
                  <a:srgbClr val="D1D5DB"/>
                </a:solidFill>
                <a:effectLst/>
                <a:latin typeface="Söhne"/>
              </a:rPr>
              <a:t> Employ deep learning methods, requiring diverse data types to ensure effective learning tailored to specific user requirements.</a:t>
            </a:r>
          </a:p>
          <a:p>
            <a:pPr algn="l">
              <a:buFont typeface="+mj-lt"/>
              <a:buAutoNum type="arabicPeriod"/>
            </a:pPr>
            <a:r>
              <a:rPr lang="en-US" b="1" i="0" dirty="0">
                <a:solidFill>
                  <a:srgbClr val="D1D5DB"/>
                </a:solidFill>
                <a:effectLst/>
                <a:latin typeface="Söhne"/>
              </a:rPr>
              <a:t>Weather Data Utilization:</a:t>
            </a:r>
            <a:r>
              <a:rPr lang="en-US" b="0" i="0" dirty="0">
                <a:solidFill>
                  <a:srgbClr val="D1D5DB"/>
                </a:solidFill>
                <a:effectLst/>
                <a:latin typeface="Söhne"/>
              </a:rPr>
              <a:t> Focus primarily on utilizing weather data as the fundamental input for predicting weather conditions. Parameters encompass Temperature, Humidity, Wind Speed, Insolation Slope, and Insolation Horizon.</a:t>
            </a:r>
          </a:p>
          <a:p>
            <a:pPr algn="l">
              <a:buFont typeface="+mj-lt"/>
              <a:buAutoNum type="arabicPeriod"/>
            </a:pPr>
            <a:r>
              <a:rPr lang="en-US" b="1" i="0" dirty="0">
                <a:solidFill>
                  <a:srgbClr val="D1D5DB"/>
                </a:solidFill>
                <a:effectLst/>
                <a:latin typeface="Söhne"/>
              </a:rPr>
              <a:t>Target Variable:</a:t>
            </a:r>
            <a:r>
              <a:rPr lang="en-US" b="0" i="0" dirty="0">
                <a:solidFill>
                  <a:srgbClr val="D1D5DB"/>
                </a:solidFill>
                <a:effectLst/>
                <a:latin typeface="Söhne"/>
              </a:rPr>
              <a:t> Predict power generation data for the subsequent day following the prediction.</a:t>
            </a:r>
          </a:p>
          <a:p>
            <a:pPr algn="l">
              <a:buFont typeface="+mj-lt"/>
              <a:buAutoNum type="arabicPeriod"/>
            </a:pPr>
            <a:r>
              <a:rPr lang="en-US" b="1" i="0" dirty="0">
                <a:solidFill>
                  <a:srgbClr val="D1D5DB"/>
                </a:solidFill>
                <a:effectLst/>
                <a:latin typeface="Söhne"/>
              </a:rPr>
              <a:t>Collaboration with PV Power Company:</a:t>
            </a:r>
            <a:r>
              <a:rPr lang="en-US" b="0" i="0" dirty="0">
                <a:solidFill>
                  <a:srgbClr val="D1D5DB"/>
                </a:solidFill>
                <a:effectLst/>
                <a:latin typeface="Söhne"/>
              </a:rPr>
              <a:t> Collaborate with PV Power company to obtain necessary input and target data. This company has amassed daily data in hourly format from multiple South Korean locations between March 23, 2023, and May 31, 2023.</a:t>
            </a:r>
          </a:p>
          <a:p>
            <a:pPr algn="l">
              <a:buFont typeface="+mj-lt"/>
              <a:buAutoNum type="arabicPeriod"/>
            </a:pPr>
            <a:r>
              <a:rPr lang="en-US" b="1" i="0" dirty="0">
                <a:solidFill>
                  <a:srgbClr val="D1D5DB"/>
                </a:solidFill>
                <a:effectLst/>
                <a:latin typeface="Söhne"/>
              </a:rPr>
              <a:t>Central Objective:</a:t>
            </a:r>
            <a:r>
              <a:rPr lang="en-US" b="0" i="0" dirty="0">
                <a:solidFill>
                  <a:srgbClr val="D1D5DB"/>
                </a:solidFill>
                <a:effectLst/>
                <a:latin typeface="Söhne"/>
              </a:rPr>
              <a:t> Examine predicted outcomes of a solar power plant at distinct times: 10 am and 4 pm.</a:t>
            </a:r>
          </a:p>
          <a:p>
            <a:pPr algn="l">
              <a:buFont typeface="+mj-lt"/>
              <a:buAutoNum type="arabicPeriod"/>
            </a:pPr>
            <a:r>
              <a:rPr lang="en-US" b="1" i="0" dirty="0">
                <a:solidFill>
                  <a:srgbClr val="D1D5DB"/>
                </a:solidFill>
                <a:effectLst/>
                <a:latin typeface="Söhne"/>
              </a:rPr>
              <a:t>Precise Predictions:</a:t>
            </a:r>
            <a:r>
              <a:rPr lang="en-US" b="0" i="0" dirty="0">
                <a:solidFill>
                  <a:srgbClr val="D1D5DB"/>
                </a:solidFill>
                <a:effectLst/>
                <a:latin typeface="Söhne"/>
              </a:rPr>
              <a:t> Aim to provide accurate forecasts for the next 24-hour period, beginning from 12 am to 12 am the following day.</a:t>
            </a:r>
          </a:p>
          <a:p>
            <a:pPr algn="l">
              <a:buFont typeface="+mj-lt"/>
              <a:buAutoNum type="arabicPeriod"/>
            </a:pPr>
            <a:r>
              <a:rPr lang="en-US" b="1" i="0" dirty="0">
                <a:solidFill>
                  <a:srgbClr val="D1D5DB"/>
                </a:solidFill>
                <a:effectLst/>
                <a:latin typeface="Söhne"/>
              </a:rPr>
              <a:t>Time-Specific Accuracy Assessment:</a:t>
            </a:r>
            <a:r>
              <a:rPr lang="en-US" b="0" i="0" dirty="0">
                <a:solidFill>
                  <a:srgbClr val="D1D5DB"/>
                </a:solidFill>
                <a:effectLst/>
                <a:latin typeface="Söhne"/>
              </a:rPr>
              <a:t> Emphasize evaluating prediction accuracy specifically at the aforementioned time points.</a:t>
            </a:r>
          </a:p>
          <a:p>
            <a:pPr algn="l">
              <a:buFont typeface="+mj-lt"/>
              <a:buAutoNum type="arabicPeriod"/>
            </a:pPr>
            <a:r>
              <a:rPr lang="en-US" b="1" i="0" dirty="0">
                <a:solidFill>
                  <a:srgbClr val="D1D5DB"/>
                </a:solidFill>
                <a:effectLst/>
                <a:latin typeface="Söhne"/>
              </a:rPr>
              <a:t>API Development Strategy:</a:t>
            </a:r>
            <a:r>
              <a:rPr lang="en-US" b="0" i="0" dirty="0">
                <a:solidFill>
                  <a:srgbClr val="D1D5DB"/>
                </a:solidFill>
                <a:effectLst/>
                <a:latin typeface="Söhne"/>
              </a:rPr>
              <a:t> Develop an easily accessible API after obtaining prediction results.</a:t>
            </a:r>
          </a:p>
          <a:p>
            <a:pPr algn="l">
              <a:buFont typeface="+mj-lt"/>
              <a:buAutoNum type="arabicPeriod"/>
            </a:pPr>
            <a:r>
              <a:rPr lang="en-US" b="1" i="0" dirty="0">
                <a:solidFill>
                  <a:srgbClr val="D1D5DB"/>
                </a:solidFill>
                <a:effectLst/>
                <a:latin typeface="Söhne"/>
              </a:rPr>
              <a:t>API Transformation:</a:t>
            </a:r>
            <a:r>
              <a:rPr lang="en-US" b="0" i="0" dirty="0">
                <a:solidFill>
                  <a:srgbClr val="D1D5DB"/>
                </a:solidFill>
                <a:effectLst/>
                <a:latin typeface="Söhne"/>
              </a:rPr>
              <a:t> Transform the predictive model into an API format to enable direct user access to output without requiring any training.</a:t>
            </a:r>
          </a:p>
          <a:p>
            <a:pPr algn="l">
              <a:buFont typeface="+mj-lt"/>
              <a:buAutoNum type="arabicPeriod"/>
            </a:pPr>
            <a:r>
              <a:rPr lang="en-US" b="1" i="0" dirty="0">
                <a:solidFill>
                  <a:srgbClr val="D1D5DB"/>
                </a:solidFill>
                <a:effectLst/>
                <a:latin typeface="Söhne"/>
              </a:rPr>
              <a:t>API Design Focus:</a:t>
            </a:r>
            <a:r>
              <a:rPr lang="en-US" b="0" i="0" dirty="0">
                <a:solidFill>
                  <a:srgbClr val="D1D5DB"/>
                </a:solidFill>
                <a:effectLst/>
                <a:latin typeface="Söhne"/>
              </a:rPr>
              <a:t> Design the API to handle user requests, including PV factory ID, date, and selected AI model.</a:t>
            </a:r>
          </a:p>
          <a:p>
            <a:pPr algn="l">
              <a:buFont typeface="+mj-lt"/>
              <a:buAutoNum type="arabicPeriod"/>
            </a:pPr>
            <a:r>
              <a:rPr lang="en-US" b="1" i="0" dirty="0">
                <a:solidFill>
                  <a:srgbClr val="D1D5DB"/>
                </a:solidFill>
                <a:effectLst/>
                <a:latin typeface="Söhne"/>
              </a:rPr>
              <a:t>Comprehensive Output:</a:t>
            </a:r>
            <a:r>
              <a:rPr lang="en-US" b="0" i="0" dirty="0">
                <a:solidFill>
                  <a:srgbClr val="D1D5DB"/>
                </a:solidFill>
                <a:effectLst/>
                <a:latin typeface="Söhne"/>
              </a:rPr>
              <a:t> Generate detailed hourly forecasts for PV power plant performance throughout the ensuing day (00:00 to 23:00).</a:t>
            </a:r>
          </a:p>
          <a:p>
            <a:pPr algn="l">
              <a:buFont typeface="+mj-lt"/>
              <a:buAutoNum type="arabicPeriod"/>
            </a:pPr>
            <a:r>
              <a:rPr lang="en-US" b="1" i="0" dirty="0">
                <a:solidFill>
                  <a:srgbClr val="D1D5DB"/>
                </a:solidFill>
                <a:effectLst/>
                <a:latin typeface="Söhne"/>
              </a:rPr>
              <a:t>Visual Representation:</a:t>
            </a:r>
            <a:r>
              <a:rPr lang="en-US" b="0" i="0" dirty="0">
                <a:solidFill>
                  <a:srgbClr val="D1D5DB"/>
                </a:solidFill>
                <a:effectLst/>
                <a:latin typeface="Söhne"/>
              </a:rPr>
              <a:t> Refer to Figure 1 for a visual representation of the complete methodology.</a:t>
            </a:r>
          </a:p>
          <a:p>
            <a:endParaRPr lang="en-US" dirty="0"/>
          </a:p>
        </p:txBody>
      </p:sp>
      <p:sp>
        <p:nvSpPr>
          <p:cNvPr id="4" name="Slide Number Placeholder 3"/>
          <p:cNvSpPr>
            <a:spLocks noGrp="1"/>
          </p:cNvSpPr>
          <p:nvPr>
            <p:ph type="sldNum" sz="quarter" idx="5"/>
          </p:nvPr>
        </p:nvSpPr>
        <p:spPr/>
        <p:txBody>
          <a:bodyPr/>
          <a:lstStyle/>
          <a:p>
            <a:fld id="{CB6AB29C-F250-4B3C-8A16-A0D320D2AA8A}" type="slidenum">
              <a:rPr lang="en-US" smtClean="0"/>
              <a:t>4</a:t>
            </a:fld>
            <a:endParaRPr lang="en-US"/>
          </a:p>
        </p:txBody>
      </p:sp>
    </p:spTree>
    <p:extLst>
      <p:ext uri="{BB962C8B-B14F-4D97-AF65-F5344CB8AC3E}">
        <p14:creationId xmlns:p14="http://schemas.microsoft.com/office/powerpoint/2010/main" val="2626462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D1D5DB"/>
                </a:solidFill>
                <a:effectLst/>
                <a:latin typeface="Söhne"/>
              </a:rPr>
              <a:t>Deep Learning Techniques:</a:t>
            </a:r>
            <a:r>
              <a:rPr lang="en-US" b="0" i="0" dirty="0">
                <a:solidFill>
                  <a:srgbClr val="D1D5DB"/>
                </a:solidFill>
                <a:effectLst/>
                <a:latin typeface="Söhne"/>
              </a:rPr>
              <a:t> Employ deep learning methods, requiring diverse data types to ensure effective learning tailored to specific user requirements.</a:t>
            </a:r>
          </a:p>
          <a:p>
            <a:pPr algn="l">
              <a:buFont typeface="+mj-lt"/>
              <a:buAutoNum type="arabicPeriod"/>
            </a:pPr>
            <a:r>
              <a:rPr lang="en-US" b="1" i="0" dirty="0">
                <a:solidFill>
                  <a:srgbClr val="D1D5DB"/>
                </a:solidFill>
                <a:effectLst/>
                <a:latin typeface="Söhne"/>
              </a:rPr>
              <a:t>Weather Data Utilization:</a:t>
            </a:r>
            <a:r>
              <a:rPr lang="en-US" b="0" i="0" dirty="0">
                <a:solidFill>
                  <a:srgbClr val="D1D5DB"/>
                </a:solidFill>
                <a:effectLst/>
                <a:latin typeface="Söhne"/>
              </a:rPr>
              <a:t> Focus primarily on utilizing weather data as the fundamental input for predicting weather conditions. Parameters encompass Temperature, Humidity, Wind Speed, Insolation Slope, and Insolation Horizon.</a:t>
            </a:r>
          </a:p>
          <a:p>
            <a:pPr algn="l">
              <a:buFont typeface="+mj-lt"/>
              <a:buAutoNum type="arabicPeriod"/>
            </a:pPr>
            <a:r>
              <a:rPr lang="en-US" b="1" i="0" dirty="0">
                <a:solidFill>
                  <a:srgbClr val="D1D5DB"/>
                </a:solidFill>
                <a:effectLst/>
                <a:latin typeface="Söhne"/>
              </a:rPr>
              <a:t>Target Variable:</a:t>
            </a:r>
            <a:r>
              <a:rPr lang="en-US" b="0" i="0" dirty="0">
                <a:solidFill>
                  <a:srgbClr val="D1D5DB"/>
                </a:solidFill>
                <a:effectLst/>
                <a:latin typeface="Söhne"/>
              </a:rPr>
              <a:t> Predict power generation data for the subsequent day following the prediction.</a:t>
            </a:r>
          </a:p>
          <a:p>
            <a:pPr algn="l">
              <a:buFont typeface="+mj-lt"/>
              <a:buAutoNum type="arabicPeriod"/>
            </a:pPr>
            <a:r>
              <a:rPr lang="en-US" b="1" i="0" dirty="0">
                <a:solidFill>
                  <a:srgbClr val="D1D5DB"/>
                </a:solidFill>
                <a:effectLst/>
                <a:latin typeface="Söhne"/>
              </a:rPr>
              <a:t>Collaboration with PV Power Company:</a:t>
            </a:r>
            <a:r>
              <a:rPr lang="en-US" b="0" i="0" dirty="0">
                <a:solidFill>
                  <a:srgbClr val="D1D5DB"/>
                </a:solidFill>
                <a:effectLst/>
                <a:latin typeface="Söhne"/>
              </a:rPr>
              <a:t> Collaborate with PV Power company to obtain necessary input and target data. This company has amassed daily data in hourly format from multiple South Korean locations between March 23, 2023, and May 31, 2023.</a:t>
            </a:r>
          </a:p>
          <a:p>
            <a:pPr algn="l">
              <a:buFont typeface="+mj-lt"/>
              <a:buAutoNum type="arabicPeriod"/>
            </a:pPr>
            <a:r>
              <a:rPr lang="en-US" b="1" i="0" dirty="0">
                <a:solidFill>
                  <a:srgbClr val="D1D5DB"/>
                </a:solidFill>
                <a:effectLst/>
                <a:latin typeface="Söhne"/>
              </a:rPr>
              <a:t>Central Objective:</a:t>
            </a:r>
            <a:r>
              <a:rPr lang="en-US" b="0" i="0" dirty="0">
                <a:solidFill>
                  <a:srgbClr val="D1D5DB"/>
                </a:solidFill>
                <a:effectLst/>
                <a:latin typeface="Söhne"/>
              </a:rPr>
              <a:t> Examine predicted outcomes of a solar power plant at distinct times: 10 am and 4 pm.</a:t>
            </a:r>
          </a:p>
          <a:p>
            <a:pPr algn="l">
              <a:buFont typeface="+mj-lt"/>
              <a:buAutoNum type="arabicPeriod"/>
            </a:pPr>
            <a:r>
              <a:rPr lang="en-US" b="1" i="0" dirty="0">
                <a:solidFill>
                  <a:srgbClr val="D1D5DB"/>
                </a:solidFill>
                <a:effectLst/>
                <a:latin typeface="Söhne"/>
              </a:rPr>
              <a:t>Precise Predictions:</a:t>
            </a:r>
            <a:r>
              <a:rPr lang="en-US" b="0" i="0" dirty="0">
                <a:solidFill>
                  <a:srgbClr val="D1D5DB"/>
                </a:solidFill>
                <a:effectLst/>
                <a:latin typeface="Söhne"/>
              </a:rPr>
              <a:t> Aim to provide accurate forecasts for the next 24-hour period, beginning from 12 am to 12 am the following day.</a:t>
            </a:r>
          </a:p>
          <a:p>
            <a:pPr algn="l">
              <a:buFont typeface="+mj-lt"/>
              <a:buAutoNum type="arabicPeriod"/>
            </a:pPr>
            <a:r>
              <a:rPr lang="en-US" b="1" i="0" dirty="0">
                <a:solidFill>
                  <a:srgbClr val="D1D5DB"/>
                </a:solidFill>
                <a:effectLst/>
                <a:latin typeface="Söhne"/>
              </a:rPr>
              <a:t>Time-Specific Accuracy Assessment:</a:t>
            </a:r>
            <a:r>
              <a:rPr lang="en-US" b="0" i="0" dirty="0">
                <a:solidFill>
                  <a:srgbClr val="D1D5DB"/>
                </a:solidFill>
                <a:effectLst/>
                <a:latin typeface="Söhne"/>
              </a:rPr>
              <a:t> Emphasize evaluating prediction accuracy specifically at the aforementioned time points.</a:t>
            </a:r>
          </a:p>
          <a:p>
            <a:pPr algn="l">
              <a:buFont typeface="+mj-lt"/>
              <a:buAutoNum type="arabicPeriod"/>
            </a:pPr>
            <a:r>
              <a:rPr lang="en-US" b="1" i="0" dirty="0">
                <a:solidFill>
                  <a:srgbClr val="D1D5DB"/>
                </a:solidFill>
                <a:effectLst/>
                <a:latin typeface="Söhne"/>
              </a:rPr>
              <a:t>API Development Strategy:</a:t>
            </a:r>
            <a:r>
              <a:rPr lang="en-US" b="0" i="0" dirty="0">
                <a:solidFill>
                  <a:srgbClr val="D1D5DB"/>
                </a:solidFill>
                <a:effectLst/>
                <a:latin typeface="Söhne"/>
              </a:rPr>
              <a:t> Develop an easily accessible API after obtaining prediction results.</a:t>
            </a:r>
          </a:p>
          <a:p>
            <a:pPr algn="l">
              <a:buFont typeface="+mj-lt"/>
              <a:buAutoNum type="arabicPeriod"/>
            </a:pPr>
            <a:r>
              <a:rPr lang="en-US" b="1" i="0" dirty="0">
                <a:solidFill>
                  <a:srgbClr val="D1D5DB"/>
                </a:solidFill>
                <a:effectLst/>
                <a:latin typeface="Söhne"/>
              </a:rPr>
              <a:t>API Transformation:</a:t>
            </a:r>
            <a:r>
              <a:rPr lang="en-US" b="0" i="0" dirty="0">
                <a:solidFill>
                  <a:srgbClr val="D1D5DB"/>
                </a:solidFill>
                <a:effectLst/>
                <a:latin typeface="Söhne"/>
              </a:rPr>
              <a:t> Transform the predictive model into an API format to enable direct user access to output without requiring any training.</a:t>
            </a:r>
          </a:p>
          <a:p>
            <a:pPr algn="l">
              <a:buFont typeface="+mj-lt"/>
              <a:buAutoNum type="arabicPeriod"/>
            </a:pPr>
            <a:r>
              <a:rPr lang="en-US" b="1" i="0" dirty="0">
                <a:solidFill>
                  <a:srgbClr val="D1D5DB"/>
                </a:solidFill>
                <a:effectLst/>
                <a:latin typeface="Söhne"/>
              </a:rPr>
              <a:t>API Design Focus:</a:t>
            </a:r>
            <a:r>
              <a:rPr lang="en-US" b="0" i="0" dirty="0">
                <a:solidFill>
                  <a:srgbClr val="D1D5DB"/>
                </a:solidFill>
                <a:effectLst/>
                <a:latin typeface="Söhne"/>
              </a:rPr>
              <a:t> Design the API to handle user requests, including PV factory ID, date, and selected AI model.</a:t>
            </a:r>
          </a:p>
          <a:p>
            <a:pPr algn="l">
              <a:buFont typeface="+mj-lt"/>
              <a:buAutoNum type="arabicPeriod"/>
            </a:pPr>
            <a:r>
              <a:rPr lang="en-US" b="1" i="0" dirty="0">
                <a:solidFill>
                  <a:srgbClr val="D1D5DB"/>
                </a:solidFill>
                <a:effectLst/>
                <a:latin typeface="Söhne"/>
              </a:rPr>
              <a:t>Comprehensive Output:</a:t>
            </a:r>
            <a:r>
              <a:rPr lang="en-US" b="0" i="0" dirty="0">
                <a:solidFill>
                  <a:srgbClr val="D1D5DB"/>
                </a:solidFill>
                <a:effectLst/>
                <a:latin typeface="Söhne"/>
              </a:rPr>
              <a:t> Generate detailed hourly forecasts for PV power plant performance throughout the ensuing day (00:00 to 23:00).</a:t>
            </a:r>
          </a:p>
          <a:p>
            <a:pPr algn="l">
              <a:buFont typeface="+mj-lt"/>
              <a:buAutoNum type="arabicPeriod"/>
            </a:pPr>
            <a:r>
              <a:rPr lang="en-US" b="1" i="0" dirty="0">
                <a:solidFill>
                  <a:srgbClr val="D1D5DB"/>
                </a:solidFill>
                <a:effectLst/>
                <a:latin typeface="Söhne"/>
              </a:rPr>
              <a:t>Visual Representation:</a:t>
            </a:r>
            <a:r>
              <a:rPr lang="en-US" b="0" i="0" dirty="0">
                <a:solidFill>
                  <a:srgbClr val="D1D5DB"/>
                </a:solidFill>
                <a:effectLst/>
                <a:latin typeface="Söhne"/>
              </a:rPr>
              <a:t> Refer to Figure 1 for a visual representation of the complete methodology.</a:t>
            </a:r>
          </a:p>
          <a:p>
            <a:endParaRPr lang="en-US" dirty="0"/>
          </a:p>
        </p:txBody>
      </p:sp>
      <p:sp>
        <p:nvSpPr>
          <p:cNvPr id="4" name="Slide Number Placeholder 3"/>
          <p:cNvSpPr>
            <a:spLocks noGrp="1"/>
          </p:cNvSpPr>
          <p:nvPr>
            <p:ph type="sldNum" sz="quarter" idx="5"/>
          </p:nvPr>
        </p:nvSpPr>
        <p:spPr/>
        <p:txBody>
          <a:bodyPr/>
          <a:lstStyle/>
          <a:p>
            <a:fld id="{CB6AB29C-F250-4B3C-8A16-A0D320D2AA8A}" type="slidenum">
              <a:rPr lang="en-US" smtClean="0"/>
              <a:t>5</a:t>
            </a:fld>
            <a:endParaRPr lang="en-US"/>
          </a:p>
        </p:txBody>
      </p:sp>
    </p:spTree>
    <p:extLst>
      <p:ext uri="{BB962C8B-B14F-4D97-AF65-F5344CB8AC3E}">
        <p14:creationId xmlns:p14="http://schemas.microsoft.com/office/powerpoint/2010/main" val="103124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D1D5DB"/>
                </a:solidFill>
                <a:effectLst/>
                <a:latin typeface="Söhne"/>
              </a:rPr>
              <a:t>Deep Learning Techniques:</a:t>
            </a:r>
            <a:r>
              <a:rPr lang="en-US" b="0" i="0" dirty="0">
                <a:solidFill>
                  <a:srgbClr val="D1D5DB"/>
                </a:solidFill>
                <a:effectLst/>
                <a:latin typeface="Söhne"/>
              </a:rPr>
              <a:t> Employ deep learning methods, requiring diverse data types to ensure effective learning tailored to specific user requirements.</a:t>
            </a:r>
          </a:p>
          <a:p>
            <a:pPr algn="l">
              <a:buFont typeface="+mj-lt"/>
              <a:buAutoNum type="arabicPeriod"/>
            </a:pPr>
            <a:r>
              <a:rPr lang="en-US" b="1" i="0" dirty="0">
                <a:solidFill>
                  <a:srgbClr val="D1D5DB"/>
                </a:solidFill>
                <a:effectLst/>
                <a:latin typeface="Söhne"/>
              </a:rPr>
              <a:t>Weather Data Utilization:</a:t>
            </a:r>
            <a:r>
              <a:rPr lang="en-US" b="0" i="0" dirty="0">
                <a:solidFill>
                  <a:srgbClr val="D1D5DB"/>
                </a:solidFill>
                <a:effectLst/>
                <a:latin typeface="Söhne"/>
              </a:rPr>
              <a:t> Focus primarily on utilizing weather data as the fundamental input for predicting weather conditions. Parameters encompass Temperature, Humidity, Wind Speed, Insolation Slope, and Insolation Horizon.</a:t>
            </a:r>
          </a:p>
          <a:p>
            <a:pPr algn="l">
              <a:buFont typeface="+mj-lt"/>
              <a:buAutoNum type="arabicPeriod"/>
            </a:pPr>
            <a:r>
              <a:rPr lang="en-US" b="1" i="0" dirty="0">
                <a:solidFill>
                  <a:srgbClr val="D1D5DB"/>
                </a:solidFill>
                <a:effectLst/>
                <a:latin typeface="Söhne"/>
              </a:rPr>
              <a:t>Target Variable:</a:t>
            </a:r>
            <a:r>
              <a:rPr lang="en-US" b="0" i="0" dirty="0">
                <a:solidFill>
                  <a:srgbClr val="D1D5DB"/>
                </a:solidFill>
                <a:effectLst/>
                <a:latin typeface="Söhne"/>
              </a:rPr>
              <a:t> Predict power generation data for the subsequent day following the prediction.</a:t>
            </a:r>
          </a:p>
          <a:p>
            <a:pPr algn="l">
              <a:buFont typeface="+mj-lt"/>
              <a:buAutoNum type="arabicPeriod"/>
            </a:pPr>
            <a:r>
              <a:rPr lang="en-US" b="1" i="0" dirty="0">
                <a:solidFill>
                  <a:srgbClr val="D1D5DB"/>
                </a:solidFill>
                <a:effectLst/>
                <a:latin typeface="Söhne"/>
              </a:rPr>
              <a:t>Collaboration with PV Power Company:</a:t>
            </a:r>
            <a:r>
              <a:rPr lang="en-US" b="0" i="0" dirty="0">
                <a:solidFill>
                  <a:srgbClr val="D1D5DB"/>
                </a:solidFill>
                <a:effectLst/>
                <a:latin typeface="Söhne"/>
              </a:rPr>
              <a:t> Collaborate with PV Power company to obtain necessary input and target data. This company has amassed daily data in hourly format from multiple South Korean locations between March 23, 2023, and May 31, 2023.</a:t>
            </a:r>
          </a:p>
          <a:p>
            <a:pPr algn="l">
              <a:buFont typeface="+mj-lt"/>
              <a:buAutoNum type="arabicPeriod"/>
            </a:pPr>
            <a:r>
              <a:rPr lang="en-US" b="1" i="0" dirty="0">
                <a:solidFill>
                  <a:srgbClr val="D1D5DB"/>
                </a:solidFill>
                <a:effectLst/>
                <a:latin typeface="Söhne"/>
              </a:rPr>
              <a:t>Central Objective:</a:t>
            </a:r>
            <a:r>
              <a:rPr lang="en-US" b="0" i="0" dirty="0">
                <a:solidFill>
                  <a:srgbClr val="D1D5DB"/>
                </a:solidFill>
                <a:effectLst/>
                <a:latin typeface="Söhne"/>
              </a:rPr>
              <a:t> Examine predicted outcomes of a solar power plant at distinct times: 10 am and 4 pm.</a:t>
            </a:r>
          </a:p>
          <a:p>
            <a:pPr algn="l">
              <a:buFont typeface="+mj-lt"/>
              <a:buAutoNum type="arabicPeriod"/>
            </a:pPr>
            <a:r>
              <a:rPr lang="en-US" b="1" i="0" dirty="0">
                <a:solidFill>
                  <a:srgbClr val="D1D5DB"/>
                </a:solidFill>
                <a:effectLst/>
                <a:latin typeface="Söhne"/>
              </a:rPr>
              <a:t>Precise Predictions:</a:t>
            </a:r>
            <a:r>
              <a:rPr lang="en-US" b="0" i="0" dirty="0">
                <a:solidFill>
                  <a:srgbClr val="D1D5DB"/>
                </a:solidFill>
                <a:effectLst/>
                <a:latin typeface="Söhne"/>
              </a:rPr>
              <a:t> Aim to provide accurate forecasts for the next 24-hour period, beginning from 12 am to 12 am the following day.</a:t>
            </a:r>
          </a:p>
          <a:p>
            <a:pPr algn="l">
              <a:buFont typeface="+mj-lt"/>
              <a:buAutoNum type="arabicPeriod"/>
            </a:pPr>
            <a:r>
              <a:rPr lang="en-US" b="1" i="0" dirty="0">
                <a:solidFill>
                  <a:srgbClr val="D1D5DB"/>
                </a:solidFill>
                <a:effectLst/>
                <a:latin typeface="Söhne"/>
              </a:rPr>
              <a:t>Time-Specific Accuracy Assessment:</a:t>
            </a:r>
            <a:r>
              <a:rPr lang="en-US" b="0" i="0" dirty="0">
                <a:solidFill>
                  <a:srgbClr val="D1D5DB"/>
                </a:solidFill>
                <a:effectLst/>
                <a:latin typeface="Söhne"/>
              </a:rPr>
              <a:t> Emphasize evaluating prediction accuracy specifically at the aforementioned time points.</a:t>
            </a:r>
          </a:p>
          <a:p>
            <a:pPr algn="l">
              <a:buFont typeface="+mj-lt"/>
              <a:buAutoNum type="arabicPeriod"/>
            </a:pPr>
            <a:r>
              <a:rPr lang="en-US" b="1" i="0" dirty="0">
                <a:solidFill>
                  <a:srgbClr val="D1D5DB"/>
                </a:solidFill>
                <a:effectLst/>
                <a:latin typeface="Söhne"/>
              </a:rPr>
              <a:t>API Development Strategy:</a:t>
            </a:r>
            <a:r>
              <a:rPr lang="en-US" b="0" i="0" dirty="0">
                <a:solidFill>
                  <a:srgbClr val="D1D5DB"/>
                </a:solidFill>
                <a:effectLst/>
                <a:latin typeface="Söhne"/>
              </a:rPr>
              <a:t> Develop an easily accessible API after obtaining prediction results.</a:t>
            </a:r>
          </a:p>
          <a:p>
            <a:pPr algn="l">
              <a:buFont typeface="+mj-lt"/>
              <a:buAutoNum type="arabicPeriod"/>
            </a:pPr>
            <a:r>
              <a:rPr lang="en-US" b="1" i="0" dirty="0">
                <a:solidFill>
                  <a:srgbClr val="D1D5DB"/>
                </a:solidFill>
                <a:effectLst/>
                <a:latin typeface="Söhne"/>
              </a:rPr>
              <a:t>API Transformation:</a:t>
            </a:r>
            <a:r>
              <a:rPr lang="en-US" b="0" i="0" dirty="0">
                <a:solidFill>
                  <a:srgbClr val="D1D5DB"/>
                </a:solidFill>
                <a:effectLst/>
                <a:latin typeface="Söhne"/>
              </a:rPr>
              <a:t> Transform the predictive model into an API format to enable direct user access to output without requiring any training.</a:t>
            </a:r>
          </a:p>
          <a:p>
            <a:pPr algn="l">
              <a:buFont typeface="+mj-lt"/>
              <a:buAutoNum type="arabicPeriod"/>
            </a:pPr>
            <a:r>
              <a:rPr lang="en-US" b="1" i="0" dirty="0">
                <a:solidFill>
                  <a:srgbClr val="D1D5DB"/>
                </a:solidFill>
                <a:effectLst/>
                <a:latin typeface="Söhne"/>
              </a:rPr>
              <a:t>API Design Focus:</a:t>
            </a:r>
            <a:r>
              <a:rPr lang="en-US" b="0" i="0" dirty="0">
                <a:solidFill>
                  <a:srgbClr val="D1D5DB"/>
                </a:solidFill>
                <a:effectLst/>
                <a:latin typeface="Söhne"/>
              </a:rPr>
              <a:t> Design the API to handle user requests, including PV factory ID, date, and selected AI model.</a:t>
            </a:r>
          </a:p>
          <a:p>
            <a:pPr algn="l">
              <a:buFont typeface="+mj-lt"/>
              <a:buAutoNum type="arabicPeriod"/>
            </a:pPr>
            <a:r>
              <a:rPr lang="en-US" b="1" i="0" dirty="0">
                <a:solidFill>
                  <a:srgbClr val="D1D5DB"/>
                </a:solidFill>
                <a:effectLst/>
                <a:latin typeface="Söhne"/>
              </a:rPr>
              <a:t>Comprehensive Output:</a:t>
            </a:r>
            <a:r>
              <a:rPr lang="en-US" b="0" i="0" dirty="0">
                <a:solidFill>
                  <a:srgbClr val="D1D5DB"/>
                </a:solidFill>
                <a:effectLst/>
                <a:latin typeface="Söhne"/>
              </a:rPr>
              <a:t> Generate detailed hourly forecasts for PV power plant performance throughout the ensuing day (00:00 to 23:00).</a:t>
            </a:r>
          </a:p>
          <a:p>
            <a:pPr algn="l">
              <a:buFont typeface="+mj-lt"/>
              <a:buAutoNum type="arabicPeriod"/>
            </a:pPr>
            <a:r>
              <a:rPr lang="en-US" b="1" i="0" dirty="0">
                <a:solidFill>
                  <a:srgbClr val="D1D5DB"/>
                </a:solidFill>
                <a:effectLst/>
                <a:latin typeface="Söhne"/>
              </a:rPr>
              <a:t>Visual Representation:</a:t>
            </a:r>
            <a:r>
              <a:rPr lang="en-US" b="0" i="0" dirty="0">
                <a:solidFill>
                  <a:srgbClr val="D1D5DB"/>
                </a:solidFill>
                <a:effectLst/>
                <a:latin typeface="Söhne"/>
              </a:rPr>
              <a:t> Refer to Figure 1 for a visual representation of the complete methodology.</a:t>
            </a:r>
          </a:p>
          <a:p>
            <a:endParaRPr lang="en-US" dirty="0"/>
          </a:p>
        </p:txBody>
      </p:sp>
      <p:sp>
        <p:nvSpPr>
          <p:cNvPr id="4" name="Slide Number Placeholder 3"/>
          <p:cNvSpPr>
            <a:spLocks noGrp="1"/>
          </p:cNvSpPr>
          <p:nvPr>
            <p:ph type="sldNum" sz="quarter" idx="5"/>
          </p:nvPr>
        </p:nvSpPr>
        <p:spPr/>
        <p:txBody>
          <a:bodyPr/>
          <a:lstStyle/>
          <a:p>
            <a:fld id="{CB6AB29C-F250-4B3C-8A16-A0D320D2AA8A}" type="slidenum">
              <a:rPr lang="en-US" smtClean="0"/>
              <a:t>6</a:t>
            </a:fld>
            <a:endParaRPr lang="en-US"/>
          </a:p>
        </p:txBody>
      </p:sp>
    </p:spTree>
    <p:extLst>
      <p:ext uri="{BB962C8B-B14F-4D97-AF65-F5344CB8AC3E}">
        <p14:creationId xmlns:p14="http://schemas.microsoft.com/office/powerpoint/2010/main" val="137397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D1D5DB"/>
                </a:solidFill>
                <a:effectLst/>
                <a:latin typeface="Söhne"/>
              </a:rPr>
              <a:t>Deep Learning Techniques:</a:t>
            </a:r>
            <a:r>
              <a:rPr lang="en-US" b="0" i="0" dirty="0">
                <a:solidFill>
                  <a:srgbClr val="D1D5DB"/>
                </a:solidFill>
                <a:effectLst/>
                <a:latin typeface="Söhne"/>
              </a:rPr>
              <a:t> Employ deep learning methods, requiring diverse data types to ensure effective learning tailored to specific user requirements.</a:t>
            </a:r>
          </a:p>
          <a:p>
            <a:pPr algn="l">
              <a:buFont typeface="+mj-lt"/>
              <a:buAutoNum type="arabicPeriod"/>
            </a:pPr>
            <a:r>
              <a:rPr lang="en-US" b="1" i="0" dirty="0">
                <a:solidFill>
                  <a:srgbClr val="D1D5DB"/>
                </a:solidFill>
                <a:effectLst/>
                <a:latin typeface="Söhne"/>
              </a:rPr>
              <a:t>Weather Data Utilization:</a:t>
            </a:r>
            <a:r>
              <a:rPr lang="en-US" b="0" i="0" dirty="0">
                <a:solidFill>
                  <a:srgbClr val="D1D5DB"/>
                </a:solidFill>
                <a:effectLst/>
                <a:latin typeface="Söhne"/>
              </a:rPr>
              <a:t> Focus primarily on utilizing weather data as the fundamental input for predicting weather conditions. Parameters encompass Temperature, Humidity, Wind Speed, Insolation Slope, and Insolation Horizon.</a:t>
            </a:r>
          </a:p>
          <a:p>
            <a:pPr algn="l">
              <a:buFont typeface="+mj-lt"/>
              <a:buAutoNum type="arabicPeriod"/>
            </a:pPr>
            <a:r>
              <a:rPr lang="en-US" b="1" i="0" dirty="0">
                <a:solidFill>
                  <a:srgbClr val="D1D5DB"/>
                </a:solidFill>
                <a:effectLst/>
                <a:latin typeface="Söhne"/>
              </a:rPr>
              <a:t>Target Variable:</a:t>
            </a:r>
            <a:r>
              <a:rPr lang="en-US" b="0" i="0" dirty="0">
                <a:solidFill>
                  <a:srgbClr val="D1D5DB"/>
                </a:solidFill>
                <a:effectLst/>
                <a:latin typeface="Söhne"/>
              </a:rPr>
              <a:t> Predict power generation data for the subsequent day following the prediction.</a:t>
            </a:r>
          </a:p>
          <a:p>
            <a:pPr algn="l">
              <a:buFont typeface="+mj-lt"/>
              <a:buAutoNum type="arabicPeriod"/>
            </a:pPr>
            <a:r>
              <a:rPr lang="en-US" b="1" i="0" dirty="0">
                <a:solidFill>
                  <a:srgbClr val="D1D5DB"/>
                </a:solidFill>
                <a:effectLst/>
                <a:latin typeface="Söhne"/>
              </a:rPr>
              <a:t>Collaboration with PV Power Company:</a:t>
            </a:r>
            <a:r>
              <a:rPr lang="en-US" b="0" i="0" dirty="0">
                <a:solidFill>
                  <a:srgbClr val="D1D5DB"/>
                </a:solidFill>
                <a:effectLst/>
                <a:latin typeface="Söhne"/>
              </a:rPr>
              <a:t> Collaborate with PV Power company to obtain necessary input and target data. This company has amassed daily data in hourly format from multiple South Korean locations between March 23, 2023, and May 31, 2023.</a:t>
            </a:r>
          </a:p>
          <a:p>
            <a:pPr algn="l">
              <a:buFont typeface="+mj-lt"/>
              <a:buAutoNum type="arabicPeriod"/>
            </a:pPr>
            <a:r>
              <a:rPr lang="en-US" b="1" i="0" dirty="0">
                <a:solidFill>
                  <a:srgbClr val="D1D5DB"/>
                </a:solidFill>
                <a:effectLst/>
                <a:latin typeface="Söhne"/>
              </a:rPr>
              <a:t>Central Objective:</a:t>
            </a:r>
            <a:r>
              <a:rPr lang="en-US" b="0" i="0" dirty="0">
                <a:solidFill>
                  <a:srgbClr val="D1D5DB"/>
                </a:solidFill>
                <a:effectLst/>
                <a:latin typeface="Söhne"/>
              </a:rPr>
              <a:t> Examine predicted outcomes of a solar power plant at distinct times: 10 am and 4 pm.</a:t>
            </a:r>
          </a:p>
          <a:p>
            <a:pPr algn="l">
              <a:buFont typeface="+mj-lt"/>
              <a:buAutoNum type="arabicPeriod"/>
            </a:pPr>
            <a:r>
              <a:rPr lang="en-US" b="1" i="0" dirty="0">
                <a:solidFill>
                  <a:srgbClr val="D1D5DB"/>
                </a:solidFill>
                <a:effectLst/>
                <a:latin typeface="Söhne"/>
              </a:rPr>
              <a:t>Precise Predictions:</a:t>
            </a:r>
            <a:r>
              <a:rPr lang="en-US" b="0" i="0" dirty="0">
                <a:solidFill>
                  <a:srgbClr val="D1D5DB"/>
                </a:solidFill>
                <a:effectLst/>
                <a:latin typeface="Söhne"/>
              </a:rPr>
              <a:t> Aim to provide accurate forecasts for the next 24-hour period, beginning from 12 am to 12 am the following day.</a:t>
            </a:r>
          </a:p>
          <a:p>
            <a:pPr algn="l">
              <a:buFont typeface="+mj-lt"/>
              <a:buAutoNum type="arabicPeriod"/>
            </a:pPr>
            <a:r>
              <a:rPr lang="en-US" b="1" i="0" dirty="0">
                <a:solidFill>
                  <a:srgbClr val="D1D5DB"/>
                </a:solidFill>
                <a:effectLst/>
                <a:latin typeface="Söhne"/>
              </a:rPr>
              <a:t>Time-Specific Accuracy Assessment:</a:t>
            </a:r>
            <a:r>
              <a:rPr lang="en-US" b="0" i="0" dirty="0">
                <a:solidFill>
                  <a:srgbClr val="D1D5DB"/>
                </a:solidFill>
                <a:effectLst/>
                <a:latin typeface="Söhne"/>
              </a:rPr>
              <a:t> Emphasize evaluating prediction accuracy specifically at the aforementioned time points.</a:t>
            </a:r>
          </a:p>
          <a:p>
            <a:pPr algn="l">
              <a:buFont typeface="+mj-lt"/>
              <a:buAutoNum type="arabicPeriod"/>
            </a:pPr>
            <a:r>
              <a:rPr lang="en-US" b="1" i="0" dirty="0">
                <a:solidFill>
                  <a:srgbClr val="D1D5DB"/>
                </a:solidFill>
                <a:effectLst/>
                <a:latin typeface="Söhne"/>
              </a:rPr>
              <a:t>API Development Strategy:</a:t>
            </a:r>
            <a:r>
              <a:rPr lang="en-US" b="0" i="0" dirty="0">
                <a:solidFill>
                  <a:srgbClr val="D1D5DB"/>
                </a:solidFill>
                <a:effectLst/>
                <a:latin typeface="Söhne"/>
              </a:rPr>
              <a:t> Develop an easily accessible API after obtaining prediction results.</a:t>
            </a:r>
          </a:p>
          <a:p>
            <a:pPr algn="l">
              <a:buFont typeface="+mj-lt"/>
              <a:buAutoNum type="arabicPeriod"/>
            </a:pPr>
            <a:r>
              <a:rPr lang="en-US" b="1" i="0" dirty="0">
                <a:solidFill>
                  <a:srgbClr val="D1D5DB"/>
                </a:solidFill>
                <a:effectLst/>
                <a:latin typeface="Söhne"/>
              </a:rPr>
              <a:t>API Transformation:</a:t>
            </a:r>
            <a:r>
              <a:rPr lang="en-US" b="0" i="0" dirty="0">
                <a:solidFill>
                  <a:srgbClr val="D1D5DB"/>
                </a:solidFill>
                <a:effectLst/>
                <a:latin typeface="Söhne"/>
              </a:rPr>
              <a:t> Transform the predictive model into an API format to enable direct user access to output without requiring any training.</a:t>
            </a:r>
          </a:p>
          <a:p>
            <a:pPr algn="l">
              <a:buFont typeface="+mj-lt"/>
              <a:buAutoNum type="arabicPeriod"/>
            </a:pPr>
            <a:r>
              <a:rPr lang="en-US" b="1" i="0" dirty="0">
                <a:solidFill>
                  <a:srgbClr val="D1D5DB"/>
                </a:solidFill>
                <a:effectLst/>
                <a:latin typeface="Söhne"/>
              </a:rPr>
              <a:t>API Design Focus:</a:t>
            </a:r>
            <a:r>
              <a:rPr lang="en-US" b="0" i="0" dirty="0">
                <a:solidFill>
                  <a:srgbClr val="D1D5DB"/>
                </a:solidFill>
                <a:effectLst/>
                <a:latin typeface="Söhne"/>
              </a:rPr>
              <a:t> Design the API to handle user requests, including PV factory ID, date, and selected AI model.</a:t>
            </a:r>
          </a:p>
          <a:p>
            <a:pPr algn="l">
              <a:buFont typeface="+mj-lt"/>
              <a:buAutoNum type="arabicPeriod"/>
            </a:pPr>
            <a:r>
              <a:rPr lang="en-US" b="1" i="0" dirty="0">
                <a:solidFill>
                  <a:srgbClr val="D1D5DB"/>
                </a:solidFill>
                <a:effectLst/>
                <a:latin typeface="Söhne"/>
              </a:rPr>
              <a:t>Comprehensive Output:</a:t>
            </a:r>
            <a:r>
              <a:rPr lang="en-US" b="0" i="0" dirty="0">
                <a:solidFill>
                  <a:srgbClr val="D1D5DB"/>
                </a:solidFill>
                <a:effectLst/>
                <a:latin typeface="Söhne"/>
              </a:rPr>
              <a:t> Generate detailed hourly forecasts for PV power plant performance throughout the ensuing day (00:00 to 23:00).</a:t>
            </a:r>
          </a:p>
          <a:p>
            <a:pPr algn="l">
              <a:buFont typeface="+mj-lt"/>
              <a:buAutoNum type="arabicPeriod"/>
            </a:pPr>
            <a:r>
              <a:rPr lang="en-US" b="1" i="0" dirty="0">
                <a:solidFill>
                  <a:srgbClr val="D1D5DB"/>
                </a:solidFill>
                <a:effectLst/>
                <a:latin typeface="Söhne"/>
              </a:rPr>
              <a:t>Visual Representation:</a:t>
            </a:r>
            <a:r>
              <a:rPr lang="en-US" b="0" i="0" dirty="0">
                <a:solidFill>
                  <a:srgbClr val="D1D5DB"/>
                </a:solidFill>
                <a:effectLst/>
                <a:latin typeface="Söhne"/>
              </a:rPr>
              <a:t> Refer to Figure 1 for a visual representation of the complete methodology.</a:t>
            </a:r>
          </a:p>
          <a:p>
            <a:endParaRPr lang="en-US" dirty="0"/>
          </a:p>
        </p:txBody>
      </p:sp>
      <p:sp>
        <p:nvSpPr>
          <p:cNvPr id="4" name="Slide Number Placeholder 3"/>
          <p:cNvSpPr>
            <a:spLocks noGrp="1"/>
          </p:cNvSpPr>
          <p:nvPr>
            <p:ph type="sldNum" sz="quarter" idx="5"/>
          </p:nvPr>
        </p:nvSpPr>
        <p:spPr/>
        <p:txBody>
          <a:bodyPr/>
          <a:lstStyle/>
          <a:p>
            <a:fld id="{CB6AB29C-F250-4B3C-8A16-A0D320D2AA8A}" type="slidenum">
              <a:rPr lang="en-US" smtClean="0"/>
              <a:t>7</a:t>
            </a:fld>
            <a:endParaRPr lang="en-US"/>
          </a:p>
        </p:txBody>
      </p:sp>
    </p:spTree>
    <p:extLst>
      <p:ext uri="{BB962C8B-B14F-4D97-AF65-F5344CB8AC3E}">
        <p14:creationId xmlns:p14="http://schemas.microsoft.com/office/powerpoint/2010/main" val="1204552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D1D5DB"/>
                </a:solidFill>
                <a:effectLst/>
                <a:latin typeface="Söhne"/>
              </a:rPr>
              <a:t>Deep Learning Techniques:</a:t>
            </a:r>
            <a:r>
              <a:rPr lang="en-US" b="0" i="0" dirty="0">
                <a:solidFill>
                  <a:srgbClr val="D1D5DB"/>
                </a:solidFill>
                <a:effectLst/>
                <a:latin typeface="Söhne"/>
              </a:rPr>
              <a:t> Employ deep learning methods, requiring diverse data types to ensure effective learning tailored to specific user requirements.</a:t>
            </a:r>
          </a:p>
          <a:p>
            <a:pPr algn="l">
              <a:buFont typeface="+mj-lt"/>
              <a:buAutoNum type="arabicPeriod"/>
            </a:pPr>
            <a:r>
              <a:rPr lang="en-US" b="1" i="0" dirty="0">
                <a:solidFill>
                  <a:srgbClr val="D1D5DB"/>
                </a:solidFill>
                <a:effectLst/>
                <a:latin typeface="Söhne"/>
              </a:rPr>
              <a:t>Weather Data Utilization:</a:t>
            </a:r>
            <a:r>
              <a:rPr lang="en-US" b="0" i="0" dirty="0">
                <a:solidFill>
                  <a:srgbClr val="D1D5DB"/>
                </a:solidFill>
                <a:effectLst/>
                <a:latin typeface="Söhne"/>
              </a:rPr>
              <a:t> Focus primarily on utilizing weather data as the fundamental input for predicting weather conditions. Parameters encompass Temperature, Humidity, Wind Speed, Insolation Slope, and Insolation Horizon.</a:t>
            </a:r>
          </a:p>
          <a:p>
            <a:pPr algn="l">
              <a:buFont typeface="+mj-lt"/>
              <a:buAutoNum type="arabicPeriod"/>
            </a:pPr>
            <a:r>
              <a:rPr lang="en-US" b="1" i="0" dirty="0">
                <a:solidFill>
                  <a:srgbClr val="D1D5DB"/>
                </a:solidFill>
                <a:effectLst/>
                <a:latin typeface="Söhne"/>
              </a:rPr>
              <a:t>Target Variable:</a:t>
            </a:r>
            <a:r>
              <a:rPr lang="en-US" b="0" i="0" dirty="0">
                <a:solidFill>
                  <a:srgbClr val="D1D5DB"/>
                </a:solidFill>
                <a:effectLst/>
                <a:latin typeface="Söhne"/>
              </a:rPr>
              <a:t> Predict power generation data for the subsequent day following the prediction.</a:t>
            </a:r>
          </a:p>
          <a:p>
            <a:pPr algn="l">
              <a:buFont typeface="+mj-lt"/>
              <a:buAutoNum type="arabicPeriod"/>
            </a:pPr>
            <a:r>
              <a:rPr lang="en-US" b="1" i="0" dirty="0">
                <a:solidFill>
                  <a:srgbClr val="D1D5DB"/>
                </a:solidFill>
                <a:effectLst/>
                <a:latin typeface="Söhne"/>
              </a:rPr>
              <a:t>Collaboration with PV Power Company:</a:t>
            </a:r>
            <a:r>
              <a:rPr lang="en-US" b="0" i="0" dirty="0">
                <a:solidFill>
                  <a:srgbClr val="D1D5DB"/>
                </a:solidFill>
                <a:effectLst/>
                <a:latin typeface="Söhne"/>
              </a:rPr>
              <a:t> Collaborate with PV Power company to obtain necessary input and target data. This company has amassed daily data in hourly format from multiple South Korean locations between March 23, 2023, and May 31, 2023.</a:t>
            </a:r>
          </a:p>
          <a:p>
            <a:pPr algn="l">
              <a:buFont typeface="+mj-lt"/>
              <a:buAutoNum type="arabicPeriod"/>
            </a:pPr>
            <a:r>
              <a:rPr lang="en-US" b="1" i="0" dirty="0">
                <a:solidFill>
                  <a:srgbClr val="D1D5DB"/>
                </a:solidFill>
                <a:effectLst/>
                <a:latin typeface="Söhne"/>
              </a:rPr>
              <a:t>Central Objective:</a:t>
            </a:r>
            <a:r>
              <a:rPr lang="en-US" b="0" i="0" dirty="0">
                <a:solidFill>
                  <a:srgbClr val="D1D5DB"/>
                </a:solidFill>
                <a:effectLst/>
                <a:latin typeface="Söhne"/>
              </a:rPr>
              <a:t> Examine predicted outcomes of a solar power plant at distinct times: 10 am and 4 pm.</a:t>
            </a:r>
          </a:p>
          <a:p>
            <a:pPr algn="l">
              <a:buFont typeface="+mj-lt"/>
              <a:buAutoNum type="arabicPeriod"/>
            </a:pPr>
            <a:r>
              <a:rPr lang="en-US" b="1" i="0" dirty="0">
                <a:solidFill>
                  <a:srgbClr val="D1D5DB"/>
                </a:solidFill>
                <a:effectLst/>
                <a:latin typeface="Söhne"/>
              </a:rPr>
              <a:t>Precise Predictions:</a:t>
            </a:r>
            <a:r>
              <a:rPr lang="en-US" b="0" i="0" dirty="0">
                <a:solidFill>
                  <a:srgbClr val="D1D5DB"/>
                </a:solidFill>
                <a:effectLst/>
                <a:latin typeface="Söhne"/>
              </a:rPr>
              <a:t> Aim to provide accurate forecasts for the next 24-hour period, beginning from 12 am to 12 am the following day.</a:t>
            </a:r>
          </a:p>
          <a:p>
            <a:pPr algn="l">
              <a:buFont typeface="+mj-lt"/>
              <a:buAutoNum type="arabicPeriod"/>
            </a:pPr>
            <a:r>
              <a:rPr lang="en-US" b="1" i="0" dirty="0">
                <a:solidFill>
                  <a:srgbClr val="D1D5DB"/>
                </a:solidFill>
                <a:effectLst/>
                <a:latin typeface="Söhne"/>
              </a:rPr>
              <a:t>Time-Specific Accuracy Assessment:</a:t>
            </a:r>
            <a:r>
              <a:rPr lang="en-US" b="0" i="0" dirty="0">
                <a:solidFill>
                  <a:srgbClr val="D1D5DB"/>
                </a:solidFill>
                <a:effectLst/>
                <a:latin typeface="Söhne"/>
              </a:rPr>
              <a:t> Emphasize evaluating prediction accuracy specifically at the aforementioned time points.</a:t>
            </a:r>
          </a:p>
          <a:p>
            <a:pPr algn="l">
              <a:buFont typeface="+mj-lt"/>
              <a:buAutoNum type="arabicPeriod"/>
            </a:pPr>
            <a:r>
              <a:rPr lang="en-US" b="1" i="0" dirty="0">
                <a:solidFill>
                  <a:srgbClr val="D1D5DB"/>
                </a:solidFill>
                <a:effectLst/>
                <a:latin typeface="Söhne"/>
              </a:rPr>
              <a:t>API Development Strategy:</a:t>
            </a:r>
            <a:r>
              <a:rPr lang="en-US" b="0" i="0" dirty="0">
                <a:solidFill>
                  <a:srgbClr val="D1D5DB"/>
                </a:solidFill>
                <a:effectLst/>
                <a:latin typeface="Söhne"/>
              </a:rPr>
              <a:t> Develop an easily accessible API after obtaining prediction results.</a:t>
            </a:r>
          </a:p>
          <a:p>
            <a:pPr algn="l">
              <a:buFont typeface="+mj-lt"/>
              <a:buAutoNum type="arabicPeriod"/>
            </a:pPr>
            <a:r>
              <a:rPr lang="en-US" b="1" i="0" dirty="0">
                <a:solidFill>
                  <a:srgbClr val="D1D5DB"/>
                </a:solidFill>
                <a:effectLst/>
                <a:latin typeface="Söhne"/>
              </a:rPr>
              <a:t>API Transformation:</a:t>
            </a:r>
            <a:r>
              <a:rPr lang="en-US" b="0" i="0" dirty="0">
                <a:solidFill>
                  <a:srgbClr val="D1D5DB"/>
                </a:solidFill>
                <a:effectLst/>
                <a:latin typeface="Söhne"/>
              </a:rPr>
              <a:t> Transform the predictive model into an API format to enable direct user access to output without requiring any training.</a:t>
            </a:r>
          </a:p>
          <a:p>
            <a:pPr algn="l">
              <a:buFont typeface="+mj-lt"/>
              <a:buAutoNum type="arabicPeriod"/>
            </a:pPr>
            <a:r>
              <a:rPr lang="en-US" b="1" i="0" dirty="0">
                <a:solidFill>
                  <a:srgbClr val="D1D5DB"/>
                </a:solidFill>
                <a:effectLst/>
                <a:latin typeface="Söhne"/>
              </a:rPr>
              <a:t>API Design Focus:</a:t>
            </a:r>
            <a:r>
              <a:rPr lang="en-US" b="0" i="0" dirty="0">
                <a:solidFill>
                  <a:srgbClr val="D1D5DB"/>
                </a:solidFill>
                <a:effectLst/>
                <a:latin typeface="Söhne"/>
              </a:rPr>
              <a:t> Design the API to handle user requests, including PV factory ID, date, and selected AI model.</a:t>
            </a:r>
          </a:p>
          <a:p>
            <a:pPr algn="l">
              <a:buFont typeface="+mj-lt"/>
              <a:buAutoNum type="arabicPeriod"/>
            </a:pPr>
            <a:r>
              <a:rPr lang="en-US" b="1" i="0" dirty="0">
                <a:solidFill>
                  <a:srgbClr val="D1D5DB"/>
                </a:solidFill>
                <a:effectLst/>
                <a:latin typeface="Söhne"/>
              </a:rPr>
              <a:t>Comprehensive Output:</a:t>
            </a:r>
            <a:r>
              <a:rPr lang="en-US" b="0" i="0" dirty="0">
                <a:solidFill>
                  <a:srgbClr val="D1D5DB"/>
                </a:solidFill>
                <a:effectLst/>
                <a:latin typeface="Söhne"/>
              </a:rPr>
              <a:t> Generate detailed hourly forecasts for PV power plant performance throughout the ensuing day (00:00 to 23:00).</a:t>
            </a:r>
          </a:p>
          <a:p>
            <a:pPr algn="l">
              <a:buFont typeface="+mj-lt"/>
              <a:buAutoNum type="arabicPeriod"/>
            </a:pPr>
            <a:r>
              <a:rPr lang="en-US" b="1" i="0" dirty="0">
                <a:solidFill>
                  <a:srgbClr val="D1D5DB"/>
                </a:solidFill>
                <a:effectLst/>
                <a:latin typeface="Söhne"/>
              </a:rPr>
              <a:t>Visual Representation:</a:t>
            </a:r>
            <a:r>
              <a:rPr lang="en-US" b="0" i="0" dirty="0">
                <a:solidFill>
                  <a:srgbClr val="D1D5DB"/>
                </a:solidFill>
                <a:effectLst/>
                <a:latin typeface="Söhne"/>
              </a:rPr>
              <a:t> Refer to Figure 1 for a visual representation of the complete methodology.</a:t>
            </a:r>
          </a:p>
          <a:p>
            <a:endParaRPr lang="en-US" dirty="0"/>
          </a:p>
        </p:txBody>
      </p:sp>
      <p:sp>
        <p:nvSpPr>
          <p:cNvPr id="4" name="Slide Number Placeholder 3"/>
          <p:cNvSpPr>
            <a:spLocks noGrp="1"/>
          </p:cNvSpPr>
          <p:nvPr>
            <p:ph type="sldNum" sz="quarter" idx="5"/>
          </p:nvPr>
        </p:nvSpPr>
        <p:spPr/>
        <p:txBody>
          <a:bodyPr/>
          <a:lstStyle/>
          <a:p>
            <a:fld id="{CB6AB29C-F250-4B3C-8A16-A0D320D2AA8A}" type="slidenum">
              <a:rPr lang="en-US" smtClean="0"/>
              <a:t>8</a:t>
            </a:fld>
            <a:endParaRPr lang="en-US"/>
          </a:p>
        </p:txBody>
      </p:sp>
    </p:spTree>
    <p:extLst>
      <p:ext uri="{BB962C8B-B14F-4D97-AF65-F5344CB8AC3E}">
        <p14:creationId xmlns:p14="http://schemas.microsoft.com/office/powerpoint/2010/main" val="2335568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D1D5DB"/>
                </a:solidFill>
                <a:effectLst/>
                <a:latin typeface="Söhne"/>
              </a:rPr>
              <a:t>Deep Learning Techniques:</a:t>
            </a:r>
            <a:r>
              <a:rPr lang="en-US" b="0" i="0" dirty="0">
                <a:solidFill>
                  <a:srgbClr val="D1D5DB"/>
                </a:solidFill>
                <a:effectLst/>
                <a:latin typeface="Söhne"/>
              </a:rPr>
              <a:t> Employ deep learning methods, requiring diverse data types to ensure effective learning tailored to specific user requirements.</a:t>
            </a:r>
          </a:p>
          <a:p>
            <a:pPr algn="l">
              <a:buFont typeface="+mj-lt"/>
              <a:buAutoNum type="arabicPeriod"/>
            </a:pPr>
            <a:r>
              <a:rPr lang="en-US" b="1" i="0" dirty="0">
                <a:solidFill>
                  <a:srgbClr val="D1D5DB"/>
                </a:solidFill>
                <a:effectLst/>
                <a:latin typeface="Söhne"/>
              </a:rPr>
              <a:t>Weather Data Utilization:</a:t>
            </a:r>
            <a:r>
              <a:rPr lang="en-US" b="0" i="0" dirty="0">
                <a:solidFill>
                  <a:srgbClr val="D1D5DB"/>
                </a:solidFill>
                <a:effectLst/>
                <a:latin typeface="Söhne"/>
              </a:rPr>
              <a:t> Focus primarily on utilizing weather data as the fundamental input for predicting weather conditions. Parameters encompass Temperature, Humidity, Wind Speed, Insolation Slope, and Insolation Horizon.</a:t>
            </a:r>
          </a:p>
          <a:p>
            <a:pPr algn="l">
              <a:buFont typeface="+mj-lt"/>
              <a:buAutoNum type="arabicPeriod"/>
            </a:pPr>
            <a:r>
              <a:rPr lang="en-US" b="1" i="0" dirty="0">
                <a:solidFill>
                  <a:srgbClr val="D1D5DB"/>
                </a:solidFill>
                <a:effectLst/>
                <a:latin typeface="Söhne"/>
              </a:rPr>
              <a:t>Target Variable:</a:t>
            </a:r>
            <a:r>
              <a:rPr lang="en-US" b="0" i="0" dirty="0">
                <a:solidFill>
                  <a:srgbClr val="D1D5DB"/>
                </a:solidFill>
                <a:effectLst/>
                <a:latin typeface="Söhne"/>
              </a:rPr>
              <a:t> Predict power generation data for the subsequent day following the prediction.</a:t>
            </a:r>
          </a:p>
          <a:p>
            <a:pPr algn="l">
              <a:buFont typeface="+mj-lt"/>
              <a:buAutoNum type="arabicPeriod"/>
            </a:pPr>
            <a:r>
              <a:rPr lang="en-US" b="1" i="0" dirty="0">
                <a:solidFill>
                  <a:srgbClr val="D1D5DB"/>
                </a:solidFill>
                <a:effectLst/>
                <a:latin typeface="Söhne"/>
              </a:rPr>
              <a:t>Collaboration with PV Power Company:</a:t>
            </a:r>
            <a:r>
              <a:rPr lang="en-US" b="0" i="0" dirty="0">
                <a:solidFill>
                  <a:srgbClr val="D1D5DB"/>
                </a:solidFill>
                <a:effectLst/>
                <a:latin typeface="Söhne"/>
              </a:rPr>
              <a:t> Collaborate with PV Power company to obtain necessary input and target data. This company has amassed daily data in hourly format from multiple South Korean locations between March 23, 2023, and May 31, 2023.</a:t>
            </a:r>
          </a:p>
          <a:p>
            <a:pPr algn="l">
              <a:buFont typeface="+mj-lt"/>
              <a:buAutoNum type="arabicPeriod"/>
            </a:pPr>
            <a:r>
              <a:rPr lang="en-US" b="1" i="0" dirty="0">
                <a:solidFill>
                  <a:srgbClr val="D1D5DB"/>
                </a:solidFill>
                <a:effectLst/>
                <a:latin typeface="Söhne"/>
              </a:rPr>
              <a:t>Central Objective:</a:t>
            </a:r>
            <a:r>
              <a:rPr lang="en-US" b="0" i="0" dirty="0">
                <a:solidFill>
                  <a:srgbClr val="D1D5DB"/>
                </a:solidFill>
                <a:effectLst/>
                <a:latin typeface="Söhne"/>
              </a:rPr>
              <a:t> Examine predicted outcomes of a solar power plant at distinct times: 10 am and 4 pm.</a:t>
            </a:r>
          </a:p>
          <a:p>
            <a:pPr algn="l">
              <a:buFont typeface="+mj-lt"/>
              <a:buAutoNum type="arabicPeriod"/>
            </a:pPr>
            <a:r>
              <a:rPr lang="en-US" b="1" i="0" dirty="0">
                <a:solidFill>
                  <a:srgbClr val="D1D5DB"/>
                </a:solidFill>
                <a:effectLst/>
                <a:latin typeface="Söhne"/>
              </a:rPr>
              <a:t>Precise Predictions:</a:t>
            </a:r>
            <a:r>
              <a:rPr lang="en-US" b="0" i="0" dirty="0">
                <a:solidFill>
                  <a:srgbClr val="D1D5DB"/>
                </a:solidFill>
                <a:effectLst/>
                <a:latin typeface="Söhne"/>
              </a:rPr>
              <a:t> Aim to provide accurate forecasts for the next 24-hour period, beginning from 12 am to 12 am the following day.</a:t>
            </a:r>
          </a:p>
          <a:p>
            <a:pPr algn="l">
              <a:buFont typeface="+mj-lt"/>
              <a:buAutoNum type="arabicPeriod"/>
            </a:pPr>
            <a:r>
              <a:rPr lang="en-US" b="1" i="0" dirty="0">
                <a:solidFill>
                  <a:srgbClr val="D1D5DB"/>
                </a:solidFill>
                <a:effectLst/>
                <a:latin typeface="Söhne"/>
              </a:rPr>
              <a:t>Time-Specific Accuracy Assessment:</a:t>
            </a:r>
            <a:r>
              <a:rPr lang="en-US" b="0" i="0" dirty="0">
                <a:solidFill>
                  <a:srgbClr val="D1D5DB"/>
                </a:solidFill>
                <a:effectLst/>
                <a:latin typeface="Söhne"/>
              </a:rPr>
              <a:t> Emphasize evaluating prediction accuracy specifically at the aforementioned time points.</a:t>
            </a:r>
          </a:p>
          <a:p>
            <a:pPr algn="l">
              <a:buFont typeface="+mj-lt"/>
              <a:buAutoNum type="arabicPeriod"/>
            </a:pPr>
            <a:r>
              <a:rPr lang="en-US" b="1" i="0" dirty="0">
                <a:solidFill>
                  <a:srgbClr val="D1D5DB"/>
                </a:solidFill>
                <a:effectLst/>
                <a:latin typeface="Söhne"/>
              </a:rPr>
              <a:t>API Development Strategy:</a:t>
            </a:r>
            <a:r>
              <a:rPr lang="en-US" b="0" i="0" dirty="0">
                <a:solidFill>
                  <a:srgbClr val="D1D5DB"/>
                </a:solidFill>
                <a:effectLst/>
                <a:latin typeface="Söhne"/>
              </a:rPr>
              <a:t> Develop an easily accessible API after obtaining prediction results.</a:t>
            </a:r>
          </a:p>
          <a:p>
            <a:pPr algn="l">
              <a:buFont typeface="+mj-lt"/>
              <a:buAutoNum type="arabicPeriod"/>
            </a:pPr>
            <a:r>
              <a:rPr lang="en-US" b="1" i="0" dirty="0">
                <a:solidFill>
                  <a:srgbClr val="D1D5DB"/>
                </a:solidFill>
                <a:effectLst/>
                <a:latin typeface="Söhne"/>
              </a:rPr>
              <a:t>API Transformation:</a:t>
            </a:r>
            <a:r>
              <a:rPr lang="en-US" b="0" i="0" dirty="0">
                <a:solidFill>
                  <a:srgbClr val="D1D5DB"/>
                </a:solidFill>
                <a:effectLst/>
                <a:latin typeface="Söhne"/>
              </a:rPr>
              <a:t> Transform the predictive model into an API format to enable direct user access to output without requiring any training.</a:t>
            </a:r>
          </a:p>
          <a:p>
            <a:pPr algn="l">
              <a:buFont typeface="+mj-lt"/>
              <a:buAutoNum type="arabicPeriod"/>
            </a:pPr>
            <a:r>
              <a:rPr lang="en-US" b="1" i="0" dirty="0">
                <a:solidFill>
                  <a:srgbClr val="D1D5DB"/>
                </a:solidFill>
                <a:effectLst/>
                <a:latin typeface="Söhne"/>
              </a:rPr>
              <a:t>API Design Focus:</a:t>
            </a:r>
            <a:r>
              <a:rPr lang="en-US" b="0" i="0" dirty="0">
                <a:solidFill>
                  <a:srgbClr val="D1D5DB"/>
                </a:solidFill>
                <a:effectLst/>
                <a:latin typeface="Söhne"/>
              </a:rPr>
              <a:t> Design the API to handle user requests, including PV factory ID, date, and selected AI model.</a:t>
            </a:r>
          </a:p>
          <a:p>
            <a:pPr algn="l">
              <a:buFont typeface="+mj-lt"/>
              <a:buAutoNum type="arabicPeriod"/>
            </a:pPr>
            <a:r>
              <a:rPr lang="en-US" b="1" i="0" dirty="0">
                <a:solidFill>
                  <a:srgbClr val="D1D5DB"/>
                </a:solidFill>
                <a:effectLst/>
                <a:latin typeface="Söhne"/>
              </a:rPr>
              <a:t>Comprehensive Output:</a:t>
            </a:r>
            <a:r>
              <a:rPr lang="en-US" b="0" i="0" dirty="0">
                <a:solidFill>
                  <a:srgbClr val="D1D5DB"/>
                </a:solidFill>
                <a:effectLst/>
                <a:latin typeface="Söhne"/>
              </a:rPr>
              <a:t> Generate detailed hourly forecasts for PV power plant performance throughout the ensuing day (00:00 to 23:00).</a:t>
            </a:r>
          </a:p>
          <a:p>
            <a:pPr algn="l">
              <a:buFont typeface="+mj-lt"/>
              <a:buAutoNum type="arabicPeriod"/>
            </a:pPr>
            <a:r>
              <a:rPr lang="en-US" b="1" i="0" dirty="0">
                <a:solidFill>
                  <a:srgbClr val="D1D5DB"/>
                </a:solidFill>
                <a:effectLst/>
                <a:latin typeface="Söhne"/>
              </a:rPr>
              <a:t>Visual Representation:</a:t>
            </a:r>
            <a:r>
              <a:rPr lang="en-US" b="0" i="0" dirty="0">
                <a:solidFill>
                  <a:srgbClr val="D1D5DB"/>
                </a:solidFill>
                <a:effectLst/>
                <a:latin typeface="Söhne"/>
              </a:rPr>
              <a:t> Refer to Figure 1 for a visual representation of the complete methodology.</a:t>
            </a:r>
          </a:p>
          <a:p>
            <a:endParaRPr lang="en-US" dirty="0"/>
          </a:p>
        </p:txBody>
      </p:sp>
      <p:sp>
        <p:nvSpPr>
          <p:cNvPr id="4" name="Slide Number Placeholder 3"/>
          <p:cNvSpPr>
            <a:spLocks noGrp="1"/>
          </p:cNvSpPr>
          <p:nvPr>
            <p:ph type="sldNum" sz="quarter" idx="5"/>
          </p:nvPr>
        </p:nvSpPr>
        <p:spPr/>
        <p:txBody>
          <a:bodyPr/>
          <a:lstStyle/>
          <a:p>
            <a:fld id="{CB6AB29C-F250-4B3C-8A16-A0D320D2AA8A}" type="slidenum">
              <a:rPr lang="en-US" smtClean="0"/>
              <a:t>9</a:t>
            </a:fld>
            <a:endParaRPr lang="en-US"/>
          </a:p>
        </p:txBody>
      </p:sp>
    </p:spTree>
    <p:extLst>
      <p:ext uri="{BB962C8B-B14F-4D97-AF65-F5344CB8AC3E}">
        <p14:creationId xmlns:p14="http://schemas.microsoft.com/office/powerpoint/2010/main" val="932386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D1D5DB"/>
                </a:solidFill>
                <a:effectLst/>
                <a:latin typeface="Söhne"/>
              </a:rPr>
              <a:t>Deep Learning Techniques:</a:t>
            </a:r>
            <a:r>
              <a:rPr lang="en-US" b="0" i="0" dirty="0">
                <a:solidFill>
                  <a:srgbClr val="D1D5DB"/>
                </a:solidFill>
                <a:effectLst/>
                <a:latin typeface="Söhne"/>
              </a:rPr>
              <a:t> Employ deep learning methods, requiring diverse data types to ensure effective learning tailored to specific user requirements.</a:t>
            </a:r>
          </a:p>
          <a:p>
            <a:pPr algn="l">
              <a:buFont typeface="+mj-lt"/>
              <a:buAutoNum type="arabicPeriod"/>
            </a:pPr>
            <a:r>
              <a:rPr lang="en-US" b="1" i="0" dirty="0">
                <a:solidFill>
                  <a:srgbClr val="D1D5DB"/>
                </a:solidFill>
                <a:effectLst/>
                <a:latin typeface="Söhne"/>
              </a:rPr>
              <a:t>Weather Data Utilization:</a:t>
            </a:r>
            <a:r>
              <a:rPr lang="en-US" b="0" i="0" dirty="0">
                <a:solidFill>
                  <a:srgbClr val="D1D5DB"/>
                </a:solidFill>
                <a:effectLst/>
                <a:latin typeface="Söhne"/>
              </a:rPr>
              <a:t> Focus primarily on utilizing weather data as the fundamental input for predicting weather conditions. Parameters encompass Temperature, Humidity, Wind Speed, Insolation Slope, and Insolation Horizon.</a:t>
            </a:r>
          </a:p>
          <a:p>
            <a:pPr algn="l">
              <a:buFont typeface="+mj-lt"/>
              <a:buAutoNum type="arabicPeriod"/>
            </a:pPr>
            <a:r>
              <a:rPr lang="en-US" b="1" i="0" dirty="0">
                <a:solidFill>
                  <a:srgbClr val="D1D5DB"/>
                </a:solidFill>
                <a:effectLst/>
                <a:latin typeface="Söhne"/>
              </a:rPr>
              <a:t>Target Variable:</a:t>
            </a:r>
            <a:r>
              <a:rPr lang="en-US" b="0" i="0" dirty="0">
                <a:solidFill>
                  <a:srgbClr val="D1D5DB"/>
                </a:solidFill>
                <a:effectLst/>
                <a:latin typeface="Söhne"/>
              </a:rPr>
              <a:t> Predict power generation data for the subsequent day following the prediction.</a:t>
            </a:r>
          </a:p>
          <a:p>
            <a:pPr algn="l">
              <a:buFont typeface="+mj-lt"/>
              <a:buAutoNum type="arabicPeriod"/>
            </a:pPr>
            <a:r>
              <a:rPr lang="en-US" b="1" i="0" dirty="0">
                <a:solidFill>
                  <a:srgbClr val="D1D5DB"/>
                </a:solidFill>
                <a:effectLst/>
                <a:latin typeface="Söhne"/>
              </a:rPr>
              <a:t>Collaboration with PV Power Company:</a:t>
            </a:r>
            <a:r>
              <a:rPr lang="en-US" b="0" i="0" dirty="0">
                <a:solidFill>
                  <a:srgbClr val="D1D5DB"/>
                </a:solidFill>
                <a:effectLst/>
                <a:latin typeface="Söhne"/>
              </a:rPr>
              <a:t> Collaborate with PV Power company to obtain necessary input and target data. This company has amassed daily data in hourly format from multiple South Korean locations between March 23, 2023, and May 31, 2023.</a:t>
            </a:r>
          </a:p>
          <a:p>
            <a:pPr algn="l">
              <a:buFont typeface="+mj-lt"/>
              <a:buAutoNum type="arabicPeriod"/>
            </a:pPr>
            <a:r>
              <a:rPr lang="en-US" b="1" i="0" dirty="0">
                <a:solidFill>
                  <a:srgbClr val="D1D5DB"/>
                </a:solidFill>
                <a:effectLst/>
                <a:latin typeface="Söhne"/>
              </a:rPr>
              <a:t>Central Objective:</a:t>
            </a:r>
            <a:r>
              <a:rPr lang="en-US" b="0" i="0" dirty="0">
                <a:solidFill>
                  <a:srgbClr val="D1D5DB"/>
                </a:solidFill>
                <a:effectLst/>
                <a:latin typeface="Söhne"/>
              </a:rPr>
              <a:t> Examine predicted outcomes of a solar power plant at distinct times: 10 am and 4 pm.</a:t>
            </a:r>
          </a:p>
          <a:p>
            <a:pPr algn="l">
              <a:buFont typeface="+mj-lt"/>
              <a:buAutoNum type="arabicPeriod"/>
            </a:pPr>
            <a:r>
              <a:rPr lang="en-US" b="1" i="0" dirty="0">
                <a:solidFill>
                  <a:srgbClr val="D1D5DB"/>
                </a:solidFill>
                <a:effectLst/>
                <a:latin typeface="Söhne"/>
              </a:rPr>
              <a:t>Precise Predictions:</a:t>
            </a:r>
            <a:r>
              <a:rPr lang="en-US" b="0" i="0" dirty="0">
                <a:solidFill>
                  <a:srgbClr val="D1D5DB"/>
                </a:solidFill>
                <a:effectLst/>
                <a:latin typeface="Söhne"/>
              </a:rPr>
              <a:t> Aim to provide accurate forecasts for the next 24-hour period, beginning from 12 am to 12 am the following day.</a:t>
            </a:r>
          </a:p>
          <a:p>
            <a:pPr algn="l">
              <a:buFont typeface="+mj-lt"/>
              <a:buAutoNum type="arabicPeriod"/>
            </a:pPr>
            <a:r>
              <a:rPr lang="en-US" b="1" i="0" dirty="0">
                <a:solidFill>
                  <a:srgbClr val="D1D5DB"/>
                </a:solidFill>
                <a:effectLst/>
                <a:latin typeface="Söhne"/>
              </a:rPr>
              <a:t>Time-Specific Accuracy Assessment:</a:t>
            </a:r>
            <a:r>
              <a:rPr lang="en-US" b="0" i="0" dirty="0">
                <a:solidFill>
                  <a:srgbClr val="D1D5DB"/>
                </a:solidFill>
                <a:effectLst/>
                <a:latin typeface="Söhne"/>
              </a:rPr>
              <a:t> Emphasize evaluating prediction accuracy specifically at the aforementioned time points.</a:t>
            </a:r>
          </a:p>
          <a:p>
            <a:pPr algn="l">
              <a:buFont typeface="+mj-lt"/>
              <a:buAutoNum type="arabicPeriod"/>
            </a:pPr>
            <a:r>
              <a:rPr lang="en-US" b="1" i="0" dirty="0">
                <a:solidFill>
                  <a:srgbClr val="D1D5DB"/>
                </a:solidFill>
                <a:effectLst/>
                <a:latin typeface="Söhne"/>
              </a:rPr>
              <a:t>API Development Strategy:</a:t>
            </a:r>
            <a:r>
              <a:rPr lang="en-US" b="0" i="0" dirty="0">
                <a:solidFill>
                  <a:srgbClr val="D1D5DB"/>
                </a:solidFill>
                <a:effectLst/>
                <a:latin typeface="Söhne"/>
              </a:rPr>
              <a:t> Develop an easily accessible API after obtaining prediction results.</a:t>
            </a:r>
          </a:p>
          <a:p>
            <a:pPr algn="l">
              <a:buFont typeface="+mj-lt"/>
              <a:buAutoNum type="arabicPeriod"/>
            </a:pPr>
            <a:r>
              <a:rPr lang="en-US" b="1" i="0" dirty="0">
                <a:solidFill>
                  <a:srgbClr val="D1D5DB"/>
                </a:solidFill>
                <a:effectLst/>
                <a:latin typeface="Söhne"/>
              </a:rPr>
              <a:t>API Transformation:</a:t>
            </a:r>
            <a:r>
              <a:rPr lang="en-US" b="0" i="0" dirty="0">
                <a:solidFill>
                  <a:srgbClr val="D1D5DB"/>
                </a:solidFill>
                <a:effectLst/>
                <a:latin typeface="Söhne"/>
              </a:rPr>
              <a:t> Transform the predictive model into an API format to enable direct user access to output without requiring any training.</a:t>
            </a:r>
          </a:p>
          <a:p>
            <a:pPr algn="l">
              <a:buFont typeface="+mj-lt"/>
              <a:buAutoNum type="arabicPeriod"/>
            </a:pPr>
            <a:r>
              <a:rPr lang="en-US" b="1" i="0" dirty="0">
                <a:solidFill>
                  <a:srgbClr val="D1D5DB"/>
                </a:solidFill>
                <a:effectLst/>
                <a:latin typeface="Söhne"/>
              </a:rPr>
              <a:t>API Design Focus:</a:t>
            </a:r>
            <a:r>
              <a:rPr lang="en-US" b="0" i="0" dirty="0">
                <a:solidFill>
                  <a:srgbClr val="D1D5DB"/>
                </a:solidFill>
                <a:effectLst/>
                <a:latin typeface="Söhne"/>
              </a:rPr>
              <a:t> Design the API to handle user requests, including PV factory ID, date, and selected AI model.</a:t>
            </a:r>
          </a:p>
          <a:p>
            <a:pPr algn="l">
              <a:buFont typeface="+mj-lt"/>
              <a:buAutoNum type="arabicPeriod"/>
            </a:pPr>
            <a:r>
              <a:rPr lang="en-US" b="1" i="0" dirty="0">
                <a:solidFill>
                  <a:srgbClr val="D1D5DB"/>
                </a:solidFill>
                <a:effectLst/>
                <a:latin typeface="Söhne"/>
              </a:rPr>
              <a:t>Comprehensive Output:</a:t>
            </a:r>
            <a:r>
              <a:rPr lang="en-US" b="0" i="0" dirty="0">
                <a:solidFill>
                  <a:srgbClr val="D1D5DB"/>
                </a:solidFill>
                <a:effectLst/>
                <a:latin typeface="Söhne"/>
              </a:rPr>
              <a:t> Generate detailed hourly forecasts for PV power plant performance throughout the ensuing day (00:00 to 23:00).</a:t>
            </a:r>
          </a:p>
          <a:p>
            <a:pPr algn="l">
              <a:buFont typeface="+mj-lt"/>
              <a:buAutoNum type="arabicPeriod"/>
            </a:pPr>
            <a:r>
              <a:rPr lang="en-US" b="1" i="0" dirty="0">
                <a:solidFill>
                  <a:srgbClr val="D1D5DB"/>
                </a:solidFill>
                <a:effectLst/>
                <a:latin typeface="Söhne"/>
              </a:rPr>
              <a:t>Visual Representation:</a:t>
            </a:r>
            <a:r>
              <a:rPr lang="en-US" b="0" i="0" dirty="0">
                <a:solidFill>
                  <a:srgbClr val="D1D5DB"/>
                </a:solidFill>
                <a:effectLst/>
                <a:latin typeface="Söhne"/>
              </a:rPr>
              <a:t> Refer to Figure 1 for a visual representation of the complete methodology.</a:t>
            </a:r>
          </a:p>
          <a:p>
            <a:endParaRPr lang="en-US" dirty="0"/>
          </a:p>
        </p:txBody>
      </p:sp>
      <p:sp>
        <p:nvSpPr>
          <p:cNvPr id="4" name="Slide Number Placeholder 3"/>
          <p:cNvSpPr>
            <a:spLocks noGrp="1"/>
          </p:cNvSpPr>
          <p:nvPr>
            <p:ph type="sldNum" sz="quarter" idx="5"/>
          </p:nvPr>
        </p:nvSpPr>
        <p:spPr/>
        <p:txBody>
          <a:bodyPr/>
          <a:lstStyle/>
          <a:p>
            <a:fld id="{CB6AB29C-F250-4B3C-8A16-A0D320D2AA8A}" type="slidenum">
              <a:rPr lang="en-US" smtClean="0"/>
              <a:t>10</a:t>
            </a:fld>
            <a:endParaRPr lang="en-US"/>
          </a:p>
        </p:txBody>
      </p:sp>
    </p:spTree>
    <p:extLst>
      <p:ext uri="{BB962C8B-B14F-4D97-AF65-F5344CB8AC3E}">
        <p14:creationId xmlns:p14="http://schemas.microsoft.com/office/powerpoint/2010/main" val="87303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a:solidFill>
                  <a:schemeClr val="tx1"/>
                </a:solidFill>
                <a:latin typeface="Times New Roman" pitchFamily="18" charset="0"/>
                <a:cs typeface="Times New Roman" pitchFamily="18" charset="0"/>
              </a:rPr>
              <a:t>DCN 15-24-0045-00-0000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1/15/2024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1/15/2024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1/15/2024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1/15/2024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hyperlink" Target="https://www.sciencedirect.com/topics/physics-and-astronomy/signal-to-noise-rati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39978"/>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en-US"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latin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sz="1600" b="1" dirty="0">
                <a:latin typeface="Times New Roman" panose="02020603050405020304" pitchFamily="18" charset="0"/>
                <a:ea typeface="Malgun Gothic" panose="020B0503020000020004" pitchFamily="34" charset="-127"/>
                <a:cs typeface="Times New Roman" panose="02020603050405020304" pitchFamily="18" charset="0"/>
              </a:rPr>
              <a:t>OCC channel model to support high mobility under adverse condition</a:t>
            </a:r>
          </a:p>
          <a:p>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 </a:t>
            </a:r>
            <a:r>
              <a:rPr lang="en-US" altLang="ja-JP" sz="1600" dirty="0">
                <a:latin typeface="Times New Roman" panose="02020603050405020304" pitchFamily="18" charset="0"/>
                <a:ea typeface="ＭＳ Ｐゴシック" charset="-128"/>
                <a:cs typeface="Times New Roman" panose="02020603050405020304" pitchFamily="18" charset="0"/>
              </a:rPr>
              <a:t>Al-Imran</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02707,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sz="1600" b="1" dirty="0">
                <a:latin typeface="Times New Roman" panose="02020603050405020304" pitchFamily="18" charset="0"/>
                <a:ea typeface="Malgun Gothic" panose="020B0503020000020004" pitchFamily="34" charset="-127"/>
                <a:cs typeface="Times New Roman" panose="02020603050405020304" pitchFamily="18" charset="0"/>
              </a:rPr>
              <a:t>OCC Channel model to support high mobility under adverse conditions.</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IEEE 802.15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802.15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IEEE 802.15 IG NG-OCC.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F4493C-0A9F-BC71-06C2-1E716F03A754}"/>
              </a:ext>
            </a:extLst>
          </p:cNvPr>
          <p:cNvSpPr>
            <a:spLocks noGrp="1"/>
          </p:cNvSpPr>
          <p:nvPr>
            <p:ph type="sldNum" sz="quarter" idx="4294967295"/>
          </p:nvPr>
        </p:nvSpPr>
        <p:spPr/>
        <p:txBody>
          <a:bodyPr/>
          <a:lstStyle/>
          <a:p>
            <a:fld id="{3FE5B538-B59D-40BE-A71D-808D1A583C60}" type="slidenum">
              <a:rPr lang="en-US" smtClean="0">
                <a:latin typeface="Times New Roman" panose="02020603050405020304" pitchFamily="18" charset="0"/>
                <a:cs typeface="Times New Roman" panose="02020603050405020304" pitchFamily="18" charset="0"/>
              </a:rPr>
              <a:t>10</a:t>
            </a:fld>
            <a:endParaRPr lang="en-US"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689D710-6915-F8BA-E423-CB9B6C1DE0AA}"/>
              </a:ext>
            </a:extLst>
          </p:cNvPr>
          <p:cNvSpPr txBox="1">
            <a:spLocks/>
          </p:cNvSpPr>
          <p:nvPr/>
        </p:nvSpPr>
        <p:spPr bwMode="auto">
          <a:xfrm>
            <a:off x="404857" y="987670"/>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sz="2100" kern="0" dirty="0">
                <a:solidFill>
                  <a:srgbClr val="44A4A6"/>
                </a:solidFill>
                <a:latin typeface="Times New Roman" panose="02020603050405020304" pitchFamily="18" charset="0"/>
                <a:cs typeface="Times New Roman" panose="02020603050405020304" pitchFamily="18" charset="0"/>
              </a:rPr>
              <a:t>MIMO in OCC</a:t>
            </a:r>
          </a:p>
        </p:txBody>
      </p:sp>
      <p:cxnSp>
        <p:nvCxnSpPr>
          <p:cNvPr id="10" name="Straight Connector 9">
            <a:extLst>
              <a:ext uri="{FF2B5EF4-FFF2-40B4-BE49-F238E27FC236}">
                <a16:creationId xmlns:a16="http://schemas.microsoft.com/office/drawing/2014/main" id="{2DF5E187-1566-E965-CF43-FC11E679EBC3}"/>
              </a:ext>
            </a:extLst>
          </p:cNvPr>
          <p:cNvCxnSpPr/>
          <p:nvPr/>
        </p:nvCxnSpPr>
        <p:spPr>
          <a:xfrm>
            <a:off x="308296" y="5192158"/>
            <a:ext cx="8207054" cy="0"/>
          </a:xfrm>
          <a:prstGeom prst="line">
            <a:avLst/>
          </a:prstGeom>
          <a:ln w="38100">
            <a:solidFill>
              <a:srgbClr val="73777A"/>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9F0CA7D-322B-D96E-FD30-71939104BD4C}"/>
              </a:ext>
            </a:extLst>
          </p:cNvPr>
          <p:cNvCxnSpPr/>
          <p:nvPr/>
        </p:nvCxnSpPr>
        <p:spPr>
          <a:xfrm>
            <a:off x="308296" y="1531515"/>
            <a:ext cx="8207054" cy="0"/>
          </a:xfrm>
          <a:prstGeom prst="line">
            <a:avLst/>
          </a:prstGeom>
          <a:ln w="38100">
            <a:solidFill>
              <a:srgbClr val="73777A"/>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713488" y="1775461"/>
            <a:ext cx="4087112" cy="2793072"/>
          </a:xfrm>
          <a:prstGeom prst="rect">
            <a:avLst/>
          </a:prstGeom>
        </p:spPr>
        <p:txBody>
          <a:bodyPr wrap="square">
            <a:spAutoFit/>
          </a:bodyPr>
          <a:lstStyle/>
          <a:p>
            <a:pPr algn="just"/>
            <a:r>
              <a:rPr lang="en-US" sz="1350" dirty="0"/>
              <a:t>In our experiment, an m-MIMO VLC system is considered with </a:t>
            </a:r>
            <a:r>
              <a:rPr lang="en-US" sz="1350" i="1" dirty="0" err="1"/>
              <a:t>Nt</a:t>
            </a:r>
            <a:r>
              <a:rPr lang="en-US" sz="1350" i="1" dirty="0"/>
              <a:t> </a:t>
            </a:r>
            <a:r>
              <a:rPr lang="en-US" sz="1350" dirty="0"/>
              <a:t>light-emitting diodes (LEDs) as the transmitters and </a:t>
            </a:r>
            <a:r>
              <a:rPr lang="en-US" sz="1350" i="1" dirty="0" err="1"/>
              <a:t>Nr</a:t>
            </a:r>
            <a:r>
              <a:rPr lang="en-US" sz="1350" i="1" dirty="0"/>
              <a:t> </a:t>
            </a:r>
            <a:r>
              <a:rPr lang="en-US" sz="1350" dirty="0"/>
              <a:t>photodetectors (PDs) as the receivers. It is assumed that the specifications and performance of all LEDs are identical, as are the PDs.</a:t>
            </a:r>
          </a:p>
          <a:p>
            <a:pPr algn="just"/>
            <a:endParaRPr lang="en-US" sz="1350" dirty="0"/>
          </a:p>
          <a:p>
            <a:pPr algn="just"/>
            <a:r>
              <a:rPr lang="en-US" sz="1350" dirty="0"/>
              <a:t>The m-MIMO channel matrix is denoted by </a:t>
            </a:r>
            <a:r>
              <a:rPr lang="en-US" sz="1350" b="1" dirty="0"/>
              <a:t>H </a:t>
            </a:r>
            <a:r>
              <a:rPr lang="en-US" sz="1350" dirty="0"/>
              <a:t>with the dimension of </a:t>
            </a:r>
            <a:r>
              <a:rPr lang="en-US" sz="1350" i="1" dirty="0" err="1"/>
              <a:t>Nr</a:t>
            </a:r>
            <a:r>
              <a:rPr lang="en-US" sz="1350" i="1" dirty="0"/>
              <a:t> × </a:t>
            </a:r>
            <a:r>
              <a:rPr lang="en-US" sz="1350" i="1" dirty="0" err="1"/>
              <a:t>Nt</a:t>
            </a:r>
            <a:r>
              <a:rPr lang="en-US" sz="1350" dirty="0"/>
              <a:t>, </a:t>
            </a:r>
            <a:r>
              <a:rPr lang="en-US" sz="1350" i="1" dirty="0"/>
              <a:t>ρ </a:t>
            </a:r>
            <a:r>
              <a:rPr lang="en-US" sz="1350" dirty="0"/>
              <a:t>is the responsivity of the PD (in Amperes/watt), and </a:t>
            </a:r>
            <a:r>
              <a:rPr lang="en-US" sz="1350" i="1" dirty="0" err="1"/>
              <a:t>Nr</a:t>
            </a:r>
            <a:r>
              <a:rPr lang="en-US" sz="1350" i="1" dirty="0"/>
              <a:t> × </a:t>
            </a:r>
            <a:r>
              <a:rPr lang="en-US" sz="1350" dirty="0"/>
              <a:t>1 vector </a:t>
            </a:r>
            <a:r>
              <a:rPr lang="en-US" sz="1350" b="1" i="1" dirty="0"/>
              <a:t>N </a:t>
            </a:r>
            <a:r>
              <a:rPr lang="en-US" sz="1350" dirty="0"/>
              <a:t>represents real-valued AWGN including the ambient light shot noise and thermal noise with zero mean and variance. </a:t>
            </a:r>
            <a:br>
              <a:rPr lang="en-US" sz="1350" dirty="0"/>
            </a:br>
            <a:r>
              <a:rPr lang="en-US" sz="1350" dirty="0"/>
              <a:t>   </a:t>
            </a:r>
            <a:r>
              <a:rPr lang="en-US" sz="1350" i="1" dirty="0" err="1"/>
              <a:t>Nr</a:t>
            </a:r>
            <a:r>
              <a:rPr lang="en-US" sz="1350" i="1" dirty="0"/>
              <a:t> × </a:t>
            </a:r>
            <a:r>
              <a:rPr lang="en-US" sz="1350" i="1" dirty="0" err="1"/>
              <a:t>Nt</a:t>
            </a:r>
            <a:r>
              <a:rPr lang="en-US" sz="1350" dirty="0"/>
              <a:t> = 100 x 100</a:t>
            </a:r>
          </a:p>
          <a:p>
            <a:pPr algn="just"/>
            <a:endParaRPr lang="en-US" sz="135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nvGraphicFramePr>
            <p:xfrm>
              <a:off x="4907756" y="1775461"/>
              <a:ext cx="4008756" cy="2584344"/>
            </p:xfrm>
            <a:graphic>
              <a:graphicData uri="http://schemas.openxmlformats.org/drawingml/2006/table">
                <a:tbl>
                  <a:tblPr firstRow="1" bandRow="1">
                    <a:tableStyleId>{5C22544A-7EE6-4342-B048-85BDC9FD1C3A}</a:tableStyleId>
                  </a:tblPr>
                  <a:tblGrid>
                    <a:gridCol w="1771970">
                      <a:extLst>
                        <a:ext uri="{9D8B030D-6E8A-4147-A177-3AD203B41FA5}">
                          <a16:colId xmlns:a16="http://schemas.microsoft.com/office/drawing/2014/main" val="247794734"/>
                        </a:ext>
                      </a:extLst>
                    </a:gridCol>
                    <a:gridCol w="1118393">
                      <a:extLst>
                        <a:ext uri="{9D8B030D-6E8A-4147-A177-3AD203B41FA5}">
                          <a16:colId xmlns:a16="http://schemas.microsoft.com/office/drawing/2014/main" val="3631359568"/>
                        </a:ext>
                      </a:extLst>
                    </a:gridCol>
                    <a:gridCol w="1118393">
                      <a:extLst>
                        <a:ext uri="{9D8B030D-6E8A-4147-A177-3AD203B41FA5}">
                          <a16:colId xmlns:a16="http://schemas.microsoft.com/office/drawing/2014/main" val="1610916770"/>
                        </a:ext>
                      </a:extLst>
                    </a:gridCol>
                  </a:tblGrid>
                  <a:tr h="348174">
                    <a:tc>
                      <a:txBody>
                        <a:bodyPr/>
                        <a:lstStyle/>
                        <a:p>
                          <a:r>
                            <a:rPr lang="en-US" sz="1400" dirty="0"/>
                            <a:t>      Description</a:t>
                          </a:r>
                        </a:p>
                      </a:txBody>
                      <a:tcPr marL="68580" marR="68580" marT="34290" marB="34290"/>
                    </a:tc>
                    <a:tc>
                      <a:txBody>
                        <a:bodyPr/>
                        <a:lstStyle/>
                        <a:p>
                          <a:r>
                            <a:rPr lang="en-US" sz="1400" dirty="0"/>
                            <a:t>Notation</a:t>
                          </a:r>
                        </a:p>
                      </a:txBody>
                      <a:tcPr marL="68580" marR="68580" marT="34290" marB="34290"/>
                    </a:tc>
                    <a:tc>
                      <a:txBody>
                        <a:bodyPr/>
                        <a:lstStyle/>
                        <a:p>
                          <a:r>
                            <a:rPr lang="en-US" sz="1400" dirty="0"/>
                            <a:t>    Value</a:t>
                          </a:r>
                        </a:p>
                      </a:txBody>
                      <a:tcPr marL="68580" marR="68580" marT="34290" marB="34290"/>
                    </a:tc>
                    <a:extLst>
                      <a:ext uri="{0D108BD9-81ED-4DB2-BD59-A6C34878D82A}">
                        <a16:rowId xmlns:a16="http://schemas.microsoft.com/office/drawing/2014/main" val="1893375778"/>
                      </a:ext>
                    </a:extLst>
                  </a:tr>
                  <a:tr h="348174">
                    <a:tc>
                      <a:txBody>
                        <a:bodyPr/>
                        <a:lstStyle/>
                        <a:p>
                          <a:r>
                            <a:rPr lang="en-US" sz="1400" dirty="0"/>
                            <a:t>The</a:t>
                          </a:r>
                          <a:r>
                            <a:rPr lang="en-US" sz="1400" baseline="0" dirty="0"/>
                            <a:t> size of the room</a:t>
                          </a:r>
                          <a:endParaRPr lang="en-US" sz="1400" dirty="0"/>
                        </a:p>
                      </a:txBody>
                      <a:tcPr marL="68580" marR="68580" marT="34290" marB="34290"/>
                    </a:tc>
                    <a:tc>
                      <a:txBody>
                        <a:bodyPr/>
                        <a:lstStyle/>
                        <a:p>
                          <a:r>
                            <a:rPr lang="en-US" sz="1400" dirty="0" err="1"/>
                            <a:t>Lr</a:t>
                          </a:r>
                          <a:r>
                            <a:rPr lang="en-US" sz="1400" dirty="0"/>
                            <a:t> x </a:t>
                          </a:r>
                          <a:r>
                            <a:rPr lang="en-US" sz="1400" dirty="0" err="1"/>
                            <a:t>Wr</a:t>
                          </a:r>
                          <a:r>
                            <a:rPr lang="en-US" sz="1400" dirty="0"/>
                            <a:t> x </a:t>
                          </a:r>
                          <a:r>
                            <a:rPr lang="en-US" sz="1400" dirty="0" err="1"/>
                            <a:t>Hr</a:t>
                          </a:r>
                          <a:endParaRPr lang="en-US" sz="1400" dirty="0"/>
                        </a:p>
                      </a:txBody>
                      <a:tcPr marL="68580" marR="68580" marT="34290" marB="34290"/>
                    </a:tc>
                    <a:tc>
                      <a:txBody>
                        <a:bodyPr/>
                        <a:lstStyle/>
                        <a:p>
                          <a:r>
                            <a:rPr lang="en-US" sz="1400" dirty="0"/>
                            <a:t>  6 x 6 x 3</a:t>
                          </a:r>
                        </a:p>
                      </a:txBody>
                      <a:tcPr marL="68580" marR="68580" marT="34290" marB="34290"/>
                    </a:tc>
                    <a:extLst>
                      <a:ext uri="{0D108BD9-81ED-4DB2-BD59-A6C34878D82A}">
                        <a16:rowId xmlns:a16="http://schemas.microsoft.com/office/drawing/2014/main" val="3733521555"/>
                      </a:ext>
                    </a:extLst>
                  </a:tr>
                  <a:tr h="348174">
                    <a:tc>
                      <a:txBody>
                        <a:bodyPr/>
                        <a:lstStyle/>
                        <a:p>
                          <a:r>
                            <a:rPr lang="en-US" sz="1400" dirty="0"/>
                            <a:t>Transmitter semi-angle</a:t>
                          </a:r>
                        </a:p>
                      </a:txBody>
                      <a:tcPr marL="68580" marR="68580" marT="34290" marB="34290"/>
                    </a:tc>
                    <a:tc>
                      <a:txBody>
                        <a:bodyPr/>
                        <a:lstStyle/>
                        <a:p>
                          <a:r>
                            <a:rPr lang="en-US" sz="1400" dirty="0"/>
                            <a:t>           </a:t>
                          </a:r>
                          <a:r>
                            <a:rPr lang="el-GR" sz="1400" dirty="0"/>
                            <a:t>ϕ</a:t>
                          </a:r>
                          <a:endParaRPr lang="en-US" sz="1400" dirty="0"/>
                        </a:p>
                      </a:txBody>
                      <a:tcPr marL="68580" marR="68580" marT="34290" marB="34290"/>
                    </a:tc>
                    <a:tc>
                      <a:txBody>
                        <a:bodyPr/>
                        <a:lstStyle/>
                        <a:p>
                          <a:r>
                            <a:rPr lang="en-US" sz="1400" dirty="0"/>
                            <a:t>    30</a:t>
                          </a:r>
                        </a:p>
                      </a:txBody>
                      <a:tcPr marL="68580" marR="68580" marT="34290" marB="34290"/>
                    </a:tc>
                    <a:extLst>
                      <a:ext uri="{0D108BD9-81ED-4DB2-BD59-A6C34878D82A}">
                        <a16:rowId xmlns:a16="http://schemas.microsoft.com/office/drawing/2014/main" val="1033498723"/>
                      </a:ext>
                    </a:extLst>
                  </a:tr>
                  <a:tr h="348174">
                    <a:tc>
                      <a:txBody>
                        <a:bodyPr/>
                        <a:lstStyle/>
                        <a:p>
                          <a:r>
                            <a:rPr lang="en-US" sz="1400" dirty="0"/>
                            <a:t>LED power</a:t>
                          </a:r>
                        </a:p>
                      </a:txBody>
                      <a:tcPr marL="68580" marR="68580" marT="34290" marB="34290"/>
                    </a:tc>
                    <a:tc>
                      <a:txBody>
                        <a:bodyPr/>
                        <a:lstStyle/>
                        <a:p>
                          <a:r>
                            <a:rPr lang="en-US" sz="1400" dirty="0"/>
                            <a:t>             P</a:t>
                          </a:r>
                        </a:p>
                      </a:txBody>
                      <a:tcPr marL="68580" marR="68580" marT="34290" marB="34290"/>
                    </a:tc>
                    <a:tc>
                      <a:txBody>
                        <a:bodyPr/>
                        <a:lstStyle/>
                        <a:p>
                          <a:r>
                            <a:rPr lang="en-US" sz="1400" dirty="0"/>
                            <a:t> </a:t>
                          </a:r>
                          <a:r>
                            <a:rPr lang="en-US" sz="1400" baseline="0" dirty="0"/>
                            <a:t>     0.02W</a:t>
                          </a:r>
                          <a:endParaRPr lang="en-US" sz="1400" dirty="0"/>
                        </a:p>
                      </a:txBody>
                      <a:tcPr marL="68580" marR="68580" marT="34290" marB="34290"/>
                    </a:tc>
                    <a:extLst>
                      <a:ext uri="{0D108BD9-81ED-4DB2-BD59-A6C34878D82A}">
                        <a16:rowId xmlns:a16="http://schemas.microsoft.com/office/drawing/2014/main" val="2531449169"/>
                      </a:ext>
                    </a:extLst>
                  </a:tr>
                  <a:tr h="348174">
                    <a:tc>
                      <a:txBody>
                        <a:bodyPr/>
                        <a:lstStyle/>
                        <a:p>
                          <a:r>
                            <a:rPr lang="en-US" sz="1400" dirty="0"/>
                            <a:t>FOV of the PD</a:t>
                          </a:r>
                        </a:p>
                      </a:txBody>
                      <a:tcPr marL="68580" marR="68580" marT="34290" marB="34290"/>
                    </a:tc>
                    <a:tc>
                      <a:txBody>
                        <a:bodyPr/>
                        <a:lstStyle/>
                        <a:p>
                          <a:r>
                            <a:rPr lang="en-US" sz="1400" dirty="0"/>
                            <a:t>            </a:t>
                          </a:r>
                          <a:r>
                            <a:rPr lang="el-GR" sz="1400" dirty="0"/>
                            <a:t>θ</a:t>
                          </a:r>
                          <a:endParaRPr lang="en-US" sz="1400" dirty="0"/>
                        </a:p>
                      </a:txBody>
                      <a:tcPr marL="68580" marR="68580" marT="34290" marB="34290"/>
                    </a:tc>
                    <a:tc>
                      <a:txBody>
                        <a:bodyPr/>
                        <a:lstStyle/>
                        <a:p>
                          <a:r>
                            <a:rPr lang="en-US" sz="1400" dirty="0"/>
                            <a:t>      45</a:t>
                          </a:r>
                        </a:p>
                      </a:txBody>
                      <a:tcPr marL="68580" marR="68580" marT="34290" marB="34290"/>
                    </a:tc>
                    <a:extLst>
                      <a:ext uri="{0D108BD9-81ED-4DB2-BD59-A6C34878D82A}">
                        <a16:rowId xmlns:a16="http://schemas.microsoft.com/office/drawing/2014/main" val="2765394607"/>
                      </a:ext>
                    </a:extLst>
                  </a:tr>
                  <a:tr h="348174">
                    <a:tc>
                      <a:txBody>
                        <a:bodyPr/>
                        <a:lstStyle/>
                        <a:p>
                          <a:r>
                            <a:rPr lang="en-US" sz="1400" dirty="0"/>
                            <a:t>Physical area of PD</a:t>
                          </a:r>
                        </a:p>
                      </a:txBody>
                      <a:tcPr marL="68580" marR="68580" marT="34290" marB="34290"/>
                    </a:tc>
                    <a:tc>
                      <a:txBody>
                        <a:bodyPr/>
                        <a:lstStyle/>
                        <a:p>
                          <a:r>
                            <a:rPr lang="en-US" sz="1400" dirty="0"/>
                            <a:t>           </a:t>
                          </a:r>
                          <a:r>
                            <a:rPr lang="en-US" sz="1400" dirty="0" err="1"/>
                            <a:t>Ar</a:t>
                          </a:r>
                          <a:endParaRPr lang="en-US" sz="1400" dirty="0"/>
                        </a:p>
                      </a:txBody>
                      <a:tcPr marL="68580" marR="68580" marT="34290" marB="34290"/>
                    </a:tc>
                    <a:tc>
                      <a:txBody>
                        <a:bodyPr/>
                        <a:lstStyle/>
                        <a:p>
                          <a:r>
                            <a:rPr lang="en-US" sz="1400" dirty="0"/>
                            <a:t>      1 c</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𝑚</m:t>
                                  </m:r>
                                </m:e>
                                <m:sup>
                                  <m:r>
                                    <a:rPr lang="en-US" sz="1400" b="0" i="1" smtClean="0">
                                      <a:latin typeface="Cambria Math" panose="02040503050406030204" pitchFamily="18" charset="0"/>
                                    </a:rPr>
                                    <m:t>2</m:t>
                                  </m:r>
                                </m:sup>
                              </m:sSup>
                            </m:oMath>
                          </a14:m>
                          <a:endParaRPr lang="en-US" sz="1400" dirty="0"/>
                        </a:p>
                      </a:txBody>
                      <a:tcPr marL="68580" marR="68580" marT="34290" marB="34290"/>
                    </a:tc>
                    <a:extLst>
                      <a:ext uri="{0D108BD9-81ED-4DB2-BD59-A6C34878D82A}">
                        <a16:rowId xmlns:a16="http://schemas.microsoft.com/office/drawing/2014/main" val="756243661"/>
                      </a:ext>
                    </a:extLst>
                  </a:tr>
                  <a:tr h="348174">
                    <a:tc>
                      <a:txBody>
                        <a:bodyPr/>
                        <a:lstStyle/>
                        <a:p>
                          <a:r>
                            <a:rPr lang="en-US" sz="1400" dirty="0"/>
                            <a:t>Refractive index of</a:t>
                          </a:r>
                          <a:r>
                            <a:rPr lang="en-US" sz="1400" baseline="0" dirty="0"/>
                            <a:t> OC</a:t>
                          </a:r>
                          <a:endParaRPr lang="en-US" sz="1400" dirty="0"/>
                        </a:p>
                      </a:txBody>
                      <a:tcPr marL="68580" marR="68580" marT="34290" marB="34290"/>
                    </a:tc>
                    <a:tc>
                      <a:txBody>
                        <a:bodyPr/>
                        <a:lstStyle/>
                        <a:p>
                          <a:r>
                            <a:rPr lang="en-US" sz="1400" dirty="0"/>
                            <a:t>             n</a:t>
                          </a:r>
                        </a:p>
                      </a:txBody>
                      <a:tcPr marL="68580" marR="68580" marT="34290" marB="34290"/>
                    </a:tc>
                    <a:tc>
                      <a:txBody>
                        <a:bodyPr/>
                        <a:lstStyle/>
                        <a:p>
                          <a:r>
                            <a:rPr lang="en-US" sz="1400" dirty="0"/>
                            <a:t>       1.5</a:t>
                          </a:r>
                        </a:p>
                      </a:txBody>
                      <a:tcPr marL="68580" marR="68580" marT="34290" marB="34290"/>
                    </a:tc>
                    <a:extLst>
                      <a:ext uri="{0D108BD9-81ED-4DB2-BD59-A6C34878D82A}">
                        <a16:rowId xmlns:a16="http://schemas.microsoft.com/office/drawing/2014/main" val="1129319149"/>
                      </a:ext>
                    </a:extLst>
                  </a:tr>
                </a:tbl>
              </a:graphicData>
            </a:graphic>
          </p:graphicFrame>
        </mc:Choice>
        <mc:Fallback xmlns="">
          <p:graphicFrame>
            <p:nvGraphicFramePr>
              <p:cNvPr id="6" name="Table 5"/>
              <p:cNvGraphicFramePr>
                <a:graphicFrameLocks noGrp="1"/>
              </p:cNvGraphicFramePr>
              <p:nvPr/>
            </p:nvGraphicFramePr>
            <p:xfrm>
              <a:off x="4907756" y="1775461"/>
              <a:ext cx="4008756" cy="2584344"/>
            </p:xfrm>
            <a:graphic>
              <a:graphicData uri="http://schemas.openxmlformats.org/drawingml/2006/table">
                <a:tbl>
                  <a:tblPr firstRow="1" bandRow="1">
                    <a:tableStyleId>{5C22544A-7EE6-4342-B048-85BDC9FD1C3A}</a:tableStyleId>
                  </a:tblPr>
                  <a:tblGrid>
                    <a:gridCol w="1771970">
                      <a:extLst>
                        <a:ext uri="{9D8B030D-6E8A-4147-A177-3AD203B41FA5}">
                          <a16:colId xmlns:a16="http://schemas.microsoft.com/office/drawing/2014/main" val="247794734"/>
                        </a:ext>
                      </a:extLst>
                    </a:gridCol>
                    <a:gridCol w="1118393">
                      <a:extLst>
                        <a:ext uri="{9D8B030D-6E8A-4147-A177-3AD203B41FA5}">
                          <a16:colId xmlns:a16="http://schemas.microsoft.com/office/drawing/2014/main" val="3631359568"/>
                        </a:ext>
                      </a:extLst>
                    </a:gridCol>
                    <a:gridCol w="1118393">
                      <a:extLst>
                        <a:ext uri="{9D8B030D-6E8A-4147-A177-3AD203B41FA5}">
                          <a16:colId xmlns:a16="http://schemas.microsoft.com/office/drawing/2014/main" val="1610916770"/>
                        </a:ext>
                      </a:extLst>
                    </a:gridCol>
                  </a:tblGrid>
                  <a:tr h="348174">
                    <a:tc>
                      <a:txBody>
                        <a:bodyPr/>
                        <a:lstStyle/>
                        <a:p>
                          <a:r>
                            <a:rPr lang="en-US" sz="1400" dirty="0" smtClean="0"/>
                            <a:t>      Description</a:t>
                          </a:r>
                          <a:endParaRPr lang="en-US" sz="1400" dirty="0"/>
                        </a:p>
                      </a:txBody>
                      <a:tcPr marL="68580" marR="68580" marT="34290" marB="34290"/>
                    </a:tc>
                    <a:tc>
                      <a:txBody>
                        <a:bodyPr/>
                        <a:lstStyle/>
                        <a:p>
                          <a:r>
                            <a:rPr lang="en-US" sz="1400" dirty="0" smtClean="0"/>
                            <a:t>Notation</a:t>
                          </a:r>
                          <a:endParaRPr lang="en-US" sz="1400" dirty="0"/>
                        </a:p>
                      </a:txBody>
                      <a:tcPr marL="68580" marR="68580" marT="34290" marB="34290"/>
                    </a:tc>
                    <a:tc>
                      <a:txBody>
                        <a:bodyPr/>
                        <a:lstStyle/>
                        <a:p>
                          <a:r>
                            <a:rPr lang="en-US" sz="1400" dirty="0" smtClean="0"/>
                            <a:t>    Value</a:t>
                          </a:r>
                          <a:endParaRPr lang="en-US" sz="1400" dirty="0"/>
                        </a:p>
                      </a:txBody>
                      <a:tcPr marL="68580" marR="68580" marT="34290" marB="34290"/>
                    </a:tc>
                    <a:extLst>
                      <a:ext uri="{0D108BD9-81ED-4DB2-BD59-A6C34878D82A}">
                        <a16:rowId xmlns:a16="http://schemas.microsoft.com/office/drawing/2014/main" val="1893375778"/>
                      </a:ext>
                    </a:extLst>
                  </a:tr>
                  <a:tr h="348174">
                    <a:tc>
                      <a:txBody>
                        <a:bodyPr/>
                        <a:lstStyle/>
                        <a:p>
                          <a:r>
                            <a:rPr lang="en-US" sz="1400" dirty="0" smtClean="0"/>
                            <a:t>The</a:t>
                          </a:r>
                          <a:r>
                            <a:rPr lang="en-US" sz="1400" baseline="0" dirty="0" smtClean="0"/>
                            <a:t> size of the room</a:t>
                          </a:r>
                          <a:endParaRPr lang="en-US" sz="1400" dirty="0"/>
                        </a:p>
                      </a:txBody>
                      <a:tcPr marL="68580" marR="68580" marT="34290" marB="34290"/>
                    </a:tc>
                    <a:tc>
                      <a:txBody>
                        <a:bodyPr/>
                        <a:lstStyle/>
                        <a:p>
                          <a:r>
                            <a:rPr lang="en-US" sz="1400" dirty="0" err="1" smtClean="0"/>
                            <a:t>Lr</a:t>
                          </a:r>
                          <a:r>
                            <a:rPr lang="en-US" sz="1400" dirty="0" smtClean="0"/>
                            <a:t> x </a:t>
                          </a:r>
                          <a:r>
                            <a:rPr lang="en-US" sz="1400" dirty="0" err="1" smtClean="0"/>
                            <a:t>Wr</a:t>
                          </a:r>
                          <a:r>
                            <a:rPr lang="en-US" sz="1400" dirty="0" smtClean="0"/>
                            <a:t> x </a:t>
                          </a:r>
                          <a:r>
                            <a:rPr lang="en-US" sz="1400" dirty="0" err="1" smtClean="0"/>
                            <a:t>Hr</a:t>
                          </a:r>
                          <a:endParaRPr lang="en-US" sz="1400" dirty="0"/>
                        </a:p>
                      </a:txBody>
                      <a:tcPr marL="68580" marR="68580" marT="34290" marB="34290"/>
                    </a:tc>
                    <a:tc>
                      <a:txBody>
                        <a:bodyPr/>
                        <a:lstStyle/>
                        <a:p>
                          <a:r>
                            <a:rPr lang="en-US" sz="1400" dirty="0" smtClean="0"/>
                            <a:t>  6 x 6 x 3</a:t>
                          </a:r>
                          <a:endParaRPr lang="en-US" sz="1400" dirty="0"/>
                        </a:p>
                      </a:txBody>
                      <a:tcPr marL="68580" marR="68580" marT="34290" marB="34290"/>
                    </a:tc>
                    <a:extLst>
                      <a:ext uri="{0D108BD9-81ED-4DB2-BD59-A6C34878D82A}">
                        <a16:rowId xmlns:a16="http://schemas.microsoft.com/office/drawing/2014/main" val="3733521555"/>
                      </a:ext>
                    </a:extLst>
                  </a:tr>
                  <a:tr h="495300">
                    <a:tc>
                      <a:txBody>
                        <a:bodyPr/>
                        <a:lstStyle/>
                        <a:p>
                          <a:r>
                            <a:rPr lang="en-US" sz="1400" dirty="0" smtClean="0"/>
                            <a:t>Transmitter semi-angle</a:t>
                          </a:r>
                          <a:endParaRPr lang="en-US" sz="1400" dirty="0"/>
                        </a:p>
                      </a:txBody>
                      <a:tcPr marL="68580" marR="68580" marT="34290" marB="34290"/>
                    </a:tc>
                    <a:tc>
                      <a:txBody>
                        <a:bodyPr/>
                        <a:lstStyle/>
                        <a:p>
                          <a:r>
                            <a:rPr lang="en-US" sz="1400" dirty="0" smtClean="0"/>
                            <a:t>           </a:t>
                          </a:r>
                          <a:r>
                            <a:rPr lang="el-GR" sz="1400" dirty="0" smtClean="0"/>
                            <a:t>ϕ</a:t>
                          </a:r>
                          <a:endParaRPr lang="en-US" sz="1400" dirty="0"/>
                        </a:p>
                      </a:txBody>
                      <a:tcPr marL="68580" marR="68580" marT="34290" marB="34290"/>
                    </a:tc>
                    <a:tc>
                      <a:txBody>
                        <a:bodyPr/>
                        <a:lstStyle/>
                        <a:p>
                          <a:r>
                            <a:rPr lang="en-US" sz="1400" dirty="0" smtClean="0"/>
                            <a:t>    30</a:t>
                          </a:r>
                          <a:endParaRPr lang="en-US" sz="1400" dirty="0"/>
                        </a:p>
                      </a:txBody>
                      <a:tcPr marL="68580" marR="68580" marT="34290" marB="34290"/>
                    </a:tc>
                    <a:extLst>
                      <a:ext uri="{0D108BD9-81ED-4DB2-BD59-A6C34878D82A}">
                        <a16:rowId xmlns:a16="http://schemas.microsoft.com/office/drawing/2014/main" val="1033498723"/>
                      </a:ext>
                    </a:extLst>
                  </a:tr>
                  <a:tr h="348174">
                    <a:tc>
                      <a:txBody>
                        <a:bodyPr/>
                        <a:lstStyle/>
                        <a:p>
                          <a:r>
                            <a:rPr lang="en-US" sz="1400" dirty="0" smtClean="0"/>
                            <a:t>LED power</a:t>
                          </a:r>
                          <a:endParaRPr lang="en-US" sz="1400" dirty="0"/>
                        </a:p>
                      </a:txBody>
                      <a:tcPr marL="68580" marR="68580" marT="34290" marB="34290"/>
                    </a:tc>
                    <a:tc>
                      <a:txBody>
                        <a:bodyPr/>
                        <a:lstStyle/>
                        <a:p>
                          <a:r>
                            <a:rPr lang="en-US" sz="1400" dirty="0" smtClean="0"/>
                            <a:t>             P</a:t>
                          </a:r>
                          <a:endParaRPr lang="en-US" sz="1400" dirty="0"/>
                        </a:p>
                      </a:txBody>
                      <a:tcPr marL="68580" marR="68580" marT="34290" marB="34290"/>
                    </a:tc>
                    <a:tc>
                      <a:txBody>
                        <a:bodyPr/>
                        <a:lstStyle/>
                        <a:p>
                          <a:r>
                            <a:rPr lang="en-US" sz="1400" dirty="0" smtClean="0"/>
                            <a:t> </a:t>
                          </a:r>
                          <a:r>
                            <a:rPr lang="en-US" sz="1400" baseline="0" dirty="0" smtClean="0"/>
                            <a:t>     0.02W</a:t>
                          </a:r>
                          <a:endParaRPr lang="en-US" sz="1400" dirty="0"/>
                        </a:p>
                      </a:txBody>
                      <a:tcPr marL="68580" marR="68580" marT="34290" marB="34290"/>
                    </a:tc>
                    <a:extLst>
                      <a:ext uri="{0D108BD9-81ED-4DB2-BD59-A6C34878D82A}">
                        <a16:rowId xmlns:a16="http://schemas.microsoft.com/office/drawing/2014/main" val="2531449169"/>
                      </a:ext>
                    </a:extLst>
                  </a:tr>
                  <a:tr h="348174">
                    <a:tc>
                      <a:txBody>
                        <a:bodyPr/>
                        <a:lstStyle/>
                        <a:p>
                          <a:r>
                            <a:rPr lang="en-US" sz="1400" dirty="0" smtClean="0"/>
                            <a:t>FOV of the PD</a:t>
                          </a:r>
                          <a:endParaRPr lang="en-US" sz="1400" dirty="0"/>
                        </a:p>
                      </a:txBody>
                      <a:tcPr marL="68580" marR="68580" marT="34290" marB="34290"/>
                    </a:tc>
                    <a:tc>
                      <a:txBody>
                        <a:bodyPr/>
                        <a:lstStyle/>
                        <a:p>
                          <a:r>
                            <a:rPr lang="en-US" sz="1400" dirty="0" smtClean="0"/>
                            <a:t>            </a:t>
                          </a:r>
                          <a:r>
                            <a:rPr lang="el-GR" sz="1400" dirty="0" smtClean="0"/>
                            <a:t>θ</a:t>
                          </a:r>
                          <a:endParaRPr lang="en-US" sz="1400" dirty="0"/>
                        </a:p>
                      </a:txBody>
                      <a:tcPr marL="68580" marR="68580" marT="34290" marB="34290"/>
                    </a:tc>
                    <a:tc>
                      <a:txBody>
                        <a:bodyPr/>
                        <a:lstStyle/>
                        <a:p>
                          <a:r>
                            <a:rPr lang="en-US" sz="1400" dirty="0" smtClean="0"/>
                            <a:t>      45</a:t>
                          </a:r>
                          <a:endParaRPr lang="en-US" sz="1400" dirty="0"/>
                        </a:p>
                      </a:txBody>
                      <a:tcPr marL="68580" marR="68580" marT="34290" marB="34290"/>
                    </a:tc>
                    <a:extLst>
                      <a:ext uri="{0D108BD9-81ED-4DB2-BD59-A6C34878D82A}">
                        <a16:rowId xmlns:a16="http://schemas.microsoft.com/office/drawing/2014/main" val="2765394607"/>
                      </a:ext>
                    </a:extLst>
                  </a:tr>
                  <a:tr h="348174">
                    <a:tc>
                      <a:txBody>
                        <a:bodyPr/>
                        <a:lstStyle/>
                        <a:p>
                          <a:r>
                            <a:rPr lang="en-US" sz="1400" dirty="0" smtClean="0"/>
                            <a:t>Physical area of PD</a:t>
                          </a:r>
                          <a:endParaRPr lang="en-US" sz="1400" dirty="0"/>
                        </a:p>
                      </a:txBody>
                      <a:tcPr marL="68580" marR="68580" marT="34290" marB="34290"/>
                    </a:tc>
                    <a:tc>
                      <a:txBody>
                        <a:bodyPr/>
                        <a:lstStyle/>
                        <a:p>
                          <a:r>
                            <a:rPr lang="en-US" sz="1400" dirty="0" smtClean="0"/>
                            <a:t>           </a:t>
                          </a:r>
                          <a:r>
                            <a:rPr lang="en-US" sz="1400" dirty="0" err="1" smtClean="0"/>
                            <a:t>Ar</a:t>
                          </a:r>
                          <a:endParaRPr lang="en-US" sz="1400" dirty="0"/>
                        </a:p>
                      </a:txBody>
                      <a:tcPr marL="68580" marR="68580" marT="34290" marB="34290"/>
                    </a:tc>
                    <a:tc>
                      <a:txBody>
                        <a:bodyPr/>
                        <a:lstStyle/>
                        <a:p>
                          <a:endParaRPr lang="en-US"/>
                        </a:p>
                      </a:txBody>
                      <a:tcPr marL="68580" marR="68580" marT="34290" marB="34290">
                        <a:blipFill>
                          <a:blip r:embed="rId3"/>
                          <a:stretch>
                            <a:fillRect l="-258152" t="-539655" r="-2174" b="-101724"/>
                          </a:stretch>
                        </a:blipFill>
                      </a:tcPr>
                    </a:tc>
                    <a:extLst>
                      <a:ext uri="{0D108BD9-81ED-4DB2-BD59-A6C34878D82A}">
                        <a16:rowId xmlns:a16="http://schemas.microsoft.com/office/drawing/2014/main" val="756243661"/>
                      </a:ext>
                    </a:extLst>
                  </a:tr>
                  <a:tr h="348174">
                    <a:tc>
                      <a:txBody>
                        <a:bodyPr/>
                        <a:lstStyle/>
                        <a:p>
                          <a:r>
                            <a:rPr lang="en-US" sz="1400" dirty="0" smtClean="0"/>
                            <a:t>Refractive index of</a:t>
                          </a:r>
                          <a:r>
                            <a:rPr lang="en-US" sz="1400" baseline="0" dirty="0" smtClean="0"/>
                            <a:t> OC</a:t>
                          </a:r>
                          <a:endParaRPr lang="en-US" sz="1400" dirty="0"/>
                        </a:p>
                      </a:txBody>
                      <a:tcPr marL="68580" marR="68580" marT="34290" marB="34290"/>
                    </a:tc>
                    <a:tc>
                      <a:txBody>
                        <a:bodyPr/>
                        <a:lstStyle/>
                        <a:p>
                          <a:r>
                            <a:rPr lang="en-US" sz="1400" dirty="0" smtClean="0"/>
                            <a:t>             n</a:t>
                          </a:r>
                          <a:endParaRPr lang="en-US" sz="1400" dirty="0"/>
                        </a:p>
                      </a:txBody>
                      <a:tcPr marL="68580" marR="68580" marT="34290" marB="34290"/>
                    </a:tc>
                    <a:tc>
                      <a:txBody>
                        <a:bodyPr/>
                        <a:lstStyle/>
                        <a:p>
                          <a:r>
                            <a:rPr lang="en-US" sz="1400" dirty="0" smtClean="0"/>
                            <a:t>       1.5</a:t>
                          </a:r>
                          <a:endParaRPr lang="en-US" sz="1400" dirty="0"/>
                        </a:p>
                      </a:txBody>
                      <a:tcPr marL="68580" marR="68580" marT="34290" marB="34290"/>
                    </a:tc>
                    <a:extLst>
                      <a:ext uri="{0D108BD9-81ED-4DB2-BD59-A6C34878D82A}">
                        <a16:rowId xmlns:a16="http://schemas.microsoft.com/office/drawing/2014/main" val="1129319149"/>
                      </a:ext>
                    </a:extLst>
                  </a:tr>
                </a:tbl>
              </a:graphicData>
            </a:graphic>
          </p:graphicFrame>
        </mc:Fallback>
      </mc:AlternateContent>
    </p:spTree>
    <p:extLst>
      <p:ext uri="{BB962C8B-B14F-4D97-AF65-F5344CB8AC3E}">
        <p14:creationId xmlns:p14="http://schemas.microsoft.com/office/powerpoint/2010/main" val="341839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498" y="1447800"/>
            <a:ext cx="8763000" cy="2708434"/>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[1] G. Fan, J. Sun, G. </a:t>
            </a:r>
            <a:r>
              <a:rPr lang="en-US" sz="1400" dirty="0" err="1">
                <a:latin typeface="Times New Roman" panose="02020603050405020304" pitchFamily="18" charset="0"/>
                <a:cs typeface="Times New Roman" panose="02020603050405020304" pitchFamily="18" charset="0"/>
              </a:rPr>
              <a:t>Gui</a:t>
            </a:r>
            <a:r>
              <a:rPr lang="en-US" sz="1400" dirty="0">
                <a:latin typeface="Times New Roman" panose="02020603050405020304" pitchFamily="18" charset="0"/>
                <a:cs typeface="Times New Roman" panose="02020603050405020304" pitchFamily="18" charset="0"/>
              </a:rPr>
              <a:t>, H. </a:t>
            </a:r>
            <a:r>
              <a:rPr lang="en-US" sz="1400" dirty="0" err="1">
                <a:latin typeface="Times New Roman" panose="02020603050405020304" pitchFamily="18" charset="0"/>
                <a:cs typeface="Times New Roman" panose="02020603050405020304" pitchFamily="18" charset="0"/>
              </a:rPr>
              <a:t>Gacanin</a:t>
            </a:r>
            <a:r>
              <a:rPr lang="en-US" sz="1400" dirty="0">
                <a:latin typeface="Times New Roman" panose="02020603050405020304" pitchFamily="18" charset="0"/>
                <a:cs typeface="Times New Roman" panose="02020603050405020304" pitchFamily="18" charset="0"/>
              </a:rPr>
              <a:t>, B. </a:t>
            </a:r>
            <a:r>
              <a:rPr lang="en-US" sz="1400" dirty="0" err="1">
                <a:latin typeface="Times New Roman" panose="02020603050405020304" pitchFamily="18" charset="0"/>
                <a:cs typeface="Times New Roman" panose="02020603050405020304" pitchFamily="18" charset="0"/>
              </a:rPr>
              <a:t>Adebisi</a:t>
            </a:r>
            <a:r>
              <a:rPr lang="en-US" sz="1400" dirty="0">
                <a:latin typeface="Times New Roman" panose="02020603050405020304" pitchFamily="18" charset="0"/>
                <a:cs typeface="Times New Roman" panose="02020603050405020304" pitchFamily="18" charset="0"/>
              </a:rPr>
              <a:t>, and T. </a:t>
            </a:r>
            <a:r>
              <a:rPr lang="en-US" sz="1400" dirty="0" err="1">
                <a:latin typeface="Times New Roman" panose="02020603050405020304" pitchFamily="18" charset="0"/>
                <a:cs typeface="Times New Roman" panose="02020603050405020304" pitchFamily="18" charset="0"/>
              </a:rPr>
              <a:t>Ohtsuki</a:t>
            </a:r>
            <a:r>
              <a:rPr lang="en-US" sz="1400" dirty="0">
                <a:latin typeface="Times New Roman" panose="02020603050405020304" pitchFamily="18" charset="0"/>
                <a:cs typeface="Times New Roman" panose="02020603050405020304" pitchFamily="18" charset="0"/>
              </a:rPr>
              <a:t>, “Fully convolutional neural network-based CSI limited feedback for FDD massive MIMO systems,” </a:t>
            </a:r>
            <a:r>
              <a:rPr lang="en-US" sz="1400" i="1" dirty="0">
                <a:latin typeface="Times New Roman" panose="02020603050405020304" pitchFamily="18" charset="0"/>
                <a:cs typeface="Times New Roman" panose="02020603050405020304" pitchFamily="18" charset="0"/>
              </a:rPr>
              <a:t>IEEE Trans. </a:t>
            </a:r>
            <a:r>
              <a:rPr lang="en-US" sz="1400" i="1" dirty="0" err="1">
                <a:latin typeface="Times New Roman" panose="02020603050405020304" pitchFamily="18" charset="0"/>
                <a:cs typeface="Times New Roman" panose="02020603050405020304" pitchFamily="18" charset="0"/>
              </a:rPr>
              <a:t>Cogn</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Commun</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Netw</a:t>
            </a:r>
            <a:r>
              <a:rPr lang="en-US" sz="1400" i="1"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vol. 8, no. 2, pp. 672–682, Jun. 2022.</a:t>
            </a:r>
          </a:p>
          <a:p>
            <a:r>
              <a:rPr lang="en-US" sz="1400" dirty="0">
                <a:latin typeface="Times New Roman" panose="02020603050405020304" pitchFamily="18" charset="0"/>
                <a:cs typeface="Times New Roman" panose="02020603050405020304" pitchFamily="18" charset="0"/>
              </a:rPr>
              <a:t>[2] J. Fan, P. Liang, Z. Jiao, and X. Han, “A compressive sensing and deep learning-based time-varying channel estimation for FDD massive MIMO systems,” </a:t>
            </a:r>
            <a:r>
              <a:rPr lang="en-US" sz="1400" i="1" dirty="0">
                <a:latin typeface="Times New Roman" panose="02020603050405020304" pitchFamily="18" charset="0"/>
                <a:cs typeface="Times New Roman" panose="02020603050405020304" pitchFamily="18" charset="0"/>
              </a:rPr>
              <a:t>IEEE Trans. </a:t>
            </a:r>
            <a:r>
              <a:rPr lang="en-US" sz="1400" i="1" dirty="0" err="1">
                <a:latin typeface="Times New Roman" panose="02020603050405020304" pitchFamily="18" charset="0"/>
                <a:cs typeface="Times New Roman" panose="02020603050405020304" pitchFamily="18" charset="0"/>
              </a:rPr>
              <a:t>Veh</a:t>
            </a:r>
            <a:r>
              <a:rPr lang="en-US" sz="1400" i="1" dirty="0">
                <a:latin typeface="Times New Roman" panose="02020603050405020304" pitchFamily="18" charset="0"/>
                <a:cs typeface="Times New Roman" panose="02020603050405020304" pitchFamily="18" charset="0"/>
              </a:rPr>
              <a:t>. Technol.</a:t>
            </a:r>
            <a:r>
              <a:rPr lang="en-US" sz="1400" dirty="0">
                <a:latin typeface="Times New Roman" panose="02020603050405020304" pitchFamily="18" charset="0"/>
                <a:cs typeface="Times New Roman" panose="02020603050405020304" pitchFamily="18" charset="0"/>
              </a:rPr>
              <a:t>, vol. 71, no. 8, pp. 8729–8738, Aug. 2022.</a:t>
            </a:r>
          </a:p>
          <a:p>
            <a:r>
              <a:rPr lang="en-US" sz="1400" dirty="0">
                <a:latin typeface="Times New Roman" panose="02020603050405020304" pitchFamily="18" charset="0"/>
                <a:cs typeface="Times New Roman" panose="02020603050405020304" pitchFamily="18" charset="0"/>
              </a:rPr>
              <a:t>[3] A. </a:t>
            </a:r>
            <a:r>
              <a:rPr lang="en-US" sz="1400" dirty="0" err="1">
                <a:latin typeface="Times New Roman" panose="02020603050405020304" pitchFamily="18" charset="0"/>
                <a:cs typeface="Times New Roman" panose="02020603050405020304" pitchFamily="18" charset="0"/>
              </a:rPr>
              <a:t>Yesilkaya</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Karatalay</a:t>
            </a:r>
            <a:r>
              <a:rPr lang="en-US" sz="1400" dirty="0">
                <a:latin typeface="Times New Roman" panose="02020603050405020304" pitchFamily="18" charset="0"/>
                <a:cs typeface="Times New Roman" panose="02020603050405020304" pitchFamily="18" charset="0"/>
              </a:rPr>
              <a:t>, A. S. </a:t>
            </a:r>
            <a:r>
              <a:rPr lang="en-US" sz="1400" dirty="0" err="1">
                <a:latin typeface="Times New Roman" panose="02020603050405020304" pitchFamily="18" charset="0"/>
                <a:cs typeface="Times New Roman" panose="02020603050405020304" pitchFamily="18" charset="0"/>
              </a:rPr>
              <a:t>Ogrenci</a:t>
            </a:r>
            <a:r>
              <a:rPr lang="en-US" sz="1400" dirty="0">
                <a:latin typeface="Times New Roman" panose="02020603050405020304" pitchFamily="18" charset="0"/>
                <a:cs typeface="Times New Roman" panose="02020603050405020304" pitchFamily="18" charset="0"/>
              </a:rPr>
              <a:t>, and E. </a:t>
            </a:r>
            <a:r>
              <a:rPr lang="en-US" sz="1400" dirty="0" err="1">
                <a:latin typeface="Times New Roman" panose="02020603050405020304" pitchFamily="18" charset="0"/>
                <a:cs typeface="Times New Roman" panose="02020603050405020304" pitchFamily="18" charset="0"/>
              </a:rPr>
              <a:t>Panayirci</a:t>
            </a:r>
            <a:r>
              <a:rPr lang="en-US" sz="1400" dirty="0">
                <a:latin typeface="Times New Roman" panose="02020603050405020304" pitchFamily="18" charset="0"/>
                <a:cs typeface="Times New Roman" panose="02020603050405020304" pitchFamily="18" charset="0"/>
              </a:rPr>
              <a:t>, “Channel estimation for visible light communications using neural networks,” in </a:t>
            </a:r>
            <a:r>
              <a:rPr lang="en-US" sz="1400" i="1" dirty="0">
                <a:latin typeface="Times New Roman" panose="02020603050405020304" pitchFamily="18" charset="0"/>
                <a:cs typeface="Times New Roman" panose="02020603050405020304" pitchFamily="18" charset="0"/>
              </a:rPr>
              <a:t>Proc. </a:t>
            </a:r>
            <a:r>
              <a:rPr lang="en-US" sz="1400" i="1" dirty="0" err="1">
                <a:latin typeface="Times New Roman" panose="02020603050405020304" pitchFamily="18" charset="0"/>
                <a:cs typeface="Times New Roman" panose="02020603050405020304" pitchFamily="18" charset="0"/>
              </a:rPr>
              <a:t>Int</a:t>
            </a:r>
            <a:r>
              <a:rPr lang="en-US" sz="1400" i="1" dirty="0">
                <a:latin typeface="Times New Roman" panose="02020603050405020304" pitchFamily="18" charset="0"/>
                <a:cs typeface="Times New Roman" panose="02020603050405020304" pitchFamily="18" charset="0"/>
              </a:rPr>
              <a:t> Joint Conf. Neural </a:t>
            </a:r>
            <a:r>
              <a:rPr lang="en-US" sz="1400" i="1" dirty="0" err="1">
                <a:latin typeface="Times New Roman" panose="02020603050405020304" pitchFamily="18" charset="0"/>
                <a:cs typeface="Times New Roman" panose="02020603050405020304" pitchFamily="18" charset="0"/>
              </a:rPr>
              <a:t>Netw</a:t>
            </a:r>
            <a:r>
              <a:rPr lang="en-US" sz="1400" i="1" dirty="0">
                <a:latin typeface="Times New Roman" panose="02020603050405020304" pitchFamily="18" charset="0"/>
                <a:cs typeface="Times New Roman" panose="02020603050405020304" pitchFamily="18" charset="0"/>
              </a:rPr>
              <a:t>. (IJCNN)</a:t>
            </a:r>
            <a:r>
              <a:rPr lang="en-US" sz="1400" dirty="0">
                <a:latin typeface="Times New Roman" panose="02020603050405020304" pitchFamily="18" charset="0"/>
                <a:cs typeface="Times New Roman" panose="02020603050405020304" pitchFamily="18" charset="0"/>
              </a:rPr>
              <a:t>, 2016, pp. 320–325.</a:t>
            </a:r>
          </a:p>
          <a:p>
            <a:br>
              <a:rPr lang="en-US" dirty="0"/>
            </a:br>
            <a:endParaRPr lang="en-US" altLang="ko-KR" sz="5400" dirty="0"/>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1066800"/>
            <a:ext cx="7632848" cy="381642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900" b="1"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OCC channel model to support high mobility under adverse condition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4032270-652E-8F89-BCD5-6E374684740E}"/>
              </a:ext>
            </a:extLst>
          </p:cNvPr>
          <p:cNvSpPr>
            <a:spLocks noGrp="1"/>
          </p:cNvSpPr>
          <p:nvPr>
            <p:ph type="sldNum" sz="quarter" idx="4294967295"/>
          </p:nvPr>
        </p:nvSpPr>
        <p:spPr/>
        <p:txBody>
          <a:bodyPr/>
          <a:lstStyle/>
          <a:p>
            <a:fld id="{3FE5B538-B59D-40BE-A71D-808D1A583C60}" type="slidenum">
              <a:rPr lang="en-US" smtClean="0"/>
              <a:t>3</a:t>
            </a:fld>
            <a:endParaRPr lang="en-US"/>
          </a:p>
        </p:txBody>
      </p:sp>
      <p:sp>
        <p:nvSpPr>
          <p:cNvPr id="5" name="Content Placeholder 2">
            <a:extLst>
              <a:ext uri="{FF2B5EF4-FFF2-40B4-BE49-F238E27FC236}">
                <a16:creationId xmlns:a16="http://schemas.microsoft.com/office/drawing/2014/main" id="{40F0FD8E-6A51-00E4-770C-D39CFFAAFA7A}"/>
              </a:ext>
            </a:extLst>
          </p:cNvPr>
          <p:cNvSpPr txBox="1">
            <a:spLocks/>
          </p:cNvSpPr>
          <p:nvPr/>
        </p:nvSpPr>
        <p:spPr>
          <a:xfrm>
            <a:off x="1371600" y="1752600"/>
            <a:ext cx="7886700" cy="321329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Introduction</a:t>
            </a:r>
          </a:p>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Optical Camera Communication</a:t>
            </a:r>
          </a:p>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Channel Modeling</a:t>
            </a:r>
          </a:p>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Non line of Sight (</a:t>
            </a:r>
            <a:r>
              <a:rPr lang="en-US" sz="2400" u="sng" dirty="0" err="1">
                <a:latin typeface="Times New Roman" panose="02020603050405020304" pitchFamily="18" charset="0"/>
                <a:cs typeface="Times New Roman" panose="02020603050405020304" pitchFamily="18" charset="0"/>
              </a:rPr>
              <a:t>nLOS</a:t>
            </a:r>
            <a:r>
              <a:rPr lang="en-US" sz="2400" u="sng" dirty="0">
                <a:latin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id="{7FF6913C-4932-C0FE-05AC-BE6D1D9884BA}"/>
              </a:ext>
            </a:extLst>
          </p:cNvPr>
          <p:cNvSpPr txBox="1">
            <a:spLocks/>
          </p:cNvSpPr>
          <p:nvPr/>
        </p:nvSpPr>
        <p:spPr bwMode="auto">
          <a:xfrm>
            <a:off x="713489" y="980155"/>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sz="2700" dirty="0">
                <a:solidFill>
                  <a:schemeClr val="tx1"/>
                </a:solidFill>
                <a:latin typeface="Times New Roman" panose="02020603050405020304" pitchFamily="18" charset="0"/>
                <a:cs typeface="Times New Roman" panose="02020603050405020304" pitchFamily="18" charset="0"/>
              </a:rPr>
              <a:t>Outline</a:t>
            </a:r>
            <a:endParaRPr lang="en-US" sz="900" kern="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9059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F4493C-0A9F-BC71-06C2-1E716F03A754}"/>
              </a:ext>
            </a:extLst>
          </p:cNvPr>
          <p:cNvSpPr>
            <a:spLocks noGrp="1"/>
          </p:cNvSpPr>
          <p:nvPr>
            <p:ph type="sldNum" sz="quarter" idx="4294967295"/>
          </p:nvPr>
        </p:nvSpPr>
        <p:spPr/>
        <p:txBody>
          <a:bodyPr/>
          <a:lstStyle/>
          <a:p>
            <a:fld id="{3FE5B538-B59D-40BE-A71D-808D1A583C60}" type="slidenum">
              <a:rPr lang="en-US" smtClean="0">
                <a:latin typeface="Times New Roman" panose="02020603050405020304" pitchFamily="18" charset="0"/>
                <a:cs typeface="Times New Roman" panose="02020603050405020304" pitchFamily="18" charset="0"/>
              </a:rPr>
              <a:t>4</a:t>
            </a:fld>
            <a:endParaRPr lang="en-US">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689D710-6915-F8BA-E423-CB9B6C1DE0AA}"/>
              </a:ext>
            </a:extLst>
          </p:cNvPr>
          <p:cNvSpPr txBox="1">
            <a:spLocks/>
          </p:cNvSpPr>
          <p:nvPr/>
        </p:nvSpPr>
        <p:spPr bwMode="auto">
          <a:xfrm>
            <a:off x="228600" y="609600"/>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sz="2100" b="0" dirty="0">
                <a:solidFill>
                  <a:srgbClr val="00B0F0"/>
                </a:solidFill>
                <a:latin typeface="Söhne"/>
              </a:rPr>
              <a:t>Introduction</a:t>
            </a:r>
            <a:endParaRPr lang="en-US" sz="2100" dirty="0">
              <a:solidFill>
                <a:srgbClr val="00B0F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7CC85E72-F00E-6803-8A5C-622001C1EC6D}"/>
              </a:ext>
            </a:extLst>
          </p:cNvPr>
          <p:cNvSpPr txBox="1"/>
          <p:nvPr/>
        </p:nvSpPr>
        <p:spPr>
          <a:xfrm>
            <a:off x="631020" y="1328106"/>
            <a:ext cx="7547985" cy="4616648"/>
          </a:xfrm>
          <a:prstGeom prst="rect">
            <a:avLst/>
          </a:prstGeom>
          <a:noFill/>
        </p:spPr>
        <p:txBody>
          <a:bodyPr wrap="square">
            <a:spAutoFit/>
          </a:bodyPr>
          <a:lstStyle/>
          <a:p>
            <a:pPr marL="214313" indent="-214313" algn="just">
              <a:buFont typeface="Wingdings" panose="05000000000000000000" pitchFamily="2" charset="2"/>
              <a:buChar char="v"/>
            </a:pPr>
            <a:r>
              <a:rPr lang="en-US" dirty="0"/>
              <a:t>Optical Camera Communication (OCC) is a novel form of optical wireless communication that utilizes the camera and image sensor capabilities of electronic devices to transmit and receive data using modulated light signals.</a:t>
            </a:r>
          </a:p>
          <a:p>
            <a:pPr algn="just"/>
            <a:endParaRPr lang="en-US" dirty="0">
              <a:latin typeface="Times New Roman" panose="02020603050405020304" pitchFamily="18" charset="0"/>
              <a:cs typeface="Times New Roman" panose="02020603050405020304" pitchFamily="18" charset="0"/>
            </a:endParaRPr>
          </a:p>
          <a:p>
            <a:pPr marL="214313" indent="-214313"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Channel modeling is a fundamental aspect of wireless communication system design. It refers to the process of creating mathematical or statistical models to simulate the behavior and characteristics of a communication channel</a:t>
            </a:r>
            <a:r>
              <a:rPr lang="en-US" dirty="0"/>
              <a:t>.</a:t>
            </a:r>
          </a:p>
          <a:p>
            <a:pPr marL="214313" indent="-214313" algn="just">
              <a:buFont typeface="Wingdings" panose="05000000000000000000" pitchFamily="2" charset="2"/>
              <a:buChar char="v"/>
            </a:pPr>
            <a:endParaRPr lang="en-US" dirty="0"/>
          </a:p>
          <a:p>
            <a:pPr marL="214313" indent="-214313" algn="just">
              <a:buFont typeface="Wingdings" panose="05000000000000000000" pitchFamily="2" charset="2"/>
              <a:buChar char="v"/>
            </a:pPr>
            <a:r>
              <a:rPr lang="en-US" b="1" dirty="0"/>
              <a:t>Environmental-Specific Models:               </a:t>
            </a:r>
          </a:p>
          <a:p>
            <a:pPr algn="just"/>
            <a:r>
              <a:rPr lang="en-US" b="1" dirty="0"/>
              <a:t>  1. Indoor Model </a:t>
            </a:r>
          </a:p>
          <a:p>
            <a:pPr marL="557213" lvl="1" indent="-214313" algn="just">
              <a:buFont typeface="Wingdings" panose="05000000000000000000" pitchFamily="2" charset="2"/>
              <a:buChar char="Ø"/>
            </a:pPr>
            <a:r>
              <a:rPr lang="en-US" dirty="0"/>
              <a:t>Line of Sight (LOS)</a:t>
            </a:r>
          </a:p>
          <a:p>
            <a:pPr marL="557213" lvl="1" indent="-214313" algn="just">
              <a:buFont typeface="Wingdings" panose="05000000000000000000" pitchFamily="2" charset="2"/>
              <a:buChar char="Ø"/>
            </a:pPr>
            <a:r>
              <a:rPr lang="en-US" dirty="0"/>
              <a:t>Non-line of Sight (</a:t>
            </a:r>
            <a:r>
              <a:rPr lang="en-US" dirty="0" err="1"/>
              <a:t>nLOS</a:t>
            </a:r>
            <a:r>
              <a:rPr lang="en-US" dirty="0"/>
              <a:t>)</a:t>
            </a:r>
          </a:p>
          <a:p>
            <a:pPr marL="557213" lvl="1" indent="-214313" algn="just">
              <a:buFont typeface="Wingdings" panose="05000000000000000000" pitchFamily="2" charset="2"/>
              <a:buChar char="Ø"/>
            </a:pPr>
            <a:r>
              <a:rPr lang="en-US" dirty="0"/>
              <a:t>Diffuse</a:t>
            </a:r>
          </a:p>
          <a:p>
            <a:pPr algn="just"/>
            <a:r>
              <a:rPr lang="en-US" sz="1500" b="1" dirty="0"/>
              <a:t> </a:t>
            </a:r>
          </a:p>
          <a:p>
            <a:pPr algn="just"/>
            <a:r>
              <a:rPr lang="en-US" b="1" dirty="0"/>
              <a:t> 2. Outdoor Model</a:t>
            </a:r>
          </a:p>
          <a:p>
            <a:pPr algn="just"/>
            <a:endParaRPr lang="en-US" sz="1350" dirty="0"/>
          </a:p>
          <a:p>
            <a:pPr algn="ctr"/>
            <a:endParaRPr lang="en-US" sz="1350" dirty="0">
              <a:latin typeface="Times New Roman" panose="02020603050405020304" pitchFamily="18" charset="0"/>
              <a:cs typeface="Times New Roman" panose="02020603050405020304" pitchFamily="18" charset="0"/>
            </a:endParaRPr>
          </a:p>
        </p:txBody>
      </p:sp>
      <p:pic>
        <p:nvPicPr>
          <p:cNvPr id="8" name="Picture 4" descr="Typical LOS/NLOS OCC scenarios [9]. | Download Scientific Dia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5013" y="3497930"/>
            <a:ext cx="3943350" cy="2217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56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F4493C-0A9F-BC71-06C2-1E716F03A754}"/>
              </a:ext>
            </a:extLst>
          </p:cNvPr>
          <p:cNvSpPr>
            <a:spLocks noGrp="1"/>
          </p:cNvSpPr>
          <p:nvPr>
            <p:ph type="sldNum" sz="quarter" idx="4294967295"/>
          </p:nvPr>
        </p:nvSpPr>
        <p:spPr/>
        <p:txBody>
          <a:bodyPr/>
          <a:lstStyle/>
          <a:p>
            <a:fld id="{3FE5B538-B59D-40BE-A71D-808D1A583C60}" type="slidenum">
              <a:rPr lang="en-US" smtClean="0">
                <a:latin typeface="Times New Roman" panose="02020603050405020304" pitchFamily="18" charset="0"/>
                <a:cs typeface="Times New Roman" panose="02020603050405020304" pitchFamily="18" charset="0"/>
              </a:rPr>
              <a:t>5</a:t>
            </a:fld>
            <a:endParaRPr lang="en-US"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689D710-6915-F8BA-E423-CB9B6C1DE0AA}"/>
              </a:ext>
            </a:extLst>
          </p:cNvPr>
          <p:cNvSpPr txBox="1">
            <a:spLocks/>
          </p:cNvSpPr>
          <p:nvPr/>
        </p:nvSpPr>
        <p:spPr bwMode="auto">
          <a:xfrm>
            <a:off x="304800" y="609600"/>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sz="2100" kern="0" dirty="0">
                <a:solidFill>
                  <a:srgbClr val="44A4A6"/>
                </a:solidFill>
                <a:latin typeface="Times New Roman" panose="02020603050405020304" pitchFamily="18" charset="0"/>
                <a:cs typeface="Times New Roman" panose="02020603050405020304" pitchFamily="18" charset="0"/>
              </a:rPr>
              <a:t>Channel Modeling</a:t>
            </a:r>
          </a:p>
        </p:txBody>
      </p:sp>
      <p:sp>
        <p:nvSpPr>
          <p:cNvPr id="14" name="TextBox 13">
            <a:extLst>
              <a:ext uri="{FF2B5EF4-FFF2-40B4-BE49-F238E27FC236}">
                <a16:creationId xmlns:a16="http://schemas.microsoft.com/office/drawing/2014/main" id="{C4CF9C21-10A0-B2C6-2A36-7D0682CD340E}"/>
              </a:ext>
            </a:extLst>
          </p:cNvPr>
          <p:cNvSpPr txBox="1"/>
          <p:nvPr/>
        </p:nvSpPr>
        <p:spPr>
          <a:xfrm>
            <a:off x="533400" y="1371600"/>
            <a:ext cx="4137668" cy="2180918"/>
          </a:xfrm>
          <a:prstGeom prst="rect">
            <a:avLst/>
          </a:prstGeom>
          <a:noFill/>
        </p:spPr>
        <p:txBody>
          <a:bodyPr wrap="square">
            <a:spAutoFit/>
          </a:bodyPr>
          <a:lstStyle/>
          <a:p>
            <a:pPr marL="214313" indent="-214313" algn="just">
              <a:lnSpc>
                <a:spcPct val="107000"/>
              </a:lnSpc>
              <a:spcAft>
                <a:spcPts val="600"/>
              </a:spcAft>
              <a:buFont typeface="Wingdings" panose="05000000000000000000" pitchFamily="2" charset="2"/>
              <a:buChar char="q"/>
            </a:pPr>
            <a:r>
              <a:rPr lang="en-US" sz="1600" b="1" kern="100" dirty="0">
                <a:latin typeface="Calibri" panose="020F0502020204030204" pitchFamily="34" charset="0"/>
                <a:ea typeface="Malgun Gothic" panose="020B0503020000020004" pitchFamily="34" charset="-127"/>
                <a:cs typeface="Times New Roman" panose="02020603050405020304" pitchFamily="18" charset="0"/>
              </a:rPr>
              <a:t>Conventional Channel Estimation</a:t>
            </a:r>
          </a:p>
          <a:p>
            <a:pPr marL="557213" lvl="1" indent="-214313" algn="just">
              <a:lnSpc>
                <a:spcPct val="107000"/>
              </a:lnSpc>
              <a:spcAft>
                <a:spcPts val="600"/>
              </a:spcAft>
              <a:buFont typeface="Wingdings" panose="05000000000000000000" pitchFamily="2" charset="2"/>
              <a:buChar char="v"/>
            </a:pPr>
            <a:r>
              <a:rPr lang="en-US" sz="1600" kern="100" dirty="0">
                <a:latin typeface="Calibri" panose="020F0502020204030204" pitchFamily="34" charset="0"/>
                <a:ea typeface="Malgun Gothic" panose="020B0503020000020004" pitchFamily="34" charset="-127"/>
                <a:cs typeface="Times New Roman" panose="02020603050405020304" pitchFamily="18" charset="0"/>
              </a:rPr>
              <a:t>Least Square Estimation (LS)(1)</a:t>
            </a:r>
          </a:p>
          <a:p>
            <a:pPr marL="557213" lvl="1" indent="-214313" algn="just">
              <a:lnSpc>
                <a:spcPct val="107000"/>
              </a:lnSpc>
              <a:spcAft>
                <a:spcPts val="600"/>
              </a:spcAft>
              <a:buFont typeface="Wingdings" panose="05000000000000000000" pitchFamily="2" charset="2"/>
              <a:buChar char="v"/>
            </a:pPr>
            <a:r>
              <a:rPr lang="en-US" sz="1600" kern="100" dirty="0">
                <a:latin typeface="Calibri" panose="020F0502020204030204" pitchFamily="34" charset="0"/>
                <a:ea typeface="Malgun Gothic" panose="020B0503020000020004" pitchFamily="34" charset="-127"/>
                <a:cs typeface="Times New Roman" panose="02020603050405020304" pitchFamily="18" charset="0"/>
              </a:rPr>
              <a:t>Least Minimum Mean Squared Error (LMMSE)(2)</a:t>
            </a:r>
          </a:p>
          <a:p>
            <a:pPr marL="557213" lvl="1" indent="-214313" algn="just">
              <a:lnSpc>
                <a:spcPct val="107000"/>
              </a:lnSpc>
              <a:spcAft>
                <a:spcPts val="600"/>
              </a:spcAft>
              <a:buFont typeface="Wingdings" panose="05000000000000000000" pitchFamily="2" charset="2"/>
              <a:buChar char="v"/>
            </a:pPr>
            <a:r>
              <a:rPr lang="en-US" sz="1600" kern="100" dirty="0">
                <a:latin typeface="Calibri" panose="020F0502020204030204" pitchFamily="34" charset="0"/>
                <a:ea typeface="Malgun Gothic" panose="020B0503020000020004" pitchFamily="34" charset="-127"/>
                <a:cs typeface="Times New Roman" panose="02020603050405020304" pitchFamily="18" charset="0"/>
              </a:rPr>
              <a:t>Maximum Likelihood Estimation (ML)</a:t>
            </a:r>
          </a:p>
          <a:p>
            <a:pPr lvl="1" algn="just">
              <a:lnSpc>
                <a:spcPct val="107000"/>
              </a:lnSpc>
              <a:spcAft>
                <a:spcPts val="600"/>
              </a:spcAft>
            </a:pPr>
            <a:endParaRPr lang="en-US" sz="1200" kern="100" dirty="0">
              <a:latin typeface="Calibri" panose="020F0502020204030204" pitchFamily="34" charset="0"/>
              <a:ea typeface="Malgun Gothic" panose="020B0503020000020004" pitchFamily="34" charset="-127"/>
              <a:cs typeface="Times New Roman" panose="02020603050405020304" pitchFamily="18" charset="0"/>
            </a:endParaRPr>
          </a:p>
          <a:p>
            <a:pPr lvl="1" algn="just">
              <a:lnSpc>
                <a:spcPct val="107000"/>
              </a:lnSpc>
              <a:spcAft>
                <a:spcPts val="600"/>
              </a:spcAft>
            </a:pPr>
            <a:endParaRPr lang="en-US" sz="1200" kern="100" dirty="0">
              <a:latin typeface="Calibri" panose="020F0502020204030204" pitchFamily="34" charset="0"/>
              <a:ea typeface="Malgun Gothic" panose="020B0503020000020004" pitchFamily="34" charset="-127"/>
              <a:cs typeface="Times New Roman" panose="02020603050405020304" pitchFamily="18" charset="0"/>
            </a:endParaRPr>
          </a:p>
        </p:txBody>
      </p:sp>
      <p:sp>
        <p:nvSpPr>
          <p:cNvPr id="2" name="TextBox 1"/>
          <p:cNvSpPr txBox="1"/>
          <p:nvPr/>
        </p:nvSpPr>
        <p:spPr>
          <a:xfrm>
            <a:off x="4876800" y="1371600"/>
            <a:ext cx="3738042" cy="2144433"/>
          </a:xfrm>
          <a:prstGeom prst="rect">
            <a:avLst/>
          </a:prstGeom>
          <a:noFill/>
        </p:spPr>
        <p:txBody>
          <a:bodyPr wrap="square" rtlCol="0">
            <a:spAutoFit/>
          </a:bodyPr>
          <a:lstStyle/>
          <a:p>
            <a:pPr marL="214313" indent="-214313" algn="just">
              <a:lnSpc>
                <a:spcPct val="107000"/>
              </a:lnSpc>
              <a:spcAft>
                <a:spcPts val="600"/>
              </a:spcAft>
              <a:buFont typeface="Wingdings" panose="05000000000000000000" pitchFamily="2" charset="2"/>
              <a:buChar char="q"/>
            </a:pPr>
            <a:r>
              <a:rPr lang="en-US" sz="1400" b="1" kern="100" dirty="0">
                <a:latin typeface="Calibri" panose="020F0502020204030204" pitchFamily="34" charset="0"/>
                <a:ea typeface="Malgun Gothic" panose="020B0503020000020004" pitchFamily="34" charset="-127"/>
                <a:cs typeface="Times New Roman" panose="02020603050405020304" pitchFamily="18" charset="0"/>
              </a:rPr>
              <a:t>Machine Learning Based Channel Estimation</a:t>
            </a:r>
          </a:p>
          <a:p>
            <a:pPr marL="557213" lvl="1" indent="-214313" algn="just">
              <a:lnSpc>
                <a:spcPct val="107000"/>
              </a:lnSpc>
              <a:spcAft>
                <a:spcPts val="600"/>
              </a:spcAft>
              <a:buFont typeface="Wingdings" panose="05000000000000000000" pitchFamily="2" charset="2"/>
              <a:buChar char="v"/>
            </a:pP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Deep learning based (3)</a:t>
            </a:r>
          </a:p>
          <a:p>
            <a:pPr marL="557213" lvl="1" indent="-214313" algn="just">
              <a:lnSpc>
                <a:spcPct val="107000"/>
              </a:lnSpc>
              <a:spcAft>
                <a:spcPts val="600"/>
              </a:spcAft>
              <a:buFont typeface="Wingdings" panose="05000000000000000000" pitchFamily="2" charset="2"/>
              <a:buChar char="v"/>
            </a:pP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Conventional Neural Network  based (4)</a:t>
            </a:r>
          </a:p>
          <a:p>
            <a:pPr marL="557213" lvl="1" indent="-214313" algn="just">
              <a:lnSpc>
                <a:spcPct val="107000"/>
              </a:lnSpc>
              <a:spcAft>
                <a:spcPts val="600"/>
              </a:spcAft>
              <a:buFont typeface="Wingdings" panose="05000000000000000000" pitchFamily="2" charset="2"/>
              <a:buChar char="v"/>
            </a:pP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Deep Residual Learning (5)</a:t>
            </a:r>
          </a:p>
          <a:p>
            <a:pPr marL="557213" lvl="1" indent="-214313" algn="just">
              <a:lnSpc>
                <a:spcPct val="107000"/>
              </a:lnSpc>
              <a:spcAft>
                <a:spcPts val="600"/>
              </a:spcAft>
              <a:buFont typeface="Wingdings" panose="05000000000000000000" pitchFamily="2" charset="2"/>
              <a:buChar char="v"/>
            </a:pPr>
            <a:r>
              <a:rPr lang="en-US" sz="1400" kern="100" dirty="0" err="1">
                <a:latin typeface="Times New Roman" panose="02020603050405020304" pitchFamily="18" charset="0"/>
                <a:ea typeface="Malgun Gothic" panose="020B0503020000020004" pitchFamily="34" charset="-127"/>
                <a:cs typeface="Times New Roman" panose="02020603050405020304" pitchFamily="18" charset="0"/>
              </a:rPr>
              <a:t>FFDNet</a:t>
            </a: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-based (6)</a:t>
            </a:r>
          </a:p>
          <a:p>
            <a:pPr marL="557213" lvl="1" indent="-214313" algn="just">
              <a:lnSpc>
                <a:spcPct val="107000"/>
              </a:lnSpc>
              <a:spcAft>
                <a:spcPts val="600"/>
              </a:spcAft>
              <a:buFont typeface="Wingdings" panose="05000000000000000000" pitchFamily="2" charset="2"/>
              <a:buChar char="v"/>
            </a:pPr>
            <a:r>
              <a:rPr lang="en-US" sz="1400" kern="100" dirty="0" err="1">
                <a:latin typeface="Times New Roman" panose="02020603050405020304" pitchFamily="18" charset="0"/>
                <a:ea typeface="Malgun Gothic" panose="020B0503020000020004" pitchFamily="34" charset="-127"/>
                <a:cs typeface="Times New Roman" panose="02020603050405020304" pitchFamily="18" charset="0"/>
              </a:rPr>
              <a:t>ResCBDNet</a:t>
            </a: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 </a:t>
            </a:r>
          </a:p>
          <a:p>
            <a:pPr marL="214313" indent="-214313" algn="just">
              <a:lnSpc>
                <a:spcPct val="107000"/>
              </a:lnSpc>
              <a:spcAft>
                <a:spcPts val="600"/>
              </a:spcAft>
              <a:buFont typeface="Wingdings" panose="05000000000000000000" pitchFamily="2" charset="2"/>
              <a:buChar char="q"/>
            </a:pPr>
            <a:endParaRPr lang="en-US" sz="1350" kern="100" dirty="0">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3" name="TextBox 2"/>
          <p:cNvSpPr txBox="1"/>
          <p:nvPr/>
        </p:nvSpPr>
        <p:spPr>
          <a:xfrm>
            <a:off x="838200" y="3352800"/>
            <a:ext cx="7411916" cy="3600986"/>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References</a:t>
            </a:r>
          </a:p>
          <a:p>
            <a:r>
              <a:rPr lang="en-US" sz="1200" dirty="0">
                <a:latin typeface="Times New Roman" panose="02020603050405020304" pitchFamily="18" charset="0"/>
                <a:cs typeface="Times New Roman" panose="02020603050405020304" pitchFamily="18" charset="0"/>
              </a:rPr>
              <a:t>1.Y. S. Hussein, M. Y. Alias, and A. A. </a:t>
            </a:r>
            <a:r>
              <a:rPr lang="en-US" sz="1200" dirty="0" err="1">
                <a:latin typeface="Times New Roman" panose="02020603050405020304" pitchFamily="18" charset="0"/>
                <a:cs typeface="Times New Roman" panose="02020603050405020304" pitchFamily="18" charset="0"/>
              </a:rPr>
              <a:t>Abdulkafi</a:t>
            </a:r>
            <a:r>
              <a:rPr lang="en-US" sz="1200" dirty="0">
                <a:latin typeface="Times New Roman" panose="02020603050405020304" pitchFamily="18" charset="0"/>
                <a:cs typeface="Times New Roman" panose="02020603050405020304" pitchFamily="18" charset="0"/>
              </a:rPr>
              <a:t>, “On performance analysis of LS and MMSE for channel estimation in VLC systems,” in </a:t>
            </a:r>
            <a:r>
              <a:rPr lang="en-US" sz="1200" i="1" dirty="0">
                <a:latin typeface="Times New Roman" panose="02020603050405020304" pitchFamily="18" charset="0"/>
                <a:cs typeface="Times New Roman" panose="02020603050405020304" pitchFamily="18" charset="0"/>
              </a:rPr>
              <a:t>Proc. IEEE 12th Int. Colloq. Signal Process. Appl. (CSPA)</a:t>
            </a:r>
            <a:r>
              <a:rPr lang="en-US" sz="1200" dirty="0">
                <a:latin typeface="Times New Roman" panose="02020603050405020304" pitchFamily="18" charset="0"/>
                <a:cs typeface="Times New Roman" panose="02020603050405020304" pitchFamily="18" charset="0"/>
              </a:rPr>
              <a:t>, Melaka, Malaysia, 2016, pp. 204–209. </a:t>
            </a:r>
          </a:p>
          <a:p>
            <a:r>
              <a:rPr lang="en-US" sz="1200" dirty="0">
                <a:latin typeface="Times New Roman" panose="02020603050405020304" pitchFamily="18" charset="0"/>
                <a:cs typeface="Times New Roman" panose="02020603050405020304" pitchFamily="18" charset="0"/>
              </a:rPr>
              <a:t>2.</a:t>
            </a:r>
            <a:r>
              <a:rPr lang="en-US" sz="1200" dirty="0"/>
              <a:t> </a:t>
            </a:r>
            <a:r>
              <a:rPr lang="en-US" sz="1200" dirty="0">
                <a:latin typeface="Times New Roman" panose="02020603050405020304" pitchFamily="18" charset="0"/>
                <a:cs typeface="Times New Roman" panose="02020603050405020304" pitchFamily="18" charset="0"/>
              </a:rPr>
              <a:t>X. Shi, S.-H. Leung, and J. Min, “Adaptive least squares channel estimation for visible light communications based on tap detection,” </a:t>
            </a:r>
            <a:r>
              <a:rPr lang="en-US" sz="1200" i="1" dirty="0">
                <a:latin typeface="Times New Roman" panose="02020603050405020304" pitchFamily="18" charset="0"/>
                <a:cs typeface="Times New Roman" panose="02020603050405020304" pitchFamily="18" charset="0"/>
              </a:rPr>
              <a:t>Opt.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vol. 467, Jul. 2020, Art. no. 125712 </a:t>
            </a:r>
          </a:p>
          <a:p>
            <a:r>
              <a:rPr lang="en-US" sz="1200" dirty="0">
                <a:latin typeface="Times New Roman" panose="02020603050405020304" pitchFamily="18" charset="0"/>
                <a:cs typeface="Times New Roman" panose="02020603050405020304" pitchFamily="18" charset="0"/>
              </a:rPr>
              <a:t>3. C.-J. Chun, J.-M. Kang, and I.-M. Kim, “Deep learning-based channel estimation for massive MIMO systems,” </a:t>
            </a:r>
            <a:r>
              <a:rPr lang="en-US" sz="1200" i="1" dirty="0">
                <a:latin typeface="Times New Roman" panose="02020603050405020304" pitchFamily="18" charset="0"/>
                <a:cs typeface="Times New Roman" panose="02020603050405020304" pitchFamily="18" charset="0"/>
              </a:rPr>
              <a:t>IEEE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 Lett.</a:t>
            </a:r>
            <a:r>
              <a:rPr lang="en-US" sz="1200" dirty="0">
                <a:latin typeface="Times New Roman" panose="02020603050405020304" pitchFamily="18" charset="0"/>
                <a:cs typeface="Times New Roman" panose="02020603050405020304" pitchFamily="18" charset="0"/>
              </a:rPr>
              <a:t>, vol. 8, no. 4, pp. 1228–1231, Aug. 2019. </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4. G. Fan, J. Sun, G. </a:t>
            </a:r>
            <a:r>
              <a:rPr lang="en-US" sz="1200" dirty="0" err="1">
                <a:latin typeface="Times New Roman" panose="02020603050405020304" pitchFamily="18" charset="0"/>
                <a:cs typeface="Times New Roman" panose="02020603050405020304" pitchFamily="18" charset="0"/>
              </a:rPr>
              <a:t>Gui</a:t>
            </a:r>
            <a:r>
              <a:rPr lang="en-US" sz="1200" dirty="0">
                <a:latin typeface="Times New Roman" panose="02020603050405020304" pitchFamily="18" charset="0"/>
                <a:cs typeface="Times New Roman" panose="02020603050405020304" pitchFamily="18" charset="0"/>
              </a:rPr>
              <a:t>, H. </a:t>
            </a:r>
            <a:r>
              <a:rPr lang="en-US" sz="1200" dirty="0" err="1">
                <a:latin typeface="Times New Roman" panose="02020603050405020304" pitchFamily="18" charset="0"/>
                <a:cs typeface="Times New Roman" panose="02020603050405020304" pitchFamily="18" charset="0"/>
              </a:rPr>
              <a:t>Gacanin</a:t>
            </a:r>
            <a:r>
              <a:rPr lang="en-US" sz="1200" dirty="0">
                <a:latin typeface="Times New Roman" panose="02020603050405020304" pitchFamily="18" charset="0"/>
                <a:cs typeface="Times New Roman" panose="02020603050405020304" pitchFamily="18" charset="0"/>
              </a:rPr>
              <a:t>, B. </a:t>
            </a:r>
            <a:r>
              <a:rPr lang="en-US" sz="1200" dirty="0" err="1">
                <a:latin typeface="Times New Roman" panose="02020603050405020304" pitchFamily="18" charset="0"/>
                <a:cs typeface="Times New Roman" panose="02020603050405020304" pitchFamily="18" charset="0"/>
              </a:rPr>
              <a:t>Adebisi</a:t>
            </a:r>
            <a:r>
              <a:rPr lang="en-US" sz="1200" dirty="0">
                <a:latin typeface="Times New Roman" panose="02020603050405020304" pitchFamily="18" charset="0"/>
                <a:cs typeface="Times New Roman" panose="02020603050405020304" pitchFamily="18" charset="0"/>
              </a:rPr>
              <a:t>, and T. </a:t>
            </a:r>
            <a:r>
              <a:rPr lang="en-US" sz="1200" dirty="0" err="1">
                <a:latin typeface="Times New Roman" panose="02020603050405020304" pitchFamily="18" charset="0"/>
                <a:cs typeface="Times New Roman" panose="02020603050405020304" pitchFamily="18" charset="0"/>
              </a:rPr>
              <a:t>Ohtsuki</a:t>
            </a:r>
            <a:r>
              <a:rPr lang="en-US" sz="1200" dirty="0">
                <a:latin typeface="Times New Roman" panose="02020603050405020304" pitchFamily="18" charset="0"/>
                <a:cs typeface="Times New Roman" panose="02020603050405020304" pitchFamily="18" charset="0"/>
              </a:rPr>
              <a:t>, “Fully convolutional neural network-based CSI limited feedback for FDD massive MIMO systems,” </a:t>
            </a:r>
            <a:r>
              <a:rPr lang="en-US" sz="1200" i="1" dirty="0">
                <a:latin typeface="Times New Roman" panose="02020603050405020304" pitchFamily="18" charset="0"/>
                <a:cs typeface="Times New Roman" panose="02020603050405020304" pitchFamily="18" charset="0"/>
              </a:rPr>
              <a:t>IEEE Trans. </a:t>
            </a:r>
            <a:r>
              <a:rPr lang="en-US" sz="1200" i="1" dirty="0" err="1">
                <a:latin typeface="Times New Roman" panose="02020603050405020304" pitchFamily="18" charset="0"/>
                <a:cs typeface="Times New Roman" panose="02020603050405020304" pitchFamily="18" charset="0"/>
              </a:rPr>
              <a:t>Cogn</a:t>
            </a:r>
            <a:r>
              <a:rPr lang="en-US" sz="1200" i="1" dirty="0">
                <a:latin typeface="Times New Roman" panose="02020603050405020304" pitchFamily="18" charset="0"/>
                <a:cs typeface="Times New Roman" panose="02020603050405020304" pitchFamily="18" charset="0"/>
              </a:rPr>
              <a:t>.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 </a:t>
            </a:r>
            <a:r>
              <a:rPr lang="en-US" sz="1200" i="1" dirty="0" err="1">
                <a:latin typeface="Times New Roman" panose="02020603050405020304" pitchFamily="18" charset="0"/>
                <a:cs typeface="Times New Roman" panose="02020603050405020304" pitchFamily="18" charset="0"/>
              </a:rPr>
              <a:t>Netw</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vol. 8, no. 2, pp. 672–682, Jun. 2022 </a:t>
            </a:r>
          </a:p>
          <a:p>
            <a:r>
              <a:rPr lang="en-US" sz="1200" dirty="0">
                <a:latin typeface="Times New Roman" panose="02020603050405020304" pitchFamily="18" charset="0"/>
                <a:cs typeface="Times New Roman" panose="02020603050405020304" pitchFamily="18" charset="0"/>
              </a:rPr>
              <a:t>5. C. Liu, X. Liu, D. W. K. Ng, and J. Yuan, “Deep residual learning for channel estimation in intelligent reflecting surface-assisted multiuser communications,” </a:t>
            </a:r>
            <a:r>
              <a:rPr lang="en-US" sz="1200" i="1" dirty="0">
                <a:latin typeface="Times New Roman" panose="02020603050405020304" pitchFamily="18" charset="0"/>
                <a:cs typeface="Times New Roman" panose="02020603050405020304" pitchFamily="18" charset="0"/>
              </a:rPr>
              <a:t>IEEE Trans. Wireless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vol. 21, no. 2, pp. 898–912, Feb. 2022. </a:t>
            </a:r>
          </a:p>
          <a:p>
            <a:r>
              <a:rPr lang="en-US" sz="1200" dirty="0">
                <a:latin typeface="Times New Roman" panose="02020603050405020304" pitchFamily="18" charset="0"/>
                <a:cs typeface="Times New Roman" panose="02020603050405020304" pitchFamily="18" charset="0"/>
              </a:rPr>
              <a:t>6.</a:t>
            </a:r>
            <a:r>
              <a:rPr lang="en-US" sz="1200" dirty="0"/>
              <a:t> </a:t>
            </a:r>
            <a:r>
              <a:rPr lang="en-US" sz="1200" dirty="0">
                <a:latin typeface="Times New Roman" panose="02020603050405020304" pitchFamily="18" charset="0"/>
                <a:cs typeface="Times New Roman" panose="02020603050405020304" pitchFamily="18" charset="0"/>
              </a:rPr>
              <a:t>Z. Gao, Y. Wang, X. Liu, F. Zhou, and K.-K. Wong, “</a:t>
            </a:r>
            <a:r>
              <a:rPr lang="en-US" sz="1200" dirty="0" err="1">
                <a:latin typeface="Times New Roman" panose="02020603050405020304" pitchFamily="18" charset="0"/>
                <a:cs typeface="Times New Roman" panose="02020603050405020304" pitchFamily="18" charset="0"/>
              </a:rPr>
              <a:t>FFDNet</a:t>
            </a:r>
            <a:r>
              <a:rPr lang="en-US" sz="1200" dirty="0">
                <a:latin typeface="Times New Roman" panose="02020603050405020304" pitchFamily="18" charset="0"/>
                <a:cs typeface="Times New Roman" panose="02020603050405020304" pitchFamily="18" charset="0"/>
              </a:rPr>
              <a:t>-based channel estimation for massive MIMO visible light communication systems,” </a:t>
            </a:r>
            <a:r>
              <a:rPr lang="en-US" sz="1200" i="1" dirty="0">
                <a:latin typeface="Times New Roman" panose="02020603050405020304" pitchFamily="18" charset="0"/>
                <a:cs typeface="Times New Roman" panose="02020603050405020304" pitchFamily="18" charset="0"/>
              </a:rPr>
              <a:t>IEEE Wireless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 Lett.</a:t>
            </a:r>
            <a:r>
              <a:rPr lang="en-US" sz="1200" dirty="0">
                <a:latin typeface="Times New Roman" panose="02020603050405020304" pitchFamily="18" charset="0"/>
                <a:cs typeface="Times New Roman" panose="02020603050405020304" pitchFamily="18" charset="0"/>
              </a:rPr>
              <a:t>, vol. 9, no. 3, pp. 340–343, Mar. 2020. </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3325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F4493C-0A9F-BC71-06C2-1E716F03A754}"/>
              </a:ext>
            </a:extLst>
          </p:cNvPr>
          <p:cNvSpPr>
            <a:spLocks noGrp="1"/>
          </p:cNvSpPr>
          <p:nvPr>
            <p:ph type="sldNum" sz="quarter" idx="4294967295"/>
          </p:nvPr>
        </p:nvSpPr>
        <p:spPr/>
        <p:txBody>
          <a:bodyPr/>
          <a:lstStyle/>
          <a:p>
            <a:fld id="{3FE5B538-B59D-40BE-A71D-808D1A583C60}" type="slidenum">
              <a:rPr lang="en-US" smtClean="0">
                <a:latin typeface="Times New Roman" panose="02020603050405020304" pitchFamily="18" charset="0"/>
                <a:cs typeface="Times New Roman" panose="02020603050405020304" pitchFamily="18" charset="0"/>
              </a:rPr>
              <a:t>6</a:t>
            </a:fld>
            <a:endParaRPr lang="en-US"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689D710-6915-F8BA-E423-CB9B6C1DE0AA}"/>
              </a:ext>
            </a:extLst>
          </p:cNvPr>
          <p:cNvSpPr txBox="1">
            <a:spLocks/>
          </p:cNvSpPr>
          <p:nvPr/>
        </p:nvSpPr>
        <p:spPr bwMode="auto">
          <a:xfrm>
            <a:off x="644191" y="685800"/>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kern="0" dirty="0">
                <a:solidFill>
                  <a:srgbClr val="44A4A6"/>
                </a:solidFill>
                <a:latin typeface="Times New Roman" panose="02020603050405020304" pitchFamily="18" charset="0"/>
                <a:cs typeface="Times New Roman" panose="02020603050405020304" pitchFamily="18" charset="0"/>
              </a:rPr>
              <a:t>Channel Modeling</a:t>
            </a:r>
          </a:p>
        </p:txBody>
      </p:sp>
      <p:sp>
        <p:nvSpPr>
          <p:cNvPr id="15" name="TextBox 14">
            <a:extLst>
              <a:ext uri="{FF2B5EF4-FFF2-40B4-BE49-F238E27FC236}">
                <a16:creationId xmlns:a16="http://schemas.microsoft.com/office/drawing/2014/main" id="{9CB8C151-74C0-37FF-72A9-116E361C54D6}"/>
              </a:ext>
            </a:extLst>
          </p:cNvPr>
          <p:cNvSpPr txBox="1"/>
          <p:nvPr/>
        </p:nvSpPr>
        <p:spPr>
          <a:xfrm>
            <a:off x="762000" y="1229645"/>
            <a:ext cx="7800974" cy="5224507"/>
          </a:xfrm>
          <a:prstGeom prst="rect">
            <a:avLst/>
          </a:prstGeom>
          <a:noFill/>
        </p:spPr>
        <p:txBody>
          <a:bodyPr wrap="square">
            <a:spAutoFit/>
          </a:bodyPr>
          <a:lstStyle/>
          <a:p>
            <a:r>
              <a:rPr lang="en-US" sz="1600" b="1" dirty="0">
                <a:latin typeface="Times New Roman" panose="02020603050405020304" pitchFamily="18" charset="0"/>
                <a:cs typeface="Times New Roman" panose="02020603050405020304" pitchFamily="18" charset="0"/>
              </a:rPr>
              <a:t>Difference between conventional and machine learning base channel estimation</a:t>
            </a:r>
          </a:p>
          <a:p>
            <a:endParaRPr lang="en-US" sz="1600" b="1" dirty="0">
              <a:latin typeface="Times New Roman" panose="02020603050405020304" pitchFamily="18" charset="0"/>
              <a:cs typeface="Times New Roman" panose="02020603050405020304" pitchFamily="18" charset="0"/>
            </a:endParaRPr>
          </a:p>
          <a:p>
            <a:pPr marL="342900" indent="-342900" algn="just">
              <a:buFont typeface="+mj-lt"/>
              <a:buAutoNum type="alphaLcPeriod"/>
            </a:pPr>
            <a:r>
              <a:rPr lang="en-US" sz="1600" dirty="0">
                <a:latin typeface="Times New Roman" panose="02020603050405020304" pitchFamily="18" charset="0"/>
                <a:cs typeface="Times New Roman" panose="02020603050405020304" pitchFamily="18" charset="0"/>
              </a:rPr>
              <a:t>Using ML for channel estimation can offer advantages in scenarios where traditional methods may struggle to adapt to changing and complex channel conditions like (</a:t>
            </a:r>
            <a:r>
              <a:rPr lang="en-US" sz="1600" dirty="0">
                <a:solidFill>
                  <a:schemeClr val="accent5"/>
                </a:solidFill>
                <a:latin typeface="Times New Roman" panose="02020603050405020304" pitchFamily="18" charset="0"/>
                <a:cs typeface="Times New Roman" panose="02020603050405020304" pitchFamily="18" charset="0"/>
              </a:rPr>
              <a:t>atmospheric turbulence or mobility of optical sources)</a:t>
            </a:r>
            <a:r>
              <a:rPr lang="en-US" sz="1600" dirty="0">
                <a:latin typeface="Times New Roman" panose="02020603050405020304" pitchFamily="18" charset="0"/>
                <a:cs typeface="Times New Roman" panose="02020603050405020304" pitchFamily="18" charset="0"/>
              </a:rPr>
              <a:t>.</a:t>
            </a:r>
          </a:p>
          <a:p>
            <a:pPr marL="342900" indent="-342900" algn="just">
              <a:buFont typeface="+mj-lt"/>
              <a:buAutoNum type="alphaLcPeriod"/>
            </a:pPr>
            <a:r>
              <a:rPr lang="en-US" sz="1600" dirty="0">
                <a:solidFill>
                  <a:srgbClr val="374151"/>
                </a:solidFill>
                <a:latin typeface="Times New Roman" panose="02020603050405020304" pitchFamily="18" charset="0"/>
                <a:cs typeface="Times New Roman" panose="02020603050405020304" pitchFamily="18" charset="0"/>
              </a:rPr>
              <a:t>DRL algorithms have the capability to learn and adapt </a:t>
            </a:r>
            <a:r>
              <a:rPr lang="en-US" sz="1600" dirty="0">
                <a:solidFill>
                  <a:schemeClr val="accent5"/>
                </a:solidFill>
                <a:latin typeface="Times New Roman" panose="02020603050405020304" pitchFamily="18" charset="0"/>
                <a:cs typeface="Times New Roman" panose="02020603050405020304" pitchFamily="18" charset="0"/>
              </a:rPr>
              <a:t>to non-linear and non-stationary </a:t>
            </a:r>
            <a:r>
              <a:rPr lang="en-US" sz="1600" dirty="0">
                <a:solidFill>
                  <a:srgbClr val="374151"/>
                </a:solidFill>
                <a:latin typeface="Times New Roman" panose="02020603050405020304" pitchFamily="18" charset="0"/>
                <a:cs typeface="Times New Roman" panose="02020603050405020304" pitchFamily="18" charset="0"/>
              </a:rPr>
              <a:t>channel conditions, which may be difficult for traditional estimation techniques such as </a:t>
            </a:r>
            <a:r>
              <a:rPr lang="en-US" sz="1600" dirty="0">
                <a:solidFill>
                  <a:schemeClr val="accent2"/>
                </a:solidFill>
                <a:latin typeface="Times New Roman" panose="02020603050405020304" pitchFamily="18" charset="0"/>
                <a:cs typeface="Times New Roman" panose="02020603050405020304" pitchFamily="18" charset="0"/>
              </a:rPr>
              <a:t>Least Squares Estimation, Maximum Likelihood Estimation (MLE) </a:t>
            </a:r>
            <a:r>
              <a:rPr lang="en-US" sz="1600" dirty="0">
                <a:solidFill>
                  <a:srgbClr val="374151"/>
                </a:solidFill>
                <a:latin typeface="Times New Roman" panose="02020603050405020304" pitchFamily="18" charset="0"/>
                <a:cs typeface="Times New Roman" panose="02020603050405020304" pitchFamily="18" charset="0"/>
              </a:rPr>
              <a:t>that assume linearity and stationarity</a:t>
            </a:r>
            <a:r>
              <a:rPr lang="en-US" sz="1600" dirty="0">
                <a:solidFill>
                  <a:srgbClr val="374151"/>
                </a:solidFill>
                <a:latin typeface="Söhne"/>
              </a:rPr>
              <a:t>.</a:t>
            </a:r>
          </a:p>
          <a:p>
            <a:pPr marL="342900" indent="-342900" algn="just">
              <a:buFont typeface="+mj-lt"/>
              <a:buAutoNum type="alphaLcPeriod"/>
            </a:pPr>
            <a:endParaRPr lang="en-US" sz="1600" dirty="0">
              <a:solidFill>
                <a:srgbClr val="374151"/>
              </a:solidFill>
              <a:latin typeface="Söhne"/>
              <a:cs typeface="Times New Roman" panose="02020603050405020304" pitchFamily="18" charset="0"/>
            </a:endParaRPr>
          </a:p>
          <a:p>
            <a:pPr marL="342900" indent="-342900" algn="just">
              <a:buFont typeface="+mj-lt"/>
              <a:buAutoNum type="alphaLcPeriod"/>
            </a:pPr>
            <a:r>
              <a:rPr lang="en-US" sz="1600" dirty="0">
                <a:latin typeface="Times New Roman" panose="02020603050405020304" pitchFamily="18" charset="0"/>
                <a:cs typeface="Times New Roman" panose="02020603050405020304" pitchFamily="18" charset="0"/>
              </a:rPr>
              <a:t>Traditional estimation methods may assume </a:t>
            </a:r>
            <a:r>
              <a:rPr lang="en-US" sz="1600" dirty="0">
                <a:solidFill>
                  <a:schemeClr val="accent5"/>
                </a:solidFill>
                <a:latin typeface="Times New Roman" panose="02020603050405020304" pitchFamily="18" charset="0"/>
                <a:cs typeface="Times New Roman" panose="02020603050405020304" pitchFamily="18" charset="0"/>
              </a:rPr>
              <a:t>Gaussian noise(electronic and thermal noise)</a:t>
            </a:r>
            <a:r>
              <a:rPr lang="en-US" sz="1600" dirty="0">
                <a:latin typeface="Times New Roman" panose="02020603050405020304" pitchFamily="18" charset="0"/>
                <a:cs typeface="Times New Roman" panose="02020603050405020304" pitchFamily="18" charset="0"/>
              </a:rPr>
              <a:t>. which may not accurately represent real-world noise characteristics in FSO/OCC systems. ML can learn to handle </a:t>
            </a:r>
            <a:r>
              <a:rPr lang="en-US" sz="1600" dirty="0">
                <a:solidFill>
                  <a:schemeClr val="accent5"/>
                </a:solidFill>
                <a:latin typeface="Times New Roman" panose="02020603050405020304" pitchFamily="18" charset="0"/>
                <a:cs typeface="Times New Roman" panose="02020603050405020304" pitchFamily="18" charset="0"/>
              </a:rPr>
              <a:t>non-Gaussian noise distributions(</a:t>
            </a:r>
            <a:r>
              <a:rPr lang="en-US" sz="1600" dirty="0">
                <a:solidFill>
                  <a:srgbClr val="374151"/>
                </a:solidFill>
                <a:latin typeface="Söhne"/>
              </a:rPr>
              <a:t>Atmospheric turbulence)</a:t>
            </a:r>
            <a:r>
              <a:rPr lang="en-US" sz="1600" dirty="0">
                <a:latin typeface="Times New Roman" panose="02020603050405020304" pitchFamily="18" charset="0"/>
                <a:cs typeface="Times New Roman" panose="02020603050405020304" pitchFamily="18" charset="0"/>
              </a:rPr>
              <a:t>.</a:t>
            </a:r>
          </a:p>
          <a:p>
            <a:pPr marL="342900" indent="-342900" algn="just">
              <a:buFont typeface="+mj-lt"/>
              <a:buAutoNum type="alphaLcPeriod"/>
            </a:pPr>
            <a:endParaRPr lang="en-US" sz="1600" dirty="0">
              <a:latin typeface="Times New Roman" panose="02020603050405020304" pitchFamily="18" charset="0"/>
              <a:cs typeface="Times New Roman" panose="02020603050405020304" pitchFamily="18" charset="0"/>
            </a:endParaRPr>
          </a:p>
          <a:p>
            <a:pPr marL="342900" indent="-342900" algn="just">
              <a:buFont typeface="+mj-lt"/>
              <a:buAutoNum type="alphaLcPeriod"/>
            </a:pPr>
            <a:r>
              <a:rPr lang="en-US" sz="1600" dirty="0">
                <a:solidFill>
                  <a:srgbClr val="202122"/>
                </a:solidFill>
                <a:latin typeface="Times New Roman" panose="02020603050405020304" pitchFamily="18" charset="0"/>
                <a:cs typeface="Times New Roman" panose="02020603050405020304" pitchFamily="18" charset="0"/>
              </a:rPr>
              <a:t>Traditional methods often </a:t>
            </a:r>
            <a:r>
              <a:rPr lang="en-US" sz="1600" dirty="0">
                <a:solidFill>
                  <a:schemeClr val="accent5"/>
                </a:solidFill>
                <a:latin typeface="Times New Roman" panose="02020603050405020304" pitchFamily="18" charset="0"/>
                <a:cs typeface="Times New Roman" panose="02020603050405020304" pitchFamily="18" charset="0"/>
              </a:rPr>
              <a:t>rely on assumptions </a:t>
            </a:r>
            <a:r>
              <a:rPr lang="en-US" sz="1600" dirty="0">
                <a:solidFill>
                  <a:srgbClr val="202122"/>
                </a:solidFill>
                <a:latin typeface="Times New Roman" panose="02020603050405020304" pitchFamily="18" charset="0"/>
                <a:cs typeface="Times New Roman" panose="02020603050405020304" pitchFamily="18" charset="0"/>
              </a:rPr>
              <a:t>about the channel, noise, or environmental conditions. ML, being a model-free approach, can </a:t>
            </a:r>
            <a:r>
              <a:rPr lang="en-US" sz="1600" dirty="0">
                <a:solidFill>
                  <a:schemeClr val="accent5"/>
                </a:solidFill>
                <a:latin typeface="Times New Roman" panose="02020603050405020304" pitchFamily="18" charset="0"/>
                <a:cs typeface="Times New Roman" panose="02020603050405020304" pitchFamily="18" charset="0"/>
              </a:rPr>
              <a:t>learn directly from data </a:t>
            </a:r>
            <a:r>
              <a:rPr lang="en-US" sz="1600" dirty="0">
                <a:solidFill>
                  <a:srgbClr val="202122"/>
                </a:solidFill>
                <a:latin typeface="Times New Roman" panose="02020603050405020304" pitchFamily="18" charset="0"/>
                <a:cs typeface="Times New Roman" panose="02020603050405020304" pitchFamily="18" charset="0"/>
              </a:rPr>
              <a:t>without making strong assumptions.</a:t>
            </a:r>
          </a:p>
          <a:p>
            <a:pPr marL="342900" indent="-342900">
              <a:buFont typeface="+mj-lt"/>
              <a:buAutoNum type="alphaLcPeriod"/>
            </a:pP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p>
          <a:p>
            <a:pPr marL="342900" indent="-342900">
              <a:buFont typeface="+mj-lt"/>
              <a:buAutoNum type="alphaLcPeriod"/>
            </a:pPr>
            <a:endParaRPr lang="en-AS" sz="135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553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F4493C-0A9F-BC71-06C2-1E716F03A754}"/>
              </a:ext>
            </a:extLst>
          </p:cNvPr>
          <p:cNvSpPr>
            <a:spLocks noGrp="1"/>
          </p:cNvSpPr>
          <p:nvPr>
            <p:ph type="sldNum" sz="quarter" idx="4294967295"/>
          </p:nvPr>
        </p:nvSpPr>
        <p:spPr/>
        <p:txBody>
          <a:bodyPr/>
          <a:lstStyle/>
          <a:p>
            <a:fld id="{3FE5B538-B59D-40BE-A71D-808D1A583C60}" type="slidenum">
              <a:rPr lang="en-US" smtClean="0">
                <a:latin typeface="Times New Roman" panose="02020603050405020304" pitchFamily="18" charset="0"/>
                <a:cs typeface="Times New Roman" panose="02020603050405020304" pitchFamily="18" charset="0"/>
              </a:rPr>
              <a:t>7</a:t>
            </a:fld>
            <a:endParaRPr lang="en-US"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689D710-6915-F8BA-E423-CB9B6C1DE0AA}"/>
              </a:ext>
            </a:extLst>
          </p:cNvPr>
          <p:cNvSpPr txBox="1">
            <a:spLocks/>
          </p:cNvSpPr>
          <p:nvPr/>
        </p:nvSpPr>
        <p:spPr bwMode="auto">
          <a:xfrm>
            <a:off x="381000" y="653835"/>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sz="2100" kern="0" dirty="0">
                <a:solidFill>
                  <a:srgbClr val="44A4A6"/>
                </a:solidFill>
                <a:latin typeface="Times New Roman" panose="02020603050405020304" pitchFamily="18" charset="0"/>
                <a:cs typeface="Times New Roman" panose="02020603050405020304" pitchFamily="18" charset="0"/>
              </a:rPr>
              <a:t>Non-Line of Sight (non-LOS)</a:t>
            </a:r>
          </a:p>
        </p:txBody>
      </p:sp>
      <p:sp>
        <p:nvSpPr>
          <p:cNvPr id="2" name="TextBox 1"/>
          <p:cNvSpPr txBox="1"/>
          <p:nvPr/>
        </p:nvSpPr>
        <p:spPr>
          <a:xfrm>
            <a:off x="713798" y="1413217"/>
            <a:ext cx="4544002" cy="2292935"/>
          </a:xfrm>
          <a:prstGeom prst="rect">
            <a:avLst/>
          </a:prstGeom>
          <a:noFill/>
        </p:spPr>
        <p:txBody>
          <a:bodyPr wrap="square" rtlCol="0">
            <a:spAutoFit/>
          </a:bodyPr>
          <a:lstStyle/>
          <a:p>
            <a:pPr marL="257175" indent="-257175" algn="just">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For non-directed LOS and diffuse links, the optical path loss is more complex to predict since it is dependent on a multitude of factors, such as room dimensions, the reflectivity of the ceiling, walls and objects within the room, and the position and orientation of the transmitter and receiver, window size and place and other physical matters within a room</a:t>
            </a:r>
            <a:r>
              <a:rPr lang="en-US" sz="1500" dirty="0">
                <a:latin typeface="Times New Roman" panose="02020603050405020304" pitchFamily="18" charset="0"/>
                <a:cs typeface="Times New Roman" panose="02020603050405020304" pitchFamily="18" charset="0"/>
              </a:rPr>
              <a:t>.</a:t>
            </a:r>
            <a:br>
              <a:rPr lang="en-US" sz="1500" dirty="0">
                <a:latin typeface="Times New Roman" panose="02020603050405020304" pitchFamily="18" charset="0"/>
                <a:cs typeface="Times New Roman" panose="02020603050405020304" pitchFamily="18" charset="0"/>
              </a:rPr>
            </a:br>
            <a:endParaRPr lang="en-US" sz="15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743106" y="3886200"/>
            <a:ext cx="4438494" cy="1554272"/>
          </a:xfrm>
          <a:prstGeom prst="rect">
            <a:avLst/>
          </a:prstGeom>
          <a:noFill/>
        </p:spPr>
        <p:txBody>
          <a:bodyPr wrap="square" rtlCol="0">
            <a:spAutoFit/>
          </a:bodyPr>
          <a:lstStyle/>
          <a:p>
            <a:pPr marL="257175" indent="-257175" algn="just">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The reflection characteristics of object surfaces within a room depend on several factors including, the transmission wavelength, surface material, the angle of incidence </a:t>
            </a:r>
            <a:r>
              <a:rPr lang="en-US" sz="1600" dirty="0" err="1">
                <a:latin typeface="Times New Roman" panose="02020603050405020304" pitchFamily="18" charset="0"/>
                <a:cs typeface="Times New Roman" panose="02020603050405020304" pitchFamily="18" charset="0"/>
              </a:rPr>
              <a:t>θi</a:t>
            </a:r>
            <a:r>
              <a:rPr lang="en-US" sz="1600" dirty="0">
                <a:latin typeface="Times New Roman" panose="02020603050405020304" pitchFamily="18" charset="0"/>
                <a:cs typeface="Times New Roman" panose="02020603050405020304" pitchFamily="18" charset="0"/>
              </a:rPr>
              <a:t> and roughness of the surface relative to the wavelength. </a:t>
            </a:r>
            <a:br>
              <a:rPr lang="en-US" sz="1500" dirty="0">
                <a:latin typeface="Times New Roman" panose="02020603050405020304" pitchFamily="18" charset="0"/>
                <a:cs typeface="Times New Roman" panose="02020603050405020304" pitchFamily="18" charset="0"/>
              </a:rPr>
            </a:br>
            <a:endParaRPr lang="en-US" sz="1500" dirty="0">
              <a:latin typeface="Times New Roman" panose="02020603050405020304" pitchFamily="18" charset="0"/>
              <a:cs typeface="Times New Roman" panose="02020603050405020304" pitchFamily="18" charset="0"/>
            </a:endParaRPr>
          </a:p>
        </p:txBody>
      </p:sp>
      <p:pic>
        <p:nvPicPr>
          <p:cNvPr id="14" name="Picture 2" descr="https://ieeexplore.ieee.org/mediastore_new/IEEE/content/media/4563994/8586963/8611329/lain4-2892966-larg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8949" y="1524000"/>
            <a:ext cx="3247851" cy="326706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637783" y="4791064"/>
            <a:ext cx="2933816" cy="300082"/>
          </a:xfrm>
          <a:prstGeom prst="rect">
            <a:avLst/>
          </a:prstGeom>
        </p:spPr>
        <p:txBody>
          <a:bodyPr wrap="none">
            <a:spAutoFit/>
          </a:bodyPr>
          <a:lstStyle/>
          <a:p>
            <a:r>
              <a:rPr lang="en-US" sz="1050" dirty="0">
                <a:latin typeface="Verdana" panose="020B0604030504040204" pitchFamily="34" charset="0"/>
              </a:rPr>
              <a:t>System setup of the NLOS OCC testbed</a:t>
            </a:r>
            <a:r>
              <a:rPr lang="en-US" sz="1350" dirty="0">
                <a:solidFill>
                  <a:srgbClr val="666666"/>
                </a:solidFill>
                <a:latin typeface="Verdana" panose="020B0604030504040204" pitchFamily="34" charset="0"/>
              </a:rPr>
              <a:t>.</a:t>
            </a:r>
            <a:endParaRPr lang="en-US" sz="1350" dirty="0"/>
          </a:p>
        </p:txBody>
      </p:sp>
    </p:spTree>
    <p:extLst>
      <p:ext uri="{BB962C8B-B14F-4D97-AF65-F5344CB8AC3E}">
        <p14:creationId xmlns:p14="http://schemas.microsoft.com/office/powerpoint/2010/main" val="3558451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F4493C-0A9F-BC71-06C2-1E716F03A754}"/>
              </a:ext>
            </a:extLst>
          </p:cNvPr>
          <p:cNvSpPr>
            <a:spLocks noGrp="1"/>
          </p:cNvSpPr>
          <p:nvPr>
            <p:ph type="sldNum" sz="quarter" idx="4294967295"/>
          </p:nvPr>
        </p:nvSpPr>
        <p:spPr/>
        <p:txBody>
          <a:bodyPr/>
          <a:lstStyle/>
          <a:p>
            <a:fld id="{3FE5B538-B59D-40BE-A71D-808D1A583C60}" type="slidenum">
              <a:rPr lang="en-US" smtClean="0">
                <a:latin typeface="Times New Roman" panose="02020603050405020304" pitchFamily="18" charset="0"/>
                <a:cs typeface="Times New Roman" panose="02020603050405020304" pitchFamily="18" charset="0"/>
              </a:rPr>
              <a:t>8</a:t>
            </a:fld>
            <a:endParaRPr lang="en-US"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689D710-6915-F8BA-E423-CB9B6C1DE0AA}"/>
              </a:ext>
            </a:extLst>
          </p:cNvPr>
          <p:cNvSpPr txBox="1">
            <a:spLocks/>
          </p:cNvSpPr>
          <p:nvPr/>
        </p:nvSpPr>
        <p:spPr bwMode="auto">
          <a:xfrm>
            <a:off x="102409" y="832691"/>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sz="2400" kern="0" dirty="0">
                <a:solidFill>
                  <a:srgbClr val="44A4A6"/>
                </a:solidFill>
                <a:latin typeface="Times New Roman" panose="02020603050405020304" pitchFamily="18" charset="0"/>
                <a:cs typeface="Times New Roman" panose="02020603050405020304" pitchFamily="18" charset="0"/>
              </a:rPr>
              <a:t>Non Line of Sight (non-LOS)</a:t>
            </a:r>
          </a:p>
        </p:txBody>
      </p:sp>
      <p:pic>
        <p:nvPicPr>
          <p:cNvPr id="12" name="Picture 11"/>
          <p:cNvPicPr/>
          <p:nvPr/>
        </p:nvPicPr>
        <p:blipFill>
          <a:blip r:embed="rId3"/>
          <a:stretch>
            <a:fillRect/>
          </a:stretch>
        </p:blipFill>
        <p:spPr>
          <a:xfrm>
            <a:off x="713489" y="1885187"/>
            <a:ext cx="3525203" cy="762476"/>
          </a:xfrm>
          <a:prstGeom prst="rect">
            <a:avLst/>
          </a:prstGeom>
        </p:spPr>
      </p:pic>
      <mc:AlternateContent xmlns:mc="http://schemas.openxmlformats.org/markup-compatibility/2006" xmlns:a14="http://schemas.microsoft.com/office/drawing/2010/main">
        <mc:Choice Requires="a14">
          <p:sp>
            <p:nvSpPr>
              <p:cNvPr id="2" name="Rectangle 1"/>
              <p:cNvSpPr/>
              <p:nvPr/>
            </p:nvSpPr>
            <p:spPr>
              <a:xfrm>
                <a:off x="308296" y="2623965"/>
                <a:ext cx="4572000" cy="839717"/>
              </a:xfrm>
              <a:prstGeom prst="rect">
                <a:avLst/>
              </a:prstGeom>
            </p:spPr>
            <p:txBody>
              <a:bodyPr>
                <a:spAutoFit/>
              </a:bodyPr>
              <a:lstStyle/>
              <a:p>
                <a:br>
                  <a:rPr lang="el-GR" sz="1350" dirty="0"/>
                </a:br>
                <a:r>
                  <a:rPr lang="en-US" sz="1350" dirty="0"/>
                  <a:t>             </a:t>
                </a:r>
                <a14:m>
                  <m:oMath xmlns:m="http://schemas.openxmlformats.org/officeDocument/2006/math">
                    <m:sSub>
                      <m:sSubPr>
                        <m:ctrlPr>
                          <a:rPr lang="en-US" sz="1500" i="1">
                            <a:latin typeface="Cambria Math" panose="02040503050406030204" pitchFamily="18" charset="0"/>
                          </a:rPr>
                        </m:ctrlPr>
                      </m:sSubPr>
                      <m:e>
                        <m:r>
                          <a:rPr lang="en-US" sz="1500" i="1">
                            <a:latin typeface="Cambria Math" panose="02040503050406030204" pitchFamily="18" charset="0"/>
                          </a:rPr>
                          <m:t>𝐻</m:t>
                        </m:r>
                      </m:e>
                      <m:sub>
                        <m:r>
                          <a:rPr lang="en-US" sz="1500" i="1">
                            <a:latin typeface="Cambria Math" panose="02040503050406030204" pitchFamily="18" charset="0"/>
                          </a:rPr>
                          <m:t>𝑛𝑙𝑜𝑠</m:t>
                        </m:r>
                      </m:sub>
                    </m:sSub>
                    <m:r>
                      <a:rPr lang="en-US" sz="1500" i="1">
                        <a:latin typeface="Cambria Math" panose="02040503050406030204" pitchFamily="18" charset="0"/>
                      </a:rPr>
                      <m:t>𝐷𝑖𝑓𝑓</m:t>
                    </m:r>
                  </m:oMath>
                </a14:m>
                <a:r>
                  <a:rPr lang="en-US" sz="1350" dirty="0"/>
                  <a:t>=</a:t>
                </a:r>
                <a14:m>
                  <m:oMath xmlns:m="http://schemas.openxmlformats.org/officeDocument/2006/math">
                    <m:d>
                      <m:dPr>
                        <m:begChr m:val="{"/>
                        <m:endChr m:val=""/>
                        <m:ctrlPr>
                          <a:rPr lang="en-US" sz="1350" i="1">
                            <a:latin typeface="Cambria Math" panose="02040503050406030204" pitchFamily="18" charset="0"/>
                          </a:rPr>
                        </m:ctrlPr>
                      </m:dPr>
                      <m:e>
                        <m:eqArr>
                          <m:eqArrPr>
                            <m:ctrlPr>
                              <a:rPr lang="en-US" sz="1350" i="1">
                                <a:latin typeface="Cambria Math" panose="02040503050406030204" pitchFamily="18" charset="0"/>
                              </a:rPr>
                            </m:ctrlPr>
                          </m:eqArrPr>
                          <m:e>
                            <m:sSup>
                              <m:sSupPr>
                                <m:ctrlPr>
                                  <a:rPr lang="en-US" sz="1350" i="1">
                                    <a:solidFill>
                                      <a:srgbClr val="000000"/>
                                    </a:solidFill>
                                    <a:latin typeface="Cambria Math" panose="02040503050406030204" pitchFamily="18" charset="0"/>
                                  </a:rPr>
                                </m:ctrlPr>
                              </m:sSupPr>
                              <m:e>
                                <m:r>
                                  <a:rPr lang="en-US" sz="1350" i="1">
                                    <a:solidFill>
                                      <a:srgbClr val="000000"/>
                                    </a:solidFill>
                                    <a:latin typeface="Cambria Math" panose="02040503050406030204" pitchFamily="18" charset="0"/>
                                  </a:rPr>
                                  <m:t>𝑒</m:t>
                                </m:r>
                              </m:e>
                              <m:sup>
                                <m:f>
                                  <m:fPr>
                                    <m:ctrlPr>
                                      <a:rPr lang="en-US" sz="1350" i="1">
                                        <a:solidFill>
                                          <a:srgbClr val="000000"/>
                                        </a:solidFill>
                                        <a:latin typeface="Cambria Math" panose="02040503050406030204" pitchFamily="18" charset="0"/>
                                      </a:rPr>
                                    </m:ctrlPr>
                                  </m:fPr>
                                  <m:num>
                                    <m:sSub>
                                      <m:sSubPr>
                                        <m:ctrlPr>
                                          <a:rPr lang="en-US" sz="1350" i="1">
                                            <a:solidFill>
                                              <a:srgbClr val="000000"/>
                                            </a:solidFill>
                                            <a:latin typeface="Cambria Math" panose="02040503050406030204" pitchFamily="18" charset="0"/>
                                          </a:rPr>
                                        </m:ctrlPr>
                                      </m:sSubPr>
                                      <m:e>
                                        <m:r>
                                          <a:rPr lang="en-US" sz="1350" i="1">
                                            <a:solidFill>
                                              <a:srgbClr val="000000"/>
                                            </a:solidFill>
                                            <a:latin typeface="Cambria Math" panose="02040503050406030204" pitchFamily="18" charset="0"/>
                                          </a:rPr>
                                          <m:t>𝐴</m:t>
                                        </m:r>
                                      </m:e>
                                      <m:sub>
                                        <m:r>
                                          <a:rPr lang="en-US" sz="1350" i="1">
                                            <a:solidFill>
                                              <a:srgbClr val="000000"/>
                                            </a:solidFill>
                                            <a:latin typeface="Cambria Math" panose="02040503050406030204" pitchFamily="18" charset="0"/>
                                          </a:rPr>
                                          <m:t>𝑟</m:t>
                                        </m:r>
                                      </m:sub>
                                    </m:sSub>
                                    <m:r>
                                      <a:rPr lang="en-US" sz="1350" i="1">
                                        <a:solidFill>
                                          <a:srgbClr val="000000"/>
                                        </a:solidFill>
                                        <a:latin typeface="Cambria Math" panose="02040503050406030204" pitchFamily="18" charset="0"/>
                                      </a:rPr>
                                      <m:t>(</m:t>
                                    </m:r>
                                    <m:r>
                                      <a:rPr lang="en-US" sz="1350" i="1">
                                        <a:solidFill>
                                          <a:srgbClr val="000000"/>
                                        </a:solidFill>
                                        <a:latin typeface="Cambria Math" panose="02040503050406030204" pitchFamily="18" charset="0"/>
                                      </a:rPr>
                                      <m:t>𝑚</m:t>
                                    </m:r>
                                    <m:r>
                                      <a:rPr lang="en-US" sz="1350" i="1">
                                        <a:solidFill>
                                          <a:srgbClr val="000000"/>
                                        </a:solidFill>
                                        <a:latin typeface="Cambria Math" panose="02040503050406030204" pitchFamily="18" charset="0"/>
                                      </a:rPr>
                                      <m:t>+1)</m:t>
                                    </m:r>
                                  </m:num>
                                  <m:den>
                                    <m:r>
                                      <a:rPr lang="en-US" sz="1350" i="1">
                                        <a:solidFill>
                                          <a:srgbClr val="000000"/>
                                        </a:solidFill>
                                        <a:latin typeface="Cambria Math" panose="02040503050406030204" pitchFamily="18" charset="0"/>
                                      </a:rPr>
                                      <m:t>2</m:t>
                                    </m:r>
                                    <m:r>
                                      <a:rPr lang="en-US" sz="1350" i="1">
                                        <a:solidFill>
                                          <a:srgbClr val="000000"/>
                                        </a:solidFill>
                                        <a:latin typeface="Cambria Math" panose="02040503050406030204" pitchFamily="18" charset="0"/>
                                        <a:ea typeface="Cambria Math" panose="02040503050406030204" pitchFamily="18" charset="0"/>
                                      </a:rPr>
                                      <m:t>𝜋</m:t>
                                    </m:r>
                                    <m:sSup>
                                      <m:sSupPr>
                                        <m:ctrlPr>
                                          <a:rPr lang="en-US" sz="1350" i="1">
                                            <a:solidFill>
                                              <a:srgbClr val="000000"/>
                                            </a:solidFill>
                                            <a:latin typeface="Cambria Math" panose="02040503050406030204" pitchFamily="18" charset="0"/>
                                            <a:ea typeface="Cambria Math" panose="02040503050406030204" pitchFamily="18" charset="0"/>
                                          </a:rPr>
                                        </m:ctrlPr>
                                      </m:sSupPr>
                                      <m:e>
                                        <m:r>
                                          <a:rPr lang="en-US" sz="1350" i="1">
                                            <a:solidFill>
                                              <a:srgbClr val="000000"/>
                                            </a:solidFill>
                                            <a:latin typeface="Cambria Math" panose="02040503050406030204" pitchFamily="18" charset="0"/>
                                            <a:ea typeface="Cambria Math" panose="02040503050406030204" pitchFamily="18" charset="0"/>
                                          </a:rPr>
                                          <m:t>𝑉</m:t>
                                        </m:r>
                                      </m:e>
                                      <m:sup>
                                        <m:r>
                                          <a:rPr lang="en-US" sz="1350" i="1">
                                            <a:solidFill>
                                              <a:srgbClr val="000000"/>
                                            </a:solidFill>
                                            <a:latin typeface="Cambria Math" panose="02040503050406030204" pitchFamily="18" charset="0"/>
                                            <a:ea typeface="Cambria Math" panose="02040503050406030204" pitchFamily="18" charset="0"/>
                                          </a:rPr>
                                          <m:t>2</m:t>
                                        </m:r>
                                      </m:sup>
                                    </m:sSup>
                                  </m:den>
                                </m:f>
                                <m:sSup>
                                  <m:sSupPr>
                                    <m:ctrlPr>
                                      <a:rPr lang="en-US" sz="1350" i="1">
                                        <a:solidFill>
                                          <a:srgbClr val="000000"/>
                                        </a:solidFill>
                                        <a:latin typeface="Cambria Math" panose="02040503050406030204" pitchFamily="18" charset="0"/>
                                      </a:rPr>
                                    </m:ctrlPr>
                                  </m:sSupPr>
                                  <m:e>
                                    <m:r>
                                      <m:rPr>
                                        <m:nor/>
                                      </m:rPr>
                                      <a:rPr lang="en-US" sz="1350" i="1" dirty="0">
                                        <a:solidFill>
                                          <a:srgbClr val="000000"/>
                                        </a:solidFill>
                                        <a:latin typeface="CMTI8"/>
                                      </a:rPr>
                                      <m:t>cos</m:t>
                                    </m:r>
                                  </m:e>
                                  <m:sup>
                                    <m:r>
                                      <a:rPr lang="en-US" sz="1350" i="1">
                                        <a:solidFill>
                                          <a:srgbClr val="000000"/>
                                        </a:solidFill>
                                        <a:latin typeface="Cambria Math" panose="02040503050406030204" pitchFamily="18" charset="0"/>
                                      </a:rPr>
                                      <m:t>𝑚</m:t>
                                    </m:r>
                                  </m:sup>
                                </m:sSup>
                                <m:r>
                                  <m:rPr>
                                    <m:nor/>
                                  </m:rPr>
                                  <a:rPr lang="en-US" sz="1350" dirty="0">
                                    <a:solidFill>
                                      <a:srgbClr val="000000"/>
                                    </a:solidFill>
                                    <a:latin typeface="CMR8"/>
                                  </a:rPr>
                                  <m:t>(</m:t>
                                </m:r>
                                <m:r>
                                  <m:rPr>
                                    <m:nor/>
                                  </m:rPr>
                                  <a:rPr lang="el-GR" sz="1350" i="1" dirty="0">
                                    <a:solidFill>
                                      <a:srgbClr val="000000"/>
                                    </a:solidFill>
                                    <a:latin typeface="CMMI8"/>
                                  </a:rPr>
                                  <m:t>ϕ</m:t>
                                </m:r>
                                <m:r>
                                  <m:rPr>
                                    <m:nor/>
                                  </m:rPr>
                                  <a:rPr lang="el-GR" sz="1350" dirty="0">
                                    <a:solidFill>
                                      <a:srgbClr val="000000"/>
                                    </a:solidFill>
                                    <a:latin typeface="CMR8"/>
                                  </a:rPr>
                                  <m:t>)</m:t>
                                </m:r>
                                <m:r>
                                  <m:rPr>
                                    <m:nor/>
                                  </m:rPr>
                                  <a:rPr lang="en-US" sz="1350" i="1" dirty="0">
                                    <a:solidFill>
                                      <a:srgbClr val="000000"/>
                                    </a:solidFill>
                                    <a:latin typeface="CMTI8"/>
                                  </a:rPr>
                                  <m:t>cos</m:t>
                                </m:r>
                                <m:sSub>
                                  <m:sSubPr>
                                    <m:ctrlPr>
                                      <a:rPr lang="en-US" sz="1350" i="1">
                                        <a:solidFill>
                                          <a:srgbClr val="000000"/>
                                        </a:solidFill>
                                        <a:latin typeface="Cambria Math" panose="02040503050406030204" pitchFamily="18" charset="0"/>
                                      </a:rPr>
                                    </m:ctrlPr>
                                  </m:sSubPr>
                                  <m:e>
                                    <m:r>
                                      <m:rPr>
                                        <m:nor/>
                                      </m:rPr>
                                      <a:rPr lang="el-GR" sz="1350" i="1" dirty="0">
                                        <a:solidFill>
                                          <a:srgbClr val="000000"/>
                                        </a:solidFill>
                                        <a:latin typeface="CMMI8"/>
                                      </a:rPr>
                                      <m:t>β</m:t>
                                    </m:r>
                                  </m:e>
                                  <m:sub>
                                    <m:r>
                                      <a:rPr lang="en-US" sz="1350" i="1">
                                        <a:solidFill>
                                          <a:srgbClr val="000000"/>
                                        </a:solidFill>
                                        <a:latin typeface="Cambria Math" panose="02040503050406030204" pitchFamily="18" charset="0"/>
                                      </a:rPr>
                                      <m:t>𝑖</m:t>
                                    </m:r>
                                    <m:r>
                                      <a:rPr lang="en-US" sz="1350" i="1">
                                        <a:solidFill>
                                          <a:srgbClr val="000000"/>
                                        </a:solidFill>
                                        <a:latin typeface="Cambria Math" panose="02040503050406030204" pitchFamily="18" charset="0"/>
                                      </a:rPr>
                                      <m:t>,</m:t>
                                    </m:r>
                                    <m:r>
                                      <a:rPr lang="en-US" sz="1350" i="1">
                                        <a:solidFill>
                                          <a:srgbClr val="000000"/>
                                        </a:solidFill>
                                        <a:latin typeface="Cambria Math" panose="02040503050406030204" pitchFamily="18" charset="0"/>
                                      </a:rPr>
                                      <m:t>𝑗</m:t>
                                    </m:r>
                                  </m:sub>
                                </m:sSub>
                              </m:sup>
                            </m:sSup>
                          </m:e>
                          <m:e>
                            <m:r>
                              <a:rPr lang="en-US" sz="1350" i="1">
                                <a:latin typeface="Cambria Math" panose="02040503050406030204" pitchFamily="18" charset="0"/>
                              </a:rPr>
                              <m:t>0</m:t>
                            </m:r>
                          </m:e>
                        </m:eqArr>
                      </m:e>
                    </m:d>
                  </m:oMath>
                </a14:m>
                <a:endParaRPr lang="en-US" sz="1350" dirty="0"/>
              </a:p>
            </p:txBody>
          </p:sp>
        </mc:Choice>
        <mc:Fallback xmlns="">
          <p:sp>
            <p:nvSpPr>
              <p:cNvPr id="2" name="Rectangle 1"/>
              <p:cNvSpPr>
                <a:spLocks noRot="1" noChangeAspect="1" noMove="1" noResize="1" noEditPoints="1" noAdjustHandles="1" noChangeArrowheads="1" noChangeShapeType="1" noTextEdit="1"/>
              </p:cNvSpPr>
              <p:nvPr/>
            </p:nvSpPr>
            <p:spPr>
              <a:xfrm>
                <a:off x="308296" y="2623965"/>
                <a:ext cx="4572000" cy="83971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17063" y="3601612"/>
                <a:ext cx="3194685" cy="30008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𝐻</m:t>
                          </m:r>
                        </m:e>
                        <m:sub>
                          <m:r>
                            <a:rPr lang="en-US" sz="1350" i="1">
                              <a:latin typeface="Cambria Math" panose="02040503050406030204" pitchFamily="18" charset="0"/>
                            </a:rPr>
                            <m:t>𝑡𝑜𝑡𝑎𝑙</m:t>
                          </m:r>
                        </m:sub>
                      </m:sSub>
                      <m:r>
                        <a:rPr lang="en-US" sz="1350" i="1">
                          <a:latin typeface="Cambria Math" panose="02040503050406030204" pitchFamily="18" charset="0"/>
                        </a:rPr>
                        <m:t>=</m:t>
                      </m:r>
                      <m:sSub>
                        <m:sSubPr>
                          <m:ctrlPr>
                            <a:rPr lang="en-US" sz="1350" i="1">
                              <a:latin typeface="Cambria Math" panose="02040503050406030204" pitchFamily="18" charset="0"/>
                            </a:rPr>
                          </m:ctrlPr>
                        </m:sSubPr>
                        <m:e>
                          <m:r>
                            <a:rPr lang="en-US" sz="1350" i="1">
                              <a:latin typeface="Cambria Math" panose="02040503050406030204" pitchFamily="18" charset="0"/>
                            </a:rPr>
                            <m:t>𝐻</m:t>
                          </m:r>
                        </m:e>
                        <m:sub>
                          <m:r>
                            <a:rPr lang="en-US" sz="1350" i="1">
                              <a:latin typeface="Cambria Math" panose="02040503050406030204" pitchFamily="18" charset="0"/>
                            </a:rPr>
                            <m:t>𝑙𝑜𝑠</m:t>
                          </m:r>
                        </m:sub>
                      </m:sSub>
                      <m:r>
                        <a:rPr lang="en-US" sz="1350" i="1">
                          <a:latin typeface="Cambria Math" panose="02040503050406030204" pitchFamily="18" charset="0"/>
                        </a:rPr>
                        <m:t>+</m:t>
                      </m:r>
                      <m:sSub>
                        <m:sSubPr>
                          <m:ctrlPr>
                            <a:rPr lang="en-US" sz="1350" i="1">
                              <a:latin typeface="Cambria Math" panose="02040503050406030204" pitchFamily="18" charset="0"/>
                            </a:rPr>
                          </m:ctrlPr>
                        </m:sSubPr>
                        <m:e>
                          <m:r>
                            <a:rPr lang="en-US" sz="1350" i="1">
                              <a:latin typeface="Cambria Math" panose="02040503050406030204" pitchFamily="18" charset="0"/>
                            </a:rPr>
                            <m:t>𝐻</m:t>
                          </m:r>
                        </m:e>
                        <m:sub>
                          <m:r>
                            <a:rPr lang="en-US" sz="1350" i="1">
                              <a:latin typeface="Cambria Math" panose="02040503050406030204" pitchFamily="18" charset="0"/>
                            </a:rPr>
                            <m:t>𝑛𝑙𝑜𝑠</m:t>
                          </m:r>
                        </m:sub>
                      </m:sSub>
                    </m:oMath>
                  </m:oMathPara>
                </a14:m>
                <a:endParaRPr lang="en-US" sz="1350" dirty="0"/>
              </a:p>
            </p:txBody>
          </p:sp>
        </mc:Choice>
        <mc:Fallback xmlns="">
          <p:sp>
            <p:nvSpPr>
              <p:cNvPr id="5" name="TextBox 4"/>
              <p:cNvSpPr txBox="1">
                <a:spLocks noRot="1" noChangeAspect="1" noMove="1" noResize="1" noEditPoints="1" noAdjustHandles="1" noChangeArrowheads="1" noChangeShapeType="1" noTextEdit="1"/>
              </p:cNvSpPr>
              <p:nvPr/>
            </p:nvSpPr>
            <p:spPr>
              <a:xfrm>
                <a:off x="117063" y="3601612"/>
                <a:ext cx="3194685" cy="300082"/>
              </a:xfrm>
              <a:prstGeom prst="rect">
                <a:avLst/>
              </a:prstGeom>
              <a:blipFill>
                <a:blip r:embed="rId5"/>
                <a:stretch>
                  <a:fillRect/>
                </a:stretch>
              </a:blipFill>
            </p:spPr>
            <p:txBody>
              <a:bodyPr/>
              <a:lstStyle/>
              <a:p>
                <a:r>
                  <a:rPr lang="en-US">
                    <a:noFill/>
                  </a:rPr>
                  <a:t> </a:t>
                </a:r>
              </a:p>
            </p:txBody>
          </p:sp>
        </mc:Fallback>
      </mc:AlternateContent>
      <p:pic>
        <p:nvPicPr>
          <p:cNvPr id="18" name="Picture 1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00600" y="1676400"/>
            <a:ext cx="3814550" cy="3328672"/>
          </a:xfrm>
          <a:prstGeom prst="rect">
            <a:avLst/>
          </a:prstGeom>
          <a:noFill/>
        </p:spPr>
      </p:pic>
      <p:pic>
        <p:nvPicPr>
          <p:cNvPr id="6" name="Picture 5"/>
          <p:cNvPicPr>
            <a:picLocks noChangeAspect="1"/>
          </p:cNvPicPr>
          <p:nvPr/>
        </p:nvPicPr>
        <p:blipFill>
          <a:blip r:embed="rId7"/>
          <a:stretch>
            <a:fillRect/>
          </a:stretch>
        </p:blipFill>
        <p:spPr>
          <a:xfrm>
            <a:off x="773200" y="3991892"/>
            <a:ext cx="3377858" cy="725868"/>
          </a:xfrm>
          <a:prstGeom prst="rect">
            <a:avLst/>
          </a:prstGeom>
        </p:spPr>
      </p:pic>
      <p:pic>
        <p:nvPicPr>
          <p:cNvPr id="3" name="Picture 2"/>
          <p:cNvPicPr>
            <a:picLocks noChangeAspect="1"/>
          </p:cNvPicPr>
          <p:nvPr/>
        </p:nvPicPr>
        <p:blipFill>
          <a:blip r:embed="rId8"/>
          <a:stretch>
            <a:fillRect/>
          </a:stretch>
        </p:blipFill>
        <p:spPr>
          <a:xfrm>
            <a:off x="736935" y="4807958"/>
            <a:ext cx="3309490" cy="643764"/>
          </a:xfrm>
          <a:prstGeom prst="rect">
            <a:avLst/>
          </a:prstGeom>
        </p:spPr>
      </p:pic>
    </p:spTree>
    <p:extLst>
      <p:ext uri="{BB962C8B-B14F-4D97-AF65-F5344CB8AC3E}">
        <p14:creationId xmlns:p14="http://schemas.microsoft.com/office/powerpoint/2010/main" val="1534140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F4493C-0A9F-BC71-06C2-1E716F03A754}"/>
              </a:ext>
            </a:extLst>
          </p:cNvPr>
          <p:cNvSpPr>
            <a:spLocks noGrp="1"/>
          </p:cNvSpPr>
          <p:nvPr>
            <p:ph type="sldNum" sz="quarter" idx="4294967295"/>
          </p:nvPr>
        </p:nvSpPr>
        <p:spPr/>
        <p:txBody>
          <a:bodyPr/>
          <a:lstStyle/>
          <a:p>
            <a:fld id="{3FE5B538-B59D-40BE-A71D-808D1A583C60}" type="slidenum">
              <a:rPr lang="en-US" smtClean="0">
                <a:latin typeface="Times New Roman" panose="02020603050405020304" pitchFamily="18" charset="0"/>
                <a:cs typeface="Times New Roman" panose="02020603050405020304" pitchFamily="18" charset="0"/>
              </a:rPr>
              <a:t>9</a:t>
            </a:fld>
            <a:endParaRPr lang="en-US"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689D710-6915-F8BA-E423-CB9B6C1DE0AA}"/>
              </a:ext>
            </a:extLst>
          </p:cNvPr>
          <p:cNvSpPr txBox="1">
            <a:spLocks/>
          </p:cNvSpPr>
          <p:nvPr/>
        </p:nvSpPr>
        <p:spPr bwMode="auto">
          <a:xfrm>
            <a:off x="271714" y="762000"/>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kern="0" dirty="0">
                <a:solidFill>
                  <a:srgbClr val="44A4A6"/>
                </a:solidFill>
                <a:latin typeface="Times New Roman" panose="02020603050405020304" pitchFamily="18" charset="0"/>
                <a:cs typeface="Times New Roman" panose="02020603050405020304" pitchFamily="18" charset="0"/>
              </a:rPr>
              <a:t>MIMO in OCC</a:t>
            </a:r>
          </a:p>
        </p:txBody>
      </p:sp>
      <p:sp>
        <p:nvSpPr>
          <p:cNvPr id="2" name="Rectangle 1"/>
          <p:cNvSpPr/>
          <p:nvPr/>
        </p:nvSpPr>
        <p:spPr>
          <a:xfrm>
            <a:off x="685800" y="1447800"/>
            <a:ext cx="3886200" cy="4247317"/>
          </a:xfrm>
          <a:prstGeom prst="rect">
            <a:avLst/>
          </a:prstGeom>
        </p:spPr>
        <p:txBody>
          <a:bodyPr wrap="square">
            <a:spAutoFit/>
          </a:bodyPr>
          <a:lstStyle/>
          <a:p>
            <a:pPr algn="just"/>
            <a:r>
              <a:rPr lang="en-US" dirty="0">
                <a:solidFill>
                  <a:srgbClr val="1F1F1F"/>
                </a:solidFill>
                <a:latin typeface="Times New Roman" panose="02020603050405020304" pitchFamily="18" charset="0"/>
                <a:cs typeface="Times New Roman" panose="02020603050405020304" pitchFamily="18" charset="0"/>
              </a:rPr>
              <a:t>Recently, MIMO technology has also been applied to NLOS-OCC to improve system throughput.</a:t>
            </a:r>
            <a:r>
              <a:rPr lang="en-US" dirty="0"/>
              <a:t> Similarly with visible light communication, the applications and service of camera are combination of lighting purpose and communication function. </a:t>
            </a:r>
            <a:br>
              <a:rPr lang="en-US" dirty="0"/>
            </a:br>
            <a:endParaRPr lang="en-US" dirty="0">
              <a:solidFill>
                <a:srgbClr val="1F1F1F"/>
              </a:solidFill>
              <a:latin typeface="Times New Roman" panose="02020603050405020304" pitchFamily="18" charset="0"/>
              <a:cs typeface="Times New Roman" panose="02020603050405020304" pitchFamily="18" charset="0"/>
            </a:endParaRPr>
          </a:p>
          <a:p>
            <a:pPr algn="just"/>
            <a:r>
              <a:rPr lang="en-US" dirty="0"/>
              <a:t>In addition, there are still a few challenges in NLOS-OCC including (</a:t>
            </a:r>
            <a:r>
              <a:rPr lang="en-US" dirty="0" err="1"/>
              <a:t>i</a:t>
            </a:r>
            <a:r>
              <a:rPr lang="en-US" dirty="0"/>
              <a:t>) higher levels of attenuation due to diffuse reflections, thus lower </a:t>
            </a:r>
            <a:r>
              <a:rPr lang="en-US" dirty="0">
                <a:hlinkClick r:id="rId3" tooltip="Learn more about signal to noise ratio from ScienceDirect's AI-generated Topic Pages"/>
              </a:rPr>
              <a:t>signal to noise ratio</a:t>
            </a:r>
            <a:r>
              <a:rPr lang="en-US" dirty="0"/>
              <a:t> (SNR); (ii) increased levels of interference due to light signals from other sources.</a:t>
            </a:r>
            <a:endParaRPr lang="en-US" dirty="0">
              <a:latin typeface="Times New Roman" panose="02020603050405020304" pitchFamily="18" charset="0"/>
              <a:cs typeface="Times New Roman" panose="02020603050405020304" pitchFamily="18" charset="0"/>
            </a:endParaRPr>
          </a:p>
        </p:txBody>
      </p:sp>
      <p:pic>
        <p:nvPicPr>
          <p:cNvPr id="17" name="Picture 16" descr="MIMO-VLC system model | Download Scientific Diagram"/>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828800"/>
            <a:ext cx="3967491" cy="2971800"/>
          </a:xfrm>
          <a:prstGeom prst="rect">
            <a:avLst/>
          </a:prstGeom>
          <a:noFill/>
          <a:ln>
            <a:noFill/>
          </a:ln>
        </p:spPr>
      </p:pic>
    </p:spTree>
    <p:extLst>
      <p:ext uri="{BB962C8B-B14F-4D97-AF65-F5344CB8AC3E}">
        <p14:creationId xmlns:p14="http://schemas.microsoft.com/office/powerpoint/2010/main" val="2905319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20753</TotalTime>
  <Words>3460</Words>
  <Application>Microsoft Office PowerPoint</Application>
  <PresentationFormat>화면 슬라이드 쇼(4:3)</PresentationFormat>
  <Paragraphs>200</Paragraphs>
  <Slides>11</Slides>
  <Notes>7</Notes>
  <HiddenSlides>0</HiddenSlides>
  <MMClips>0</MMClips>
  <ScaleCrop>false</ScaleCrop>
  <HeadingPairs>
    <vt:vector size="6" baseType="variant">
      <vt:variant>
        <vt:lpstr>사용한 글꼴</vt:lpstr>
      </vt:variant>
      <vt:variant>
        <vt:i4>11</vt:i4>
      </vt:variant>
      <vt:variant>
        <vt:lpstr>테마</vt:lpstr>
      </vt:variant>
      <vt:variant>
        <vt:i4>1</vt:i4>
      </vt:variant>
      <vt:variant>
        <vt:lpstr>슬라이드 제목</vt:lpstr>
      </vt:variant>
      <vt:variant>
        <vt:i4>11</vt:i4>
      </vt:variant>
    </vt:vector>
  </HeadingPairs>
  <TitlesOfParts>
    <vt:vector size="23" baseType="lpstr">
      <vt:lpstr>CMMI8</vt:lpstr>
      <vt:lpstr>CMR8</vt:lpstr>
      <vt:lpstr>CMTI8</vt:lpstr>
      <vt:lpstr>ＭＳ Ｐゴシック</vt:lpstr>
      <vt:lpstr>Söhne</vt:lpstr>
      <vt:lpstr>Arial</vt:lpstr>
      <vt:lpstr>Calibri</vt:lpstr>
      <vt:lpstr>Cambria Math</vt:lpstr>
      <vt:lpstr>Times New Roman</vt:lpstr>
      <vt:lpstr>Verdana</vt:lpstr>
      <vt:lpstr>Wingdings</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969</cp:revision>
  <cp:lastPrinted>2017-05-07T15:48:38Z</cp:lastPrinted>
  <dcterms:created xsi:type="dcterms:W3CDTF">2010-05-15T17:50:32Z</dcterms:created>
  <dcterms:modified xsi:type="dcterms:W3CDTF">2024-01-14T20:18:25Z</dcterms:modified>
</cp:coreProperties>
</file>