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6" r:id="rId2"/>
    <p:sldId id="311" r:id="rId3"/>
    <p:sldId id="379" r:id="rId4"/>
    <p:sldId id="260" r:id="rId5"/>
    <p:sldId id="263" r:id="rId6"/>
    <p:sldId id="386" r:id="rId7"/>
    <p:sldId id="387" r:id="rId8"/>
    <p:sldId id="385" r:id="rId9"/>
    <p:sldId id="262"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5FD504-0D7E-4A63-A61A-743FFE60FC70}" v="2" dt="2024-01-16T12:56:38.4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4" autoAdjust="0"/>
    <p:restoredTop sz="93488" autoAdjust="0"/>
  </p:normalViewPr>
  <p:slideViewPr>
    <p:cSldViewPr>
      <p:cViewPr varScale="1">
        <p:scale>
          <a:sx n="77" d="100"/>
          <a:sy n="77" d="100"/>
        </p:scale>
        <p:origin x="1512" y="5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9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297F7E-E8A7-4B6B-9BA2-CDA69F4DA415}" type="slidenum">
              <a:rPr lang="en-US" smtClean="0"/>
              <a:t>4</a:t>
            </a:fld>
            <a:endParaRPr lang="en-US"/>
          </a:p>
        </p:txBody>
      </p:sp>
    </p:spTree>
    <p:extLst>
      <p:ext uri="{BB962C8B-B14F-4D97-AF65-F5344CB8AC3E}">
        <p14:creationId xmlns:p14="http://schemas.microsoft.com/office/powerpoint/2010/main" val="2930947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5</a:t>
            </a:fld>
            <a:endParaRPr lang="en-US"/>
          </a:p>
        </p:txBody>
      </p:sp>
    </p:spTree>
    <p:extLst>
      <p:ext uri="{BB962C8B-B14F-4D97-AF65-F5344CB8AC3E}">
        <p14:creationId xmlns:p14="http://schemas.microsoft.com/office/powerpoint/2010/main" val="2042487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7</a:t>
            </a:fld>
            <a:endParaRPr lang="en-US"/>
          </a:p>
        </p:txBody>
      </p:sp>
    </p:spTree>
    <p:extLst>
      <p:ext uri="{BB962C8B-B14F-4D97-AF65-F5344CB8AC3E}">
        <p14:creationId xmlns:p14="http://schemas.microsoft.com/office/powerpoint/2010/main" val="435362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ko-KR" sz="1400" b="1" dirty="0">
                <a:solidFill>
                  <a:schemeClr val="tx1"/>
                </a:solidFill>
                <a:latin typeface="Times New Roman" pitchFamily="18" charset="0"/>
                <a:cs typeface="Times New Roman" pitchFamily="18" charset="0"/>
              </a:rPr>
              <a:t>DCN 15-24-0044-01-0000</a:t>
            </a:r>
          </a:p>
          <a:p>
            <a:pPr algn="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1/16/2024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047536"/>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0"/>
              </a:spcBef>
              <a:spcAft>
                <a:spcPct val="0"/>
              </a:spcAft>
            </a:pPr>
            <a:r>
              <a:rPr lang="en-US" altLang="en-US"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latin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OCC MAC and Network Layer for Bidirectional communications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Muhammad Miftah Faridh,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02707,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ja-JP" sz="1600" dirty="0" err="1">
                <a:latin typeface="Times New Roman" panose="02020603050405020304" pitchFamily="18" charset="0"/>
                <a:ea typeface="ＭＳ Ｐゴシック" charset="-128"/>
                <a:cs typeface="Times New Roman" panose="02020603050405020304" pitchFamily="18" charset="0"/>
              </a:rPr>
              <a:t>yjang</a:t>
            </a:r>
            <a:r>
              <a:rPr lang="en-US" altLang="ko-KR" sz="1600" dirty="0" err="1">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of OCC for MAC/Network layer and Bidirectional Communication</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a:t>
            </a:r>
            <a:r>
              <a:rPr lang="it-IT" altLang="ko-KR" sz="1600" dirty="0">
                <a:latin typeface="Times New Roman" panose="02020603050405020304" pitchFamily="18" charset="0"/>
                <a:ea typeface="ＭＳ Ｐゴシック" charset="-128"/>
                <a:cs typeface="Times New Roman" panose="02020603050405020304" pitchFamily="18" charset="0"/>
              </a:rPr>
              <a:t>IEEE</a:t>
            </a:r>
            <a:r>
              <a:rPr lang="ko-KR" altLang="en-US"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ＭＳ Ｐゴシック" charset="-128"/>
                <a:cs typeface="Times New Roman" panose="02020603050405020304" pitchFamily="18" charset="0"/>
              </a:rPr>
              <a:t>802.15 </a:t>
            </a:r>
            <a:r>
              <a:rPr lang="en-US" altLang="ja-JP" sz="1600" dirty="0">
                <a:latin typeface="Times New Roman" panose="02020603050405020304" pitchFamily="18" charset="0"/>
                <a:ea typeface="ＭＳ Ｐゴシック" charset="-128"/>
                <a:cs typeface="Times New Roman" panose="02020603050405020304" pitchFamily="18" charset="0"/>
              </a:rPr>
              <a:t>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4820-6A4A-B9E1-3D2F-C69417FA3DE9}"/>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21794353-66A8-369D-841F-544BD198EE52}"/>
              </a:ext>
            </a:extLst>
          </p:cNvPr>
          <p:cNvSpPr>
            <a:spLocks noGrp="1"/>
          </p:cNvSpPr>
          <p:nvPr>
            <p:ph idx="1"/>
          </p:nvPr>
        </p:nvSpPr>
        <p:spPr/>
        <p:txBody>
          <a:bodyPr/>
          <a:lstStyle/>
          <a:p>
            <a:r>
              <a:rPr lang="en-US" b="0" i="0" dirty="0">
                <a:solidFill>
                  <a:srgbClr val="37393C"/>
                </a:solidFill>
                <a:effectLst/>
                <a:latin typeface="Arial" panose="020B0604020202020204" pitchFamily="34" charset="0"/>
              </a:rPr>
              <a:t>B. G. Guzman, M. S. Mir, D. F. Fonseca, A. Galisteo, Q. Wang, and D. </a:t>
            </a:r>
            <a:r>
              <a:rPr lang="en-US" b="0" i="0" dirty="0" err="1">
                <a:solidFill>
                  <a:srgbClr val="37393C"/>
                </a:solidFill>
                <a:effectLst/>
                <a:latin typeface="Arial" panose="020B0604020202020204" pitchFamily="34" charset="0"/>
              </a:rPr>
              <a:t>Giustiniano</a:t>
            </a:r>
            <a:r>
              <a:rPr lang="en-US" b="0" i="0" dirty="0">
                <a:solidFill>
                  <a:srgbClr val="37393C"/>
                </a:solidFill>
                <a:effectLst/>
                <a:latin typeface="Arial" panose="020B0604020202020204" pitchFamily="34" charset="0"/>
              </a:rPr>
              <a:t>, “Prototyping visible light communication for the internet of things using </a:t>
            </a:r>
            <a:r>
              <a:rPr lang="en-US" b="0" i="0" dirty="0" err="1">
                <a:solidFill>
                  <a:srgbClr val="37393C"/>
                </a:solidFill>
                <a:effectLst/>
                <a:latin typeface="Arial" panose="020B0604020202020204" pitchFamily="34" charset="0"/>
              </a:rPr>
              <a:t>OpenVLC</a:t>
            </a:r>
            <a:r>
              <a:rPr lang="en-US" b="0" i="0" dirty="0">
                <a:solidFill>
                  <a:srgbClr val="37393C"/>
                </a:solidFill>
                <a:effectLst/>
                <a:latin typeface="Arial" panose="020B0604020202020204" pitchFamily="34" charset="0"/>
              </a:rPr>
              <a:t>,” </a:t>
            </a:r>
            <a:r>
              <a:rPr lang="en-US" b="0" i="1" dirty="0">
                <a:solidFill>
                  <a:srgbClr val="37393C"/>
                </a:solidFill>
                <a:effectLst/>
                <a:latin typeface="Arial" panose="020B0604020202020204" pitchFamily="34" charset="0"/>
              </a:rPr>
              <a:t>IEEE </a:t>
            </a:r>
            <a:r>
              <a:rPr lang="en-US" b="0" i="1" dirty="0" err="1">
                <a:solidFill>
                  <a:srgbClr val="37393C"/>
                </a:solidFill>
                <a:effectLst/>
                <a:latin typeface="Arial" panose="020B0604020202020204" pitchFamily="34" charset="0"/>
              </a:rPr>
              <a:t>Commun</a:t>
            </a:r>
            <a:r>
              <a:rPr lang="en-US" b="0" i="1" dirty="0">
                <a:solidFill>
                  <a:srgbClr val="37393C"/>
                </a:solidFill>
                <a:effectLst/>
                <a:latin typeface="Arial" panose="020B0604020202020204" pitchFamily="34" charset="0"/>
              </a:rPr>
              <a:t>. Mag.</a:t>
            </a:r>
            <a:r>
              <a:rPr lang="en-US" b="0" i="0" dirty="0">
                <a:solidFill>
                  <a:srgbClr val="37393C"/>
                </a:solidFill>
                <a:effectLst/>
                <a:latin typeface="Arial" panose="020B0604020202020204" pitchFamily="34" charset="0"/>
              </a:rPr>
              <a:t>, vol. 61, no. 5, pp. 122–128, 2023.</a:t>
            </a:r>
            <a:endParaRPr lang="en-US" dirty="0"/>
          </a:p>
        </p:txBody>
      </p:sp>
    </p:spTree>
    <p:extLst>
      <p:ext uri="{BB962C8B-B14F-4D97-AF65-F5344CB8AC3E}">
        <p14:creationId xmlns:p14="http://schemas.microsoft.com/office/powerpoint/2010/main" val="1329876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OCC MAC and Network Layer for Bidirectional communications </a:t>
            </a:r>
          </a:p>
          <a:p>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16,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Methodology</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5007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00E5D-0ED4-8DFF-EA1B-43A6459CC8E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EB680D5C-F1FE-1176-7059-5E9800399270}"/>
              </a:ext>
            </a:extLst>
          </p:cNvPr>
          <p:cNvSpPr>
            <a:spLocks noGrp="1"/>
          </p:cNvSpPr>
          <p:nvPr>
            <p:ph idx="1"/>
          </p:nvPr>
        </p:nvSpPr>
        <p:spPr/>
        <p:txBody>
          <a:bodyPr>
            <a:normAutofit/>
          </a:bodyPr>
          <a:lstStyle/>
          <a:p>
            <a:pPr algn="l">
              <a:buFont typeface="Arial" panose="020B0604020202020204" pitchFamily="34" charset="0"/>
              <a:buChar char="•"/>
            </a:pPr>
            <a:r>
              <a:rPr lang="en-US" b="0" i="0" dirty="0">
                <a:effectLst/>
                <a:latin typeface="Google Sans"/>
              </a:rPr>
              <a:t>Challenges of Bidirectional OCC:</a:t>
            </a:r>
          </a:p>
          <a:p>
            <a:pPr marL="742950" lvl="1" indent="-285750" algn="l">
              <a:buFont typeface="Arial" panose="020B0604020202020204" pitchFamily="34" charset="0"/>
              <a:buChar char="•"/>
            </a:pPr>
            <a:r>
              <a:rPr lang="en-US" b="0" i="0" dirty="0">
                <a:effectLst/>
                <a:latin typeface="Google Sans"/>
              </a:rPr>
              <a:t>Limited field of view and hidden node problem</a:t>
            </a:r>
          </a:p>
          <a:p>
            <a:pPr marL="742950" lvl="1" indent="-285750" algn="l">
              <a:buFont typeface="Arial" panose="020B0604020202020204" pitchFamily="34" charset="0"/>
              <a:buChar char="•"/>
            </a:pPr>
            <a:r>
              <a:rPr lang="en-US" b="0" i="0" dirty="0">
                <a:effectLst/>
                <a:latin typeface="Google Sans"/>
              </a:rPr>
              <a:t>High computational demands for real-time processing</a:t>
            </a:r>
          </a:p>
          <a:p>
            <a:pPr marL="742950" lvl="1" indent="-285750" algn="l">
              <a:buFont typeface="Arial" panose="020B0604020202020204" pitchFamily="34" charset="0"/>
              <a:buChar char="•"/>
            </a:pPr>
            <a:r>
              <a:rPr lang="en-US" b="0" i="0" dirty="0">
                <a:effectLst/>
                <a:latin typeface="Google Sans"/>
              </a:rPr>
              <a:t>Security concerns with visible light transmissions</a:t>
            </a:r>
          </a:p>
          <a:p>
            <a:pPr algn="l">
              <a:buFont typeface="Arial" panose="020B0604020202020204" pitchFamily="34" charset="0"/>
              <a:buChar char="•"/>
            </a:pPr>
            <a:r>
              <a:rPr lang="en-US" b="0" i="0" dirty="0">
                <a:effectLst/>
                <a:latin typeface="Google Sans"/>
              </a:rPr>
              <a:t>Current MAC Mechanisms:</a:t>
            </a:r>
          </a:p>
          <a:p>
            <a:pPr marL="742950" lvl="1" indent="-285750" algn="l">
              <a:buFont typeface="Arial" panose="020B0604020202020204" pitchFamily="34" charset="0"/>
              <a:buChar char="•"/>
            </a:pPr>
            <a:r>
              <a:rPr lang="en-US" b="0" i="0" dirty="0">
                <a:effectLst/>
                <a:latin typeface="Google Sans"/>
              </a:rPr>
              <a:t>Need for efficient collision avoidance and hidden node mitigation</a:t>
            </a:r>
          </a:p>
        </p:txBody>
      </p:sp>
    </p:spTree>
    <p:extLst>
      <p:ext uri="{BB962C8B-B14F-4D97-AF65-F5344CB8AC3E}">
        <p14:creationId xmlns:p14="http://schemas.microsoft.com/office/powerpoint/2010/main" val="3514981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A83AE-A61E-DA20-59BC-B1062BE32C34}"/>
              </a:ext>
            </a:extLst>
          </p:cNvPr>
          <p:cNvSpPr>
            <a:spLocks noGrp="1"/>
          </p:cNvSpPr>
          <p:nvPr>
            <p:ph type="title"/>
          </p:nvPr>
        </p:nvSpPr>
        <p:spPr/>
        <p:txBody>
          <a:bodyPr/>
          <a:lstStyle/>
          <a:p>
            <a:r>
              <a:rPr lang="en-US" b="0" i="0" dirty="0">
                <a:effectLst/>
                <a:latin typeface="Google Sans"/>
              </a:rPr>
              <a:t>Methodology:</a:t>
            </a:r>
            <a:endParaRPr lang="en-US" dirty="0"/>
          </a:p>
        </p:txBody>
      </p:sp>
      <p:sp>
        <p:nvSpPr>
          <p:cNvPr id="3" name="Content Placeholder 2">
            <a:extLst>
              <a:ext uri="{FF2B5EF4-FFF2-40B4-BE49-F238E27FC236}">
                <a16:creationId xmlns:a16="http://schemas.microsoft.com/office/drawing/2014/main" id="{B03222E9-8C71-4762-7C18-2A25B85EDE13}"/>
              </a:ext>
            </a:extLst>
          </p:cNvPr>
          <p:cNvSpPr>
            <a:spLocks noGrp="1"/>
          </p:cNvSpPr>
          <p:nvPr>
            <p:ph idx="1"/>
          </p:nvPr>
        </p:nvSpPr>
        <p:spPr>
          <a:xfrm>
            <a:off x="457200" y="1295400"/>
            <a:ext cx="8229600" cy="4830763"/>
          </a:xfrm>
        </p:spPr>
        <p:txBody>
          <a:bodyPr>
            <a:normAutofit fontScale="62500" lnSpcReduction="20000"/>
          </a:bodyPr>
          <a:lstStyle/>
          <a:p>
            <a:pPr algn="l">
              <a:lnSpc>
                <a:spcPct val="120000"/>
              </a:lnSpc>
              <a:buFont typeface="+mj-lt"/>
              <a:buAutoNum type="arabicPeriod"/>
            </a:pPr>
            <a:r>
              <a:rPr lang="en-US" dirty="0">
                <a:latin typeface="Google Sans"/>
              </a:rPr>
              <a:t>New </a:t>
            </a:r>
            <a:r>
              <a:rPr lang="en-US" b="0" i="0" dirty="0">
                <a:effectLst/>
                <a:latin typeface="Google Sans"/>
              </a:rPr>
              <a:t>MAC Protocol for OCC (CSMA with collision detection and hidden avoidance; </a:t>
            </a:r>
            <a:r>
              <a:rPr lang="en-US" dirty="0">
                <a:latin typeface="Google Sans"/>
              </a:rPr>
              <a:t>CSMA/CD-HA</a:t>
            </a:r>
            <a:r>
              <a:rPr lang="en-US" b="0" i="0" dirty="0">
                <a:effectLst/>
                <a:latin typeface="Google Sans"/>
              </a:rPr>
              <a:t>)</a:t>
            </a:r>
          </a:p>
          <a:p>
            <a:pPr>
              <a:lnSpc>
                <a:spcPct val="120000"/>
              </a:lnSpc>
            </a:pPr>
            <a:r>
              <a:rPr lang="en-US" dirty="0">
                <a:latin typeface="Google Sans"/>
              </a:rPr>
              <a:t>CSMA/CD-HA protocol: This protocol addresses the hidden node problem and ensures fair access to the channel.</a:t>
            </a:r>
          </a:p>
          <a:p>
            <a:pPr algn="l">
              <a:lnSpc>
                <a:spcPct val="120000"/>
              </a:lnSpc>
            </a:pPr>
            <a:r>
              <a:rPr lang="en-US" dirty="0">
                <a:latin typeface="Google Sans"/>
              </a:rPr>
              <a:t>Intra-frame bidirectional transmission: Data is exchanged within the same frame, allowing for faster and more efficient communication.</a:t>
            </a:r>
          </a:p>
          <a:p>
            <a:pPr algn="l">
              <a:lnSpc>
                <a:spcPct val="120000"/>
              </a:lnSpc>
            </a:pPr>
            <a:r>
              <a:rPr lang="en-US" dirty="0">
                <a:latin typeface="Google Sans"/>
              </a:rPr>
              <a:t>Directional communication: Devices can focus their light beams on specific receivers, improving efficiency and reducing interference.</a:t>
            </a:r>
          </a:p>
          <a:p>
            <a:pPr algn="l">
              <a:lnSpc>
                <a:spcPct val="120000"/>
              </a:lnSpc>
            </a:pPr>
            <a:r>
              <a:rPr lang="en-US" dirty="0">
                <a:latin typeface="Google Sans"/>
              </a:rPr>
              <a:t>Adaptive backoff mechanism: This mechanism helps to avoid collisions and further improves channel utilization.</a:t>
            </a:r>
          </a:p>
          <a:p>
            <a:pPr lvl="1">
              <a:lnSpc>
                <a:spcPct val="120000"/>
              </a:lnSpc>
            </a:pPr>
            <a:r>
              <a:rPr lang="en-US" dirty="0">
                <a:latin typeface="Google Sans"/>
              </a:rPr>
              <a:t>Increasing the backoff time after a collision: This gives other devices more time to access the channel.</a:t>
            </a:r>
          </a:p>
          <a:p>
            <a:pPr lvl="1">
              <a:lnSpc>
                <a:spcPct val="120000"/>
              </a:lnSpc>
            </a:pPr>
            <a:r>
              <a:rPr lang="en-US" dirty="0">
                <a:latin typeface="Google Sans"/>
              </a:rPr>
              <a:t>Adapting the backoff time based on channel conditions: In congested networks, backoff times are increased to avoid further collisions.</a:t>
            </a:r>
          </a:p>
        </p:txBody>
      </p:sp>
    </p:spTree>
    <p:extLst>
      <p:ext uri="{BB962C8B-B14F-4D97-AF65-F5344CB8AC3E}">
        <p14:creationId xmlns:p14="http://schemas.microsoft.com/office/powerpoint/2010/main" val="428189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A83AE-A61E-DA20-59BC-B1062BE32C34}"/>
              </a:ext>
            </a:extLst>
          </p:cNvPr>
          <p:cNvSpPr>
            <a:spLocks noGrp="1"/>
          </p:cNvSpPr>
          <p:nvPr>
            <p:ph type="title"/>
          </p:nvPr>
        </p:nvSpPr>
        <p:spPr/>
        <p:txBody>
          <a:bodyPr/>
          <a:lstStyle/>
          <a:p>
            <a:r>
              <a:rPr lang="en-US" b="0" i="0" dirty="0">
                <a:effectLst/>
                <a:latin typeface="Google Sans"/>
              </a:rPr>
              <a:t>Methodology:</a:t>
            </a:r>
            <a:endParaRPr lang="en-US" dirty="0"/>
          </a:p>
        </p:txBody>
      </p:sp>
      <p:graphicFrame>
        <p:nvGraphicFramePr>
          <p:cNvPr id="4" name="Content Placeholder 3">
            <a:extLst>
              <a:ext uri="{FF2B5EF4-FFF2-40B4-BE49-F238E27FC236}">
                <a16:creationId xmlns:a16="http://schemas.microsoft.com/office/drawing/2014/main" id="{5BEF02F9-461F-0474-70B5-6C4C3690DDA0}"/>
              </a:ext>
            </a:extLst>
          </p:cNvPr>
          <p:cNvGraphicFramePr>
            <a:graphicFrameLocks noGrp="1"/>
          </p:cNvGraphicFramePr>
          <p:nvPr>
            <p:ph idx="1"/>
            <p:extLst>
              <p:ext uri="{D42A27DB-BD31-4B8C-83A1-F6EECF244321}">
                <p14:modId xmlns:p14="http://schemas.microsoft.com/office/powerpoint/2010/main" val="1017147075"/>
              </p:ext>
            </p:extLst>
          </p:nvPr>
        </p:nvGraphicFramePr>
        <p:xfrm>
          <a:off x="1023937" y="2375534"/>
          <a:ext cx="7096125" cy="2564128"/>
        </p:xfrm>
        <a:graphic>
          <a:graphicData uri="http://schemas.openxmlformats.org/drawingml/2006/table">
            <a:tbl>
              <a:tblPr>
                <a:tableStyleId>{616DA210-FB5B-4158-B5E0-FEB733F419BA}</a:tableStyleId>
              </a:tblPr>
              <a:tblGrid>
                <a:gridCol w="1159498">
                  <a:extLst>
                    <a:ext uri="{9D8B030D-6E8A-4147-A177-3AD203B41FA5}">
                      <a16:colId xmlns:a16="http://schemas.microsoft.com/office/drawing/2014/main" val="618466041"/>
                    </a:ext>
                  </a:extLst>
                </a:gridCol>
                <a:gridCol w="3142238">
                  <a:extLst>
                    <a:ext uri="{9D8B030D-6E8A-4147-A177-3AD203B41FA5}">
                      <a16:colId xmlns:a16="http://schemas.microsoft.com/office/drawing/2014/main" val="3896594515"/>
                    </a:ext>
                  </a:extLst>
                </a:gridCol>
                <a:gridCol w="2794389">
                  <a:extLst>
                    <a:ext uri="{9D8B030D-6E8A-4147-A177-3AD203B41FA5}">
                      <a16:colId xmlns:a16="http://schemas.microsoft.com/office/drawing/2014/main" val="1006990762"/>
                    </a:ext>
                  </a:extLst>
                </a:gridCol>
              </a:tblGrid>
              <a:tr h="335876">
                <a:tc>
                  <a:txBody>
                    <a:bodyPr/>
                    <a:lstStyle/>
                    <a:p>
                      <a:pPr algn="ctr" rtl="0" fontAlgn="b"/>
                      <a:r>
                        <a:rPr lang="en-US" dirty="0">
                          <a:effectLst/>
                        </a:rPr>
                        <a:t>Feature</a:t>
                      </a:r>
                    </a:p>
                  </a:txBody>
                  <a:tcPr marL="28575" marR="28575" marT="19050" marB="19050" anchor="ctr"/>
                </a:tc>
                <a:tc>
                  <a:txBody>
                    <a:bodyPr/>
                    <a:lstStyle/>
                    <a:p>
                      <a:pPr algn="ctr" rtl="0" fontAlgn="b"/>
                      <a:r>
                        <a:rPr lang="en-US">
                          <a:effectLst/>
                        </a:rPr>
                        <a:t>CSMA/CD-HA</a:t>
                      </a:r>
                    </a:p>
                  </a:txBody>
                  <a:tcPr marL="28575" marR="28575" marT="19050" marB="19050" anchor="ctr"/>
                </a:tc>
                <a:tc>
                  <a:txBody>
                    <a:bodyPr/>
                    <a:lstStyle/>
                    <a:p>
                      <a:pPr algn="ctr" rtl="0" fontAlgn="b"/>
                      <a:r>
                        <a:rPr lang="en-US" dirty="0">
                          <a:effectLst/>
                        </a:rPr>
                        <a:t>CSMA/CA</a:t>
                      </a:r>
                    </a:p>
                  </a:txBody>
                  <a:tcPr marL="28575" marR="28575" marT="19050" marB="19050" anchor="ctr"/>
                </a:tc>
                <a:extLst>
                  <a:ext uri="{0D108BD9-81ED-4DB2-BD59-A6C34878D82A}">
                    <a16:rowId xmlns:a16="http://schemas.microsoft.com/office/drawing/2014/main" val="804969406"/>
                  </a:ext>
                </a:extLst>
              </a:tr>
              <a:tr h="630792">
                <a:tc>
                  <a:txBody>
                    <a:bodyPr/>
                    <a:lstStyle/>
                    <a:p>
                      <a:pPr algn="ctr" rtl="0" fontAlgn="b"/>
                      <a:r>
                        <a:rPr lang="en-US">
                          <a:effectLst/>
                        </a:rPr>
                        <a:t>Collision Handling</a:t>
                      </a:r>
                    </a:p>
                  </a:txBody>
                  <a:tcPr marL="28575" marR="28575" marT="19050" marB="19050" anchor="ctr"/>
                </a:tc>
                <a:tc>
                  <a:txBody>
                    <a:bodyPr/>
                    <a:lstStyle/>
                    <a:p>
                      <a:pPr algn="ctr" rtl="0" fontAlgn="b"/>
                      <a:r>
                        <a:rPr lang="en-US" dirty="0">
                          <a:effectLst/>
                        </a:rPr>
                        <a:t>Detection and Hidden Area Avoidance</a:t>
                      </a:r>
                    </a:p>
                  </a:txBody>
                  <a:tcPr marL="28575" marR="28575" marT="19050" marB="19050" anchor="ctr"/>
                </a:tc>
                <a:tc>
                  <a:txBody>
                    <a:bodyPr/>
                    <a:lstStyle/>
                    <a:p>
                      <a:pPr algn="ctr" rtl="0" fontAlgn="b"/>
                      <a:r>
                        <a:rPr lang="en-US" dirty="0">
                          <a:effectLst/>
                        </a:rPr>
                        <a:t>Avoidance through carrier sensing and backoff</a:t>
                      </a:r>
                    </a:p>
                  </a:txBody>
                  <a:tcPr marL="0" marR="0" marT="19050" marB="19050" anchor="ctr"/>
                </a:tc>
                <a:extLst>
                  <a:ext uri="{0D108BD9-81ED-4DB2-BD59-A6C34878D82A}">
                    <a16:rowId xmlns:a16="http://schemas.microsoft.com/office/drawing/2014/main" val="4046239106"/>
                  </a:ext>
                </a:extLst>
              </a:tr>
              <a:tr h="630792">
                <a:tc>
                  <a:txBody>
                    <a:bodyPr/>
                    <a:lstStyle/>
                    <a:p>
                      <a:pPr algn="ctr" rtl="0" fontAlgn="b"/>
                      <a:r>
                        <a:rPr lang="en-US">
                          <a:effectLst/>
                        </a:rPr>
                        <a:t>Hardware Complexity</a:t>
                      </a:r>
                    </a:p>
                  </a:txBody>
                  <a:tcPr marL="28575" marR="28575" marT="19050" marB="19050" anchor="ctr"/>
                </a:tc>
                <a:tc>
                  <a:txBody>
                    <a:bodyPr/>
                    <a:lstStyle/>
                    <a:p>
                      <a:pPr algn="ctr" rtl="0" fontAlgn="b"/>
                      <a:r>
                        <a:rPr lang="en-US" dirty="0">
                          <a:effectLst/>
                        </a:rPr>
                        <a:t>Higher</a:t>
                      </a:r>
                    </a:p>
                  </a:txBody>
                  <a:tcPr marL="28575" marR="28575" marT="19050" marB="19050" anchor="ctr"/>
                </a:tc>
                <a:tc>
                  <a:txBody>
                    <a:bodyPr/>
                    <a:lstStyle/>
                    <a:p>
                      <a:pPr algn="ctr" rtl="0" fontAlgn="b"/>
                      <a:r>
                        <a:rPr lang="en-US" dirty="0">
                          <a:effectLst/>
                        </a:rPr>
                        <a:t>Lower</a:t>
                      </a:r>
                    </a:p>
                  </a:txBody>
                  <a:tcPr marL="28575" marR="28575" marT="19050" marB="19050" anchor="ctr"/>
                </a:tc>
                <a:extLst>
                  <a:ext uri="{0D108BD9-81ED-4DB2-BD59-A6C34878D82A}">
                    <a16:rowId xmlns:a16="http://schemas.microsoft.com/office/drawing/2014/main" val="3561330807"/>
                  </a:ext>
                </a:extLst>
              </a:tr>
              <a:tr h="335876">
                <a:tc>
                  <a:txBody>
                    <a:bodyPr/>
                    <a:lstStyle/>
                    <a:p>
                      <a:pPr algn="ctr" rtl="0" fontAlgn="b"/>
                      <a:r>
                        <a:rPr lang="en-US">
                          <a:effectLst/>
                        </a:rPr>
                        <a:t>Latency</a:t>
                      </a:r>
                    </a:p>
                  </a:txBody>
                  <a:tcPr marL="28575" marR="28575" marT="19050" marB="19050" anchor="ctr"/>
                </a:tc>
                <a:tc>
                  <a:txBody>
                    <a:bodyPr/>
                    <a:lstStyle/>
                    <a:p>
                      <a:pPr algn="ctr" rtl="0" fontAlgn="b"/>
                      <a:r>
                        <a:rPr lang="en-US">
                          <a:effectLst/>
                        </a:rPr>
                        <a:t>Higher</a:t>
                      </a:r>
                    </a:p>
                  </a:txBody>
                  <a:tcPr marL="28575" marR="28575" marT="19050" marB="19050" anchor="ctr"/>
                </a:tc>
                <a:tc>
                  <a:txBody>
                    <a:bodyPr/>
                    <a:lstStyle/>
                    <a:p>
                      <a:pPr algn="ctr" rtl="0" fontAlgn="b"/>
                      <a:r>
                        <a:rPr lang="en-US" dirty="0">
                          <a:effectLst/>
                        </a:rPr>
                        <a:t>Lower</a:t>
                      </a:r>
                    </a:p>
                  </a:txBody>
                  <a:tcPr marL="28575" marR="28575" marT="19050" marB="19050" anchor="ctr"/>
                </a:tc>
                <a:extLst>
                  <a:ext uri="{0D108BD9-81ED-4DB2-BD59-A6C34878D82A}">
                    <a16:rowId xmlns:a16="http://schemas.microsoft.com/office/drawing/2014/main" val="191943333"/>
                  </a:ext>
                </a:extLst>
              </a:tr>
              <a:tr h="630792">
                <a:tc>
                  <a:txBody>
                    <a:bodyPr/>
                    <a:lstStyle/>
                    <a:p>
                      <a:pPr algn="ctr" rtl="0" fontAlgn="b"/>
                      <a:r>
                        <a:rPr lang="en-US">
                          <a:effectLst/>
                        </a:rPr>
                        <a:t>Suitability</a:t>
                      </a:r>
                    </a:p>
                  </a:txBody>
                  <a:tcPr marL="28575" marR="28575" marT="19050" marB="19050" anchor="ctr"/>
                </a:tc>
                <a:tc>
                  <a:txBody>
                    <a:bodyPr/>
                    <a:lstStyle/>
                    <a:p>
                      <a:pPr algn="ctr" rtl="0" fontAlgn="b"/>
                      <a:r>
                        <a:rPr lang="en-US">
                          <a:effectLst/>
                        </a:rPr>
                        <a:t>High reliability, collision avoidance</a:t>
                      </a:r>
                    </a:p>
                  </a:txBody>
                  <a:tcPr marL="28575" marR="28575" marT="19050" marB="19050" anchor="ctr"/>
                </a:tc>
                <a:tc>
                  <a:txBody>
                    <a:bodyPr/>
                    <a:lstStyle/>
                    <a:p>
                      <a:pPr algn="ctr" rtl="0" fontAlgn="b"/>
                      <a:r>
                        <a:rPr lang="en-US" dirty="0">
                          <a:effectLst/>
                        </a:rPr>
                        <a:t>Low latency, tolerable collisions</a:t>
                      </a:r>
                    </a:p>
                  </a:txBody>
                  <a:tcPr marL="28575" marR="28575" marT="19050" marB="19050" anchor="ctr"/>
                </a:tc>
                <a:extLst>
                  <a:ext uri="{0D108BD9-81ED-4DB2-BD59-A6C34878D82A}">
                    <a16:rowId xmlns:a16="http://schemas.microsoft.com/office/drawing/2014/main" val="2278115985"/>
                  </a:ext>
                </a:extLst>
              </a:tr>
            </a:tbl>
          </a:graphicData>
        </a:graphic>
      </p:graphicFrame>
      <p:sp>
        <p:nvSpPr>
          <p:cNvPr id="6" name="TextBox 5">
            <a:extLst>
              <a:ext uri="{FF2B5EF4-FFF2-40B4-BE49-F238E27FC236}">
                <a16:creationId xmlns:a16="http://schemas.microsoft.com/office/drawing/2014/main" id="{1A354586-3A1E-4794-FFE5-5C0A165BF851}"/>
              </a:ext>
            </a:extLst>
          </p:cNvPr>
          <p:cNvSpPr txBox="1"/>
          <p:nvPr/>
        </p:nvSpPr>
        <p:spPr>
          <a:xfrm>
            <a:off x="380999" y="1713359"/>
            <a:ext cx="8382000" cy="402546"/>
          </a:xfrm>
          <a:prstGeom prst="rect">
            <a:avLst/>
          </a:prstGeom>
          <a:noFill/>
        </p:spPr>
        <p:txBody>
          <a:bodyPr wrap="square">
            <a:spAutoFit/>
          </a:bodyPr>
          <a:lstStyle/>
          <a:p>
            <a:pPr>
              <a:lnSpc>
                <a:spcPct val="120000"/>
              </a:lnSpc>
            </a:pPr>
            <a:r>
              <a:rPr lang="en-US" dirty="0">
                <a:latin typeface="Google Sans"/>
              </a:rPr>
              <a:t>Comparison between the CSMA/CD-HA and the current MAC standardization </a:t>
            </a:r>
            <a:r>
              <a:rPr lang="en-US" dirty="0">
                <a:effectLst/>
              </a:rPr>
              <a:t>CSMA/CA</a:t>
            </a:r>
            <a:r>
              <a:rPr lang="en-US" dirty="0">
                <a:latin typeface="Google Sans"/>
              </a:rPr>
              <a:t> </a:t>
            </a:r>
          </a:p>
        </p:txBody>
      </p:sp>
    </p:spTree>
    <p:extLst>
      <p:ext uri="{BB962C8B-B14F-4D97-AF65-F5344CB8AC3E}">
        <p14:creationId xmlns:p14="http://schemas.microsoft.com/office/powerpoint/2010/main" val="738065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A83AE-A61E-DA20-59BC-B1062BE32C34}"/>
              </a:ext>
            </a:extLst>
          </p:cNvPr>
          <p:cNvSpPr>
            <a:spLocks noGrp="1"/>
          </p:cNvSpPr>
          <p:nvPr>
            <p:ph type="title"/>
          </p:nvPr>
        </p:nvSpPr>
        <p:spPr/>
        <p:txBody>
          <a:bodyPr/>
          <a:lstStyle/>
          <a:p>
            <a:r>
              <a:rPr lang="en-US" b="0" i="0" dirty="0">
                <a:effectLst/>
                <a:latin typeface="Google Sans"/>
              </a:rPr>
              <a:t>Methodology:</a:t>
            </a:r>
            <a:endParaRPr lang="en-US" dirty="0"/>
          </a:p>
        </p:txBody>
      </p:sp>
      <p:sp>
        <p:nvSpPr>
          <p:cNvPr id="3" name="Content Placeholder 2">
            <a:extLst>
              <a:ext uri="{FF2B5EF4-FFF2-40B4-BE49-F238E27FC236}">
                <a16:creationId xmlns:a16="http://schemas.microsoft.com/office/drawing/2014/main" id="{B03222E9-8C71-4762-7C18-2A25B85EDE13}"/>
              </a:ext>
            </a:extLst>
          </p:cNvPr>
          <p:cNvSpPr>
            <a:spLocks noGrp="1"/>
          </p:cNvSpPr>
          <p:nvPr>
            <p:ph idx="1"/>
          </p:nvPr>
        </p:nvSpPr>
        <p:spPr/>
        <p:txBody>
          <a:bodyPr>
            <a:normAutofit fontScale="85000" lnSpcReduction="20000"/>
          </a:bodyPr>
          <a:lstStyle/>
          <a:p>
            <a:pPr marL="0" indent="0" algn="l">
              <a:buNone/>
            </a:pPr>
            <a:r>
              <a:rPr lang="en-US" dirty="0">
                <a:latin typeface="Google Sans"/>
              </a:rPr>
              <a:t>2. </a:t>
            </a:r>
            <a:r>
              <a:rPr lang="en-US" b="0" i="0" dirty="0">
                <a:effectLst/>
                <a:latin typeface="Google Sans"/>
              </a:rPr>
              <a:t>PRU-Based Architecture</a:t>
            </a:r>
          </a:p>
          <a:p>
            <a:pPr algn="l">
              <a:buFont typeface="Arial" panose="020B0604020202020204" pitchFamily="34" charset="0"/>
              <a:buChar char="•"/>
            </a:pPr>
            <a:r>
              <a:rPr lang="en-US" b="0" i="0" dirty="0">
                <a:effectLst/>
                <a:latin typeface="Google Sans"/>
              </a:rPr>
              <a:t>Programmable Realtime Unit (PRU) Integration: Offloads real-time OCC tasks from the main processor for improved performance and reduced latency.</a:t>
            </a:r>
          </a:p>
          <a:p>
            <a:pPr algn="l">
              <a:buFont typeface="Arial" panose="020B0604020202020204" pitchFamily="34" charset="0"/>
              <a:buChar char="•"/>
            </a:pPr>
            <a:r>
              <a:rPr lang="en-US" b="0" i="0" dirty="0">
                <a:effectLst/>
                <a:latin typeface="Google Sans"/>
              </a:rPr>
              <a:t>Functions Handled by PRU:</a:t>
            </a:r>
          </a:p>
          <a:p>
            <a:pPr marL="742950" lvl="1" indent="-285750" algn="l">
              <a:buFont typeface="Arial" panose="020B0604020202020204" pitchFamily="34" charset="0"/>
              <a:buChar char="•"/>
            </a:pPr>
            <a:r>
              <a:rPr lang="en-US" b="0" i="0" dirty="0">
                <a:effectLst/>
                <a:latin typeface="Google Sans"/>
              </a:rPr>
              <a:t>Real-time signal processing</a:t>
            </a:r>
          </a:p>
          <a:p>
            <a:pPr marL="742950" lvl="1" indent="-285750" algn="l">
              <a:buFont typeface="Arial" panose="020B0604020202020204" pitchFamily="34" charset="0"/>
              <a:buChar char="•"/>
            </a:pPr>
            <a:r>
              <a:rPr lang="en-US" b="0" i="0" dirty="0">
                <a:effectLst/>
                <a:latin typeface="Google Sans"/>
              </a:rPr>
              <a:t>Modulation and demodulation</a:t>
            </a:r>
          </a:p>
          <a:p>
            <a:pPr marL="742950" lvl="1" indent="-285750" algn="l">
              <a:buFont typeface="Arial" panose="020B0604020202020204" pitchFamily="34" charset="0"/>
              <a:buChar char="•"/>
            </a:pPr>
            <a:r>
              <a:rPr lang="en-US" b="0" i="0" dirty="0">
                <a:effectLst/>
                <a:latin typeface="Google Sans"/>
              </a:rPr>
              <a:t>Collision detection and hidden node identification</a:t>
            </a:r>
          </a:p>
          <a:p>
            <a:pPr marL="742950" lvl="1" indent="-285750" algn="l">
              <a:buFont typeface="Arial" panose="020B0604020202020204" pitchFamily="34" charset="0"/>
              <a:buChar char="•"/>
            </a:pPr>
            <a:r>
              <a:rPr lang="en-US" b="0" i="0" dirty="0">
                <a:effectLst/>
                <a:latin typeface="Google Sans"/>
              </a:rPr>
              <a:t>Packet scheduling and transmission</a:t>
            </a:r>
          </a:p>
          <a:p>
            <a:pPr algn="l">
              <a:buFont typeface="Arial" panose="020B0604020202020204" pitchFamily="34" charset="0"/>
              <a:buChar char="•"/>
            </a:pPr>
            <a:r>
              <a:rPr lang="en-US" b="0" i="0" dirty="0">
                <a:effectLst/>
                <a:latin typeface="Google Sans"/>
              </a:rPr>
              <a:t>Shared Memory Communication: Enables efficient data exchange between the PRU and the main processor.</a:t>
            </a:r>
          </a:p>
        </p:txBody>
      </p:sp>
    </p:spTree>
    <p:extLst>
      <p:ext uri="{BB962C8B-B14F-4D97-AF65-F5344CB8AC3E}">
        <p14:creationId xmlns:p14="http://schemas.microsoft.com/office/powerpoint/2010/main" val="2533210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F7CBB-997C-8865-A2D0-13EE911A658B}"/>
              </a:ext>
            </a:extLst>
          </p:cNvPr>
          <p:cNvSpPr>
            <a:spLocks noGrp="1"/>
          </p:cNvSpPr>
          <p:nvPr>
            <p:ph type="title"/>
          </p:nvPr>
        </p:nvSpPr>
        <p:spPr>
          <a:xfrm>
            <a:off x="628649" y="771770"/>
            <a:ext cx="7886700" cy="701150"/>
          </a:xfrm>
        </p:spPr>
        <p:txBody>
          <a:bodyPr>
            <a:noAutofit/>
          </a:bodyPr>
          <a:lstStyle/>
          <a:p>
            <a:pPr algn="ctr"/>
            <a:r>
              <a:rPr lang="en-US" sz="2100" dirty="0">
                <a:latin typeface="Google Sans"/>
              </a:rPr>
              <a:t>Methodology</a:t>
            </a:r>
            <a:br>
              <a:rPr lang="en-US" sz="2100" dirty="0">
                <a:latin typeface="Google Sans"/>
              </a:rPr>
            </a:br>
            <a:r>
              <a:rPr lang="en-US" sz="2100" dirty="0">
                <a:latin typeface="Google Sans"/>
              </a:rPr>
              <a:t>(</a:t>
            </a:r>
            <a:r>
              <a:rPr lang="en-US" sz="2100" dirty="0"/>
              <a:t>OCC MAC and Network Layer for Bidirectional communications</a:t>
            </a:r>
            <a:r>
              <a:rPr lang="en-US" sz="2100" dirty="0">
                <a:latin typeface="Google Sans"/>
              </a:rPr>
              <a:t>)</a:t>
            </a:r>
            <a:endParaRPr lang="en-US" sz="2100" dirty="0"/>
          </a:p>
        </p:txBody>
      </p:sp>
      <p:sp>
        <p:nvSpPr>
          <p:cNvPr id="3" name="Content Placeholder 2">
            <a:extLst>
              <a:ext uri="{FF2B5EF4-FFF2-40B4-BE49-F238E27FC236}">
                <a16:creationId xmlns:a16="http://schemas.microsoft.com/office/drawing/2014/main" id="{3F4768C4-5372-F592-8636-B66209ACA131}"/>
              </a:ext>
            </a:extLst>
          </p:cNvPr>
          <p:cNvSpPr>
            <a:spLocks noGrp="1"/>
          </p:cNvSpPr>
          <p:nvPr>
            <p:ph idx="1"/>
          </p:nvPr>
        </p:nvSpPr>
        <p:spPr>
          <a:xfrm>
            <a:off x="628649" y="1930484"/>
            <a:ext cx="7886700" cy="591549"/>
          </a:xfrm>
        </p:spPr>
        <p:txBody>
          <a:bodyPr>
            <a:normAutofit/>
          </a:bodyPr>
          <a:lstStyle/>
          <a:p>
            <a:pPr marL="0" indent="0" algn="just">
              <a:buNone/>
            </a:pPr>
            <a:r>
              <a:rPr lang="en-US" sz="1350" dirty="0">
                <a:latin typeface="Google Sans"/>
              </a:rPr>
              <a:t>Conduct a controlled experiment to validate the OCC prototype's performance.</a:t>
            </a:r>
            <a:endParaRPr lang="en-US" sz="1350" dirty="0"/>
          </a:p>
        </p:txBody>
      </p:sp>
      <p:pic>
        <p:nvPicPr>
          <p:cNvPr id="6" name="Picture 5">
            <a:extLst>
              <a:ext uri="{FF2B5EF4-FFF2-40B4-BE49-F238E27FC236}">
                <a16:creationId xmlns:a16="http://schemas.microsoft.com/office/drawing/2014/main" id="{B5C5C4F7-D47F-01CE-5362-54E43DEC70AF}"/>
              </a:ext>
            </a:extLst>
          </p:cNvPr>
          <p:cNvPicPr>
            <a:picLocks noChangeAspect="1"/>
          </p:cNvPicPr>
          <p:nvPr/>
        </p:nvPicPr>
        <p:blipFill>
          <a:blip r:embed="rId2"/>
          <a:stretch>
            <a:fillRect/>
          </a:stretch>
        </p:blipFill>
        <p:spPr>
          <a:xfrm>
            <a:off x="628649" y="2389248"/>
            <a:ext cx="7886700" cy="3346407"/>
          </a:xfrm>
          <a:prstGeom prst="rect">
            <a:avLst/>
          </a:prstGeom>
        </p:spPr>
      </p:pic>
    </p:spTree>
    <p:extLst>
      <p:ext uri="{BB962C8B-B14F-4D97-AF65-F5344CB8AC3E}">
        <p14:creationId xmlns:p14="http://schemas.microsoft.com/office/powerpoint/2010/main" val="2358293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791A-FDD2-780E-7451-D95F8F7039C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67517C2-EBBE-9735-74AC-6735485B6DC1}"/>
              </a:ext>
            </a:extLst>
          </p:cNvPr>
          <p:cNvSpPr>
            <a:spLocks noGrp="1"/>
          </p:cNvSpPr>
          <p:nvPr>
            <p:ph idx="1"/>
          </p:nvPr>
        </p:nvSpPr>
        <p:spPr/>
        <p:txBody>
          <a:bodyPr>
            <a:normAutofit lnSpcReduction="10000"/>
          </a:bodyPr>
          <a:lstStyle/>
          <a:p>
            <a:r>
              <a:rPr lang="en-US" sz="2400" b="0" i="0" dirty="0">
                <a:effectLst/>
                <a:latin typeface="Google Sans"/>
              </a:rPr>
              <a:t>The CSMA/CD-HA protocol enhances efficiency by detecting hidden nodes and employing directional communication, while adaptive backoff dynamically adjusts transmission attempts. </a:t>
            </a:r>
          </a:p>
          <a:p>
            <a:r>
              <a:rPr lang="en-US" sz="2400" b="0" i="0" dirty="0">
                <a:effectLst/>
                <a:latin typeface="Google Sans"/>
              </a:rPr>
              <a:t>PRU integration offloads real-time tasks, optimizing performance. Improved reliability is ensured through collision detection, hidden area avoidance, and intra-frame bidirectional transmission. </a:t>
            </a:r>
          </a:p>
          <a:p>
            <a:r>
              <a:rPr lang="en-US" sz="2400" b="0" i="0" dirty="0">
                <a:effectLst/>
                <a:latin typeface="Google Sans"/>
              </a:rPr>
              <a:t>The system's greater scalability is facilitated by a flexible protocol design and shared memory communication, accommodating diverse network configurations and fostering wider adoption.</a:t>
            </a:r>
          </a:p>
        </p:txBody>
      </p:sp>
    </p:spTree>
    <p:extLst>
      <p:ext uri="{BB962C8B-B14F-4D97-AF65-F5344CB8AC3E}">
        <p14:creationId xmlns:p14="http://schemas.microsoft.com/office/powerpoint/2010/main" val="1466841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24459</TotalTime>
  <Words>706</Words>
  <Application>Microsoft Office PowerPoint</Application>
  <PresentationFormat>화면 슬라이드 쇼(4:3)</PresentationFormat>
  <Paragraphs>76</Paragraphs>
  <Slides>10</Slides>
  <Notes>3</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10</vt:i4>
      </vt:variant>
    </vt:vector>
  </HeadingPairs>
  <TitlesOfParts>
    <vt:vector size="16" baseType="lpstr">
      <vt:lpstr>Google Sans</vt:lpstr>
      <vt:lpstr>ＭＳ Ｐゴシック</vt:lpstr>
      <vt:lpstr>Arial</vt:lpstr>
      <vt:lpstr>Calibri</vt:lpstr>
      <vt:lpstr>Times New Roman</vt:lpstr>
      <vt:lpstr>Office Theme</vt:lpstr>
      <vt:lpstr>PowerPoint 프레젠테이션</vt:lpstr>
      <vt:lpstr>PowerPoint 프레젠테이션</vt:lpstr>
      <vt:lpstr>Contents</vt:lpstr>
      <vt:lpstr>Background</vt:lpstr>
      <vt:lpstr>Methodology:</vt:lpstr>
      <vt:lpstr>Methodology:</vt:lpstr>
      <vt:lpstr>Methodology:</vt:lpstr>
      <vt:lpstr>Methodology (OCC MAC and Network Layer for Bidirectional communications)</vt:lpstr>
      <vt:lpstr>Conclusion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971</cp:revision>
  <cp:lastPrinted>2017-05-07T15:48:38Z</cp:lastPrinted>
  <dcterms:created xsi:type="dcterms:W3CDTF">2010-05-15T17:50:32Z</dcterms:created>
  <dcterms:modified xsi:type="dcterms:W3CDTF">2024-01-16T14:15:27Z</dcterms:modified>
</cp:coreProperties>
</file>