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46" r:id="rId2"/>
    <p:sldId id="311" r:id="rId3"/>
    <p:sldId id="386" r:id="rId4"/>
    <p:sldId id="387" r:id="rId5"/>
    <p:sldId id="388" r:id="rId6"/>
    <p:sldId id="389" r:id="rId7"/>
    <p:sldId id="390" r:id="rId8"/>
    <p:sldId id="391" r:id="rId9"/>
    <p:sldId id="392" r:id="rId10"/>
    <p:sldId id="393" r:id="rId11"/>
    <p:sldId id="394"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3488" autoAdjust="0"/>
  </p:normalViewPr>
  <p:slideViewPr>
    <p:cSldViewPr>
      <p:cViewPr varScale="1">
        <p:scale>
          <a:sx n="82" d="100"/>
          <a:sy n="82" d="100"/>
        </p:scale>
        <p:origin x="1363" y="72"/>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379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1/15/2024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2022</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1/15/2024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rgbClr val="FF0000"/>
                </a:solidFill>
                <a:latin typeface="Times New Roman" pitchFamily="18" charset="0"/>
                <a:cs typeface="Times New Roman" pitchFamily="18" charset="0"/>
              </a:rPr>
              <a:t>DCN 15-19-0551-00-0vat</a:t>
            </a:r>
          </a:p>
        </p:txBody>
      </p:sp>
      <p:sp>
        <p:nvSpPr>
          <p:cNvPr id="10" name="TextBox 9"/>
          <p:cNvSpPr txBox="1"/>
          <p:nvPr userDrawn="1"/>
        </p:nvSpPr>
        <p:spPr>
          <a:xfrm>
            <a:off x="457200" y="303311"/>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September 2020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t>1/15/2024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t>1/15/2024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January 2024</a:t>
            </a: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chemeClr val="tx1"/>
                </a:solidFill>
                <a:latin typeface="Times New Roman" pitchFamily="18" charset="0"/>
                <a:cs typeface="Times New Roman" pitchFamily="18" charset="0"/>
              </a:rPr>
              <a:t>DCN 15-24-0042-00-0000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t>1/15/2024</a:t>
            </a:fld>
            <a:endParaRPr lang="en-US"/>
          </a:p>
        </p:txBody>
      </p:sp>
      <p:sp>
        <p:nvSpPr>
          <p:cNvPr id="7"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t>1/15/2024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t>1/15/2024</a:t>
            </a:fld>
            <a:endParaRPr lang="en-US"/>
          </a:p>
        </p:txBody>
      </p:sp>
      <p:sp>
        <p:nvSpPr>
          <p:cNvPr id="10"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t>1/15/2024</a:t>
            </a:fld>
            <a:endParaRPr lang="en-US"/>
          </a:p>
        </p:txBody>
      </p:sp>
      <p:sp>
        <p:nvSpPr>
          <p:cNvPr id="6"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t>1/15/2024</a:t>
            </a:fld>
            <a:endParaRPr lang="en-US"/>
          </a:p>
        </p:txBody>
      </p:sp>
      <p:sp>
        <p:nvSpPr>
          <p:cNvPr id="5"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t>1/15/2024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t>1/15/2024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0274" y="533400"/>
            <a:ext cx="8991600" cy="5047536"/>
          </a:xfrm>
          <a:prstGeom prst="rect">
            <a:avLst/>
          </a:prstGeom>
          <a:noFill/>
          <a:ln w="12700">
            <a:noFill/>
            <a:miter lim="800000"/>
            <a:headEnd type="none" w="sm" len="sm"/>
            <a:tailEnd type="none" w="sm" len="sm"/>
          </a:ln>
          <a:effectLst/>
        </p:spPr>
        <p:txBody>
          <a:bodyPr>
            <a:spAutoFit/>
          </a:bodyPr>
          <a:lstStyle/>
          <a:p>
            <a:pPr algn="ctr" eaLnBrk="0" fontAlgn="base" hangingPunct="0">
              <a:spcBef>
                <a:spcPct val="0"/>
              </a:spcBef>
              <a:spcAft>
                <a:spcPct val="0"/>
              </a:spcAft>
            </a:pPr>
            <a:r>
              <a:rPr lang="en-US" altLang="en-US"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endParaRPr lang="en-US" altLang="en-US" sz="1600" b="1" dirty="0">
              <a:latin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Submission Title:</a:t>
            </a:r>
            <a:r>
              <a:rPr lang="en-US" altLang="ja-JP" sz="1600" dirty="0">
                <a:latin typeface="Times New Roman" panose="02020603050405020304" pitchFamily="18" charset="0"/>
                <a:ea typeface="ＭＳ Ｐゴシック" charset="-128"/>
                <a:cs typeface="Times New Roman" panose="02020603050405020304" pitchFamily="18" charset="0"/>
              </a:rPr>
              <a:t> Deep Learning based OCC to support high mobility Vehicle	</a:t>
            </a:r>
          </a:p>
          <a:p>
            <a:r>
              <a:rPr lang="en-US" altLang="ja-JP" sz="1600" b="1" dirty="0">
                <a:latin typeface="Times New Roman" panose="02020603050405020304" pitchFamily="18" charset="0"/>
                <a:ea typeface="ＭＳ Ｐゴシック" charset="-128"/>
                <a:cs typeface="Times New Roman" panose="02020603050405020304" pitchFamily="18" charset="0"/>
              </a:rPr>
              <a:t>Date Submitted: </a:t>
            </a:r>
            <a:r>
              <a:rPr lang="en-US" altLang="ja-JP" sz="1600" dirty="0">
                <a:latin typeface="Times New Roman" panose="02020603050405020304" pitchFamily="18" charset="0"/>
                <a:ea typeface="ＭＳ Ｐゴシック" charset="-128"/>
                <a:cs typeface="Times New Roman" panose="02020603050405020304" pitchFamily="18" charset="0"/>
              </a:rPr>
              <a:t>January 14, 2024	</a:t>
            </a:r>
          </a:p>
          <a:p>
            <a:r>
              <a:rPr lang="en-US" altLang="ja-JP" sz="1600" b="1" dirty="0">
                <a:latin typeface="Times New Roman" panose="02020603050405020304" pitchFamily="18" charset="0"/>
                <a:ea typeface="ＭＳ Ｐゴシック" charset="-128"/>
                <a:cs typeface="Times New Roman" panose="02020603050405020304" pitchFamily="18" charset="0"/>
              </a:rPr>
              <a:t>Source: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Herfandi </a:t>
            </a:r>
            <a:r>
              <a:rPr lang="en-US" altLang="zh-CN" sz="1600" dirty="0" err="1">
                <a:latin typeface="Times New Roman" panose="02020603050405020304" pitchFamily="18" charset="0"/>
                <a:cs typeface="Times New Roman" panose="02020603050405020304" pitchFamily="18" charset="0"/>
              </a:rPr>
              <a:t>Herfandi</a:t>
            </a:r>
            <a:r>
              <a:rPr lang="en-US" altLang="zh-CN" sz="1600" dirty="0">
                <a:latin typeface="Times New Roman" panose="02020603050405020304" pitchFamily="18" charset="0"/>
                <a:cs typeface="Times New Roman" panose="02020603050405020304" pitchFamily="18" charset="0"/>
              </a:rPr>
              <a:t>, Nguyen Ngoc Huy, Yeong Min Jang</a:t>
            </a:r>
            <a:r>
              <a:rPr lang="en-US" altLang="zh-CN" sz="1600" dirty="0">
                <a:latin typeface="Times New Roman" panose="02020603050405020304" pitchFamily="18" charset="0"/>
                <a:ea typeface="ＭＳ Ｐゴシック" charset="-128"/>
                <a:cs typeface="Times New Roman" panose="02020603050405020304" pitchFamily="18" charset="0"/>
              </a:rPr>
              <a:t> [</a:t>
            </a:r>
            <a:r>
              <a:rPr lang="en-US" altLang="ko-KR" sz="1600" dirty="0" err="1">
                <a:latin typeface="Times New Roman" panose="02020603050405020304" pitchFamily="18" charset="0"/>
                <a:ea typeface="굴림" charset="-127"/>
                <a:cs typeface="Times New Roman" panose="02020603050405020304" pitchFamily="18" charset="0"/>
              </a:rPr>
              <a:t>Kookmin</a:t>
            </a:r>
            <a:r>
              <a:rPr lang="en-US" altLang="ko-KR" sz="1600" dirty="0">
                <a:latin typeface="Times New Roman" panose="02020603050405020304" pitchFamily="18" charset="0"/>
                <a:ea typeface="굴림" charset="-127"/>
                <a:cs typeface="Times New Roman" panose="02020603050405020304" pitchFamily="18" charset="0"/>
              </a:rPr>
              <a:t> University]</a:t>
            </a:r>
            <a:endParaRPr lang="en-US" altLang="ja-JP" sz="1600"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dirty="0">
                <a:latin typeface="Times New Roman" panose="02020603050405020304" pitchFamily="18" charset="0"/>
                <a:ea typeface="ＭＳ Ｐゴシック" charset="-128"/>
                <a:cs typeface="Times New Roman" panose="02020603050405020304" pitchFamily="18" charset="0"/>
              </a:rPr>
              <a:t>Address: </a:t>
            </a:r>
            <a:r>
              <a:rPr lang="en-US" altLang="ja-JP" sz="1600" dirty="0" err="1">
                <a:latin typeface="Times New Roman" panose="02020603050405020304" pitchFamily="18" charset="0"/>
                <a:ea typeface="ＭＳ Ｐゴシック" charset="-128"/>
                <a:cs typeface="Times New Roman" panose="02020603050405020304" pitchFamily="18" charset="0"/>
              </a:rPr>
              <a:t>Kookmin</a:t>
            </a:r>
            <a:r>
              <a:rPr lang="en-US" altLang="ja-JP" sz="1600" dirty="0">
                <a:latin typeface="Times New Roman" panose="02020603050405020304" pitchFamily="18" charset="0"/>
                <a:ea typeface="ＭＳ Ｐゴシック" charset="-128"/>
                <a:cs typeface="Times New Roman" panose="02020603050405020304" pitchFamily="18" charset="0"/>
              </a:rPr>
              <a:t> University, 77 </a:t>
            </a:r>
            <a:r>
              <a:rPr lang="en-US" altLang="ja-JP" sz="1600" dirty="0" err="1">
                <a:latin typeface="Times New Roman" panose="02020603050405020304" pitchFamily="18" charset="0"/>
                <a:ea typeface="ＭＳ Ｐゴシック" charset="-128"/>
                <a:cs typeface="Times New Roman" panose="02020603050405020304" pitchFamily="18" charset="0"/>
              </a:rPr>
              <a:t>Jeongneung</a:t>
            </a:r>
            <a:r>
              <a:rPr lang="en-US" altLang="ja-JP" sz="1600" dirty="0">
                <a:latin typeface="Times New Roman" panose="02020603050405020304" pitchFamily="18" charset="0"/>
                <a:ea typeface="ＭＳ Ｐゴシック" charset="-128"/>
                <a:cs typeface="Times New Roman" panose="02020603050405020304" pitchFamily="18" charset="0"/>
              </a:rPr>
              <a:t>-Ro, </a:t>
            </a:r>
            <a:r>
              <a:rPr lang="en-US" altLang="ja-JP" sz="1600" dirty="0" err="1">
                <a:latin typeface="Times New Roman" panose="02020603050405020304" pitchFamily="18" charset="0"/>
                <a:ea typeface="ＭＳ Ｐゴシック" charset="-128"/>
                <a:cs typeface="Times New Roman" panose="02020603050405020304" pitchFamily="18" charset="0"/>
              </a:rPr>
              <a:t>Seongbuk</a:t>
            </a:r>
            <a:r>
              <a:rPr lang="en-US" altLang="ja-JP" sz="1600" dirty="0">
                <a:latin typeface="Times New Roman" panose="02020603050405020304" pitchFamily="18" charset="0"/>
                <a:ea typeface="ＭＳ Ｐゴシック" charset="-128"/>
                <a:cs typeface="Times New Roman" panose="02020603050405020304" pitchFamily="18" charset="0"/>
              </a:rPr>
              <a:t>-Gu, Seoul, 02707, Republic of Korea</a:t>
            </a:r>
          </a:p>
          <a:p>
            <a:r>
              <a:rPr lang="en-US" altLang="ja-JP" sz="1600" dirty="0">
                <a:latin typeface="Times New Roman" panose="02020603050405020304" pitchFamily="18" charset="0"/>
                <a:ea typeface="ＭＳ Ｐゴシック" charset="-128"/>
                <a:cs typeface="Times New Roman" panose="02020603050405020304" pitchFamily="18" charset="0"/>
              </a:rPr>
              <a:t>Voice: +82-2-910-5068  				E-Mail: yjang</a:t>
            </a:r>
            <a:r>
              <a:rPr lang="en-US" altLang="ko-KR" sz="1600" dirty="0">
                <a:latin typeface="Times New Roman" panose="02020603050405020304" pitchFamily="18" charset="0"/>
                <a:ea typeface="굴림" charset="-127"/>
                <a:cs typeface="Times New Roman" panose="02020603050405020304" pitchFamily="18" charset="0"/>
              </a:rPr>
              <a:t>@kookmin.ac.kr</a:t>
            </a:r>
            <a:endParaRPr lang="en-US" altLang="ja-JP" sz="1600" dirty="0">
              <a:latin typeface="Times New Roman" panose="02020603050405020304" pitchFamily="18" charset="0"/>
              <a:ea typeface="ＭＳ Ｐゴシック"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Re: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ja-JP" dirty="0">
                <a:latin typeface="Times New Roman" panose="02020603050405020304" pitchFamily="18" charset="0"/>
                <a:ea typeface="ＭＳ Ｐゴシック" charset="-128"/>
                <a:cs typeface="Times New Roman" panose="02020603050405020304" pitchFamily="18" charset="0"/>
              </a:rPr>
              <a:t>	</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Abstract:</a:t>
            </a:r>
            <a:r>
              <a:rPr lang="en-US" altLang="ja-JP" sz="1600" dirty="0">
                <a:latin typeface="Times New Roman" panose="02020603050405020304" pitchFamily="18" charset="0"/>
                <a:ea typeface="ＭＳ Ｐゴシック" charset="-128"/>
                <a:cs typeface="Times New Roman" panose="02020603050405020304" pitchFamily="18" charset="0"/>
              </a:rPr>
              <a:t>	Present the use case AI for IEEE 802.15 IG NG-OCC</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Purpose:</a:t>
            </a:r>
            <a:r>
              <a:rPr lang="en-US" altLang="ja-JP" sz="1600" dirty="0">
                <a:latin typeface="Times New Roman" panose="02020603050405020304" pitchFamily="18" charset="0"/>
                <a:ea typeface="ＭＳ Ｐゴシック" charset="-128"/>
                <a:cs typeface="Times New Roman" panose="02020603050405020304" pitchFamily="18" charset="0"/>
              </a:rPr>
              <a:t>	Presentation for contribution on IEEE 802.15 IG NG-OCC</a:t>
            </a:r>
          </a:p>
          <a:p>
            <a:pPr algn="just"/>
            <a:r>
              <a:rPr lang="en-US" altLang="ja-JP" sz="1600" b="1" dirty="0">
                <a:latin typeface="Times New Roman" panose="02020603050405020304" pitchFamily="18" charset="0"/>
                <a:ea typeface="ＭＳ Ｐゴシック" charset="-128"/>
                <a:cs typeface="Times New Roman" panose="02020603050405020304" pitchFamily="18" charset="0"/>
              </a:rPr>
              <a:t>Notice:</a:t>
            </a:r>
            <a:r>
              <a:rPr lang="en-US" altLang="ja-JP" sz="1600" dirty="0">
                <a:latin typeface="Times New Roman" panose="02020603050405020304" pitchFamily="18" charset="0"/>
                <a:ea typeface="ＭＳ Ｐゴシック" charset="-128"/>
                <a:cs typeface="Times New Roman" panose="02020603050405020304" pitchFamily="18" charset="0"/>
              </a:rPr>
              <a:t>	This document has been prepared to assist the </a:t>
            </a:r>
            <a:r>
              <a:rPr lang="it-IT" altLang="ko-KR" sz="1600" dirty="0">
                <a:latin typeface="Times New Roman" panose="02020603050405020304" pitchFamily="18" charset="0"/>
                <a:ea typeface="ＭＳ Ｐゴシック" charset="-128"/>
                <a:cs typeface="Times New Roman" panose="02020603050405020304" pitchFamily="18" charset="0"/>
              </a:rPr>
              <a:t>IEEE</a:t>
            </a:r>
            <a:r>
              <a:rPr lang="ko-KR" altLang="en-US" sz="1600" dirty="0">
                <a:latin typeface="Times New Roman" panose="02020603050405020304" pitchFamily="18" charset="0"/>
                <a:ea typeface="ＭＳ Ｐゴシック" charset="-128"/>
                <a:cs typeface="Times New Roman" panose="02020603050405020304" pitchFamily="18" charset="0"/>
              </a:rPr>
              <a:t> </a:t>
            </a:r>
            <a:r>
              <a:rPr lang="en-US" altLang="ko-KR" sz="1600" dirty="0">
                <a:latin typeface="Times New Roman" panose="02020603050405020304" pitchFamily="18" charset="0"/>
                <a:ea typeface="ＭＳ Ｐゴシック" charset="-128"/>
                <a:cs typeface="Times New Roman" panose="02020603050405020304" pitchFamily="18" charset="0"/>
              </a:rPr>
              <a:t>802.15 </a:t>
            </a:r>
            <a:r>
              <a:rPr lang="en-US" altLang="ja-JP" sz="1600" dirty="0">
                <a:latin typeface="Times New Roman" panose="02020603050405020304" pitchFamily="18" charset="0"/>
                <a:ea typeface="ＭＳ Ｐゴシック" charset="-128"/>
                <a:cs typeface="Times New Roman" panose="02020603050405020304" pitchFamily="18" charset="0"/>
              </a:rPr>
              <a:t>IG NG-OCC.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Release:</a:t>
            </a:r>
            <a:r>
              <a:rPr lang="en-US" altLang="ja-JP" sz="1600" dirty="0">
                <a:latin typeface="Times New Roman" panose="02020603050405020304" pitchFamily="18" charset="0"/>
                <a:ea typeface="ＭＳ Ｐゴシック" charset="-128"/>
                <a:cs typeface="Times New Roman" panose="02020603050405020304" pitchFamily="18" charset="0"/>
              </a:rPr>
              <a:t>	The contributor acknowledges and accepts that this contribution becomes the property of IEEE and may be made publicly available by IEEE 802.15 IG NG-OCC.	</a:t>
            </a:r>
          </a:p>
        </p:txBody>
      </p:sp>
    </p:spTree>
    <p:extLst>
      <p:ext uri="{BB962C8B-B14F-4D97-AF65-F5344CB8AC3E}">
        <p14:creationId xmlns:p14="http://schemas.microsoft.com/office/powerpoint/2010/main" val="134167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Conclusion</a:t>
            </a:r>
          </a:p>
        </p:txBody>
      </p:sp>
      <p:sp>
        <p:nvSpPr>
          <p:cNvPr id="7" name="Rectangle 3"/>
          <p:cNvSpPr>
            <a:spLocks noGrp="1" noChangeArrowheads="1"/>
          </p:cNvSpPr>
          <p:nvPr>
            <p:ph idx="1"/>
          </p:nvPr>
        </p:nvSpPr>
        <p:spPr>
          <a:xfrm>
            <a:off x="457200" y="1417638"/>
            <a:ext cx="8599140" cy="4918464"/>
          </a:xfrm>
          <a:ln/>
        </p:spPr>
        <p:txBody>
          <a:bodyPr>
            <a:normAutofit/>
          </a:bodyPr>
          <a:lstStyle/>
          <a:p>
            <a:pPr marL="0" indent="0" algn="just">
              <a:buNone/>
            </a:pPr>
            <a:r>
              <a:rPr lang="en-US" sz="2000" b="0" i="0" dirty="0">
                <a:solidFill>
                  <a:srgbClr val="3C4043"/>
                </a:solidFill>
                <a:effectLst/>
                <a:latin typeface="Roboto" panose="02000000000000000000" pitchFamily="2" charset="0"/>
              </a:rPr>
              <a:t>Therefore, This system is capable of real-time operation on embedded devices with limited configurations. Furthermore, they are proposed a method for LED segmentation recognition based on conventional image processing which reduces processing complexity compared to deep neural network algorithms while maintaining a high level of precision. Additionally, implemented a system to evaluate the performance of the OCC system at different transmission ranges in mobile environments. The results demonstrate that our OCC system exhibits high efficacy at a range of 10 m in a low-mobility environment and achieves high mobility (speed = 10 m/s) at a range of 2 m. However, obstacles remain when the system operates with high mobility over long distances. Our design can be utilized in future OCC systems that require a high degree of mobility.</a:t>
            </a:r>
          </a:p>
        </p:txBody>
      </p:sp>
    </p:spTree>
    <p:extLst>
      <p:ext uri="{BB962C8B-B14F-4D97-AF65-F5344CB8AC3E}">
        <p14:creationId xmlns:p14="http://schemas.microsoft.com/office/powerpoint/2010/main" val="99435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6908" y="533400"/>
            <a:ext cx="185018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Reference</a:t>
            </a:r>
            <a:endParaRPr lang="en-US" sz="2400" dirty="0"/>
          </a:p>
        </p:txBody>
      </p:sp>
      <p:sp>
        <p:nvSpPr>
          <p:cNvPr id="3" name="TextBox 2"/>
          <p:cNvSpPr txBox="1"/>
          <p:nvPr/>
        </p:nvSpPr>
        <p:spPr>
          <a:xfrm>
            <a:off x="190498" y="1219200"/>
            <a:ext cx="8763000" cy="5016758"/>
          </a:xfrm>
          <a:prstGeom prst="rect">
            <a:avLst/>
          </a:prstGeom>
          <a:noFill/>
        </p:spPr>
        <p:txBody>
          <a:bodyPr wrap="square" rtlCol="0">
            <a:spAutoFit/>
          </a:bodyPr>
          <a:lstStyle/>
          <a:p>
            <a:pPr marL="342900" indent="-342900" algn="just">
              <a:buFont typeface="+mj-lt"/>
              <a:buAutoNum type="arabicPeriod"/>
            </a:pPr>
            <a:r>
              <a:rPr lang="en-US" sz="1600" dirty="0" err="1">
                <a:solidFill>
                  <a:srgbClr val="3C4043"/>
                </a:solidFill>
                <a:latin typeface="Roboto" panose="02000000000000000000" pitchFamily="2" charset="0"/>
              </a:rPr>
              <a:t>Yamazato</a:t>
            </a:r>
            <a:r>
              <a:rPr lang="en-US" sz="1600" dirty="0">
                <a:solidFill>
                  <a:srgbClr val="3C4043"/>
                </a:solidFill>
                <a:latin typeface="Roboto" panose="02000000000000000000" pitchFamily="2" charset="0"/>
              </a:rPr>
              <a:t>, T.; Kinoshita, M.; Arai, S.; </a:t>
            </a:r>
            <a:r>
              <a:rPr lang="en-US" sz="1600" dirty="0" err="1">
                <a:solidFill>
                  <a:srgbClr val="3C4043"/>
                </a:solidFill>
                <a:latin typeface="Roboto" panose="02000000000000000000" pitchFamily="2" charset="0"/>
              </a:rPr>
              <a:t>Souke</a:t>
            </a:r>
            <a:r>
              <a:rPr lang="en-US" sz="1600" dirty="0">
                <a:solidFill>
                  <a:srgbClr val="3C4043"/>
                </a:solidFill>
                <a:latin typeface="Roboto" panose="02000000000000000000" pitchFamily="2" charset="0"/>
              </a:rPr>
              <a:t>, E.; </a:t>
            </a:r>
            <a:r>
              <a:rPr lang="en-US" sz="1600" dirty="0" err="1">
                <a:solidFill>
                  <a:srgbClr val="3C4043"/>
                </a:solidFill>
                <a:latin typeface="Roboto" panose="02000000000000000000" pitchFamily="2" charset="0"/>
              </a:rPr>
              <a:t>Yendo</a:t>
            </a:r>
            <a:r>
              <a:rPr lang="en-US" sz="1600" dirty="0">
                <a:solidFill>
                  <a:srgbClr val="3C4043"/>
                </a:solidFill>
                <a:latin typeface="Roboto" panose="02000000000000000000" pitchFamily="2" charset="0"/>
              </a:rPr>
              <a:t>, T.; </a:t>
            </a:r>
            <a:r>
              <a:rPr lang="en-US" sz="1600" dirty="0" err="1">
                <a:solidFill>
                  <a:srgbClr val="3C4043"/>
                </a:solidFill>
                <a:latin typeface="Roboto" panose="02000000000000000000" pitchFamily="2" charset="0"/>
              </a:rPr>
              <a:t>Fujii</a:t>
            </a:r>
            <a:r>
              <a:rPr lang="en-US" sz="1600" dirty="0">
                <a:solidFill>
                  <a:srgbClr val="3C4043"/>
                </a:solidFill>
                <a:latin typeface="Roboto" panose="02000000000000000000" pitchFamily="2" charset="0"/>
              </a:rPr>
              <a:t>, T.; Kamakura, K.; Okada, H. Vehicle motion and pixel illumination modeling for image sensor based visible light communication. IEEE J. Sel. Areas </a:t>
            </a:r>
            <a:r>
              <a:rPr lang="en-US" sz="1600" dirty="0" err="1">
                <a:solidFill>
                  <a:srgbClr val="3C4043"/>
                </a:solidFill>
                <a:latin typeface="Roboto" panose="02000000000000000000" pitchFamily="2" charset="0"/>
              </a:rPr>
              <a:t>Commun</a:t>
            </a:r>
            <a:r>
              <a:rPr lang="en-US" sz="1600" dirty="0">
                <a:solidFill>
                  <a:srgbClr val="3C4043"/>
                </a:solidFill>
                <a:latin typeface="Roboto" panose="02000000000000000000" pitchFamily="2" charset="0"/>
              </a:rPr>
              <a:t>. 2015, 33, 1793–1805.</a:t>
            </a:r>
          </a:p>
          <a:p>
            <a:pPr marL="342900" indent="-342900" algn="just">
              <a:buFont typeface="+mj-lt"/>
              <a:buAutoNum type="arabicPeriod"/>
            </a:pPr>
            <a:r>
              <a:rPr lang="en-US" sz="1600" dirty="0">
                <a:solidFill>
                  <a:srgbClr val="3C4043"/>
                </a:solidFill>
                <a:latin typeface="Roboto" panose="02000000000000000000" pitchFamily="2" charset="0"/>
              </a:rPr>
              <a:t>Ashraf, K.; Islam, S.M.T.; Hosseini, A.S.; Ashok, A. Motion characterization for vehicular visible light communications. In Proceedings of the 2019 11th International Conference on Communication Systems &amp; Networks (COMSNETS), Bengaluru, India, 7–11 January 2019. </a:t>
            </a:r>
          </a:p>
          <a:p>
            <a:pPr marL="342900" indent="-342900" algn="just">
              <a:buFont typeface="+mj-lt"/>
              <a:buAutoNum type="arabicPeriod"/>
            </a:pPr>
            <a:r>
              <a:rPr lang="en-US" sz="1600" dirty="0">
                <a:solidFill>
                  <a:srgbClr val="3C4043"/>
                </a:solidFill>
                <a:latin typeface="Roboto" panose="02000000000000000000" pitchFamily="2" charset="0"/>
              </a:rPr>
              <a:t>Kinoshita, M.; </a:t>
            </a:r>
            <a:r>
              <a:rPr lang="en-US" sz="1600" dirty="0" err="1">
                <a:solidFill>
                  <a:srgbClr val="3C4043"/>
                </a:solidFill>
                <a:latin typeface="Roboto" panose="02000000000000000000" pitchFamily="2" charset="0"/>
              </a:rPr>
              <a:t>Yamazato</a:t>
            </a:r>
            <a:r>
              <a:rPr lang="en-US" sz="1600" dirty="0">
                <a:solidFill>
                  <a:srgbClr val="3C4043"/>
                </a:solidFill>
                <a:latin typeface="Roboto" panose="02000000000000000000" pitchFamily="2" charset="0"/>
              </a:rPr>
              <a:t>, T.; Okada, H.; </a:t>
            </a:r>
            <a:r>
              <a:rPr lang="en-US" sz="1600" dirty="0" err="1">
                <a:solidFill>
                  <a:srgbClr val="3C4043"/>
                </a:solidFill>
                <a:latin typeface="Roboto" panose="02000000000000000000" pitchFamily="2" charset="0"/>
              </a:rPr>
              <a:t>Fujii</a:t>
            </a:r>
            <a:r>
              <a:rPr lang="en-US" sz="1600" dirty="0">
                <a:solidFill>
                  <a:srgbClr val="3C4043"/>
                </a:solidFill>
                <a:latin typeface="Roboto" panose="02000000000000000000" pitchFamily="2" charset="0"/>
              </a:rPr>
              <a:t>, T.; Arai, S.; </a:t>
            </a:r>
            <a:r>
              <a:rPr lang="en-US" sz="1600" dirty="0" err="1">
                <a:solidFill>
                  <a:srgbClr val="3C4043"/>
                </a:solidFill>
                <a:latin typeface="Roboto" panose="02000000000000000000" pitchFamily="2" charset="0"/>
              </a:rPr>
              <a:t>Yendo</a:t>
            </a:r>
            <a:r>
              <a:rPr lang="en-US" sz="1600" dirty="0">
                <a:solidFill>
                  <a:srgbClr val="3C4043"/>
                </a:solidFill>
                <a:latin typeface="Roboto" panose="02000000000000000000" pitchFamily="2" charset="0"/>
              </a:rPr>
              <a:t>, T.; Kamakura, K. Motion modeling of mobile transmitter for image sensor based I2V-VLC, V2I-VLC, and V2V-VLC. In Proceedings of the 2014 IEEE </a:t>
            </a:r>
            <a:r>
              <a:rPr lang="en-US" sz="1600" dirty="0" err="1">
                <a:solidFill>
                  <a:srgbClr val="3C4043"/>
                </a:solidFill>
                <a:latin typeface="Roboto" panose="02000000000000000000" pitchFamily="2" charset="0"/>
              </a:rPr>
              <a:t>Globecom</a:t>
            </a:r>
            <a:r>
              <a:rPr lang="en-US" sz="1600" dirty="0">
                <a:solidFill>
                  <a:srgbClr val="3C4043"/>
                </a:solidFill>
                <a:latin typeface="Roboto" panose="02000000000000000000" pitchFamily="2" charset="0"/>
              </a:rPr>
              <a:t> Workshops (GC </a:t>
            </a:r>
            <a:r>
              <a:rPr lang="en-US" sz="1600" dirty="0" err="1">
                <a:solidFill>
                  <a:srgbClr val="3C4043"/>
                </a:solidFill>
                <a:latin typeface="Roboto" panose="02000000000000000000" pitchFamily="2" charset="0"/>
              </a:rPr>
              <a:t>Wkshps</a:t>
            </a:r>
            <a:r>
              <a:rPr lang="en-US" sz="1600" dirty="0">
                <a:solidFill>
                  <a:srgbClr val="3C4043"/>
                </a:solidFill>
                <a:latin typeface="Roboto" panose="02000000000000000000" pitchFamily="2" charset="0"/>
              </a:rPr>
              <a:t>), Austin, TX, USA, 8–12 December 2014.</a:t>
            </a:r>
          </a:p>
          <a:p>
            <a:pPr marL="342900" indent="-342900" algn="just">
              <a:buFont typeface="+mj-lt"/>
              <a:buAutoNum type="arabicPeriod"/>
            </a:pPr>
            <a:r>
              <a:rPr lang="en-US" sz="1600" dirty="0" err="1">
                <a:solidFill>
                  <a:srgbClr val="3C4043"/>
                </a:solidFill>
                <a:latin typeface="Roboto" panose="02000000000000000000" pitchFamily="2" charset="0"/>
              </a:rPr>
              <a:t>Sitanggang</a:t>
            </a:r>
            <a:r>
              <a:rPr lang="en-US" sz="1600" dirty="0">
                <a:solidFill>
                  <a:srgbClr val="3C4043"/>
                </a:solidFill>
                <a:latin typeface="Roboto" panose="02000000000000000000" pitchFamily="2" charset="0"/>
              </a:rPr>
              <a:t>, O.S.; Nguyen, V.L.; Nguyen, H.; </a:t>
            </a:r>
            <a:r>
              <a:rPr lang="en-US" sz="1600" dirty="0" err="1">
                <a:solidFill>
                  <a:srgbClr val="3C4043"/>
                </a:solidFill>
                <a:latin typeface="Roboto" panose="02000000000000000000" pitchFamily="2" charset="0"/>
              </a:rPr>
              <a:t>Pamungkas</a:t>
            </a:r>
            <a:r>
              <a:rPr lang="en-US" sz="1600" dirty="0">
                <a:solidFill>
                  <a:srgbClr val="3C4043"/>
                </a:solidFill>
                <a:latin typeface="Roboto" panose="02000000000000000000" pitchFamily="2" charset="0"/>
              </a:rPr>
              <a:t>, R.F.; </a:t>
            </a:r>
            <a:r>
              <a:rPr lang="en-US" sz="1600" dirty="0" err="1">
                <a:solidFill>
                  <a:srgbClr val="3C4043"/>
                </a:solidFill>
                <a:latin typeface="Roboto" panose="02000000000000000000" pitchFamily="2" charset="0"/>
              </a:rPr>
              <a:t>Faridh</a:t>
            </a:r>
            <a:r>
              <a:rPr lang="en-US" sz="1600" dirty="0">
                <a:solidFill>
                  <a:srgbClr val="3C4043"/>
                </a:solidFill>
                <a:latin typeface="Roboto" panose="02000000000000000000" pitchFamily="2" charset="0"/>
              </a:rPr>
              <a:t>, M.M.; Jang, Y.M. Design and Implementation of a 2D MIMO OCC System Based on Deep Learning. Sensors 2023, 23, 7637. https://doi.org/10.3390/s23177637.</a:t>
            </a:r>
          </a:p>
          <a:p>
            <a:pPr marL="342900" indent="-342900" algn="just">
              <a:buFont typeface="+mj-lt"/>
              <a:buAutoNum type="arabicPeriod"/>
            </a:pPr>
            <a:r>
              <a:rPr lang="en-US" sz="1600" b="0" i="0" dirty="0">
                <a:solidFill>
                  <a:srgbClr val="222222"/>
                </a:solidFill>
                <a:effectLst/>
                <a:latin typeface="Arial" panose="020B0604020202020204" pitchFamily="34" charset="0"/>
              </a:rPr>
              <a:t>Pham, T.L.; Nguyen, H.; Nguyen, T.; Jang, Y.M. </a:t>
            </a:r>
            <a:r>
              <a:rPr lang="en-US" sz="1600" i="0" dirty="0">
                <a:solidFill>
                  <a:srgbClr val="222222"/>
                </a:solidFill>
                <a:effectLst/>
                <a:latin typeface="Arial" panose="020B0604020202020204" pitchFamily="34" charset="0"/>
              </a:rPr>
              <a:t>A novel neural network-based method for decoding and detecting of the DS8-PSK scheme in an OCC system. </a:t>
            </a:r>
            <a:r>
              <a:rPr lang="en-US" sz="1600" i="1" dirty="0">
                <a:solidFill>
                  <a:srgbClr val="222222"/>
                </a:solidFill>
                <a:effectLst/>
                <a:latin typeface="Arial" panose="020B0604020202020204" pitchFamily="34" charset="0"/>
              </a:rPr>
              <a:t>Appl. Sci.</a:t>
            </a:r>
            <a:r>
              <a:rPr lang="en-US" sz="1600" i="0" dirty="0">
                <a:solidFill>
                  <a:srgbClr val="222222"/>
                </a:solidFill>
                <a:effectLst/>
                <a:latin typeface="Arial" panose="020B0604020202020204" pitchFamily="34" charset="0"/>
              </a:rPr>
              <a:t> 2019, </a:t>
            </a:r>
            <a:r>
              <a:rPr lang="en-US" sz="1600" i="1" dirty="0">
                <a:solidFill>
                  <a:srgbClr val="222222"/>
                </a:solidFill>
                <a:effectLst/>
                <a:latin typeface="Arial" panose="020B0604020202020204" pitchFamily="34" charset="0"/>
              </a:rPr>
              <a:t>9</a:t>
            </a:r>
            <a:r>
              <a:rPr lang="en-US" sz="1600" i="0" dirty="0">
                <a:solidFill>
                  <a:srgbClr val="222222"/>
                </a:solidFill>
                <a:effectLst/>
                <a:latin typeface="Arial" panose="020B0604020202020204" pitchFamily="34" charset="0"/>
              </a:rPr>
              <a:t>, 2242.</a:t>
            </a:r>
          </a:p>
          <a:p>
            <a:pPr marL="342900" indent="-342900" algn="just">
              <a:buFont typeface="+mj-lt"/>
              <a:buAutoNum type="arabicPeriod"/>
            </a:pPr>
            <a:r>
              <a:rPr lang="en-US" sz="1600" dirty="0">
                <a:solidFill>
                  <a:srgbClr val="222222"/>
                </a:solidFill>
                <a:latin typeface="Arial" panose="020B0604020202020204" pitchFamily="34" charset="0"/>
              </a:rPr>
              <a:t>Nguyen, V.L.; Tran, D.H.; Nguyen, H.; Jang, Y.M. An experimental demonstration of MIMO C-OOK scheme based on deep learning for optical camera communication system. Appl. Sci. 2022, 12, 6935.</a:t>
            </a:r>
            <a:endParaRPr lang="en-US" sz="1600" dirty="0"/>
          </a:p>
          <a:p>
            <a:pPr marL="342900" indent="-342900" algn="just">
              <a:buFont typeface="+mj-lt"/>
              <a:buAutoNum type="arabicPeriod"/>
            </a:pPr>
            <a:endParaRPr lang="en-US" sz="1600" dirty="0"/>
          </a:p>
        </p:txBody>
      </p:sp>
    </p:spTree>
    <p:extLst>
      <p:ext uri="{BB962C8B-B14F-4D97-AF65-F5344CB8AC3E}">
        <p14:creationId xmlns:p14="http://schemas.microsoft.com/office/powerpoint/2010/main" val="100160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b="1" dirty="0">
                <a:ea typeface="ＭＳ Ｐゴシック" pitchFamily="50" charset="-128"/>
              </a:rPr>
              <a:t>Deep Learning based OCC to support high mobility Vehicle</a:t>
            </a:r>
            <a:br>
              <a:rPr lang="en-US" altLang="ja-JP" dirty="0">
                <a:ea typeface="ＭＳ Ｐゴシック" pitchFamily="50" charset="-128"/>
              </a:rPr>
            </a:br>
            <a:r>
              <a:rPr lang="en-US" altLang="ja-JP" dirty="0">
                <a:ea typeface="ＭＳ Ｐゴシック" pitchFamily="50" charset="-128"/>
              </a:rPr>
              <a:t> </a:t>
            </a:r>
            <a:br>
              <a:rPr lang="en-US" altLang="ja-JP" dirty="0">
                <a:ea typeface="ＭＳ Ｐゴシック" pitchFamily="50" charset="-128"/>
              </a:rPr>
            </a:br>
            <a:r>
              <a:rPr lang="en-US" altLang="ja-JP" dirty="0">
                <a:ea typeface="ＭＳ Ｐゴシック" pitchFamily="50" charset="-128"/>
              </a:rPr>
              <a:t>January 14, 2024</a:t>
            </a:r>
            <a:endParaRPr lang="ja-JP" altLang="ja-JP" dirty="0"/>
          </a:p>
        </p:txBody>
      </p:sp>
    </p:spTree>
    <p:extLst>
      <p:ext uri="{BB962C8B-B14F-4D97-AF65-F5344CB8AC3E}">
        <p14:creationId xmlns:p14="http://schemas.microsoft.com/office/powerpoint/2010/main" val="350741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Contents</a:t>
            </a:r>
          </a:p>
        </p:txBody>
      </p:sp>
      <p:sp>
        <p:nvSpPr>
          <p:cNvPr id="7" name="Rectangle 3"/>
          <p:cNvSpPr>
            <a:spLocks noGrp="1" noChangeArrowheads="1"/>
          </p:cNvSpPr>
          <p:nvPr>
            <p:ph idx="1"/>
          </p:nvPr>
        </p:nvSpPr>
        <p:spPr>
          <a:xfrm>
            <a:off x="457200" y="1417638"/>
            <a:ext cx="8599140" cy="4918464"/>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Background</a:t>
            </a:r>
          </a:p>
          <a:p>
            <a:pPr algn="just"/>
            <a:r>
              <a:rPr lang="en-US" altLang="ja-JP" sz="2800" dirty="0">
                <a:latin typeface="Times New Roman" panose="02020603050405020304" pitchFamily="18" charset="0"/>
                <a:cs typeface="Times New Roman" panose="02020603050405020304" pitchFamily="18" charset="0"/>
              </a:rPr>
              <a:t>Proposed Method </a:t>
            </a:r>
          </a:p>
          <a:p>
            <a:pPr algn="just"/>
            <a:r>
              <a:rPr lang="en-US" altLang="ja-JP" sz="2800" dirty="0">
                <a:latin typeface="Times New Roman" panose="02020603050405020304" pitchFamily="18" charset="0"/>
                <a:cs typeface="Times New Roman" panose="02020603050405020304" pitchFamily="18" charset="0"/>
              </a:rPr>
              <a:t>Literature Review</a:t>
            </a:r>
          </a:p>
          <a:p>
            <a:pPr algn="just"/>
            <a:r>
              <a:rPr lang="en-US" altLang="ja-JP" sz="2800" dirty="0">
                <a:latin typeface="Times New Roman" panose="02020603050405020304" pitchFamily="18" charset="0"/>
                <a:cs typeface="Times New Roman" panose="02020603050405020304" pitchFamily="18" charset="0"/>
              </a:rPr>
              <a:t>System Architecture</a:t>
            </a:r>
          </a:p>
          <a:p>
            <a:pPr algn="just"/>
            <a:r>
              <a:rPr lang="en-US" sz="2800" dirty="0">
                <a:latin typeface="Times New Roman" panose="02020603050405020304" pitchFamily="18" charset="0"/>
                <a:cs typeface="Times New Roman" panose="02020603050405020304" pitchFamily="18" charset="0"/>
              </a:rPr>
              <a:t>Processing algorithm</a:t>
            </a:r>
          </a:p>
          <a:p>
            <a:pPr algn="just"/>
            <a:r>
              <a:rPr lang="en-US" altLang="ja-JP" sz="2800" dirty="0">
                <a:latin typeface="Times New Roman" panose="02020603050405020304" pitchFamily="18" charset="0"/>
                <a:cs typeface="Times New Roman" panose="02020603050405020304" pitchFamily="18" charset="0"/>
              </a:rPr>
              <a:t>Result</a:t>
            </a:r>
          </a:p>
          <a:p>
            <a:pPr algn="just"/>
            <a:r>
              <a:rPr lang="en-US" altLang="ja-JP" sz="2800"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2856931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Background</a:t>
            </a:r>
          </a:p>
        </p:txBody>
      </p:sp>
      <p:sp>
        <p:nvSpPr>
          <p:cNvPr id="7" name="Rectangle 3"/>
          <p:cNvSpPr>
            <a:spLocks noGrp="1" noChangeArrowheads="1"/>
          </p:cNvSpPr>
          <p:nvPr>
            <p:ph idx="1"/>
          </p:nvPr>
        </p:nvSpPr>
        <p:spPr>
          <a:xfrm>
            <a:off x="470647" y="1295400"/>
            <a:ext cx="8599140" cy="3154362"/>
          </a:xfrm>
          <a:ln/>
        </p:spPr>
        <p:txBody>
          <a:bodyPr>
            <a:noAutofit/>
          </a:bodyPr>
          <a:lstStyle/>
          <a:p>
            <a:pPr marL="0" indent="0" algn="just">
              <a:buNone/>
            </a:pPr>
            <a:r>
              <a:rPr lang="en-US" sz="2400" b="0" i="0" dirty="0">
                <a:solidFill>
                  <a:srgbClr val="3C4043"/>
                </a:solidFill>
                <a:effectLst/>
                <a:latin typeface="Roboto" panose="02000000000000000000" pitchFamily="2" charset="0"/>
              </a:rPr>
              <a:t>Despite the numerous benefits of the OCC system, there are certain problems that necessitate attention in its development, particularly in regions characterized by high mobility as well as elevated levels of noise and interference. The initial issue emerges in scenarios characterized by high mobility, wherein the occurrence of optical flow on the image sensor can lead to a reduction in the accuracy of LED identification. This, in turn, has a simultaneous impact on the performance of communication [1,2,3]. </a:t>
            </a:r>
          </a:p>
        </p:txBody>
      </p:sp>
    </p:spTree>
    <p:extLst>
      <p:ext uri="{BB962C8B-B14F-4D97-AF65-F5344CB8AC3E}">
        <p14:creationId xmlns:p14="http://schemas.microsoft.com/office/powerpoint/2010/main" val="42544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Proposed Method </a:t>
            </a:r>
          </a:p>
        </p:txBody>
      </p:sp>
      <p:sp>
        <p:nvSpPr>
          <p:cNvPr id="7" name="Rectangle 3"/>
          <p:cNvSpPr>
            <a:spLocks noGrp="1" noChangeArrowheads="1"/>
          </p:cNvSpPr>
          <p:nvPr>
            <p:ph idx="1"/>
          </p:nvPr>
        </p:nvSpPr>
        <p:spPr>
          <a:xfrm>
            <a:off x="457200" y="1417638"/>
            <a:ext cx="8599140" cy="2392362"/>
          </a:xfrm>
          <a:ln/>
        </p:spPr>
        <p:txBody>
          <a:bodyPr>
            <a:normAutofit/>
          </a:bodyPr>
          <a:lstStyle/>
          <a:p>
            <a:pPr marL="0" indent="0" algn="just">
              <a:buNone/>
            </a:pPr>
            <a:r>
              <a:rPr lang="en-US" sz="2400" b="0" i="0" dirty="0">
                <a:solidFill>
                  <a:srgbClr val="3C4043"/>
                </a:solidFill>
                <a:effectLst/>
                <a:latin typeface="Roboto" panose="02000000000000000000" pitchFamily="2" charset="0"/>
              </a:rPr>
              <a:t>In the study [4], a deep learning-based OCC system combined with an adaptive segmentation algorithm has been proposed to rectify optical distortions caused by optical flow on the image sensor. This method aims to improve the accuracy of LED recognition in high-mobility conditions as well as the selection of ROI.</a:t>
            </a:r>
          </a:p>
        </p:txBody>
      </p:sp>
    </p:spTree>
    <p:extLst>
      <p:ext uri="{BB962C8B-B14F-4D97-AF65-F5344CB8AC3E}">
        <p14:creationId xmlns:p14="http://schemas.microsoft.com/office/powerpoint/2010/main" val="141441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Literature Review</a:t>
            </a:r>
          </a:p>
        </p:txBody>
      </p:sp>
      <p:sp>
        <p:nvSpPr>
          <p:cNvPr id="7" name="Rectangle 3"/>
          <p:cNvSpPr>
            <a:spLocks noGrp="1" noChangeArrowheads="1"/>
          </p:cNvSpPr>
          <p:nvPr>
            <p:ph idx="1"/>
          </p:nvPr>
        </p:nvSpPr>
        <p:spPr>
          <a:xfrm>
            <a:off x="457200" y="1417637"/>
            <a:ext cx="8599140" cy="4525963"/>
          </a:xfrm>
          <a:ln/>
        </p:spPr>
        <p:txBody>
          <a:bodyPr>
            <a:noAutofit/>
          </a:bodyPr>
          <a:lstStyle/>
          <a:p>
            <a:pPr algn="just"/>
            <a:r>
              <a:rPr lang="en-US" sz="1800" b="0" i="0" dirty="0">
                <a:solidFill>
                  <a:srgbClr val="3C4043"/>
                </a:solidFill>
                <a:effectLst/>
                <a:latin typeface="Roboto" panose="02000000000000000000" pitchFamily="2" charset="0"/>
              </a:rPr>
              <a:t>Study [5] investigated the phenomenon of blurring in optical vehicle communication systems, including motion blur and blurring induced by rainy, foggy, or snowy weather conditions, in an effort to improve OCC performance in a high-mobility environment. The presence of other light sources has the potential to induce a rise in the bit error rate (BER) of the system as a result of the interference they generate at the receiver. The author proposed a neural network (NN)-based method for performing </a:t>
            </a:r>
            <a:r>
              <a:rPr lang="en-US" sz="1800" b="0" i="0" dirty="0" err="1">
                <a:solidFill>
                  <a:srgbClr val="3C4043"/>
                </a:solidFill>
                <a:effectLst/>
                <a:latin typeface="Roboto" panose="02000000000000000000" pitchFamily="2" charset="0"/>
              </a:rPr>
              <a:t>RoI</a:t>
            </a:r>
            <a:r>
              <a:rPr lang="en-US" sz="1800" b="0" i="0" dirty="0">
                <a:solidFill>
                  <a:srgbClr val="3C4043"/>
                </a:solidFill>
                <a:effectLst/>
                <a:latin typeface="Roboto" panose="02000000000000000000" pitchFamily="2" charset="0"/>
              </a:rPr>
              <a:t> selection and detecting the target transmitter on the receiver of a VLC or OCC system to mitigate the impact of parasitic light incidents. </a:t>
            </a:r>
          </a:p>
          <a:p>
            <a:pPr algn="just"/>
            <a:r>
              <a:rPr lang="en-US" sz="1800" b="0" i="0" dirty="0">
                <a:solidFill>
                  <a:srgbClr val="3C4043"/>
                </a:solidFill>
                <a:effectLst/>
                <a:latin typeface="Roboto" panose="02000000000000000000" pitchFamily="2" charset="0"/>
              </a:rPr>
              <a:t>Nguyen et al. [6] proposed a MIMO C-OOK scheme based on rolling-shutter effect for the mobility environment using a deep learning network. This method achieved a communication distance of up to 22 m with a considerably low bit error rate when considering the movement speeds at 2 m/s. However, the proposed method only works on the rolling-shutter camera which limits its implementation.</a:t>
            </a:r>
          </a:p>
          <a:p>
            <a:pPr marL="0" indent="0" algn="just">
              <a:buNone/>
            </a:pPr>
            <a:r>
              <a:rPr lang="en-US" sz="1800" b="0" i="0" dirty="0">
                <a:solidFill>
                  <a:srgbClr val="3C4043"/>
                </a:solidFill>
                <a:effectLst/>
                <a:latin typeface="Roboto" panose="02000000000000000000" pitchFamily="2" charset="0"/>
              </a:rPr>
              <a:t>Although significant progress has been made, experimental demonstrations of the efficacy of an OCC system in high-mobility environments are limited. </a:t>
            </a:r>
          </a:p>
        </p:txBody>
      </p:sp>
    </p:spTree>
    <p:extLst>
      <p:ext uri="{BB962C8B-B14F-4D97-AF65-F5344CB8AC3E}">
        <p14:creationId xmlns:p14="http://schemas.microsoft.com/office/powerpoint/2010/main" val="660604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System Architecture</a:t>
            </a:r>
          </a:p>
        </p:txBody>
      </p:sp>
      <p:sp>
        <p:nvSpPr>
          <p:cNvPr id="7" name="Rectangle 3"/>
          <p:cNvSpPr>
            <a:spLocks noGrp="1" noChangeArrowheads="1"/>
          </p:cNvSpPr>
          <p:nvPr>
            <p:ph idx="1"/>
          </p:nvPr>
        </p:nvSpPr>
        <p:spPr>
          <a:xfrm>
            <a:off x="457200" y="2286000"/>
            <a:ext cx="3505200" cy="1828800"/>
          </a:xfrm>
          <a:ln/>
        </p:spPr>
        <p:txBody>
          <a:bodyPr>
            <a:normAutofit/>
          </a:bodyPr>
          <a:lstStyle/>
          <a:p>
            <a:pPr marL="0" indent="0">
              <a:buNone/>
            </a:pPr>
            <a:r>
              <a:rPr lang="en-US" sz="2000" b="0" i="0" dirty="0">
                <a:solidFill>
                  <a:srgbClr val="222222"/>
                </a:solidFill>
                <a:effectLst/>
                <a:latin typeface="Arial" panose="020B0604020202020204" pitchFamily="34" charset="0"/>
              </a:rPr>
              <a:t>Description of the deep learning-based two-dimensional on-off keying multiple-input multiple-output (2D OOK-MIMO) OCC.</a:t>
            </a:r>
          </a:p>
        </p:txBody>
      </p:sp>
      <p:pic>
        <p:nvPicPr>
          <p:cNvPr id="3" name="Picture 2" descr="Sensors 23 07637 g001">
            <a:extLst>
              <a:ext uri="{FF2B5EF4-FFF2-40B4-BE49-F238E27FC236}">
                <a16:creationId xmlns:a16="http://schemas.microsoft.com/office/drawing/2014/main" id="{499E1780-280E-C607-649B-BC841FD50F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0226" y="1066800"/>
            <a:ext cx="4583129" cy="43735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F47F94-7539-F77C-D5FF-765B25F152DB}"/>
              </a:ext>
            </a:extLst>
          </p:cNvPr>
          <p:cNvSpPr txBox="1"/>
          <p:nvPr/>
        </p:nvSpPr>
        <p:spPr>
          <a:xfrm>
            <a:off x="3500704" y="5440362"/>
            <a:ext cx="5762171" cy="923330"/>
          </a:xfrm>
          <a:prstGeom prst="rect">
            <a:avLst/>
          </a:prstGeom>
          <a:noFill/>
        </p:spPr>
        <p:txBody>
          <a:bodyPr wrap="square">
            <a:spAutoFit/>
          </a:bodyPr>
          <a:lstStyle/>
          <a:p>
            <a:r>
              <a:rPr lang="en-US" i="0" dirty="0">
                <a:solidFill>
                  <a:srgbClr val="222222"/>
                </a:solidFill>
                <a:effectLst/>
                <a:latin typeface="Arial" panose="020B0604020202020204" pitchFamily="34" charset="0"/>
              </a:rPr>
              <a:t>Figure 1. Reference architecture of OCC for a system-based 2D OOK-MIMO and deep learning technique using an LED array.</a:t>
            </a:r>
            <a:endParaRPr lang="en-US" dirty="0"/>
          </a:p>
        </p:txBody>
      </p:sp>
    </p:spTree>
    <p:extLst>
      <p:ext uri="{BB962C8B-B14F-4D97-AF65-F5344CB8AC3E}">
        <p14:creationId xmlns:p14="http://schemas.microsoft.com/office/powerpoint/2010/main" val="48266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Processing algorithm</a:t>
            </a:r>
          </a:p>
        </p:txBody>
      </p:sp>
      <p:sp>
        <p:nvSpPr>
          <p:cNvPr id="7" name="Rectangle 3"/>
          <p:cNvSpPr>
            <a:spLocks noGrp="1" noChangeArrowheads="1"/>
          </p:cNvSpPr>
          <p:nvPr>
            <p:ph idx="1"/>
          </p:nvPr>
        </p:nvSpPr>
        <p:spPr>
          <a:xfrm>
            <a:off x="457200" y="1417638"/>
            <a:ext cx="8599140" cy="4918464"/>
          </a:xfrm>
          <a:ln/>
        </p:spPr>
        <p:txBody>
          <a:bodyPr>
            <a:normAutofit/>
          </a:bodyPr>
          <a:lstStyle/>
          <a:p>
            <a:pPr marL="0" indent="0" algn="just">
              <a:buNone/>
            </a:pPr>
            <a:r>
              <a:rPr lang="en-US" sz="2000" b="0" i="0" dirty="0">
                <a:solidFill>
                  <a:srgbClr val="3C4043"/>
                </a:solidFill>
                <a:effectLst/>
                <a:latin typeface="Roboto" panose="02000000000000000000" pitchFamily="2" charset="0"/>
              </a:rPr>
              <a:t>After acquiring raw digital data, the system must quickly identify and assess the preamble pattern to determine the authenticity and reliability of the data. If the packet data is accurate, the system uses the SN identification process to differentiate packets. The next stages include comprehensive data decoding and collection, as illustrated in Figure 2.</a:t>
            </a:r>
          </a:p>
          <a:p>
            <a:pPr marL="0" indent="0" algn="just">
              <a:buNone/>
            </a:pPr>
            <a:endParaRPr lang="en-US" sz="2000" dirty="0">
              <a:solidFill>
                <a:srgbClr val="3C4043"/>
              </a:solidFill>
              <a:latin typeface="Roboto" panose="02000000000000000000" pitchFamily="2" charset="0"/>
            </a:endParaRPr>
          </a:p>
          <a:p>
            <a:pPr marL="0" indent="0" algn="just">
              <a:buNone/>
            </a:pPr>
            <a:endParaRPr lang="en-US" sz="2000" b="0" i="0" dirty="0">
              <a:solidFill>
                <a:srgbClr val="3C4043"/>
              </a:solidFill>
              <a:effectLst/>
              <a:latin typeface="Roboto" panose="02000000000000000000" pitchFamily="2" charset="0"/>
            </a:endParaRPr>
          </a:p>
          <a:p>
            <a:pPr marL="0" indent="0" algn="just">
              <a:buNone/>
            </a:pPr>
            <a:endParaRPr lang="en-US" sz="2000" dirty="0">
              <a:solidFill>
                <a:srgbClr val="3C4043"/>
              </a:solidFill>
              <a:latin typeface="Roboto" panose="02000000000000000000" pitchFamily="2" charset="0"/>
            </a:endParaRPr>
          </a:p>
          <a:p>
            <a:pPr marL="0" indent="0" algn="just">
              <a:buNone/>
            </a:pPr>
            <a:endParaRPr lang="en-US" sz="2000" b="0" i="0" dirty="0">
              <a:solidFill>
                <a:srgbClr val="3C4043"/>
              </a:solidFill>
              <a:effectLst/>
              <a:latin typeface="Roboto" panose="02000000000000000000" pitchFamily="2" charset="0"/>
            </a:endParaRPr>
          </a:p>
          <a:p>
            <a:pPr marL="0" indent="0" algn="just">
              <a:buNone/>
            </a:pPr>
            <a:endParaRPr lang="en-US" sz="2000" dirty="0">
              <a:solidFill>
                <a:srgbClr val="3C4043"/>
              </a:solidFill>
              <a:latin typeface="Roboto" panose="02000000000000000000" pitchFamily="2" charset="0"/>
            </a:endParaRPr>
          </a:p>
          <a:p>
            <a:pPr marL="0" indent="0" algn="just">
              <a:buNone/>
            </a:pPr>
            <a:endParaRPr lang="en-US" sz="2000" b="0" i="0" dirty="0">
              <a:solidFill>
                <a:srgbClr val="3C4043"/>
              </a:solidFill>
              <a:effectLst/>
              <a:latin typeface="Roboto" panose="02000000000000000000" pitchFamily="2" charset="0"/>
            </a:endParaRPr>
          </a:p>
          <a:p>
            <a:pPr marL="0" indent="0" algn="just">
              <a:buNone/>
            </a:pPr>
            <a:endParaRPr lang="en-US" sz="2000" dirty="0">
              <a:solidFill>
                <a:srgbClr val="3C4043"/>
              </a:solidFill>
              <a:latin typeface="Roboto" panose="02000000000000000000" pitchFamily="2" charset="0"/>
            </a:endParaRPr>
          </a:p>
          <a:p>
            <a:pPr marL="0" indent="0" algn="just">
              <a:buNone/>
            </a:pPr>
            <a:endParaRPr lang="en-US" sz="2000" b="0" i="0" dirty="0">
              <a:solidFill>
                <a:srgbClr val="3C4043"/>
              </a:solidFill>
              <a:effectLst/>
              <a:latin typeface="Roboto" panose="02000000000000000000" pitchFamily="2" charset="0"/>
            </a:endParaRPr>
          </a:p>
          <a:p>
            <a:pPr marL="0" indent="0" algn="ctr">
              <a:buNone/>
            </a:pPr>
            <a:r>
              <a:rPr lang="en-US" sz="1200" i="0" dirty="0">
                <a:solidFill>
                  <a:srgbClr val="222222"/>
                </a:solidFill>
                <a:effectLst/>
                <a:latin typeface="Arial" panose="020B0604020202020204" pitchFamily="34" charset="0"/>
              </a:rPr>
              <a:t>Figure 2. Receiving-side processing algorithm.</a:t>
            </a:r>
          </a:p>
          <a:p>
            <a:pPr marL="0" indent="0" algn="just">
              <a:buNone/>
            </a:pPr>
            <a:endParaRPr lang="en-US" sz="2000" b="0" i="0" dirty="0">
              <a:solidFill>
                <a:srgbClr val="3C4043"/>
              </a:solidFill>
              <a:effectLst/>
              <a:latin typeface="Roboto" panose="02000000000000000000" pitchFamily="2" charset="0"/>
            </a:endParaRPr>
          </a:p>
        </p:txBody>
      </p:sp>
      <p:pic>
        <p:nvPicPr>
          <p:cNvPr id="3" name="Picture 2" descr="Sensors 23 07637 g006">
            <a:extLst>
              <a:ext uri="{FF2B5EF4-FFF2-40B4-BE49-F238E27FC236}">
                <a16:creationId xmlns:a16="http://schemas.microsoft.com/office/drawing/2014/main" id="{A3DE437B-1508-F476-1784-19553539B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0"/>
            <a:ext cx="8855085" cy="290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127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Results</a:t>
            </a:r>
          </a:p>
        </p:txBody>
      </p:sp>
      <mc:AlternateContent xmlns:mc="http://schemas.openxmlformats.org/markup-compatibility/2006" xmlns:a14="http://schemas.microsoft.com/office/drawing/2010/main">
        <mc:Choice Requires="a14">
          <p:sp>
            <p:nvSpPr>
              <p:cNvPr id="7" name="Rectangle 3"/>
              <p:cNvSpPr>
                <a:spLocks noGrp="1" noChangeArrowheads="1"/>
              </p:cNvSpPr>
              <p:nvPr>
                <p:ph idx="1"/>
              </p:nvPr>
            </p:nvSpPr>
            <p:spPr>
              <a:xfrm>
                <a:off x="457200" y="1066800"/>
                <a:ext cx="8599140" cy="5269302"/>
              </a:xfrm>
              <a:ln/>
            </p:spPr>
            <p:txBody>
              <a:bodyPr>
                <a:normAutofit fontScale="70000" lnSpcReduction="20000"/>
              </a:bodyPr>
              <a:lstStyle/>
              <a:p>
                <a:pPr marL="0" indent="0" algn="just">
                  <a:buNone/>
                </a:pPr>
                <a:r>
                  <a:rPr lang="en-US" sz="2000" b="0" i="0" dirty="0">
                    <a:solidFill>
                      <a:srgbClr val="3C4043"/>
                    </a:solidFill>
                    <a:effectLst/>
                    <a:latin typeface="Roboto" panose="02000000000000000000" pitchFamily="2" charset="0"/>
                  </a:rPr>
                  <a:t>Figure 3a demonstrates that the transmitted motion has a minimal effect on the BER. Even at 10 m/s, the BER does not exceed</a:t>
                </a:r>
                <a14:m>
                  <m:oMath xmlns:m="http://schemas.openxmlformats.org/officeDocument/2006/math">
                    <m:sSup>
                      <m:sSupPr>
                        <m:ctrlPr>
                          <a:rPr lang="en-US" sz="2000" b="0" i="1" smtClean="0">
                            <a:solidFill>
                              <a:srgbClr val="3C4043"/>
                            </a:solidFill>
                            <a:effectLst/>
                            <a:latin typeface="Cambria Math" panose="02040503050406030204" pitchFamily="18" charset="0"/>
                          </a:rPr>
                        </m:ctrlPr>
                      </m:sSupPr>
                      <m:e>
                        <m:r>
                          <a:rPr lang="en-US" sz="2000" b="0" i="1" smtClean="0">
                            <a:solidFill>
                              <a:srgbClr val="3C4043"/>
                            </a:solidFill>
                            <a:effectLst/>
                            <a:latin typeface="Cambria Math" panose="02040503050406030204" pitchFamily="18" charset="0"/>
                          </a:rPr>
                          <m:t>10</m:t>
                        </m:r>
                      </m:e>
                      <m:sup>
                        <m:r>
                          <a:rPr lang="en-US" sz="2000" b="0" i="1" smtClean="0">
                            <a:solidFill>
                              <a:srgbClr val="3C4043"/>
                            </a:solidFill>
                            <a:effectLst/>
                            <a:latin typeface="Cambria Math" panose="02040503050406030204" pitchFamily="18" charset="0"/>
                          </a:rPr>
                          <m:t>−2</m:t>
                        </m:r>
                      </m:sup>
                    </m:sSup>
                  </m:oMath>
                </a14:m>
                <a:r>
                  <a:rPr lang="en-US" sz="2000" b="0" i="0" dirty="0">
                    <a:solidFill>
                      <a:srgbClr val="3C4043"/>
                    </a:solidFill>
                    <a:effectLst/>
                    <a:latin typeface="Roboto" panose="02000000000000000000" pitchFamily="2" charset="0"/>
                  </a:rPr>
                  <a:t>. In this scenario, the system demonstrates outstanding mobility support, and its performance remains consistent despite a variety of mobile circumstances. Therefore, faultless transmission is possible within a 2 m range, regardless of system motion. Figure 3b shows that between 5 m and 8 m, the system’s mobility begins to affect transmission. The BER of </a:t>
                </a:r>
                <a14:m>
                  <m:oMath xmlns:m="http://schemas.openxmlformats.org/officeDocument/2006/math">
                    <m:sSup>
                      <m:sSupPr>
                        <m:ctrlPr>
                          <a:rPr lang="en-US" sz="2000" i="1">
                            <a:solidFill>
                              <a:srgbClr val="3C4043"/>
                            </a:solidFill>
                            <a:latin typeface="Cambria Math" panose="02040503050406030204" pitchFamily="18" charset="0"/>
                          </a:rPr>
                        </m:ctrlPr>
                      </m:sSupPr>
                      <m:e>
                        <m:r>
                          <a:rPr lang="en-US" sz="2000" i="1">
                            <a:solidFill>
                              <a:srgbClr val="3C4043"/>
                            </a:solidFill>
                            <a:latin typeface="Cambria Math" panose="02040503050406030204" pitchFamily="18" charset="0"/>
                          </a:rPr>
                          <m:t>10</m:t>
                        </m:r>
                      </m:e>
                      <m:sup>
                        <m:r>
                          <a:rPr lang="en-US" sz="2000" i="1">
                            <a:solidFill>
                              <a:srgbClr val="3C4043"/>
                            </a:solidFill>
                            <a:latin typeface="Cambria Math" panose="02040503050406030204" pitchFamily="18" charset="0"/>
                          </a:rPr>
                          <m:t>−</m:t>
                        </m:r>
                        <m:r>
                          <a:rPr lang="en-US" sz="2000" b="0" i="1" smtClean="0">
                            <a:solidFill>
                              <a:srgbClr val="3C4043"/>
                            </a:solidFill>
                            <a:latin typeface="Cambria Math" panose="02040503050406030204" pitchFamily="18" charset="0"/>
                          </a:rPr>
                          <m:t>1</m:t>
                        </m:r>
                      </m:sup>
                    </m:sSup>
                    <m:r>
                      <a:rPr lang="en-US" sz="2000" i="1">
                        <a:solidFill>
                          <a:srgbClr val="3C4043"/>
                        </a:solidFill>
                        <a:latin typeface="Cambria Math" panose="02040503050406030204" pitchFamily="18" charset="0"/>
                      </a:rPr>
                      <m:t> </m:t>
                    </m:r>
                  </m:oMath>
                </a14:m>
                <a:r>
                  <a:rPr lang="en-US" sz="2000" b="0" i="0" dirty="0">
                    <a:solidFill>
                      <a:srgbClr val="3C4043"/>
                    </a:solidFill>
                    <a:effectLst/>
                    <a:latin typeface="Roboto" panose="02000000000000000000" pitchFamily="2" charset="0"/>
                  </a:rPr>
                  <a:t>indicates that the system’s performance is unaffected by its mobility, even at 10 m/s, as demonstrated by the system’s performance. Regarding Figure 3c,d, it can be seen that the mobility of the system has a substantial impact on the BER.</a:t>
                </a:r>
              </a:p>
              <a:p>
                <a:pPr marL="0" indent="0" algn="just">
                  <a:buNone/>
                </a:pPr>
                <a:endParaRPr lang="en-US" sz="2000" dirty="0">
                  <a:solidFill>
                    <a:srgbClr val="3C4043"/>
                  </a:solidFill>
                  <a:latin typeface="Roboto" panose="02000000000000000000" pitchFamily="2" charset="0"/>
                </a:endParaRPr>
              </a:p>
              <a:p>
                <a:pPr marL="0" indent="0" algn="just">
                  <a:buNone/>
                </a:pPr>
                <a:endParaRPr lang="en-US" sz="2000" b="0" i="0" dirty="0">
                  <a:solidFill>
                    <a:srgbClr val="3C4043"/>
                  </a:solidFill>
                  <a:effectLst/>
                  <a:latin typeface="Roboto" panose="02000000000000000000" pitchFamily="2" charset="0"/>
                </a:endParaRPr>
              </a:p>
              <a:p>
                <a:pPr marL="0" indent="0" algn="just">
                  <a:buNone/>
                </a:pPr>
                <a:endParaRPr lang="en-US" sz="2000" b="0" i="0" dirty="0">
                  <a:solidFill>
                    <a:srgbClr val="3C4043"/>
                  </a:solidFill>
                  <a:effectLst/>
                  <a:latin typeface="Roboto" panose="02000000000000000000" pitchFamily="2" charset="0"/>
                </a:endParaRPr>
              </a:p>
              <a:p>
                <a:pPr marL="0" indent="0" algn="just">
                  <a:buNone/>
                </a:pPr>
                <a:endParaRPr lang="en-US" sz="2000" b="0" i="0" dirty="0">
                  <a:solidFill>
                    <a:srgbClr val="3C4043"/>
                  </a:solidFill>
                  <a:effectLst/>
                  <a:latin typeface="Roboto" panose="02000000000000000000" pitchFamily="2" charset="0"/>
                </a:endParaRPr>
              </a:p>
              <a:p>
                <a:pPr marL="0" indent="0" algn="just">
                  <a:buNone/>
                </a:pPr>
                <a:endParaRPr lang="en-US" sz="2000" b="0" i="0" dirty="0">
                  <a:solidFill>
                    <a:srgbClr val="3C4043"/>
                  </a:solidFill>
                  <a:effectLst/>
                  <a:latin typeface="Roboto" panose="02000000000000000000" pitchFamily="2" charset="0"/>
                </a:endParaRPr>
              </a:p>
              <a:p>
                <a:pPr marL="0" indent="0" algn="just">
                  <a:buNone/>
                </a:pPr>
                <a:endParaRPr lang="en-US" sz="2000" dirty="0">
                  <a:solidFill>
                    <a:srgbClr val="3C4043"/>
                  </a:solidFill>
                  <a:latin typeface="Roboto" panose="02000000000000000000" pitchFamily="2" charset="0"/>
                </a:endParaRPr>
              </a:p>
              <a:p>
                <a:pPr marL="0" indent="0" algn="just">
                  <a:buNone/>
                </a:pPr>
                <a:endParaRPr lang="en-US" sz="2000" b="0" i="0" dirty="0">
                  <a:solidFill>
                    <a:srgbClr val="3C4043"/>
                  </a:solidFill>
                  <a:effectLst/>
                  <a:latin typeface="Roboto" panose="02000000000000000000" pitchFamily="2" charset="0"/>
                </a:endParaRPr>
              </a:p>
              <a:p>
                <a:pPr marL="0" indent="0" algn="just">
                  <a:buNone/>
                </a:pPr>
                <a:endParaRPr lang="en-US" sz="2000" b="0" i="0" dirty="0">
                  <a:solidFill>
                    <a:srgbClr val="3C4043"/>
                  </a:solidFill>
                  <a:effectLst/>
                  <a:latin typeface="Roboto" panose="02000000000000000000" pitchFamily="2" charset="0"/>
                </a:endParaRPr>
              </a:p>
              <a:p>
                <a:pPr marL="0" indent="0" algn="just">
                  <a:buNone/>
                </a:pPr>
                <a:endParaRPr lang="en-US" sz="2000" b="0" i="0" dirty="0">
                  <a:solidFill>
                    <a:srgbClr val="3C4043"/>
                  </a:solidFill>
                  <a:effectLst/>
                  <a:latin typeface="Roboto" panose="02000000000000000000" pitchFamily="2" charset="0"/>
                </a:endParaRPr>
              </a:p>
              <a:p>
                <a:pPr marL="0" indent="0" algn="just">
                  <a:buNone/>
                </a:pPr>
                <a:endParaRPr lang="en-US" sz="2000" b="0" i="0" dirty="0">
                  <a:solidFill>
                    <a:srgbClr val="3C4043"/>
                  </a:solidFill>
                  <a:effectLst/>
                  <a:latin typeface="Roboto" panose="02000000000000000000" pitchFamily="2" charset="0"/>
                </a:endParaRPr>
              </a:p>
              <a:p>
                <a:pPr marL="0" indent="0" algn="just">
                  <a:buNone/>
                </a:pPr>
                <a:endParaRPr lang="en-US" sz="2000" dirty="0">
                  <a:solidFill>
                    <a:srgbClr val="3C4043"/>
                  </a:solidFill>
                  <a:latin typeface="Roboto" panose="02000000000000000000" pitchFamily="2" charset="0"/>
                </a:endParaRPr>
              </a:p>
              <a:p>
                <a:pPr marL="0" indent="0" algn="just">
                  <a:buNone/>
                </a:pPr>
                <a:endParaRPr lang="en-US" sz="2000" b="0" i="0" dirty="0">
                  <a:solidFill>
                    <a:srgbClr val="3C4043"/>
                  </a:solidFill>
                  <a:effectLst/>
                  <a:latin typeface="Roboto" panose="02000000000000000000" pitchFamily="2" charset="0"/>
                </a:endParaRPr>
              </a:p>
              <a:p>
                <a:pPr marL="0" indent="0" algn="just">
                  <a:buNone/>
                </a:pPr>
                <a:endParaRPr lang="en-US" sz="2000" dirty="0">
                  <a:solidFill>
                    <a:srgbClr val="3C4043"/>
                  </a:solidFill>
                  <a:latin typeface="Roboto" panose="02000000000000000000" pitchFamily="2" charset="0"/>
                </a:endParaRPr>
              </a:p>
              <a:p>
                <a:pPr marL="0" indent="0" algn="just">
                  <a:buNone/>
                </a:pPr>
                <a:endParaRPr lang="en-US" sz="2000" b="0" i="0" dirty="0">
                  <a:solidFill>
                    <a:srgbClr val="3C4043"/>
                  </a:solidFill>
                  <a:effectLst/>
                  <a:latin typeface="Roboto" panose="02000000000000000000" pitchFamily="2" charset="0"/>
                </a:endParaRPr>
              </a:p>
              <a:p>
                <a:pPr marL="0" indent="0" algn="just">
                  <a:buNone/>
                </a:pPr>
                <a:endParaRPr lang="en-US" sz="2000" dirty="0">
                  <a:solidFill>
                    <a:srgbClr val="3C4043"/>
                  </a:solidFill>
                  <a:latin typeface="Roboto" panose="02000000000000000000" pitchFamily="2" charset="0"/>
                </a:endParaRPr>
              </a:p>
              <a:p>
                <a:pPr marL="0" indent="0" algn="just">
                  <a:buNone/>
                </a:pPr>
                <a:endParaRPr lang="en-US" sz="2000" dirty="0">
                  <a:solidFill>
                    <a:srgbClr val="3C4043"/>
                  </a:solidFill>
                  <a:latin typeface="Roboto" panose="02000000000000000000" pitchFamily="2" charset="0"/>
                </a:endParaRPr>
              </a:p>
              <a:p>
                <a:pPr marL="0" indent="0" algn="just">
                  <a:buNone/>
                </a:pPr>
                <a:endParaRPr lang="en-US" sz="2000" b="0" i="0" dirty="0">
                  <a:solidFill>
                    <a:srgbClr val="3C4043"/>
                  </a:solidFill>
                  <a:effectLst/>
                  <a:latin typeface="Roboto" panose="02000000000000000000" pitchFamily="2" charset="0"/>
                </a:endParaRPr>
              </a:p>
              <a:p>
                <a:pPr marL="0" indent="0" algn="ctr">
                  <a:buNone/>
                </a:pPr>
                <a:r>
                  <a:rPr lang="en-US" sz="1200" i="0" dirty="0">
                    <a:solidFill>
                      <a:srgbClr val="222222"/>
                    </a:solidFill>
                    <a:effectLst/>
                    <a:latin typeface="Arial" panose="020B0604020202020204" pitchFamily="34" charset="0"/>
                  </a:rPr>
                  <a:t>Figure 3. The BER performance of our scheme at different communication distances with changes in the speed of the camera (a) 2 m; (b) 5 m; (c) 8 m; (d) 10 m.</a:t>
                </a:r>
              </a:p>
              <a:p>
                <a:pPr marL="0" indent="0" algn="just">
                  <a:buNone/>
                </a:pPr>
                <a:endParaRPr lang="en-US" sz="2000" b="0" i="0" dirty="0">
                  <a:solidFill>
                    <a:srgbClr val="3C4043"/>
                  </a:solidFill>
                  <a:effectLst/>
                  <a:latin typeface="Roboto" panose="02000000000000000000" pitchFamily="2" charset="0"/>
                </a:endParaRPr>
              </a:p>
            </p:txBody>
          </p:sp>
        </mc:Choice>
        <mc:Fallback xmlns="">
          <p:sp>
            <p:nvSpPr>
              <p:cNvPr id="7" name="Rectangle 3"/>
              <p:cNvSpPr>
                <a:spLocks noGrp="1" noRot="1" noChangeAspect="1" noMove="1" noResize="1" noEditPoints="1" noAdjustHandles="1" noChangeArrowheads="1" noChangeShapeType="1" noTextEdit="1"/>
              </p:cNvSpPr>
              <p:nvPr>
                <p:ph idx="1"/>
              </p:nvPr>
            </p:nvSpPr>
            <p:spPr>
              <a:xfrm>
                <a:off x="457200" y="1066800"/>
                <a:ext cx="8599140" cy="5269302"/>
              </a:xfrm>
              <a:blipFill>
                <a:blip r:embed="rId2"/>
                <a:stretch>
                  <a:fillRect l="-213" t="-1042" r="-142"/>
                </a:stretch>
              </a:blipFill>
              <a:ln/>
            </p:spPr>
            <p:txBody>
              <a:bodyPr/>
              <a:lstStyle/>
              <a:p>
                <a:r>
                  <a:rPr lang="en-US">
                    <a:noFill/>
                  </a:rPr>
                  <a:t> </a:t>
                </a:r>
              </a:p>
            </p:txBody>
          </p:sp>
        </mc:Fallback>
      </mc:AlternateContent>
      <p:pic>
        <p:nvPicPr>
          <p:cNvPr id="3" name="Picture 2" descr="Sensors 23 07637 g011">
            <a:extLst>
              <a:ext uri="{FF2B5EF4-FFF2-40B4-BE49-F238E27FC236}">
                <a16:creationId xmlns:a16="http://schemas.microsoft.com/office/drawing/2014/main" id="{B3BCD4B5-7148-F6C8-5BA4-158E981D55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524201"/>
            <a:ext cx="5638800" cy="346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322621"/>
      </p:ext>
    </p:extLst>
  </p:cSld>
  <p:clrMapOvr>
    <a:masterClrMapping/>
  </p:clrMapOvr>
</p:sld>
</file>

<file path=ppt/theme/theme1.xml><?xml version="1.0" encoding="utf-8"?>
<a:theme xmlns:a="http://schemas.openxmlformats.org/drawingml/2006/main" name="Office Theme">
  <a:themeElements>
    <a:clrScheme name="자주색">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20451</TotalTime>
  <Words>1384</Words>
  <Application>Microsoft Office PowerPoint</Application>
  <PresentationFormat>화면 슬라이드 쇼(4:3)</PresentationFormat>
  <Paragraphs>74</Paragraphs>
  <Slides>11</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11</vt:i4>
      </vt:variant>
    </vt:vector>
  </HeadingPairs>
  <TitlesOfParts>
    <vt:vector size="18" baseType="lpstr">
      <vt:lpstr>ＭＳ Ｐゴシック</vt:lpstr>
      <vt:lpstr>Arial</vt:lpstr>
      <vt:lpstr>Calibri</vt:lpstr>
      <vt:lpstr>Cambria Math</vt:lpstr>
      <vt:lpstr>Roboto</vt:lpstr>
      <vt:lpstr>Times New Roman</vt:lpstr>
      <vt:lpstr>Office Theme</vt:lpstr>
      <vt:lpstr>PowerPoint 프레젠테이션</vt:lpstr>
      <vt:lpstr>PowerPoint 프레젠테이션</vt:lpstr>
      <vt:lpstr>Contents</vt:lpstr>
      <vt:lpstr>Background</vt:lpstr>
      <vt:lpstr>Proposed Method </vt:lpstr>
      <vt:lpstr>Literature Review</vt:lpstr>
      <vt:lpstr>System Architecture</vt:lpstr>
      <vt:lpstr>Processing algorithm</vt:lpstr>
      <vt:lpstr>Results</vt:lpstr>
      <vt:lpstr>Conclusion</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장영민(교원-전자시스템공학전공)</cp:lastModifiedBy>
  <cp:revision>967</cp:revision>
  <cp:lastPrinted>2017-05-07T15:48:38Z</cp:lastPrinted>
  <dcterms:created xsi:type="dcterms:W3CDTF">2010-05-15T17:50:32Z</dcterms:created>
  <dcterms:modified xsi:type="dcterms:W3CDTF">2024-01-14T19:57:10Z</dcterms:modified>
</cp:coreProperties>
</file>