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sldIdLst>
    <p:sldId id="337" r:id="rId2"/>
    <p:sldId id="338" r:id="rId3"/>
    <p:sldId id="339" r:id="rId4"/>
    <p:sldId id="340" r:id="rId5"/>
    <p:sldId id="341" r:id="rId6"/>
    <p:sldId id="342" r:id="rId7"/>
    <p:sldId id="344" r:id="rId8"/>
    <p:sldId id="343" r:id="rId9"/>
    <p:sldId id="345" r:id="rId10"/>
    <p:sldId id="346" r:id="rId11"/>
    <p:sldId id="34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2" d="100"/>
          <a:sy n="82" d="100"/>
        </p:scale>
        <p:origin x="15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8291-A06A-4B19-9D65-5D67A54D6A92}" type="datetimeFigureOut">
              <a:rPr lang="en-US" smtClean="0"/>
              <a:t>1/15/2024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39BA0-C9C5-4B5D-B8D7-3CEDEB42595B}" type="slidenum">
              <a:rPr lang="en-US" smtClean="0"/>
              <a:t>‹#›</a:t>
            </a:fld>
            <a:endParaRPr lang="en-US"/>
          </a:p>
        </p:txBody>
      </p:sp>
    </p:spTree>
    <p:extLst>
      <p:ext uri="{BB962C8B-B14F-4D97-AF65-F5344CB8AC3E}">
        <p14:creationId xmlns:p14="http://schemas.microsoft.com/office/powerpoint/2010/main" val="280414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January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DCN 15-24-0041-00-0000</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047536"/>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en-US"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endParaRPr lang="en-US" altLang="en-US" sz="1600" b="1" dirty="0">
              <a:latin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Functional Requirement for Drone Networks based on Next Generation OCC 	</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January 14,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Miftahul </a:t>
            </a:r>
            <a:r>
              <a:rPr lang="en-US" altLang="zh-CN" sz="1600" dirty="0" err="1">
                <a:latin typeface="Times New Roman" panose="02020603050405020304" pitchFamily="18" charset="0"/>
                <a:cs typeface="Times New Roman" panose="02020603050405020304" pitchFamily="18" charset="0"/>
              </a:rPr>
              <a:t>Khoir</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Shilahul</a:t>
            </a:r>
            <a:r>
              <a:rPr lang="en-US" altLang="zh-CN" sz="1600" dirty="0">
                <a:latin typeface="Times New Roman" panose="02020603050405020304" pitchFamily="18" charset="0"/>
                <a:cs typeface="Times New Roman" panose="02020603050405020304" pitchFamily="18" charset="0"/>
              </a:rPr>
              <a:t> Umam,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 [</a:t>
            </a:r>
            <a:r>
              <a:rPr lang="en-US" altLang="ko-KR" sz="1600" dirty="0" err="1">
                <a:latin typeface="Times New Roman" panose="02020603050405020304" pitchFamily="18" charset="0"/>
                <a:ea typeface="굴림" charset="-127"/>
                <a:cs typeface="Times New Roman" panose="02020603050405020304" pitchFamily="18" charset="0"/>
              </a:rPr>
              <a:t>Kookmin</a:t>
            </a:r>
            <a:r>
              <a:rPr lang="en-US" altLang="ko-KR" sz="1600" dirty="0">
                <a:latin typeface="Times New Roman" panose="02020603050405020304" pitchFamily="18" charset="0"/>
                <a:ea typeface="굴림" charset="-127"/>
                <a:cs typeface="Times New Roman" panose="02020603050405020304" pitchFamily="18" charset="0"/>
              </a:rPr>
              <a:t>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02707,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functional requirements for OCC drone networks.</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IEEE 802.15 IG NG-OCC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IEEE 802.15 IG NG-OCC.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IEEE 802.15 IG NG-OCC.	</a:t>
            </a:r>
          </a:p>
        </p:txBody>
      </p:sp>
    </p:spTree>
    <p:extLst>
      <p:ext uri="{BB962C8B-B14F-4D97-AF65-F5344CB8AC3E}">
        <p14:creationId xmlns:p14="http://schemas.microsoft.com/office/powerpoint/2010/main" val="132420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6035-B27F-6F2C-758D-BE62C014AD61}"/>
              </a:ext>
            </a:extLst>
          </p:cNvPr>
          <p:cNvSpPr>
            <a:spLocks noGrp="1"/>
          </p:cNvSpPr>
          <p:nvPr>
            <p:ph type="title"/>
          </p:nvPr>
        </p:nvSpPr>
        <p:spPr>
          <a:xfrm>
            <a:off x="457200" y="495300"/>
            <a:ext cx="8229600" cy="922338"/>
          </a:xfrm>
        </p:spPr>
        <p:txBody>
          <a:bodyPr>
            <a:noAutofit/>
          </a:bodyPr>
          <a:lstStyle/>
          <a:p>
            <a:r>
              <a:rPr lang="en-US" sz="3200"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6006B4D0-A132-EDE6-45E8-8C3432A79F38}"/>
              </a:ext>
            </a:extLst>
          </p:cNvPr>
          <p:cNvSpPr>
            <a:spLocks noGrp="1"/>
          </p:cNvSpPr>
          <p:nvPr>
            <p:ph idx="1"/>
          </p:nvPr>
        </p:nvSpPr>
        <p:spPr>
          <a:xfrm>
            <a:off x="457200" y="1600200"/>
            <a:ext cx="8229600" cy="3124199"/>
          </a:xfrm>
        </p:spPr>
        <p:txBody>
          <a:bodyPr>
            <a:normAutofit fontScale="77500" lnSpcReduction="20000"/>
          </a:bodyPr>
          <a:lstStyle/>
          <a:p>
            <a:pPr algn="just">
              <a:buClr>
                <a:srgbClr val="44546A"/>
              </a:buClr>
              <a:buFont typeface="Wingdings" panose="05000000000000000000" pitchFamily="2" charset="2"/>
              <a:buChar char="Ø"/>
              <a:tabLst>
                <a:tab pos="258359" algn="l"/>
              </a:tabLst>
            </a:pPr>
            <a:r>
              <a:rPr lang="en-US" altLang="ko-KR" dirty="0">
                <a:latin typeface="Times New Roman" panose="02020603050405020304" pitchFamily="18" charset="0"/>
                <a:cs typeface="Times New Roman" panose="02020603050405020304" pitchFamily="18" charset="0"/>
              </a:rPr>
              <a:t>OCC can be utilized in drone networks because it provides </a:t>
            </a:r>
            <a:r>
              <a:rPr lang="en-US" altLang="ja-JP" sz="3200" dirty="0">
                <a:latin typeface="Times New Roman" panose="02020603050405020304" pitchFamily="18" charset="0"/>
                <a:cs typeface="Times New Roman" panose="02020603050405020304" pitchFamily="18" charset="0"/>
              </a:rPr>
              <a:t>more secure communication, immunity to RF interference, low latency, and higher bandwidth.</a:t>
            </a:r>
          </a:p>
          <a:p>
            <a:pPr algn="just">
              <a:buClr>
                <a:srgbClr val="44546A"/>
              </a:buClr>
              <a:buFont typeface="Wingdings" panose="05000000000000000000" pitchFamily="2" charset="2"/>
              <a:buChar char="Ø"/>
              <a:tabLst>
                <a:tab pos="258359" algn="l"/>
              </a:tabLst>
            </a:pPr>
            <a:endParaRPr lang="en-US" altLang="ja-JP" dirty="0">
              <a:latin typeface="Times New Roman" panose="02020603050405020304" pitchFamily="18" charset="0"/>
              <a:cs typeface="Times New Roman" panose="02020603050405020304" pitchFamily="18" charset="0"/>
            </a:endParaRPr>
          </a:p>
          <a:p>
            <a:pPr algn="just">
              <a:buClr>
                <a:srgbClr val="44546A"/>
              </a:buClr>
              <a:buFont typeface="Wingdings" panose="05000000000000000000" pitchFamily="2" charset="2"/>
              <a:buChar char="Ø"/>
              <a:tabLst>
                <a:tab pos="258359" algn="l"/>
              </a:tabLst>
            </a:pPr>
            <a:r>
              <a:rPr lang="en-US" altLang="ja-JP" sz="3200" dirty="0">
                <a:latin typeface="Times New Roman" panose="02020603050405020304" pitchFamily="18" charset="0"/>
                <a:cs typeface="Times New Roman" panose="02020603050405020304" pitchFamily="18" charset="0"/>
              </a:rPr>
              <a:t>To develop a robust drone network based on OCC, it is necessary to ensure that the network allows point-to-point communication with LOS links, can detect and track target drones to communicate, can communicate in high mobility, and is power efficient. </a:t>
            </a:r>
          </a:p>
          <a:p>
            <a:pPr algn="just">
              <a:buClr>
                <a:srgbClr val="44546A"/>
              </a:buClr>
              <a:buFont typeface="Wingdings" panose="05000000000000000000" pitchFamily="2" charset="2"/>
              <a:buChar char="Ø"/>
              <a:tabLst>
                <a:tab pos="258359" algn="l"/>
              </a:tabLst>
            </a:pPr>
            <a:endParaRPr lang="en-US" altLang="ko-KR"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31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1D5C-3A8B-2192-0A29-23F7227FEF9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72B60169-8E11-784D-7F5F-4385EF184558}"/>
              </a:ext>
            </a:extLst>
          </p:cNvPr>
          <p:cNvSpPr>
            <a:spLocks noGrp="1"/>
          </p:cNvSpPr>
          <p:nvPr>
            <p:ph idx="1"/>
          </p:nvPr>
        </p:nvSpPr>
        <p:spPr/>
        <p:txBody>
          <a:bodyPr/>
          <a:lstStyle/>
          <a:p>
            <a:pPr>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Yanmaz</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Yahyanejad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Rinner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Hellwagner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Bettstetter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“Drone networks: Communications, coordination, and sensing,”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Ad Hoc Networks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vol. 68, pp. 1–15, Jan. 2018,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10.1016/j.adhoc.2017.09.001.</a:t>
            </a:r>
          </a:p>
          <a:p>
            <a:pPr marL="0" indent="0">
              <a:buNone/>
            </a:pPr>
            <a:endParaRPr lang="en-US" sz="1800" dirty="0">
              <a:latin typeface="Times New Roman" panose="02020603050405020304" pitchFamily="18" charset="0"/>
              <a:cs typeface="Times New Roman" panose="02020603050405020304" pitchFamily="18" charset="0"/>
            </a:endParaRPr>
          </a:p>
          <a:p>
            <a:pPr>
              <a:buNone/>
            </a:pPr>
            <a:r>
              <a:rPr lang="en-US" sz="1800" dirty="0">
                <a:latin typeface="Times New Roman" panose="02020603050405020304" pitchFamily="18" charset="0"/>
                <a:cs typeface="Times New Roman" panose="02020603050405020304" pitchFamily="18" charset="0"/>
              </a:rPr>
              <a:t>[2] S. M. Walsh et al., “Demonstration of 100 Gbps coherent free-space optical communications at LEO tracking rates,” </a:t>
            </a:r>
            <a:r>
              <a:rPr lang="en-US" sz="1800" i="1" dirty="0">
                <a:latin typeface="Times New Roman" panose="02020603050405020304" pitchFamily="18" charset="0"/>
                <a:cs typeface="Times New Roman" panose="02020603050405020304" pitchFamily="18" charset="0"/>
              </a:rPr>
              <a:t>Sci Rep</a:t>
            </a:r>
            <a:r>
              <a:rPr lang="en-US" sz="1800" dirty="0">
                <a:latin typeface="Times New Roman" panose="02020603050405020304" pitchFamily="18" charset="0"/>
                <a:cs typeface="Times New Roman" panose="02020603050405020304" pitchFamily="18" charset="0"/>
              </a:rPr>
              <a:t>, vol. 12, no. 1, p. 18345, Oct. 2022,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10.1038/s41598-022-22027-0.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63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Functional Requirement for Drone Networks based on Next Generation OCC </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January 14,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22960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Background</a:t>
            </a:r>
          </a:p>
          <a:p>
            <a:pPr algn="just"/>
            <a:r>
              <a:rPr lang="en-US" altLang="ja-JP" sz="2800" dirty="0">
                <a:latin typeface="Times New Roman" panose="02020603050405020304" pitchFamily="18" charset="0"/>
                <a:cs typeface="Times New Roman" panose="02020603050405020304" pitchFamily="18" charset="0"/>
              </a:rPr>
              <a:t>System Overview of a Multi-Drone System</a:t>
            </a:r>
          </a:p>
          <a:p>
            <a:pPr algn="just"/>
            <a:r>
              <a:rPr lang="en-US" altLang="ja-JP" sz="2800" dirty="0">
                <a:latin typeface="Times New Roman" panose="02020603050405020304" pitchFamily="18" charset="0"/>
                <a:cs typeface="Times New Roman" panose="02020603050405020304" pitchFamily="18" charset="0"/>
              </a:rPr>
              <a:t>Issues in Drone Network Communication</a:t>
            </a:r>
          </a:p>
          <a:p>
            <a:pPr algn="just"/>
            <a:r>
              <a:rPr lang="en-US" altLang="ja-JP" sz="2800" dirty="0">
                <a:latin typeface="Times New Roman" panose="02020603050405020304" pitchFamily="18" charset="0"/>
                <a:cs typeface="Times New Roman" panose="02020603050405020304" pitchFamily="18" charset="0"/>
              </a:rPr>
              <a:t>Functional Requirements for OCC-based Drone Communication</a:t>
            </a:r>
          </a:p>
          <a:p>
            <a:pPr algn="just"/>
            <a:r>
              <a:rPr lang="en-US" altLang="ja-JP" sz="2800" dirty="0">
                <a:latin typeface="Times New Roman" panose="02020603050405020304" pitchFamily="18" charset="0"/>
                <a:cs typeface="Times New Roman" panose="02020603050405020304" pitchFamily="18" charset="0"/>
              </a:rPr>
              <a:t>Conclusion</a:t>
            </a:r>
          </a:p>
          <a:p>
            <a:pPr algn="just"/>
            <a:endParaRPr lang="en-US" altLang="ja-JP" sz="2800" dirty="0">
              <a:latin typeface="Times New Roman" panose="02020603050405020304" pitchFamily="18" charset="0"/>
              <a:cs typeface="Times New Roman" panose="02020603050405020304" pitchFamily="18" charset="0"/>
            </a:endParaRPr>
          </a:p>
          <a:p>
            <a:pPr marL="536575" lvl="0" indent="-536575" algn="just">
              <a:buNone/>
            </a:pPr>
            <a:endParaRPr lang="en-US" altLang="ja-JP"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57200" y="1417638"/>
            <a:ext cx="8229600" cy="4918464"/>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A drone network refers to a system where multiple drones (Unmanned Aerial Vehicles or UAVs) communicate and collaborate with each other to perform specific tasks. </a:t>
            </a:r>
          </a:p>
          <a:p>
            <a:pPr algn="just"/>
            <a:r>
              <a:rPr lang="en-US" altLang="ja-JP" sz="2000" dirty="0">
                <a:latin typeface="Times New Roman" panose="02020603050405020304" pitchFamily="18" charset="0"/>
                <a:cs typeface="Times New Roman" panose="02020603050405020304" pitchFamily="18" charset="0"/>
              </a:rPr>
              <a:t>These tasks can range from surveillance, monitoring, data collection, delivery services, and more. </a:t>
            </a:r>
          </a:p>
          <a:p>
            <a:pPr algn="just"/>
            <a:r>
              <a:rPr lang="en-US" altLang="ja-JP" sz="2000" dirty="0">
                <a:latin typeface="Times New Roman" panose="02020603050405020304" pitchFamily="18" charset="0"/>
                <a:cs typeface="Times New Roman" panose="02020603050405020304" pitchFamily="18" charset="0"/>
              </a:rPr>
              <a:t>Drone networks can also provide on-demand communications for remote and hard-to-reach areas.</a:t>
            </a:r>
          </a:p>
          <a:p>
            <a:pPr algn="just"/>
            <a:r>
              <a:rPr lang="en-US" altLang="ja-JP" sz="2000" dirty="0">
                <a:latin typeface="Times New Roman" panose="02020603050405020304" pitchFamily="18" charset="0"/>
                <a:cs typeface="Times New Roman" panose="02020603050405020304" pitchFamily="18" charset="0"/>
              </a:rPr>
              <a:t>OCC in drone networks provides more secure communication, immunity to RF interference, low latency, and higher bandwidth.</a:t>
            </a:r>
          </a:p>
          <a:p>
            <a:pPr algn="just"/>
            <a:endParaRPr lang="en-US" altLang="ja-JP" sz="2000" dirty="0">
              <a:latin typeface="Times New Roman" panose="02020603050405020304" pitchFamily="18" charset="0"/>
              <a:cs typeface="Times New Roman" panose="02020603050405020304" pitchFamily="18" charset="0"/>
            </a:endParaRPr>
          </a:p>
          <a:p>
            <a:pPr marL="0" lvl="0" indent="0" algn="just">
              <a:buNone/>
            </a:pPr>
            <a:r>
              <a:rPr lang="en-US" altLang="ja-JP" sz="2400" dirty="0">
                <a:latin typeface="Times New Roman" panose="02020603050405020304" pitchFamily="18" charset="0"/>
                <a:cs typeface="Times New Roman" panose="02020603050405020304" pitchFamily="18" charset="0"/>
              </a:rPr>
              <a:t> </a:t>
            </a:r>
          </a:p>
          <a:p>
            <a:pPr marL="0" lvl="0" indent="0" algn="just">
              <a:buNone/>
            </a:pPr>
            <a:endParaRPr lang="en-US" altLang="ja-JP"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40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B5CB-4239-6821-0D24-E7A73917A3C6}"/>
              </a:ext>
            </a:extLst>
          </p:cNvPr>
          <p:cNvSpPr>
            <a:spLocks noGrp="1"/>
          </p:cNvSpPr>
          <p:nvPr>
            <p:ph type="title"/>
          </p:nvPr>
        </p:nvSpPr>
        <p:spPr>
          <a:xfrm>
            <a:off x="457200" y="190500"/>
            <a:ext cx="8229600" cy="1227138"/>
          </a:xfrm>
        </p:spPr>
        <p:txBody>
          <a:bodyPr>
            <a:noAutofit/>
          </a:bodyPr>
          <a:lstStyle/>
          <a:p>
            <a:r>
              <a:rPr lang="en-US" sz="3600" dirty="0">
                <a:latin typeface="Times New Roman" panose="02020603050405020304" pitchFamily="18" charset="0"/>
                <a:cs typeface="Times New Roman" panose="02020603050405020304" pitchFamily="18" charset="0"/>
              </a:rPr>
              <a:t>System Overview of a Multi-Drone System</a:t>
            </a:r>
          </a:p>
        </p:txBody>
      </p:sp>
      <p:sp>
        <p:nvSpPr>
          <p:cNvPr id="3" name="Content Placeholder 2">
            <a:extLst>
              <a:ext uri="{FF2B5EF4-FFF2-40B4-BE49-F238E27FC236}">
                <a16:creationId xmlns:a16="http://schemas.microsoft.com/office/drawing/2014/main" id="{272B0673-47D2-A340-06EC-4E6B0CEDE87C}"/>
              </a:ext>
            </a:extLst>
          </p:cNvPr>
          <p:cNvSpPr>
            <a:spLocks noGrp="1"/>
          </p:cNvSpPr>
          <p:nvPr>
            <p:ph idx="1"/>
          </p:nvPr>
        </p:nvSpPr>
        <p:spPr>
          <a:xfrm>
            <a:off x="3381375" y="1285876"/>
            <a:ext cx="5305425" cy="4840288"/>
          </a:xfrm>
        </p:spPr>
        <p:txBody>
          <a:bodyPr>
            <a:normAutofit/>
          </a:bodyPr>
          <a:lstStyle/>
          <a:p>
            <a:pPr marL="0" indent="0" algn="just">
              <a:buClr>
                <a:srgbClr val="44546A"/>
              </a:buClr>
              <a:buNone/>
              <a:tabLst>
                <a:tab pos="258359" algn="l"/>
              </a:tabLst>
            </a:pPr>
            <a:r>
              <a:rPr lang="en-US" sz="1600" dirty="0">
                <a:solidFill>
                  <a:prstClr val="black"/>
                </a:solidFill>
                <a:latin typeface="Times New Roman" panose="02020603050405020304" pitchFamily="18" charset="0"/>
                <a:ea typeface="+mj-ea"/>
                <a:cs typeface="Times New Roman" panose="02020603050405020304" pitchFamily="18" charset="0"/>
              </a:rPr>
              <a:t>In general [1], a multi-drone system is represented in Figure 1.</a:t>
            </a:r>
          </a:p>
          <a:p>
            <a:pPr algn="just">
              <a:buClr>
                <a:srgbClr val="44546A"/>
              </a:buClr>
              <a:tabLst>
                <a:tab pos="258359" algn="l"/>
              </a:tabLst>
            </a:pPr>
            <a:r>
              <a:rPr lang="en-US" sz="1600" b="1" dirty="0">
                <a:solidFill>
                  <a:prstClr val="black"/>
                </a:solidFill>
                <a:latin typeface="Times New Roman" panose="02020603050405020304" pitchFamily="18" charset="0"/>
                <a:ea typeface="+mj-ea"/>
                <a:cs typeface="Times New Roman" panose="02020603050405020304" pitchFamily="18" charset="0"/>
              </a:rPr>
              <a:t>Drone platform </a:t>
            </a:r>
            <a:r>
              <a:rPr lang="en-US" sz="1600" dirty="0">
                <a:solidFill>
                  <a:prstClr val="black"/>
                </a:solidFill>
                <a:latin typeface="Times New Roman" panose="02020603050405020304" pitchFamily="18" charset="0"/>
                <a:ea typeface="+mj-ea"/>
                <a:cs typeface="Times New Roman" panose="02020603050405020304" pitchFamily="18" charset="0"/>
              </a:rPr>
              <a:t>refers to the used vehicles, the software, and hardware associated with the low-level and high-level controls of these vehicles, and onboard processors.</a:t>
            </a:r>
          </a:p>
          <a:p>
            <a:pPr algn="just">
              <a:buClr>
                <a:srgbClr val="44546A"/>
              </a:buClr>
              <a:tabLst>
                <a:tab pos="258359" algn="l"/>
              </a:tabLst>
            </a:pPr>
            <a:r>
              <a:rPr lang="en-US" sz="1600" b="1" dirty="0">
                <a:solidFill>
                  <a:prstClr val="black"/>
                </a:solidFill>
                <a:latin typeface="Times New Roman" panose="02020603050405020304" pitchFamily="18" charset="0"/>
                <a:ea typeface="+mj-ea"/>
                <a:cs typeface="Times New Roman" panose="02020603050405020304" pitchFamily="18" charset="0"/>
              </a:rPr>
              <a:t>Sensing block </a:t>
            </a:r>
            <a:r>
              <a:rPr lang="en-US" sz="1600" dirty="0">
                <a:solidFill>
                  <a:prstClr val="black"/>
                </a:solidFill>
                <a:latin typeface="Times New Roman" panose="02020603050405020304" pitchFamily="18" charset="0"/>
                <a:ea typeface="+mj-ea"/>
                <a:cs typeface="Times New Roman" panose="02020603050405020304" pitchFamily="18" charset="0"/>
              </a:rPr>
              <a:t>is responsible for observing the environment and analyzing the collected data from the environment and/or other vehicles</a:t>
            </a:r>
          </a:p>
          <a:p>
            <a:pPr algn="just">
              <a:buClr>
                <a:srgbClr val="44546A"/>
              </a:buClr>
              <a:tabLst>
                <a:tab pos="258359" algn="l"/>
              </a:tabLst>
            </a:pPr>
            <a:r>
              <a:rPr lang="en-US" sz="1600" b="1" dirty="0">
                <a:solidFill>
                  <a:prstClr val="black"/>
                </a:solidFill>
                <a:latin typeface="Times New Roman" panose="02020603050405020304" pitchFamily="18" charset="0"/>
                <a:ea typeface="+mj-ea"/>
                <a:cs typeface="Times New Roman" panose="02020603050405020304" pitchFamily="18" charset="0"/>
              </a:rPr>
              <a:t>Communication and Networking </a:t>
            </a:r>
            <a:r>
              <a:rPr lang="en-US" sz="1600" dirty="0">
                <a:solidFill>
                  <a:prstClr val="black"/>
                </a:solidFill>
                <a:latin typeface="Times New Roman" panose="02020603050405020304" pitchFamily="18" charset="0"/>
                <a:ea typeface="+mj-ea"/>
                <a:cs typeface="Times New Roman" panose="02020603050405020304" pitchFamily="18" charset="0"/>
              </a:rPr>
              <a:t>block allows information to be shared between devices in the network (such as UAVs and ground control). </a:t>
            </a:r>
          </a:p>
          <a:p>
            <a:pPr algn="just">
              <a:buClr>
                <a:srgbClr val="44546A"/>
              </a:buClr>
              <a:tabLst>
                <a:tab pos="258359" algn="l"/>
              </a:tabLst>
            </a:pPr>
            <a:r>
              <a:rPr lang="en-US" sz="1600" b="1" dirty="0">
                <a:solidFill>
                  <a:prstClr val="black"/>
                </a:solidFill>
                <a:latin typeface="Times New Roman" panose="02020603050405020304" pitchFamily="18" charset="0"/>
                <a:ea typeface="+mj-ea"/>
                <a:cs typeface="Times New Roman" panose="02020603050405020304" pitchFamily="18" charset="0"/>
              </a:rPr>
              <a:t>Coordination block </a:t>
            </a:r>
            <a:r>
              <a:rPr lang="en-US" sz="1600" dirty="0">
                <a:solidFill>
                  <a:prstClr val="black"/>
                </a:solidFill>
                <a:latin typeface="Times New Roman" panose="02020603050405020304" pitchFamily="18" charset="0"/>
                <a:ea typeface="+mj-ea"/>
                <a:cs typeface="Times New Roman" panose="02020603050405020304" pitchFamily="18" charset="0"/>
              </a:rPr>
              <a:t>handles the decision-making (e.g., path planning and task sharing), which involves feedback and constraints processing from the remaining building blocks. </a:t>
            </a:r>
          </a:p>
          <a:p>
            <a:pPr marL="0" indent="0" algn="just">
              <a:buClr>
                <a:srgbClr val="44546A"/>
              </a:buClr>
              <a:buNone/>
              <a:tabLst>
                <a:tab pos="258359" algn="l"/>
              </a:tabLst>
            </a:pPr>
            <a:r>
              <a:rPr lang="en-US" sz="1600" dirty="0">
                <a:solidFill>
                  <a:prstClr val="black"/>
                </a:solidFill>
                <a:latin typeface="Times New Roman" panose="02020603050405020304" pitchFamily="18" charset="0"/>
                <a:ea typeface="+mj-ea"/>
                <a:cs typeface="Times New Roman" panose="02020603050405020304" pitchFamily="18" charset="0"/>
              </a:rPr>
              <a:t>The interactions between the blocks and the required functionality from each block are dependent on the goal of the system</a:t>
            </a:r>
          </a:p>
        </p:txBody>
      </p:sp>
      <p:sp>
        <p:nvSpPr>
          <p:cNvPr id="18" name="TextBox 17">
            <a:extLst>
              <a:ext uri="{FF2B5EF4-FFF2-40B4-BE49-F238E27FC236}">
                <a16:creationId xmlns:a16="http://schemas.microsoft.com/office/drawing/2014/main" id="{31CA51A9-FED5-776C-AE1B-7FE4208BD664}"/>
              </a:ext>
            </a:extLst>
          </p:cNvPr>
          <p:cNvSpPr txBox="1"/>
          <p:nvPr/>
        </p:nvSpPr>
        <p:spPr>
          <a:xfrm>
            <a:off x="817810" y="4272371"/>
            <a:ext cx="2055899" cy="507831"/>
          </a:xfrm>
          <a:prstGeom prst="rect">
            <a:avLst/>
          </a:prstGeom>
          <a:noFill/>
        </p:spPr>
        <p:txBody>
          <a:bodyPr wrap="square">
            <a:spAutoFit/>
          </a:bodyPr>
          <a:lstStyle/>
          <a:p>
            <a:pPr algn="ctr"/>
            <a:r>
              <a:rPr lang="en-US" sz="1350" dirty="0">
                <a:solidFill>
                  <a:prstClr val="black"/>
                </a:solidFill>
                <a:latin typeface="Times New Roman" panose="02020603050405020304" pitchFamily="18" charset="0"/>
                <a:ea typeface="+mj-ea"/>
                <a:cs typeface="Times New Roman" panose="02020603050405020304" pitchFamily="18" charset="0"/>
              </a:rPr>
              <a:t>Fig 1. Multi-drone System Diagram</a:t>
            </a:r>
            <a:endParaRPr lang="en-US" sz="1350" dirty="0"/>
          </a:p>
        </p:txBody>
      </p:sp>
      <p:pic>
        <p:nvPicPr>
          <p:cNvPr id="20" name="Picture 19" descr="A diagram of a network&#10;&#10;Description automatically generated">
            <a:extLst>
              <a:ext uri="{FF2B5EF4-FFF2-40B4-BE49-F238E27FC236}">
                <a16:creationId xmlns:a16="http://schemas.microsoft.com/office/drawing/2014/main" id="{446DCCAE-25E8-2960-C556-883610EA3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85628"/>
            <a:ext cx="2777120" cy="1686744"/>
          </a:xfrm>
          <a:prstGeom prst="rect">
            <a:avLst/>
          </a:prstGeom>
        </p:spPr>
      </p:pic>
    </p:spTree>
    <p:extLst>
      <p:ext uri="{BB962C8B-B14F-4D97-AF65-F5344CB8AC3E}">
        <p14:creationId xmlns:p14="http://schemas.microsoft.com/office/powerpoint/2010/main" val="155909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5067-58C8-7DE5-9F40-3AAEE0AB0CD0}"/>
              </a:ext>
            </a:extLst>
          </p:cNvPr>
          <p:cNvSpPr>
            <a:spLocks noGrp="1"/>
          </p:cNvSpPr>
          <p:nvPr>
            <p:ph type="title"/>
          </p:nvPr>
        </p:nvSpPr>
        <p:spPr>
          <a:xfrm>
            <a:off x="457200" y="274638"/>
            <a:ext cx="8229600" cy="1230312"/>
          </a:xfrm>
        </p:spPr>
        <p:txBody>
          <a:bodyPr>
            <a:noAutofit/>
          </a:bodyPr>
          <a:lstStyle/>
          <a:p>
            <a:r>
              <a:rPr lang="en-US" sz="3600" dirty="0">
                <a:latin typeface="Times New Roman" panose="02020603050405020304" pitchFamily="18" charset="0"/>
                <a:cs typeface="Times New Roman" panose="02020603050405020304" pitchFamily="18" charset="0"/>
              </a:rPr>
              <a:t>Issues in Drone Network Communication</a:t>
            </a:r>
            <a:endParaRPr lang="en-US" sz="3600" dirty="0"/>
          </a:p>
        </p:txBody>
      </p:sp>
      <p:sp>
        <p:nvSpPr>
          <p:cNvPr id="3" name="Content Placeholder 2">
            <a:extLst>
              <a:ext uri="{FF2B5EF4-FFF2-40B4-BE49-F238E27FC236}">
                <a16:creationId xmlns:a16="http://schemas.microsoft.com/office/drawing/2014/main" id="{0978119E-7C5A-9D5D-34E6-B4CB262EC93A}"/>
              </a:ext>
            </a:extLst>
          </p:cNvPr>
          <p:cNvSpPr>
            <a:spLocks noGrp="1"/>
          </p:cNvSpPr>
          <p:nvPr>
            <p:ph idx="1"/>
          </p:nvPr>
        </p:nvSpPr>
        <p:spPr/>
        <p:txBody>
          <a:bodyPr>
            <a:normAutofit fontScale="92500" lnSpcReduction="20000"/>
          </a:bodyPr>
          <a:lstStyle/>
          <a:p>
            <a:pPr algn="just">
              <a:buClr>
                <a:srgbClr val="44546A"/>
              </a:buClr>
              <a:buFont typeface="Wingdings" panose="05000000000000000000" pitchFamily="2" charset="2"/>
              <a:buChar char="Ø"/>
              <a:tabLst>
                <a:tab pos="258359" algn="l"/>
              </a:tabLst>
            </a:pPr>
            <a:r>
              <a:rPr lang="en-US" altLang="ko-KR" sz="1600" b="1" dirty="0">
                <a:solidFill>
                  <a:schemeClr val="tx1"/>
                </a:solidFill>
                <a:latin typeface="Times New Roman" panose="02020603050405020304" pitchFamily="18" charset="0"/>
                <a:cs typeface="Times New Roman" panose="02020603050405020304" pitchFamily="18" charset="0"/>
              </a:rPr>
              <a:t>Connectivity</a:t>
            </a:r>
          </a:p>
          <a:p>
            <a:pPr marL="0" indent="0" algn="just">
              <a:buClr>
                <a:srgbClr val="44546A"/>
              </a:buClr>
              <a:buNone/>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In the absence of sufficient communication infrastructure, it becomes essential to employ drones as intermediaries between unconnected ground stations. Unmanned Aerial Vehicles (UAVs), characterized by restricted communication ranges, high mobility, and limited energy resources (dependent on their battery levels), must ensure connectivity continuity. Consequently, the networking and scheduling protocols utilized in this context should be flexible enough to accommodate the dynamic nature of the environment.</a:t>
            </a:r>
          </a:p>
          <a:p>
            <a:pPr marL="0" indent="0" algn="just">
              <a:buClr>
                <a:srgbClr val="44546A"/>
              </a:buClr>
              <a:buNone/>
              <a:tabLst>
                <a:tab pos="258359" algn="l"/>
              </a:tabLst>
            </a:pPr>
            <a:endParaRPr lang="en-US" altLang="ko-KR" sz="1600" dirty="0">
              <a:solidFill>
                <a:schemeClr val="tx1"/>
              </a:solidFill>
              <a:latin typeface="Times New Roman" panose="02020603050405020304" pitchFamily="18" charset="0"/>
              <a:cs typeface="Times New Roman" panose="02020603050405020304" pitchFamily="18" charset="0"/>
            </a:endParaRPr>
          </a:p>
          <a:p>
            <a:pPr algn="just">
              <a:buClr>
                <a:srgbClr val="44546A"/>
              </a:buClr>
              <a:buFont typeface="Wingdings" panose="05000000000000000000" pitchFamily="2" charset="2"/>
              <a:buChar char="Ø"/>
              <a:tabLst>
                <a:tab pos="258359" algn="l"/>
              </a:tabLst>
            </a:pPr>
            <a:r>
              <a:rPr lang="en-US" altLang="ko-KR" sz="1600" b="1" dirty="0">
                <a:solidFill>
                  <a:schemeClr val="tx1"/>
                </a:solidFill>
                <a:latin typeface="Times New Roman" panose="02020603050405020304" pitchFamily="18" charset="0"/>
                <a:cs typeface="Times New Roman" panose="02020603050405020304" pitchFamily="18" charset="0"/>
              </a:rPr>
              <a:t>Routing and Scheduling</a:t>
            </a:r>
          </a:p>
          <a:p>
            <a:pPr marL="0" indent="0" algn="just">
              <a:buClr>
                <a:srgbClr val="44546A"/>
              </a:buClr>
              <a:buNone/>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To maintain connectivity and meet QoS requirements, protocols that support three-dimensional controlled mobility should be designed.</a:t>
            </a:r>
          </a:p>
          <a:p>
            <a:pPr marL="0" indent="0" algn="just">
              <a:buClr>
                <a:srgbClr val="44546A"/>
              </a:buClr>
              <a:buNone/>
              <a:tabLst>
                <a:tab pos="258359" algn="l"/>
              </a:tabLst>
            </a:pPr>
            <a:endParaRPr lang="en-US" altLang="ko-KR" sz="1600" dirty="0">
              <a:solidFill>
                <a:schemeClr val="tx1"/>
              </a:solidFill>
              <a:latin typeface="Times New Roman" panose="02020603050405020304" pitchFamily="18" charset="0"/>
              <a:cs typeface="Times New Roman" panose="02020603050405020304" pitchFamily="18" charset="0"/>
            </a:endParaRPr>
          </a:p>
          <a:p>
            <a:pPr algn="just">
              <a:buClr>
                <a:srgbClr val="44546A"/>
              </a:buClr>
              <a:buFont typeface="Wingdings" panose="05000000000000000000" pitchFamily="2" charset="2"/>
              <a:buChar char="Ø"/>
              <a:tabLst>
                <a:tab pos="258359" algn="l"/>
              </a:tabLst>
            </a:pPr>
            <a:r>
              <a:rPr lang="en-US" altLang="ko-KR" sz="1600" b="1" dirty="0">
                <a:solidFill>
                  <a:schemeClr val="tx1"/>
                </a:solidFill>
                <a:latin typeface="Times New Roman" panose="02020603050405020304" pitchFamily="18" charset="0"/>
                <a:cs typeface="Times New Roman" panose="02020603050405020304" pitchFamily="18" charset="0"/>
              </a:rPr>
              <a:t>Communications link models</a:t>
            </a:r>
          </a:p>
          <a:p>
            <a:pPr marL="0" indent="0" algn="just">
              <a:buClr>
                <a:srgbClr val="44546A"/>
              </a:buClr>
              <a:buNone/>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Models that capture the characteristics of UAV-UAV and UAV-ground links are needed since different types of UAVs (multi-copter or fixed-wing) have different layouts and constraints. Weather and environment also affect the channel model in optical communication.</a:t>
            </a:r>
          </a:p>
          <a:p>
            <a:pPr marL="0" indent="0" algn="just">
              <a:buClr>
                <a:srgbClr val="44546A"/>
              </a:buClr>
              <a:buNone/>
              <a:tabLst>
                <a:tab pos="258359" algn="l"/>
              </a:tabLst>
            </a:pPr>
            <a:endParaRPr lang="en-US" altLang="ko-KR" sz="1600" dirty="0">
              <a:solidFill>
                <a:schemeClr val="tx1"/>
              </a:solidFill>
              <a:latin typeface="Times New Roman" panose="02020603050405020304" pitchFamily="18" charset="0"/>
              <a:cs typeface="Times New Roman" panose="02020603050405020304" pitchFamily="18" charset="0"/>
            </a:endParaRPr>
          </a:p>
          <a:p>
            <a:pPr algn="just">
              <a:buClr>
                <a:srgbClr val="44546A"/>
              </a:buClr>
              <a:buFont typeface="Wingdings" panose="05000000000000000000" pitchFamily="2" charset="2"/>
              <a:buChar char="Ø"/>
              <a:tabLst>
                <a:tab pos="258359" algn="l"/>
              </a:tabLst>
            </a:pPr>
            <a:r>
              <a:rPr lang="en-US" altLang="ko-KR" sz="1600" b="1" dirty="0">
                <a:solidFill>
                  <a:schemeClr val="tx1"/>
                </a:solidFill>
                <a:latin typeface="Times New Roman" panose="02020603050405020304" pitchFamily="18" charset="0"/>
                <a:cs typeface="Times New Roman" panose="02020603050405020304" pitchFamily="18" charset="0"/>
              </a:rPr>
              <a:t>Data transmission</a:t>
            </a:r>
          </a:p>
          <a:p>
            <a:pPr marL="0" indent="0" algn="just">
              <a:buClr>
                <a:srgbClr val="44546A"/>
              </a:buClr>
              <a:buNone/>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The transmission of payload data, such as control information, sensor readings, images, and videos, must ensure that the application's QoS requirements (data rate, delay/latency, reliability) are met under varying network conditions. </a:t>
            </a:r>
          </a:p>
        </p:txBody>
      </p:sp>
    </p:spTree>
    <p:extLst>
      <p:ext uri="{BB962C8B-B14F-4D97-AF65-F5344CB8AC3E}">
        <p14:creationId xmlns:p14="http://schemas.microsoft.com/office/powerpoint/2010/main" val="405195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6035-B27F-6F2C-758D-BE62C014AD61}"/>
              </a:ext>
            </a:extLst>
          </p:cNvPr>
          <p:cNvSpPr>
            <a:spLocks noGrp="1"/>
          </p:cNvSpPr>
          <p:nvPr>
            <p:ph type="title"/>
          </p:nvPr>
        </p:nvSpPr>
        <p:spPr>
          <a:xfrm>
            <a:off x="457200" y="495300"/>
            <a:ext cx="8229600" cy="922338"/>
          </a:xfrm>
        </p:spPr>
        <p:txBody>
          <a:bodyPr>
            <a:noAutofit/>
          </a:bodyPr>
          <a:lstStyle/>
          <a:p>
            <a:r>
              <a:rPr lang="en-US" sz="3200" dirty="0">
                <a:latin typeface="Times New Roman" panose="02020603050405020304" pitchFamily="18" charset="0"/>
                <a:cs typeface="Times New Roman" panose="02020603050405020304" pitchFamily="18" charset="0"/>
              </a:rPr>
              <a:t>Functional Requirements for OCC-based Drone Communication</a:t>
            </a:r>
          </a:p>
        </p:txBody>
      </p:sp>
      <p:sp>
        <p:nvSpPr>
          <p:cNvPr id="3" name="Content Placeholder 2">
            <a:extLst>
              <a:ext uri="{FF2B5EF4-FFF2-40B4-BE49-F238E27FC236}">
                <a16:creationId xmlns:a16="http://schemas.microsoft.com/office/drawing/2014/main" id="{6006B4D0-A132-EDE6-45E8-8C3432A79F38}"/>
              </a:ext>
            </a:extLst>
          </p:cNvPr>
          <p:cNvSpPr>
            <a:spLocks noGrp="1"/>
          </p:cNvSpPr>
          <p:nvPr>
            <p:ph idx="1"/>
          </p:nvPr>
        </p:nvSpPr>
        <p:spPr>
          <a:xfrm>
            <a:off x="457200" y="1600201"/>
            <a:ext cx="8229600" cy="1609724"/>
          </a:xfrm>
        </p:spPr>
        <p:txBody>
          <a:bodyPr>
            <a:normAutofit fontScale="70000" lnSpcReduction="20000"/>
          </a:bodyPr>
          <a:lstStyle/>
          <a:p>
            <a:pPr algn="just">
              <a:buClr>
                <a:srgbClr val="44546A"/>
              </a:buClr>
              <a:buFont typeface="Wingdings" panose="05000000000000000000" pitchFamily="2" charset="2"/>
              <a:buChar char="Ø"/>
              <a:tabLst>
                <a:tab pos="258359" algn="l"/>
              </a:tabLst>
            </a:pPr>
            <a:r>
              <a:rPr lang="en-US" altLang="ko-KR" sz="3200" dirty="0">
                <a:solidFill>
                  <a:schemeClr val="tx1"/>
                </a:solidFill>
                <a:latin typeface="Times New Roman" panose="02020603050405020304" pitchFamily="18" charset="0"/>
                <a:cs typeface="Times New Roman" panose="02020603050405020304" pitchFamily="18" charset="0"/>
              </a:rPr>
              <a:t>Point-to-point communication.</a:t>
            </a:r>
          </a:p>
          <a:p>
            <a:pPr marL="0" indent="0" algn="just">
              <a:buClr>
                <a:srgbClr val="44546A"/>
              </a:buClr>
              <a:buNone/>
              <a:tabLst>
                <a:tab pos="258359" algn="l"/>
              </a:tabLst>
            </a:pPr>
            <a:r>
              <a:rPr lang="en-US" altLang="ko-KR" sz="3200" dirty="0">
                <a:solidFill>
                  <a:schemeClr val="tx1"/>
                </a:solidFill>
                <a:latin typeface="Times New Roman" panose="02020603050405020304" pitchFamily="18" charset="0"/>
                <a:cs typeface="Times New Roman" panose="02020603050405020304" pitchFamily="18" charset="0"/>
              </a:rPr>
              <a:t>The system should support reliable and high-speed point-to-point communication between drones. A line-of-sight (LOS) link also needs to be ensured to maintain seamless communication between drones.</a:t>
            </a:r>
          </a:p>
          <a:p>
            <a:pPr marL="0" indent="0" algn="just">
              <a:buClr>
                <a:srgbClr val="44546A"/>
              </a:buClr>
              <a:buNone/>
              <a:tabLst>
                <a:tab pos="258359" algn="l"/>
              </a:tabLst>
            </a:pPr>
            <a:endParaRPr lang="en-US" dirty="0"/>
          </a:p>
        </p:txBody>
      </p:sp>
      <p:pic>
        <p:nvPicPr>
          <p:cNvPr id="7" name="Picture 6" descr="A diagram of a drone&#10;&#10;Description automatically generated">
            <a:extLst>
              <a:ext uri="{FF2B5EF4-FFF2-40B4-BE49-F238E27FC236}">
                <a16:creationId xmlns:a16="http://schemas.microsoft.com/office/drawing/2014/main" id="{A3B191FC-4890-DBBB-A621-2A145975733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81964" y="3429000"/>
            <a:ext cx="5780072" cy="2194468"/>
          </a:xfrm>
          <a:prstGeom prst="rect">
            <a:avLst/>
          </a:prstGeom>
        </p:spPr>
      </p:pic>
    </p:spTree>
    <p:extLst>
      <p:ext uri="{BB962C8B-B14F-4D97-AF65-F5344CB8AC3E}">
        <p14:creationId xmlns:p14="http://schemas.microsoft.com/office/powerpoint/2010/main" val="254937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6035-B27F-6F2C-758D-BE62C014AD61}"/>
              </a:ext>
            </a:extLst>
          </p:cNvPr>
          <p:cNvSpPr>
            <a:spLocks noGrp="1"/>
          </p:cNvSpPr>
          <p:nvPr>
            <p:ph type="title"/>
          </p:nvPr>
        </p:nvSpPr>
        <p:spPr>
          <a:xfrm>
            <a:off x="457200" y="495300"/>
            <a:ext cx="8229600" cy="922338"/>
          </a:xfrm>
        </p:spPr>
        <p:txBody>
          <a:bodyPr>
            <a:noAutofit/>
          </a:bodyPr>
          <a:lstStyle/>
          <a:p>
            <a:r>
              <a:rPr lang="en-US" sz="3200" dirty="0">
                <a:latin typeface="Times New Roman" panose="02020603050405020304" pitchFamily="18" charset="0"/>
                <a:cs typeface="Times New Roman" panose="02020603050405020304" pitchFamily="18" charset="0"/>
              </a:rPr>
              <a:t>Functional Requirements for OCC-based Drone Communication</a:t>
            </a:r>
          </a:p>
        </p:txBody>
      </p:sp>
      <p:sp>
        <p:nvSpPr>
          <p:cNvPr id="3" name="Content Placeholder 2">
            <a:extLst>
              <a:ext uri="{FF2B5EF4-FFF2-40B4-BE49-F238E27FC236}">
                <a16:creationId xmlns:a16="http://schemas.microsoft.com/office/drawing/2014/main" id="{6006B4D0-A132-EDE6-45E8-8C3432A79F38}"/>
              </a:ext>
            </a:extLst>
          </p:cNvPr>
          <p:cNvSpPr>
            <a:spLocks noGrp="1"/>
          </p:cNvSpPr>
          <p:nvPr>
            <p:ph idx="1"/>
          </p:nvPr>
        </p:nvSpPr>
        <p:spPr>
          <a:xfrm>
            <a:off x="451248" y="1577340"/>
            <a:ext cx="5012291" cy="2205134"/>
          </a:xfrm>
        </p:spPr>
        <p:txBody>
          <a:bodyPr>
            <a:normAutofit fontScale="92500" lnSpcReduction="10000"/>
          </a:bodyPr>
          <a:lstStyle/>
          <a:p>
            <a:pPr algn="just">
              <a:buClr>
                <a:srgbClr val="44546A"/>
              </a:buClr>
              <a:buFont typeface="Wingdings" panose="05000000000000000000" pitchFamily="2" charset="2"/>
              <a:buChar char="Ø"/>
              <a:tabLst>
                <a:tab pos="258359" algn="l"/>
              </a:tabLst>
            </a:pPr>
            <a:r>
              <a:rPr lang="en-US" altLang="ko-KR" sz="1800" dirty="0">
                <a:solidFill>
                  <a:schemeClr val="tx1"/>
                </a:solidFill>
                <a:latin typeface="Times New Roman" panose="02020603050405020304" pitchFamily="18" charset="0"/>
                <a:cs typeface="Times New Roman" panose="02020603050405020304" pitchFamily="18" charset="0"/>
              </a:rPr>
              <a:t>Target-drone detection and tracking</a:t>
            </a:r>
          </a:p>
          <a:p>
            <a:pPr marL="0" indent="0" algn="just">
              <a:buClr>
                <a:srgbClr val="44546A"/>
              </a:buClr>
              <a:buNone/>
              <a:tabLst>
                <a:tab pos="258359" algn="l"/>
              </a:tabLst>
            </a:pPr>
            <a:r>
              <a:rPr lang="en-US" altLang="ko-KR" sz="1800" dirty="0">
                <a:solidFill>
                  <a:schemeClr val="tx1"/>
                </a:solidFill>
                <a:latin typeface="Times New Roman" panose="02020603050405020304" pitchFamily="18" charset="0"/>
                <a:cs typeface="Times New Roman" panose="02020603050405020304" pitchFamily="18" charset="0"/>
              </a:rPr>
              <a:t>To establish communication between two or more drones, robust detection methods need to be utilized for detecting the corresponding transmitters located in the targets. There are several methods to perform detection and tracking on OCC transmitters.</a:t>
            </a:r>
          </a:p>
          <a:p>
            <a:pPr algn="just">
              <a:buClr>
                <a:srgbClr val="44546A"/>
              </a:buClr>
              <a:tabLst>
                <a:tab pos="258359" algn="l"/>
              </a:tabLst>
            </a:pPr>
            <a:r>
              <a:rPr lang="en-US" altLang="ko-KR" sz="1800" dirty="0">
                <a:solidFill>
                  <a:schemeClr val="tx1"/>
                </a:solidFill>
                <a:latin typeface="Times New Roman" panose="02020603050405020304" pitchFamily="18" charset="0"/>
                <a:cs typeface="Times New Roman" panose="02020603050405020304" pitchFamily="18" charset="0"/>
              </a:rPr>
              <a:t>Optical closed-loop control. [2]</a:t>
            </a:r>
          </a:p>
          <a:p>
            <a:pPr algn="just">
              <a:buClr>
                <a:srgbClr val="44546A"/>
              </a:buClr>
              <a:tabLst>
                <a:tab pos="258359" algn="l"/>
              </a:tabLst>
            </a:pPr>
            <a:r>
              <a:rPr lang="en-US" altLang="ko-KR" sz="1800" dirty="0">
                <a:solidFill>
                  <a:schemeClr val="tx1"/>
                </a:solidFill>
                <a:latin typeface="Times New Roman" panose="02020603050405020304" pitchFamily="18" charset="0"/>
                <a:cs typeface="Times New Roman" panose="02020603050405020304" pitchFamily="18" charset="0"/>
              </a:rPr>
              <a:t>AI-based object detection (e.g., YOLO)</a:t>
            </a:r>
          </a:p>
        </p:txBody>
      </p:sp>
      <p:pic>
        <p:nvPicPr>
          <p:cNvPr id="5" name="Picture 4">
            <a:extLst>
              <a:ext uri="{FF2B5EF4-FFF2-40B4-BE49-F238E27FC236}">
                <a16:creationId xmlns:a16="http://schemas.microsoft.com/office/drawing/2014/main" id="{B311FE16-C33B-386D-B3D0-3465C2CB5C06}"/>
              </a:ext>
            </a:extLst>
          </p:cNvPr>
          <p:cNvPicPr>
            <a:picLocks noChangeAspect="1"/>
          </p:cNvPicPr>
          <p:nvPr/>
        </p:nvPicPr>
        <p:blipFill>
          <a:blip r:embed="rId2"/>
          <a:stretch>
            <a:fillRect/>
          </a:stretch>
        </p:blipFill>
        <p:spPr>
          <a:xfrm>
            <a:off x="1125820" y="3782474"/>
            <a:ext cx="3035300" cy="2157409"/>
          </a:xfrm>
          <a:prstGeom prst="rect">
            <a:avLst/>
          </a:prstGeom>
        </p:spPr>
      </p:pic>
      <p:sp>
        <p:nvSpPr>
          <p:cNvPr id="7" name="TextBox 6">
            <a:extLst>
              <a:ext uri="{FF2B5EF4-FFF2-40B4-BE49-F238E27FC236}">
                <a16:creationId xmlns:a16="http://schemas.microsoft.com/office/drawing/2014/main" id="{D87D6F27-BF98-F8DA-3337-5E8747CED9BB}"/>
              </a:ext>
            </a:extLst>
          </p:cNvPr>
          <p:cNvSpPr txBox="1"/>
          <p:nvPr/>
        </p:nvSpPr>
        <p:spPr>
          <a:xfrm>
            <a:off x="1029124" y="5917022"/>
            <a:ext cx="3228692" cy="369332"/>
          </a:xfrm>
          <a:prstGeom prst="rect">
            <a:avLst/>
          </a:prstGeom>
          <a:noFill/>
        </p:spPr>
        <p:txBody>
          <a:bodyPr wrap="square">
            <a:spAutoFit/>
          </a:bodyPr>
          <a:lstStyle/>
          <a:p>
            <a:pPr algn="ctr">
              <a:buClr>
                <a:srgbClr val="44546A"/>
              </a:buClr>
              <a:tabLst>
                <a:tab pos="258359" algn="l"/>
              </a:tabLst>
            </a:pPr>
            <a:r>
              <a:rPr lang="en-US" altLang="ko-KR" sz="1800" dirty="0">
                <a:solidFill>
                  <a:schemeClr val="tx1"/>
                </a:solidFill>
                <a:latin typeface="Times New Roman" panose="02020603050405020304" pitchFamily="18" charset="0"/>
                <a:cs typeface="Times New Roman" panose="02020603050405020304" pitchFamily="18" charset="0"/>
              </a:rPr>
              <a:t>Optical closed-loop control [2]</a:t>
            </a:r>
          </a:p>
        </p:txBody>
      </p:sp>
      <p:pic>
        <p:nvPicPr>
          <p:cNvPr id="6" name="Picture 5" descr="A graphic of a drone&#10;&#10;Description automatically generated">
            <a:extLst>
              <a:ext uri="{FF2B5EF4-FFF2-40B4-BE49-F238E27FC236}">
                <a16:creationId xmlns:a16="http://schemas.microsoft.com/office/drawing/2014/main" id="{DC8C44C8-51B5-3C2E-F8A8-05C4C5B89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493" y="1759995"/>
            <a:ext cx="2872257" cy="4157027"/>
          </a:xfrm>
          <a:prstGeom prst="rect">
            <a:avLst/>
          </a:prstGeom>
        </p:spPr>
      </p:pic>
      <p:sp>
        <p:nvSpPr>
          <p:cNvPr id="8" name="TextBox 7">
            <a:extLst>
              <a:ext uri="{FF2B5EF4-FFF2-40B4-BE49-F238E27FC236}">
                <a16:creationId xmlns:a16="http://schemas.microsoft.com/office/drawing/2014/main" id="{3D522019-4883-A412-CC4F-9B5E2CC82A10}"/>
              </a:ext>
            </a:extLst>
          </p:cNvPr>
          <p:cNvSpPr txBox="1"/>
          <p:nvPr/>
        </p:nvSpPr>
        <p:spPr>
          <a:xfrm>
            <a:off x="5827395" y="5917023"/>
            <a:ext cx="2847975" cy="369332"/>
          </a:xfrm>
          <a:prstGeom prst="rect">
            <a:avLst/>
          </a:prstGeom>
          <a:noFill/>
        </p:spPr>
        <p:txBody>
          <a:bodyPr wrap="square">
            <a:spAutoFit/>
          </a:bodyPr>
          <a:lstStyle/>
          <a:p>
            <a:pPr algn="ctr">
              <a:buClr>
                <a:srgbClr val="44546A"/>
              </a:buClr>
              <a:tabLst>
                <a:tab pos="258359" algn="l"/>
              </a:tabLst>
            </a:pPr>
            <a:r>
              <a:rPr lang="en-US" altLang="ko-KR" sz="1800" dirty="0">
                <a:solidFill>
                  <a:schemeClr val="tx1"/>
                </a:solidFill>
                <a:latin typeface="Times New Roman" panose="02020603050405020304" pitchFamily="18" charset="0"/>
                <a:cs typeface="Times New Roman" panose="02020603050405020304" pitchFamily="18" charset="0"/>
              </a:rPr>
              <a:t>Object detection</a:t>
            </a:r>
          </a:p>
        </p:txBody>
      </p:sp>
    </p:spTree>
    <p:extLst>
      <p:ext uri="{BB962C8B-B14F-4D97-AF65-F5344CB8AC3E}">
        <p14:creationId xmlns:p14="http://schemas.microsoft.com/office/powerpoint/2010/main" val="328064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6035-B27F-6F2C-758D-BE62C014AD61}"/>
              </a:ext>
            </a:extLst>
          </p:cNvPr>
          <p:cNvSpPr>
            <a:spLocks noGrp="1"/>
          </p:cNvSpPr>
          <p:nvPr>
            <p:ph type="title"/>
          </p:nvPr>
        </p:nvSpPr>
        <p:spPr>
          <a:xfrm>
            <a:off x="457200" y="495300"/>
            <a:ext cx="8229600" cy="922338"/>
          </a:xfrm>
        </p:spPr>
        <p:txBody>
          <a:bodyPr>
            <a:noAutofit/>
          </a:bodyPr>
          <a:lstStyle/>
          <a:p>
            <a:r>
              <a:rPr lang="en-US" sz="3200" dirty="0">
                <a:latin typeface="Times New Roman" panose="02020603050405020304" pitchFamily="18" charset="0"/>
                <a:cs typeface="Times New Roman" panose="02020603050405020304" pitchFamily="18" charset="0"/>
              </a:rPr>
              <a:t>Functional Requirements for OCC-based Drone Communication</a:t>
            </a:r>
          </a:p>
        </p:txBody>
      </p:sp>
      <p:sp>
        <p:nvSpPr>
          <p:cNvPr id="3" name="Content Placeholder 2">
            <a:extLst>
              <a:ext uri="{FF2B5EF4-FFF2-40B4-BE49-F238E27FC236}">
                <a16:creationId xmlns:a16="http://schemas.microsoft.com/office/drawing/2014/main" id="{6006B4D0-A132-EDE6-45E8-8C3432A79F38}"/>
              </a:ext>
            </a:extLst>
          </p:cNvPr>
          <p:cNvSpPr>
            <a:spLocks noGrp="1"/>
          </p:cNvSpPr>
          <p:nvPr>
            <p:ph idx="1"/>
          </p:nvPr>
        </p:nvSpPr>
        <p:spPr>
          <a:xfrm>
            <a:off x="457200" y="1600200"/>
            <a:ext cx="8229600" cy="3939988"/>
          </a:xfrm>
        </p:spPr>
        <p:txBody>
          <a:bodyPr>
            <a:normAutofit fontScale="92500" lnSpcReduction="20000"/>
          </a:bodyPr>
          <a:lstStyle/>
          <a:p>
            <a:pPr algn="just">
              <a:buClr>
                <a:srgbClr val="44546A"/>
              </a:buClr>
              <a:buFont typeface="Wingdings" panose="05000000000000000000" pitchFamily="2" charset="2"/>
              <a:buChar char="Ø"/>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High mobility communication</a:t>
            </a:r>
          </a:p>
          <a:p>
            <a:pPr marL="0" indent="0" algn="just">
              <a:buClr>
                <a:srgbClr val="44546A"/>
              </a:buClr>
              <a:buNone/>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The mobility of drones will cause rapid shifts in the distance between the transmitter and the receiver. Drones constantly try to balance themselves in the air, resulting in frequent changes in orientation. </a:t>
            </a:r>
          </a:p>
          <a:p>
            <a:pPr algn="just">
              <a:buClr>
                <a:srgbClr val="44546A"/>
              </a:buClr>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Since drone systems operate in high mobility and high disturbance environments, a communication link that can handle the vibration of drones is required. </a:t>
            </a:r>
          </a:p>
          <a:p>
            <a:pPr algn="just">
              <a:buClr>
                <a:srgbClr val="44546A"/>
              </a:buClr>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A robust detection, tracking, </a:t>
            </a:r>
            <a:r>
              <a:rPr lang="en-US" altLang="ko-KR" sz="1600">
                <a:solidFill>
                  <a:schemeClr val="tx1"/>
                </a:solidFill>
                <a:latin typeface="Times New Roman" panose="02020603050405020304" pitchFamily="18" charset="0"/>
                <a:cs typeface="Times New Roman" panose="02020603050405020304" pitchFamily="18" charset="0"/>
              </a:rPr>
              <a:t>or stabilization </a:t>
            </a:r>
            <a:r>
              <a:rPr lang="en-US" altLang="ko-KR" sz="1600" dirty="0">
                <a:solidFill>
                  <a:schemeClr val="tx1"/>
                </a:solidFill>
                <a:latin typeface="Times New Roman" panose="02020603050405020304" pitchFamily="18" charset="0"/>
                <a:cs typeface="Times New Roman" panose="02020603050405020304" pitchFamily="18" charset="0"/>
              </a:rPr>
              <a:t>method can be utilized to assist the communication between drones.</a:t>
            </a:r>
          </a:p>
          <a:p>
            <a:pPr marL="0" indent="0" algn="just">
              <a:buClr>
                <a:srgbClr val="44546A"/>
              </a:buClr>
              <a:buNone/>
              <a:tabLst>
                <a:tab pos="258359" algn="l"/>
              </a:tabLst>
            </a:pPr>
            <a:endParaRPr lang="en-US" sz="1600" dirty="0">
              <a:latin typeface="Times New Roman" panose="02020603050405020304" pitchFamily="18" charset="0"/>
              <a:cs typeface="Times New Roman" panose="02020603050405020304" pitchFamily="18" charset="0"/>
            </a:endParaRPr>
          </a:p>
          <a:p>
            <a:pPr algn="just">
              <a:buClr>
                <a:srgbClr val="44546A"/>
              </a:buClr>
              <a:buFont typeface="Wingdings" panose="05000000000000000000" pitchFamily="2" charset="2"/>
              <a:buChar char="Ø"/>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Energy efficiency</a:t>
            </a:r>
          </a:p>
          <a:p>
            <a:pPr marL="0" indent="0" algn="just">
              <a:buClr>
                <a:srgbClr val="44546A"/>
              </a:buClr>
              <a:buNone/>
              <a:tabLst>
                <a:tab pos="258359" algn="l"/>
              </a:tabLst>
            </a:pPr>
            <a:r>
              <a:rPr lang="en-US" altLang="ko-KR" sz="1600" dirty="0">
                <a:latin typeface="Times New Roman" panose="02020603050405020304" pitchFamily="18" charset="0"/>
                <a:cs typeface="Times New Roman" panose="02020603050405020304" pitchFamily="18" charset="0"/>
              </a:rPr>
              <a:t>Since UAVs have limited power sources, like batteries, it is important to perform energy-aware OCC that consumes minimum power. Excessive consumption of energy can limit the flight duration of drones, hence optimal OCC techniques need to be developed to reduce energy consumption.</a:t>
            </a:r>
          </a:p>
          <a:p>
            <a:pPr marL="0" indent="0" algn="just">
              <a:buClr>
                <a:srgbClr val="44546A"/>
              </a:buClr>
              <a:buNone/>
              <a:tabLst>
                <a:tab pos="258359" algn="l"/>
              </a:tabLst>
            </a:pPr>
            <a:endParaRPr lang="en-US" altLang="ko-KR" sz="1600" dirty="0">
              <a:solidFill>
                <a:schemeClr val="tx1"/>
              </a:solidFill>
              <a:latin typeface="Times New Roman" panose="02020603050405020304" pitchFamily="18" charset="0"/>
              <a:cs typeface="Times New Roman" panose="02020603050405020304" pitchFamily="18" charset="0"/>
            </a:endParaRPr>
          </a:p>
          <a:p>
            <a:pPr algn="just">
              <a:buClr>
                <a:srgbClr val="44546A"/>
              </a:buClr>
              <a:buFont typeface="Wingdings" panose="05000000000000000000" pitchFamily="2" charset="2"/>
              <a:buChar char="Ø"/>
              <a:tabLst>
                <a:tab pos="258359" algn="l"/>
              </a:tabLst>
            </a:pPr>
            <a:r>
              <a:rPr lang="en-US" altLang="ko-KR" sz="1600" dirty="0">
                <a:latin typeface="Times New Roman" panose="02020603050405020304" pitchFamily="18" charset="0"/>
                <a:cs typeface="Times New Roman" panose="02020603050405020304" pitchFamily="18" charset="0"/>
              </a:rPr>
              <a:t>Channel Estimation</a:t>
            </a:r>
          </a:p>
          <a:p>
            <a:pPr marL="0" indent="0" algn="just">
              <a:buClr>
                <a:srgbClr val="44546A"/>
              </a:buClr>
              <a:buNone/>
              <a:tabLst>
                <a:tab pos="258359" algn="l"/>
              </a:tabLst>
            </a:pPr>
            <a:r>
              <a:rPr lang="en-US" altLang="ko-KR" sz="1600" dirty="0">
                <a:solidFill>
                  <a:schemeClr val="tx1"/>
                </a:solidFill>
                <a:latin typeface="Times New Roman" panose="02020603050405020304" pitchFamily="18" charset="0"/>
                <a:cs typeface="Times New Roman" panose="02020603050405020304" pitchFamily="18" charset="0"/>
              </a:rPr>
              <a:t>Channel estimation is necessary to estimate the suitable parameter to establish optimal communication links between drones, such as modulation techniques. Different environmental conditions such as weather may affect the channel parameters of the OCC links.</a:t>
            </a:r>
          </a:p>
        </p:txBody>
      </p:sp>
    </p:spTree>
    <p:extLst>
      <p:ext uri="{BB962C8B-B14F-4D97-AF65-F5344CB8AC3E}">
        <p14:creationId xmlns:p14="http://schemas.microsoft.com/office/powerpoint/2010/main" val="2843813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1151</Words>
  <Application>Microsoft Office PowerPoint</Application>
  <PresentationFormat>화면 슬라이드 쇼(4:3)</PresentationFormat>
  <Paragraphs>77</Paragraphs>
  <Slides>11</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11</vt:i4>
      </vt:variant>
    </vt:vector>
  </HeadingPairs>
  <TitlesOfParts>
    <vt:vector size="17" baseType="lpstr">
      <vt:lpstr>ＭＳ Ｐゴシック</vt:lpstr>
      <vt:lpstr>Arial</vt:lpstr>
      <vt:lpstr>Calibri</vt:lpstr>
      <vt:lpstr>Times New Roman</vt:lpstr>
      <vt:lpstr>Wingdings</vt:lpstr>
      <vt:lpstr>Office Theme</vt:lpstr>
      <vt:lpstr>PowerPoint 프레젠테이션</vt:lpstr>
      <vt:lpstr>PowerPoint 프레젠테이션</vt:lpstr>
      <vt:lpstr>Contents</vt:lpstr>
      <vt:lpstr>Background</vt:lpstr>
      <vt:lpstr>System Overview of a Multi-Drone System</vt:lpstr>
      <vt:lpstr>Issues in Drone Network Communication</vt:lpstr>
      <vt:lpstr>Functional Requirements for OCC-based Drone Communication</vt:lpstr>
      <vt:lpstr>Functional Requirements for OCC-based Drone Communication</vt:lpstr>
      <vt:lpstr>Functional Requirements for OCC-based Drone Communication</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Requirement of OCC-based Drone Networks for IEEE 802.15 NG OCC</dc:title>
  <dc:creator>미프타훌코이르실라훌우맘(대학원생-전자공학전공)</dc:creator>
  <cp:lastModifiedBy>장영민(교원-전자시스템공학전공)</cp:lastModifiedBy>
  <cp:revision>4</cp:revision>
  <dcterms:created xsi:type="dcterms:W3CDTF">2024-01-12T06:41:59Z</dcterms:created>
  <dcterms:modified xsi:type="dcterms:W3CDTF">2024-01-14T19:54:06Z</dcterms:modified>
</cp:coreProperties>
</file>