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46" r:id="rId2"/>
    <p:sldId id="311" r:id="rId3"/>
    <p:sldId id="371" r:id="rId4"/>
    <p:sldId id="372" r:id="rId5"/>
    <p:sldId id="363" r:id="rId6"/>
    <p:sldId id="380" r:id="rId7"/>
    <p:sldId id="381" r:id="rId8"/>
    <p:sldId id="382" r:id="rId9"/>
    <p:sldId id="383" r:id="rId10"/>
    <p:sldId id="384" r:id="rId11"/>
    <p:sldId id="365" r:id="rId12"/>
    <p:sldId id="36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82" d="100"/>
          <a:sy n="82" d="100"/>
        </p:scale>
        <p:origin x="1363" y="7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January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15-24-0037-00-0000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1/14/2024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1/14/2024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1/14/2024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1/14/2024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047536"/>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solidFill>
                  <a:srgbClr val="FF0000"/>
                </a:solidFill>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solidFill>
                <a:srgbClr val="FF0000"/>
              </a:solidFill>
              <a:latin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Artificial Intelligence for NG-OCC </a:t>
            </a:r>
            <a:r>
              <a:rPr lang="en-US" altLang="ja-JP" sz="1600" dirty="0">
                <a:latin typeface="Times New Roman" panose="02020603050405020304" pitchFamily="18" charset="0"/>
                <a:ea typeface="ＭＳ Ｐゴシック" charset="-128"/>
                <a:cs typeface="Times New Roman" panose="02020603050405020304" pitchFamily="18" charset="0"/>
              </a:rPr>
              <a:t>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January 14, 2024</a:t>
            </a:r>
            <a:r>
              <a:rPr lang="en-US" altLang="ja-JP" sz="1600" dirty="0">
                <a:latin typeface="Times New Roman" panose="02020603050405020304" pitchFamily="18" charset="0"/>
                <a:ea typeface="ＭＳ Ｐゴシック" charset="-128"/>
                <a:cs typeface="Times New Roman" panose="02020603050405020304" pitchFamily="18" charset="0"/>
              </a:rPr>
              <a:t>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Muhammad Rangga Aziz </a:t>
            </a:r>
            <a:r>
              <a:rPr lang="en-US" altLang="zh-CN" sz="1600" dirty="0" err="1">
                <a:latin typeface="Times New Roman" panose="02020603050405020304" pitchFamily="18" charset="0"/>
                <a:cs typeface="Times New Roman" panose="02020603050405020304" pitchFamily="18" charset="0"/>
              </a:rPr>
              <a:t>Nasution</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a:t>
            </a:r>
            <a:r>
              <a:rPr lang="en-US" altLang="ja-JP" sz="1600" dirty="0" err="1">
                <a:solidFill>
                  <a:srgbClr val="FF0000"/>
                </a:solidFill>
                <a:latin typeface="Times New Roman" panose="02020603050405020304" pitchFamily="18" charset="0"/>
                <a:ea typeface="ＭＳ Ｐゴシック" charset="-128"/>
                <a:cs typeface="Times New Roman" panose="02020603050405020304" pitchFamily="18" charset="0"/>
              </a:rPr>
              <a:t>Kookmin</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solidFill>
                  <a:srgbClr val="FF0000"/>
                </a:solidFill>
                <a:latin typeface="Times New Roman" panose="02020603050405020304" pitchFamily="18" charset="0"/>
                <a:ea typeface="ＭＳ Ｐゴシック" charset="-128"/>
                <a:cs typeface="Times New Roman" panose="02020603050405020304" pitchFamily="18" charset="0"/>
              </a:rPr>
              <a:t>Jeongneung</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-Ro, </a:t>
            </a:r>
            <a:r>
              <a:rPr lang="en-US" altLang="ja-JP" sz="1600" dirty="0" err="1">
                <a:solidFill>
                  <a:srgbClr val="FF0000"/>
                </a:solidFill>
                <a:latin typeface="Times New Roman" panose="02020603050405020304" pitchFamily="18" charset="0"/>
                <a:ea typeface="ＭＳ Ｐゴシック" charset="-128"/>
                <a:cs typeface="Times New Roman" panose="02020603050405020304" pitchFamily="18" charset="0"/>
              </a:rPr>
              <a:t>Seongbuk</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-Gu, Seoul, 02707,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use case AI for </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IEEE 802.15 IG NG-OCC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a:t>
            </a:r>
            <a:r>
              <a:rPr lang="en-US" altLang="ja-JP" sz="1600" dirty="0">
                <a:solidFill>
                  <a:srgbClr val="FF0000"/>
                </a:solidFill>
                <a:latin typeface="Times New Roman" panose="02020603050405020304" pitchFamily="18" charset="0"/>
                <a:ea typeface="ＭＳ Ｐゴシック" charset="-128"/>
                <a:cs typeface="Times New Roman" panose="02020603050405020304" pitchFamily="18" charset="0"/>
              </a:rPr>
              <a:t>IEEE 802.15 IG NG-OCC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NG-OCC.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57200" y="1417638"/>
            <a:ext cx="3886200" cy="4918464"/>
          </a:xfrm>
          <a:ln/>
        </p:spPr>
        <p:txBody>
          <a:bodyPr>
            <a:normAutofit fontScale="77500" lnSpcReduction="20000"/>
          </a:bodyPr>
          <a:lstStyle/>
          <a:p>
            <a:pPr algn="just"/>
            <a:r>
              <a:rPr lang="en-US" altLang="ja-JP" sz="2000" dirty="0">
                <a:latin typeface="Times New Roman" panose="02020603050405020304" pitchFamily="18" charset="0"/>
                <a:cs typeface="Times New Roman" panose="02020603050405020304" pitchFamily="18" charset="0"/>
              </a:rPr>
              <a:t>In optical communication, DRL is particularly valuable for network control and automation. It has been applied to automate resolutions in routing, resource allocation, orchestration, and configuration, showcasing its effectiveness in handling complex optical network scenarios.</a:t>
            </a:r>
          </a:p>
          <a:p>
            <a:pPr algn="just"/>
            <a:r>
              <a:rPr lang="en-US" altLang="ja-JP" sz="2000" dirty="0">
                <a:latin typeface="Times New Roman" panose="02020603050405020304" pitchFamily="18" charset="0"/>
                <a:cs typeface="Times New Roman" panose="02020603050405020304" pitchFamily="18" charset="0"/>
              </a:rPr>
              <a:t>Deep Reinforcement Learning (DRL) is used to make elastic optical networks (EON) work better. It helps assign spectrum more flexibly, ensuring good virtual network services even in changing situations.</a:t>
            </a:r>
          </a:p>
          <a:p>
            <a:pPr algn="just"/>
            <a:r>
              <a:rPr lang="en-US" altLang="ja-JP" sz="2000" dirty="0">
                <a:latin typeface="Times New Roman" panose="02020603050405020304" pitchFamily="18" charset="0"/>
                <a:cs typeface="Times New Roman" panose="02020603050405020304" pitchFamily="18" charset="0"/>
              </a:rPr>
              <a:t>DRL is also applied to improve the setup of optical devices in data centers and passive networks. This means using flexible transceivers that adapt to the network's needs, making things better for different users and improving transmission quality and speed.</a:t>
            </a:r>
          </a:p>
        </p:txBody>
      </p:sp>
      <p:sp>
        <p:nvSpPr>
          <p:cNvPr id="8" name="Title 1">
            <a:extLst>
              <a:ext uri="{FF2B5EF4-FFF2-40B4-BE49-F238E27FC236}">
                <a16:creationId xmlns:a16="http://schemas.microsoft.com/office/drawing/2014/main" id="{17BFBF1B-8CB2-E57D-AA11-0771C4F31DE3}"/>
              </a:ext>
            </a:extLst>
          </p:cNvPr>
          <p:cNvSpPr txBox="1">
            <a:spLocks/>
          </p:cNvSpPr>
          <p:nvPr/>
        </p:nvSpPr>
        <p:spPr>
          <a:xfrm>
            <a:off x="464916" y="2286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dirty="0">
                <a:latin typeface="Times New Roman" panose="02020603050405020304" pitchFamily="18" charset="0"/>
                <a:cs typeface="Times New Roman" panose="02020603050405020304" pitchFamily="18" charset="0"/>
              </a:rPr>
              <a:t>DRL-based Deep Learning for NG-OCC​</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7C2544E-58AF-E4AA-5B53-01C5191313CD}"/>
              </a:ext>
            </a:extLst>
          </p:cNvPr>
          <p:cNvPicPr>
            <a:picLocks noChangeAspect="1"/>
          </p:cNvPicPr>
          <p:nvPr/>
        </p:nvPicPr>
        <p:blipFill rotWithShape="1">
          <a:blip r:embed="rId2"/>
          <a:srcRect l="1003" t="4151" r="41171" b="4538"/>
          <a:stretch/>
        </p:blipFill>
        <p:spPr>
          <a:xfrm>
            <a:off x="4897582" y="1600200"/>
            <a:ext cx="3636818" cy="1905000"/>
          </a:xfrm>
          <a:prstGeom prst="rect">
            <a:avLst/>
          </a:prstGeom>
        </p:spPr>
      </p:pic>
      <p:pic>
        <p:nvPicPr>
          <p:cNvPr id="5" name="Picture 4">
            <a:extLst>
              <a:ext uri="{FF2B5EF4-FFF2-40B4-BE49-F238E27FC236}">
                <a16:creationId xmlns:a16="http://schemas.microsoft.com/office/drawing/2014/main" id="{BE9B30DA-8955-D58C-6FEA-FE40178335FF}"/>
              </a:ext>
            </a:extLst>
          </p:cNvPr>
          <p:cNvPicPr>
            <a:picLocks noChangeAspect="1"/>
          </p:cNvPicPr>
          <p:nvPr/>
        </p:nvPicPr>
        <p:blipFill rotWithShape="1">
          <a:blip r:embed="rId2"/>
          <a:srcRect l="58199" t="4658" r="1874" b="4030"/>
          <a:stretch/>
        </p:blipFill>
        <p:spPr>
          <a:xfrm>
            <a:off x="5562600" y="3733800"/>
            <a:ext cx="2209801" cy="1676400"/>
          </a:xfrm>
          <a:prstGeom prst="rect">
            <a:avLst/>
          </a:prstGeom>
        </p:spPr>
      </p:pic>
    </p:spTree>
    <p:extLst>
      <p:ext uri="{BB962C8B-B14F-4D97-AF65-F5344CB8AC3E}">
        <p14:creationId xmlns:p14="http://schemas.microsoft.com/office/powerpoint/2010/main" val="396886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4" name="TextBox 3"/>
          <p:cNvSpPr txBox="1"/>
          <p:nvPr/>
        </p:nvSpPr>
        <p:spPr>
          <a:xfrm>
            <a:off x="190498" y="1447800"/>
            <a:ext cx="8763000" cy="4093428"/>
          </a:xfrm>
          <a:prstGeom prst="rect">
            <a:avLst/>
          </a:prstGeom>
          <a:noFill/>
        </p:spPr>
        <p:txBody>
          <a:bodyPr wrap="square" rtlCol="0">
            <a:spAutoFit/>
          </a:bodyPr>
          <a:lstStyle/>
          <a:p>
            <a:pPr marL="342900" indent="-342900" algn="just">
              <a:buFont typeface="Arial" panose="020B0604020202020204" pitchFamily="34" charset="0"/>
              <a:buChar char="•"/>
            </a:pPr>
            <a:r>
              <a:rPr lang="de-DE" altLang="ko-KR" sz="2000" dirty="0"/>
              <a:t>Due to its potential, the usage of AI, especially deep learning, can be vital for the NG-OCC</a:t>
            </a:r>
          </a:p>
          <a:p>
            <a:pPr marL="342900" indent="-342900" algn="just">
              <a:buFont typeface="Arial" panose="020B0604020202020204" pitchFamily="34" charset="0"/>
              <a:buChar char="•"/>
            </a:pPr>
            <a:r>
              <a:rPr lang="de-DE" altLang="ko-KR" sz="2000" dirty="0"/>
              <a:t>CNN-based deep learning in NG-OCC can be utilized mainly for processing image from the usage of camera in OCC. The CNN is also used to detect light source and predict RoI.</a:t>
            </a:r>
          </a:p>
          <a:p>
            <a:pPr marL="342900" indent="-342900" algn="just">
              <a:buFont typeface="Arial" panose="020B0604020202020204" pitchFamily="34" charset="0"/>
              <a:buChar char="•"/>
            </a:pPr>
            <a:r>
              <a:rPr lang="de-DE" altLang="ko-KR" sz="2000" dirty="0"/>
              <a:t>RNN-based deep learning in NG-OCC is mainly employed in before and after transmission phase. The RNN‘s role is to mitigate errors and manage network traffic.</a:t>
            </a:r>
          </a:p>
          <a:p>
            <a:pPr marL="342900" indent="-342900" algn="just">
              <a:buFont typeface="Arial" panose="020B0604020202020204" pitchFamily="34" charset="0"/>
              <a:buChar char="•"/>
            </a:pPr>
            <a:r>
              <a:rPr lang="de-DE" altLang="ko-KR" sz="2000" dirty="0"/>
              <a:t>DRL-based deep learning in OCC is mainly used in a network, especially Optical Transport Network (OTN), where the task of the DRL is to optimize pathing and routing of the network. DRL is also functional in a dynamic and flexible optical networks.</a:t>
            </a:r>
          </a:p>
          <a:p>
            <a:pPr marL="342900" indent="-342900" algn="just">
              <a:buFont typeface="Arial" panose="020B0604020202020204" pitchFamily="34" charset="0"/>
              <a:buChar char="•"/>
            </a:pPr>
            <a:endParaRPr lang="de-DE" altLang="ko-KR" sz="2000" dirty="0"/>
          </a:p>
        </p:txBody>
      </p:sp>
    </p:spTree>
    <p:extLst>
      <p:ext uri="{BB962C8B-B14F-4D97-AF65-F5344CB8AC3E}">
        <p14:creationId xmlns:p14="http://schemas.microsoft.com/office/powerpoint/2010/main" val="361140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3" name="TextBox 2"/>
          <p:cNvSpPr txBox="1"/>
          <p:nvPr/>
        </p:nvSpPr>
        <p:spPr>
          <a:xfrm>
            <a:off x="190498" y="1447800"/>
            <a:ext cx="8763000" cy="3477875"/>
          </a:xfrm>
          <a:prstGeom prst="rect">
            <a:avLst/>
          </a:prstGeom>
          <a:noFill/>
        </p:spPr>
        <p:txBody>
          <a:bodyPr wrap="square" rtlCol="0">
            <a:spAutoFit/>
          </a:bodyPr>
          <a:lstStyle/>
          <a:p>
            <a:pPr marL="342900" indent="-342900" fontAlgn="base">
              <a:buFont typeface="+mj-lt"/>
              <a:buAutoNum type="arabicPeriod"/>
            </a:pPr>
            <a:r>
              <a:rPr lang="en-GB" sz="2000" b="0" i="0" u="none" strike="noStrike" dirty="0">
                <a:solidFill>
                  <a:srgbClr val="000000"/>
                </a:solidFill>
                <a:effectLst/>
                <a:latin typeface="Times New Roman" panose="02020603050405020304" pitchFamily="18" charset="0"/>
                <a:cs typeface="Times New Roman" panose="02020603050405020304" pitchFamily="18" charset="0"/>
              </a:rPr>
              <a:t>Wang, D.; Zhang, M. Artificial Intelligence in Optical Communications: From Machine Learning to Deep Learning. </a:t>
            </a:r>
            <a:r>
              <a:rPr lang="en-GB" sz="2000" b="0" i="1" u="none" strike="noStrike" dirty="0">
                <a:solidFill>
                  <a:srgbClr val="000000"/>
                </a:solidFill>
                <a:effectLst/>
                <a:latin typeface="Times New Roman" panose="02020603050405020304" pitchFamily="18" charset="0"/>
                <a:cs typeface="Times New Roman" panose="02020603050405020304" pitchFamily="18" charset="0"/>
              </a:rPr>
              <a:t>Frontiers in Communications and Networks</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2000" b="1" i="0" u="none" strike="noStrike" dirty="0">
                <a:solidFill>
                  <a:srgbClr val="000000"/>
                </a:solidFill>
                <a:effectLst/>
                <a:latin typeface="Times New Roman" panose="02020603050405020304" pitchFamily="18" charset="0"/>
                <a:cs typeface="Times New Roman" panose="02020603050405020304" pitchFamily="18" charset="0"/>
              </a:rPr>
              <a:t>2021</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2000" b="0" i="1" u="none" strike="noStrike" dirty="0">
                <a:solidFill>
                  <a:srgbClr val="000000"/>
                </a:solidFill>
                <a:effectLst/>
                <a:latin typeface="Times New Roman" panose="02020603050405020304" pitchFamily="18" charset="0"/>
                <a:cs typeface="Times New Roman" panose="02020603050405020304" pitchFamily="18" charset="0"/>
              </a:rPr>
              <a:t>2</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a:t>
            </a:r>
          </a:p>
          <a:p>
            <a:pPr marL="342900" indent="-342900" algn="l" rtl="0" fontAlgn="base">
              <a:buFont typeface="+mj-lt"/>
              <a:buAutoNum type="arabicPeriod"/>
            </a:pPr>
            <a:r>
              <a:rPr lang="en-GB" sz="2000" b="0" i="0" u="none" strike="noStrike" dirty="0">
                <a:solidFill>
                  <a:srgbClr val="000000"/>
                </a:solidFill>
                <a:effectLst/>
                <a:latin typeface="Times New Roman" panose="02020603050405020304" pitchFamily="18" charset="0"/>
                <a:cs typeface="Times New Roman" panose="02020603050405020304" pitchFamily="18" charset="0"/>
              </a:rPr>
              <a:t>Sasaki, Y.; </a:t>
            </a: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Maruta</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K.; Kojima, S.; Hisano, D.; Nakayama, Y. Light Source Tracking System for A-QL Based Display-Camera Communication. In Proceedings of the 2023 IEEE 97th Vehicular Technology Conference (VTC2023-Spring); June 2023; pp. 1–6.</a:t>
            </a:r>
            <a:r>
              <a:rPr lang="en-US" sz="2000" b="0" i="0" dirty="0">
                <a:solidFill>
                  <a:srgbClr val="000000"/>
                </a:solidFill>
                <a:effectLst/>
                <a:latin typeface="Times New Roman" panose="02020603050405020304" pitchFamily="18" charset="0"/>
                <a:cs typeface="Times New Roman" panose="02020603050405020304" pitchFamily="18" charset="0"/>
              </a:rPr>
              <a:t>​</a:t>
            </a:r>
          </a:p>
          <a:p>
            <a:pPr marL="342900" indent="-342900" algn="l" rtl="0" fontAlgn="base">
              <a:buFont typeface="+mj-lt"/>
              <a:buAutoNum type="arabicPeriod"/>
            </a:pPr>
            <a:r>
              <a:rPr lang="en-GB" sz="2000" b="0" i="0" u="none" strike="noStrike" dirty="0">
                <a:solidFill>
                  <a:srgbClr val="000000"/>
                </a:solidFill>
                <a:effectLst/>
                <a:latin typeface="Times New Roman" panose="02020603050405020304" pitchFamily="18" charset="0"/>
                <a:cs typeface="Times New Roman" panose="02020603050405020304" pitchFamily="18" charset="0"/>
              </a:rPr>
              <a:t>Younus, O.I.; Bani Hassan, N.; </a:t>
            </a: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Ghassemlooy</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Z.; Haigh, P.A.; </a:t>
            </a: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Zvanovec</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S.; Alves, L.N.; Minh, H.L. Data Rate Enhancement in Optical Camera Communications Using an Artificial Neural Network Equaliser. </a:t>
            </a:r>
            <a:r>
              <a:rPr lang="en-GB" sz="2000" b="0" i="1" u="none" strike="noStrike" dirty="0">
                <a:solidFill>
                  <a:srgbClr val="000000"/>
                </a:solidFill>
                <a:effectLst/>
                <a:latin typeface="Times New Roman" panose="02020603050405020304" pitchFamily="18" charset="0"/>
                <a:cs typeface="Times New Roman" panose="02020603050405020304" pitchFamily="18" charset="0"/>
              </a:rPr>
              <a:t>IEEE Access</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2000" b="1" i="0" u="none" strike="noStrike" dirty="0">
                <a:solidFill>
                  <a:srgbClr val="000000"/>
                </a:solidFill>
                <a:effectLst/>
                <a:latin typeface="Times New Roman" panose="02020603050405020304" pitchFamily="18" charset="0"/>
                <a:cs typeface="Times New Roman" panose="02020603050405020304" pitchFamily="18" charset="0"/>
              </a:rPr>
              <a:t>2020</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2000" b="0" i="1" u="none" strike="noStrike" dirty="0">
                <a:solidFill>
                  <a:srgbClr val="000000"/>
                </a:solidFill>
                <a:effectLst/>
                <a:latin typeface="Times New Roman" panose="02020603050405020304" pitchFamily="18" charset="0"/>
                <a:cs typeface="Times New Roman" panose="02020603050405020304" pitchFamily="18" charset="0"/>
              </a:rPr>
              <a:t>8</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42656–42665, doi:10.1109/ACCESS.2020.2976537.</a:t>
            </a:r>
            <a:r>
              <a:rPr lang="en-GB" sz="2000" b="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solidFill>
                  <a:srgbClr val="FF0000"/>
                </a:solidFill>
                <a:ea typeface="ＭＳ Ｐゴシック" pitchFamily="50" charset="-128"/>
              </a:rPr>
              <a:t>Artificial Intelligence for </a:t>
            </a:r>
          </a:p>
          <a:p>
            <a:r>
              <a:rPr lang="en-US" altLang="ja-JP" b="1" dirty="0">
                <a:solidFill>
                  <a:srgbClr val="FF0000"/>
                </a:solidFill>
                <a:ea typeface="ＭＳ Ｐゴシック" pitchFamily="50" charset="-128"/>
              </a:rPr>
              <a:t>NG-OCC</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January 14,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AI for NG-OCC</a:t>
            </a:r>
          </a:p>
          <a:p>
            <a:pPr lvl="1" algn="just"/>
            <a:r>
              <a:rPr lang="en-US" altLang="ja-JP" sz="2400" dirty="0">
                <a:latin typeface="Times New Roman" panose="02020603050405020304" pitchFamily="18" charset="0"/>
                <a:cs typeface="Times New Roman" panose="02020603050405020304" pitchFamily="18" charset="0"/>
              </a:rPr>
              <a:t>CNN-based Deep Learning</a:t>
            </a:r>
          </a:p>
          <a:p>
            <a:pPr lvl="1" algn="just"/>
            <a:r>
              <a:rPr lang="en-US" altLang="ja-JP" sz="2400" dirty="0">
                <a:latin typeface="Times New Roman" panose="02020603050405020304" pitchFamily="18" charset="0"/>
                <a:cs typeface="Times New Roman" panose="02020603050405020304" pitchFamily="18" charset="0"/>
              </a:rPr>
              <a:t>RNN-based Deep Learning </a:t>
            </a:r>
          </a:p>
          <a:p>
            <a:pPr lvl="1" algn="just"/>
            <a:r>
              <a:rPr lang="en-US" altLang="ja-JP" sz="2400" dirty="0">
                <a:latin typeface="Times New Roman" panose="02020603050405020304" pitchFamily="18" charset="0"/>
                <a:cs typeface="Times New Roman" panose="02020603050405020304" pitchFamily="18" charset="0"/>
              </a:rPr>
              <a:t>DRL-based Deep Learning</a:t>
            </a:r>
          </a:p>
          <a:p>
            <a:pPr algn="just"/>
            <a:r>
              <a:rPr lang="en-US" altLang="ja-JP" sz="2800" dirty="0">
                <a:latin typeface="Times New Roman" panose="02020603050405020304" pitchFamily="18" charset="0"/>
                <a:cs typeface="Times New Roman" panose="02020603050405020304" pitchFamily="18" charset="0"/>
              </a:rPr>
              <a:t>Conclusion</a:t>
            </a:r>
          </a:p>
          <a:p>
            <a:pPr marL="536575" lvl="0" indent="-536575" algn="just">
              <a:buNone/>
            </a:pPr>
            <a:endParaRPr lang="en-US" altLang="ja-JP"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599140" cy="4918464"/>
          </a:xfrm>
          <a:ln/>
        </p:spPr>
        <p:txBody>
          <a:bodyPr>
            <a:normAutofit fontScale="92500"/>
          </a:bodyPr>
          <a:lstStyle/>
          <a:p>
            <a:pPr lvl="0" algn="just"/>
            <a:r>
              <a:rPr lang="en-US" altLang="ja-JP" sz="2400" dirty="0">
                <a:latin typeface="Times New Roman" panose="02020603050405020304" pitchFamily="18" charset="0"/>
                <a:cs typeface="Times New Roman" panose="02020603050405020304" pitchFamily="18" charset="0"/>
              </a:rPr>
              <a:t>Artificial Intelligence (AI) has been growing rapidly in recent years.</a:t>
            </a:r>
          </a:p>
          <a:p>
            <a:pPr lvl="0" algn="just"/>
            <a:r>
              <a:rPr lang="en-US" altLang="ja-JP" sz="2400" dirty="0">
                <a:latin typeface="Times New Roman" panose="02020603050405020304" pitchFamily="18" charset="0"/>
                <a:cs typeface="Times New Roman" panose="02020603050405020304" pitchFamily="18" charset="0"/>
              </a:rPr>
              <a:t>The AI technology integration into many sectors has been trending topic research.</a:t>
            </a:r>
          </a:p>
          <a:p>
            <a:pPr lvl="0" algn="just"/>
            <a:r>
              <a:rPr lang="en-US" altLang="ja-JP" sz="2400" dirty="0">
                <a:latin typeface="Times New Roman" panose="02020603050405020304" pitchFamily="18" charset="0"/>
                <a:cs typeface="Times New Roman" panose="02020603050405020304" pitchFamily="18" charset="0"/>
              </a:rPr>
              <a:t>The ability of AI to make its own decision based on available data is potential for automation and assistance for recently developed technology.</a:t>
            </a:r>
          </a:p>
          <a:p>
            <a:pPr lvl="0" algn="just"/>
            <a:r>
              <a:rPr lang="en-US" altLang="ja-JP" sz="2400" dirty="0">
                <a:latin typeface="Times New Roman" panose="02020603050405020304" pitchFamily="18" charset="0"/>
                <a:cs typeface="Times New Roman" panose="02020603050405020304" pitchFamily="18" charset="0"/>
              </a:rPr>
              <a:t>Currently deep learning, a subset of AI, has become the most researched field. Deep learning can be categorized into several subsets: CNN for visual data, RNN for sequence data and DRL for networking.</a:t>
            </a:r>
          </a:p>
          <a:p>
            <a:pPr lvl="0" algn="just"/>
            <a:r>
              <a:rPr lang="en-US" altLang="ja-JP" sz="2400" dirty="0">
                <a:latin typeface="Times New Roman" panose="02020603050405020304" pitchFamily="18" charset="0"/>
                <a:cs typeface="Times New Roman" panose="02020603050405020304" pitchFamily="18" charset="0"/>
              </a:rPr>
              <a:t>In the application, OCC employs visual data as transmission medium and sequence data for the signal. OCC can also be implemented networking for more complex communication system.</a:t>
            </a:r>
          </a:p>
        </p:txBody>
      </p:sp>
    </p:spTree>
    <p:extLst>
      <p:ext uri="{BB962C8B-B14F-4D97-AF65-F5344CB8AC3E}">
        <p14:creationId xmlns:p14="http://schemas.microsoft.com/office/powerpoint/2010/main" val="8374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CNN-based Deep Learning for NG-OCC​</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3200400"/>
            <a:ext cx="8599140" cy="3135702"/>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CNN is a  type of deep neural network designed for processing and analyzing visual data. CNNs are particularly effective in tasks related to image recognition, object detection, and other visual data processing applications. </a:t>
            </a:r>
          </a:p>
          <a:p>
            <a:pPr algn="just"/>
            <a:r>
              <a:rPr lang="en-US" altLang="ja-JP" sz="2000" dirty="0">
                <a:latin typeface="Times New Roman" panose="02020603050405020304" pitchFamily="18" charset="0"/>
                <a:cs typeface="Times New Roman" panose="02020603050405020304" pitchFamily="18" charset="0"/>
              </a:rPr>
              <a:t>OCC, which utilizes images to represent its transmitted signal, can be enhanced by using CNN-based deep learning to process the transmitted through the images.</a:t>
            </a:r>
          </a:p>
          <a:p>
            <a:pPr algn="just"/>
            <a:r>
              <a:rPr lang="en-US" altLang="ja-JP" sz="2000" dirty="0">
                <a:latin typeface="Times New Roman" panose="02020603050405020304" pitchFamily="18" charset="0"/>
                <a:cs typeface="Times New Roman" panose="02020603050405020304" pitchFamily="18" charset="0"/>
              </a:rPr>
              <a:t>In line with that, several recent research utilizes CNN-based deep learning such as object detection and object segmentation to enhance the performance of OCC.</a:t>
            </a:r>
          </a:p>
        </p:txBody>
      </p:sp>
      <p:pic>
        <p:nvPicPr>
          <p:cNvPr id="1028" name="Picture 4" descr="An Introduction to Convolutional Neural Network (CNN) | by  cmpt733_dataproject | SFU Professional Computer Science | Medium">
            <a:extLst>
              <a:ext uri="{FF2B5EF4-FFF2-40B4-BE49-F238E27FC236}">
                <a16:creationId xmlns:a16="http://schemas.microsoft.com/office/drawing/2014/main" id="{396A073C-AACC-0246-2752-FE362FAF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328" y="1110467"/>
            <a:ext cx="4222776" cy="20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0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57200" y="1417638"/>
            <a:ext cx="3886200" cy="4918464"/>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CNN proves valuable in optical communication for tasks such as channel estimation, mode demodulation, signal analysis, diagnosing issues, and handling operations like Optical Power Monitoring (OPM), Digital Signal Processing (DSP), and spectral analysis.</a:t>
            </a:r>
          </a:p>
          <a:p>
            <a:pPr algn="just"/>
            <a:r>
              <a:rPr lang="en-US" altLang="ja-JP" sz="2000" dirty="0">
                <a:latin typeface="Times New Roman" panose="02020603050405020304" pitchFamily="18" charset="0"/>
                <a:cs typeface="Times New Roman" panose="02020603050405020304" pitchFamily="18" charset="0"/>
              </a:rPr>
              <a:t>CNN is helpful in detecting light sources, predicting Regions of Interest (</a:t>
            </a:r>
            <a:r>
              <a:rPr lang="en-US" altLang="ja-JP" sz="2000" dirty="0" err="1">
                <a:latin typeface="Times New Roman" panose="02020603050405020304" pitchFamily="18" charset="0"/>
                <a:cs typeface="Times New Roman" panose="02020603050405020304" pitchFamily="18" charset="0"/>
              </a:rPr>
              <a:t>RoI</a:t>
            </a:r>
            <a:r>
              <a:rPr lang="en-US" altLang="ja-JP" sz="2000" dirty="0">
                <a:latin typeface="Times New Roman" panose="02020603050405020304" pitchFamily="18" charset="0"/>
                <a:cs typeface="Times New Roman" panose="02020603050405020304" pitchFamily="18" charset="0"/>
              </a:rPr>
              <a:t>) motions, and fixing blurry images.</a:t>
            </a:r>
          </a:p>
        </p:txBody>
      </p:sp>
      <p:sp>
        <p:nvSpPr>
          <p:cNvPr id="8" name="Title 1">
            <a:extLst>
              <a:ext uri="{FF2B5EF4-FFF2-40B4-BE49-F238E27FC236}">
                <a16:creationId xmlns:a16="http://schemas.microsoft.com/office/drawing/2014/main" id="{17BFBF1B-8CB2-E57D-AA11-0771C4F31DE3}"/>
              </a:ext>
            </a:extLst>
          </p:cNvPr>
          <p:cNvSpPr txBox="1">
            <a:spLocks/>
          </p:cNvSpPr>
          <p:nvPr/>
        </p:nvSpPr>
        <p:spPr>
          <a:xfrm>
            <a:off x="464916" y="2286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dirty="0">
                <a:latin typeface="Times New Roman" panose="02020603050405020304" pitchFamily="18" charset="0"/>
                <a:cs typeface="Times New Roman" panose="02020603050405020304" pitchFamily="18" charset="0"/>
              </a:rPr>
              <a:t>CNN-based Deep Learning for NG-OCC​</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4B3C24-93CA-ED32-F669-295C3AB651AF}"/>
              </a:ext>
            </a:extLst>
          </p:cNvPr>
          <p:cNvPicPr>
            <a:picLocks noChangeAspect="1"/>
          </p:cNvPicPr>
          <p:nvPr/>
        </p:nvPicPr>
        <p:blipFill rotWithShape="1">
          <a:blip r:embed="rId2"/>
          <a:srcRect t="1207" r="3993"/>
          <a:stretch/>
        </p:blipFill>
        <p:spPr>
          <a:xfrm>
            <a:off x="4495800" y="1905000"/>
            <a:ext cx="4419600" cy="3085675"/>
          </a:xfrm>
          <a:prstGeom prst="rect">
            <a:avLst/>
          </a:prstGeom>
        </p:spPr>
      </p:pic>
    </p:spTree>
    <p:extLst>
      <p:ext uri="{BB962C8B-B14F-4D97-AF65-F5344CB8AC3E}">
        <p14:creationId xmlns:p14="http://schemas.microsoft.com/office/powerpoint/2010/main" val="371116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RNN-based Deep Learning for NG-OCC​</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3200400"/>
            <a:ext cx="8599140" cy="3135702"/>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Recurrent Neural Networks (RNNs) are specifically designed for sequential data, capturing temporal correlations across various timescales. Unlike feedforward neural networks, RNNs with cyclic connections provide neural networks with memory, enabling them to consider both current and past inputs.</a:t>
            </a:r>
          </a:p>
          <a:p>
            <a:pPr algn="just"/>
            <a:r>
              <a:rPr lang="en-US" altLang="ja-JP" sz="2000" dirty="0">
                <a:latin typeface="Times New Roman" panose="02020603050405020304" pitchFamily="18" charset="0"/>
                <a:cs typeface="Times New Roman" panose="02020603050405020304" pitchFamily="18" charset="0"/>
              </a:rPr>
              <a:t>RNNs have proven successful in sequence modelling and prediction tasks, such as speech recognition, handwriting recognition, language translation, and stock price forecasting. The architecture involves input vectors, hidden layers, and the mapping of input sequences to output sequences.</a:t>
            </a:r>
          </a:p>
          <a:p>
            <a:pPr algn="just"/>
            <a:endParaRPr lang="en-US" altLang="ja-JP" sz="2000" dirty="0">
              <a:latin typeface="Times New Roman" panose="02020603050405020304" pitchFamily="18" charset="0"/>
              <a:cs typeface="Times New Roman" panose="02020603050405020304" pitchFamily="18" charset="0"/>
            </a:endParaRPr>
          </a:p>
        </p:txBody>
      </p:sp>
      <p:pic>
        <p:nvPicPr>
          <p:cNvPr id="2050" name="Picture 2" descr="Deep Recurrent Neural Network (DRNN) architectures: Arrows represent... |  Download Scientific Diagram">
            <a:extLst>
              <a:ext uri="{FF2B5EF4-FFF2-40B4-BE49-F238E27FC236}">
                <a16:creationId xmlns:a16="http://schemas.microsoft.com/office/drawing/2014/main" id="{550D4226-9F84-FF7B-B363-EB7335AF0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53" y="1267901"/>
            <a:ext cx="5038725" cy="193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0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57200" y="1417638"/>
            <a:ext cx="3886200" cy="4918464"/>
          </a:xfrm>
          <a:ln/>
        </p:spPr>
        <p:txBody>
          <a:bodyPr>
            <a:normAutofit lnSpcReduction="10000"/>
          </a:bodyPr>
          <a:lstStyle/>
          <a:p>
            <a:pPr algn="just"/>
            <a:endParaRPr lang="en-US" altLang="ja-JP" sz="2000" dirty="0">
              <a:latin typeface="Times New Roman" panose="02020603050405020304" pitchFamily="18" charset="0"/>
              <a:cs typeface="Times New Roman" panose="02020603050405020304" pitchFamily="18" charset="0"/>
            </a:endParaRPr>
          </a:p>
          <a:p>
            <a:pPr algn="just"/>
            <a:r>
              <a:rPr lang="en-US" altLang="ja-JP" sz="2000" dirty="0">
                <a:latin typeface="Times New Roman" panose="02020603050405020304" pitchFamily="18" charset="0"/>
                <a:cs typeface="Times New Roman" panose="02020603050405020304" pitchFamily="18" charset="0"/>
              </a:rPr>
              <a:t>In optical communication, Recurrent Neural Networks (RNNs) are handy for tasks like fixing signal issues, predicting network traffic, and managing equipment failures.</a:t>
            </a:r>
          </a:p>
          <a:p>
            <a:pPr algn="just"/>
            <a:r>
              <a:rPr lang="en-GB" sz="2000" b="0" i="0" u="none" strike="noStrike" dirty="0">
                <a:solidFill>
                  <a:srgbClr val="000000"/>
                </a:solidFill>
                <a:effectLst/>
                <a:latin typeface="Times New Roman" panose="02020603050405020304" pitchFamily="18" charset="0"/>
                <a:cs typeface="Times New Roman" panose="02020603050405020304" pitchFamily="18" charset="0"/>
              </a:rPr>
              <a:t>Optical signals, represented as time-domain data, can benefit from RNNs for pre-distortion before transmission and post-compensation after reception. RNNs prove effective in mitigating system impairments and identifying crosstalk between adjacent symbols.</a:t>
            </a:r>
            <a:endParaRPr lang="en-US" altLang="ja-JP" sz="24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17BFBF1B-8CB2-E57D-AA11-0771C4F31DE3}"/>
              </a:ext>
            </a:extLst>
          </p:cNvPr>
          <p:cNvSpPr txBox="1">
            <a:spLocks/>
          </p:cNvSpPr>
          <p:nvPr/>
        </p:nvSpPr>
        <p:spPr>
          <a:xfrm>
            <a:off x="464916" y="2286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dirty="0">
                <a:latin typeface="Times New Roman" panose="02020603050405020304" pitchFamily="18" charset="0"/>
                <a:cs typeface="Times New Roman" panose="02020603050405020304" pitchFamily="18" charset="0"/>
              </a:rPr>
              <a:t>RNN-based Deep Learning for NG-OCC​</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22DF4E7-5CBE-3EA8-A60F-2DC7AF39952A}"/>
              </a:ext>
            </a:extLst>
          </p:cNvPr>
          <p:cNvPicPr>
            <a:picLocks noChangeAspect="1"/>
          </p:cNvPicPr>
          <p:nvPr/>
        </p:nvPicPr>
        <p:blipFill>
          <a:blip r:embed="rId2"/>
          <a:stretch>
            <a:fillRect/>
          </a:stretch>
        </p:blipFill>
        <p:spPr>
          <a:xfrm>
            <a:off x="4481942" y="2209800"/>
            <a:ext cx="4529391" cy="3230562"/>
          </a:xfrm>
          <a:prstGeom prst="rect">
            <a:avLst/>
          </a:prstGeom>
        </p:spPr>
      </p:pic>
    </p:spTree>
    <p:extLst>
      <p:ext uri="{BB962C8B-B14F-4D97-AF65-F5344CB8AC3E}">
        <p14:creationId xmlns:p14="http://schemas.microsoft.com/office/powerpoint/2010/main" val="219492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DRL-based Deep Learning for NG-OCC​</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3200400"/>
            <a:ext cx="8599140" cy="3135702"/>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The DRL schematic involves two main elements (agent and environment) and two core steps (observation and action). Observations provide current state information, and actions represent adjustments made by the DRL agent based on rewards or punishments from the environment. DRL reflects the machine learning from failures and growing through corrections, akin to learning from rewards and punishments.​</a:t>
            </a:r>
          </a:p>
          <a:p>
            <a:pPr algn="just"/>
            <a:r>
              <a:rPr lang="en-GB" sz="2000" b="0" i="0" u="none" strike="noStrike" dirty="0">
                <a:solidFill>
                  <a:srgbClr val="000000"/>
                </a:solidFill>
                <a:effectLst/>
                <a:latin typeface="Times New Roman" panose="02020603050405020304" pitchFamily="18" charset="0"/>
                <a:cs typeface="Times New Roman" panose="02020603050405020304" pitchFamily="18" charset="0"/>
              </a:rPr>
              <a:t>A DRL-based routing solution for the Optical Transport Network (OTN) captures crucial relationships among </a:t>
            </a: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lightpaths</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and paths in OTN topologies.</a:t>
            </a:r>
            <a:endParaRPr lang="en-US" altLang="ja-JP" sz="2400" dirty="0">
              <a:latin typeface="Times New Roman" panose="02020603050405020304" pitchFamily="18" charset="0"/>
              <a:cs typeface="Times New Roman" panose="02020603050405020304" pitchFamily="18" charset="0"/>
            </a:endParaRPr>
          </a:p>
        </p:txBody>
      </p:sp>
      <p:pic>
        <p:nvPicPr>
          <p:cNvPr id="1026" name="Picture 2" descr="Deep Reinforcement Learning: Value Functions, DQN, Actor-Critic method,  Back-propagation through stochastic functions | by Vishnu Vijayan PV |  Medium">
            <a:extLst>
              <a:ext uri="{FF2B5EF4-FFF2-40B4-BE49-F238E27FC236}">
                <a16:creationId xmlns:a16="http://schemas.microsoft.com/office/drawing/2014/main" id="{C932F593-E239-1A21-8002-36B511E8C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742" y="1293623"/>
            <a:ext cx="4122516" cy="188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13632"/>
      </p:ext>
    </p:extLst>
  </p:cSld>
  <p:clrMapOvr>
    <a:masterClrMapping/>
  </p:clrMapOvr>
</p:sld>
</file>

<file path=ppt/theme/theme1.xml><?xml version="1.0" encoding="utf-8"?>
<a:theme xmlns:a="http://schemas.openxmlformats.org/drawingml/2006/main" name="Office Theme">
  <a:themeElements>
    <a:clrScheme name="자주색">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20435</TotalTime>
  <Words>1192</Words>
  <Application>Microsoft Office PowerPoint</Application>
  <PresentationFormat>화면 슬라이드 쇼(4:3)</PresentationFormat>
  <Paragraphs>59</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ＭＳ Ｐゴシック</vt:lpstr>
      <vt:lpstr>Arial</vt:lpstr>
      <vt:lpstr>Calibri</vt:lpstr>
      <vt:lpstr>Times New Roman</vt:lpstr>
      <vt:lpstr>Office Theme</vt:lpstr>
      <vt:lpstr>PowerPoint 프레젠테이션</vt:lpstr>
      <vt:lpstr>PowerPoint 프레젠테이션</vt:lpstr>
      <vt:lpstr>Contents</vt:lpstr>
      <vt:lpstr>Background</vt:lpstr>
      <vt:lpstr>CNN-based Deep Learning for NG-OCC​</vt:lpstr>
      <vt:lpstr>PowerPoint 프레젠테이션</vt:lpstr>
      <vt:lpstr>RNN-based Deep Learning for NG-OCC​</vt:lpstr>
      <vt:lpstr>PowerPoint 프레젠테이션</vt:lpstr>
      <vt:lpstr>DRL-based Deep Learning for NG-OCC​</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964</cp:revision>
  <cp:lastPrinted>2017-05-07T15:48:38Z</cp:lastPrinted>
  <dcterms:created xsi:type="dcterms:W3CDTF">2010-05-15T17:50:32Z</dcterms:created>
  <dcterms:modified xsi:type="dcterms:W3CDTF">2024-01-14T05:52:48Z</dcterms:modified>
</cp:coreProperties>
</file>