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46" r:id="rId2"/>
    <p:sldId id="311" r:id="rId3"/>
    <p:sldId id="371" r:id="rId4"/>
    <p:sldId id="372" r:id="rId5"/>
    <p:sldId id="379" r:id="rId6"/>
    <p:sldId id="380" r:id="rId7"/>
    <p:sldId id="363" r:id="rId8"/>
    <p:sldId id="374" r:id="rId9"/>
    <p:sldId id="375" r:id="rId10"/>
    <p:sldId id="376" r:id="rId11"/>
    <p:sldId id="377" r:id="rId12"/>
    <p:sldId id="358" r:id="rId13"/>
    <p:sldId id="364" r:id="rId14"/>
    <p:sldId id="378" r:id="rId15"/>
    <p:sldId id="381" r:id="rId16"/>
    <p:sldId id="382" r:id="rId17"/>
    <p:sldId id="383" r:id="rId18"/>
    <p:sldId id="384" r:id="rId19"/>
    <p:sldId id="387" r:id="rId20"/>
    <p:sldId id="385" r:id="rId21"/>
    <p:sldId id="386" r:id="rId22"/>
    <p:sldId id="388" r:id="rId23"/>
    <p:sldId id="365" r:id="rId24"/>
    <p:sldId id="366"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3488" autoAdjust="0"/>
  </p:normalViewPr>
  <p:slideViewPr>
    <p:cSldViewPr>
      <p:cViewPr varScale="1">
        <p:scale>
          <a:sx n="97" d="100"/>
          <a:sy n="97" d="100"/>
        </p:scale>
        <p:origin x="90" y="1410"/>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1/15/2024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1/15/2024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1/15/2024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1/15/2024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January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ko-KR" sz="1400" b="1" dirty="0">
                <a:solidFill>
                  <a:schemeClr val="tx1"/>
                </a:solidFill>
                <a:latin typeface="Times New Roman" pitchFamily="18" charset="0"/>
                <a:cs typeface="Times New Roman" pitchFamily="18" charset="0"/>
              </a:rPr>
              <a:t>DCN 15-24-0036-00-0000</a:t>
            </a:r>
          </a:p>
          <a:p>
            <a:pPr algn="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1/15/2024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1/15/2024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1/15/2024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1/15/2024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1/15/2024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1/15/2024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1/15/2024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047536"/>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0"/>
              </a:spcBef>
              <a:spcAft>
                <a:spcPct val="0"/>
              </a:spcAft>
            </a:pPr>
            <a:r>
              <a:rPr lang="en-US" altLang="en-US"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endParaRPr lang="en-US" altLang="en-US" sz="1600" b="1" dirty="0">
              <a:latin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Indoor Positioning using OCC and LiDAR</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January 14, 2024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Ida </a:t>
            </a:r>
            <a:r>
              <a:rPr lang="en-US" altLang="zh-CN" sz="1600" dirty="0" err="1">
                <a:latin typeface="Times New Roman" panose="02020603050405020304" pitchFamily="18" charset="0"/>
                <a:cs typeface="Times New Roman" panose="02020603050405020304" pitchFamily="18" charset="0"/>
              </a:rPr>
              <a:t>Bagus</a:t>
            </a:r>
            <a:r>
              <a:rPr lang="en-US" altLang="zh-CN" sz="1600" dirty="0">
                <a:latin typeface="Times New Roman" panose="02020603050405020304" pitchFamily="18" charset="0"/>
                <a:cs typeface="Times New Roman" panose="02020603050405020304" pitchFamily="18" charset="0"/>
              </a:rPr>
              <a:t> Krishna Yoga Utama, Nguyen Ngoc Huy, Yeong Min Jang</a:t>
            </a:r>
            <a:r>
              <a:rPr lang="en-US" altLang="zh-CN" sz="1600" dirty="0">
                <a:latin typeface="Times New Roman" panose="02020603050405020304" pitchFamily="18" charset="0"/>
                <a:ea typeface="ＭＳ Ｐゴシック" charset="-128"/>
                <a:cs typeface="Times New Roman" panose="02020603050405020304" pitchFamily="18" charset="0"/>
              </a:rPr>
              <a:t> [</a:t>
            </a:r>
            <a:r>
              <a:rPr lang="en-US" altLang="ko-KR" sz="1600" dirty="0" err="1">
                <a:latin typeface="Times New Roman" panose="02020603050405020304" pitchFamily="18" charset="0"/>
                <a:ea typeface="굴림" charset="-127"/>
                <a:cs typeface="Times New Roman" panose="02020603050405020304" pitchFamily="18" charset="0"/>
              </a:rPr>
              <a:t>Kookmin</a:t>
            </a:r>
            <a:r>
              <a:rPr lang="en-US" altLang="ko-KR" sz="1600" dirty="0">
                <a:latin typeface="Times New Roman" panose="02020603050405020304" pitchFamily="18" charset="0"/>
                <a:ea typeface="굴림" charset="-127"/>
                <a:cs typeface="Times New Roman" panose="02020603050405020304" pitchFamily="18" charset="0"/>
              </a:rPr>
              <a:t>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 </a:t>
            </a:r>
            <a:r>
              <a:rPr lang="en-US" altLang="ja-JP" sz="1600" dirty="0" err="1">
                <a:latin typeface="Times New Roman" panose="02020603050405020304" pitchFamily="18" charset="0"/>
                <a:ea typeface="ＭＳ Ｐゴシック" charset="-128"/>
                <a:cs typeface="Times New Roman" panose="02020603050405020304" pitchFamily="18" charset="0"/>
              </a:rPr>
              <a:t>Kookmin</a:t>
            </a:r>
            <a:r>
              <a:rPr lang="en-US" altLang="ja-JP" sz="1600" dirty="0">
                <a:latin typeface="Times New Roman" panose="02020603050405020304" pitchFamily="18" charset="0"/>
                <a:ea typeface="ＭＳ Ｐゴシック" charset="-128"/>
                <a:cs typeface="Times New Roman" panose="02020603050405020304" pitchFamily="18" charset="0"/>
              </a:rPr>
              <a:t> University, 77 </a:t>
            </a:r>
            <a:r>
              <a:rPr lang="en-US" altLang="ja-JP" sz="1600" dirty="0" err="1">
                <a:latin typeface="Times New Roman" panose="02020603050405020304" pitchFamily="18" charset="0"/>
                <a:ea typeface="ＭＳ Ｐゴシック" charset="-128"/>
                <a:cs typeface="Times New Roman" panose="02020603050405020304" pitchFamily="18" charset="0"/>
              </a:rPr>
              <a:t>Jeongneung</a:t>
            </a:r>
            <a:r>
              <a:rPr lang="en-US" altLang="ja-JP" sz="1600" dirty="0">
                <a:latin typeface="Times New Roman" panose="02020603050405020304" pitchFamily="18" charset="0"/>
                <a:ea typeface="ＭＳ Ｐゴシック" charset="-128"/>
                <a:cs typeface="Times New Roman" panose="02020603050405020304" pitchFamily="18" charset="0"/>
              </a:rPr>
              <a:t>-Ro, </a:t>
            </a:r>
            <a:r>
              <a:rPr lang="en-US" altLang="ja-JP" sz="1600" dirty="0" err="1">
                <a:latin typeface="Times New Roman" panose="02020603050405020304" pitchFamily="18" charset="0"/>
                <a:ea typeface="ＭＳ Ｐゴシック" charset="-128"/>
                <a:cs typeface="Times New Roman" panose="02020603050405020304" pitchFamily="18" charset="0"/>
              </a:rPr>
              <a:t>Seongbuk</a:t>
            </a:r>
            <a:r>
              <a:rPr lang="en-US" altLang="ja-JP" sz="1600" dirty="0">
                <a:latin typeface="Times New Roman" panose="02020603050405020304" pitchFamily="18" charset="0"/>
                <a:ea typeface="ＭＳ Ｐゴシック" charset="-128"/>
                <a:cs typeface="Times New Roman" panose="02020603050405020304" pitchFamily="18" charset="0"/>
              </a:rPr>
              <a:t>-Gu, Seoul, 02707, Republic of Korea</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ja-JP" sz="1600" dirty="0" err="1">
                <a:latin typeface="Times New Roman" panose="02020603050405020304" pitchFamily="18" charset="0"/>
                <a:ea typeface="ＭＳ Ｐゴシック" charset="-128"/>
                <a:cs typeface="Times New Roman" panose="02020603050405020304" pitchFamily="18" charset="0"/>
              </a:rPr>
              <a:t>yjang</a:t>
            </a:r>
            <a:r>
              <a:rPr lang="en-US" altLang="ko-KR" sz="1600" dirty="0" err="1">
                <a:latin typeface="Times New Roman" panose="02020603050405020304" pitchFamily="18" charset="0"/>
                <a:ea typeface="굴림" charset="-127"/>
                <a:cs typeface="Times New Roman" panose="02020603050405020304" pitchFamily="18" charset="0"/>
              </a:rPr>
              <a:t>@kookmin.ac.kr</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Present the use case of OCC for indoor positioning</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Presentation for contribution on </a:t>
            </a:r>
            <a:r>
              <a:rPr lang="it-IT" altLang="ko-KR" sz="1600" dirty="0">
                <a:latin typeface="Times New Roman" panose="02020603050405020304" pitchFamily="18" charset="0"/>
                <a:ea typeface="ＭＳ Ｐゴシック" charset="-128"/>
                <a:cs typeface="Times New Roman" panose="02020603050405020304" pitchFamily="18" charset="0"/>
              </a:rPr>
              <a:t>IEEE</a:t>
            </a:r>
            <a:r>
              <a:rPr lang="ko-KR" altLang="en-US" sz="1600" dirty="0">
                <a:latin typeface="Times New Roman" panose="02020603050405020304" pitchFamily="18" charset="0"/>
                <a:ea typeface="ＭＳ Ｐゴシック" charset="-128"/>
                <a:cs typeface="Times New Roman" panose="02020603050405020304" pitchFamily="18" charset="0"/>
              </a:rPr>
              <a:t> </a:t>
            </a:r>
            <a:r>
              <a:rPr lang="en-US" altLang="ko-KR" sz="1600" dirty="0">
                <a:latin typeface="Times New Roman" panose="02020603050405020304" pitchFamily="18" charset="0"/>
                <a:ea typeface="ＭＳ Ｐゴシック" charset="-128"/>
                <a:cs typeface="Times New Roman" panose="02020603050405020304" pitchFamily="18" charset="0"/>
              </a:rPr>
              <a:t>802.15 </a:t>
            </a:r>
            <a:r>
              <a:rPr lang="en-US" altLang="ja-JP" sz="1600" dirty="0">
                <a:latin typeface="Times New Roman" panose="02020603050405020304" pitchFamily="18" charset="0"/>
                <a:ea typeface="ＭＳ Ｐゴシック" charset="-128"/>
                <a:cs typeface="Times New Roman" panose="02020603050405020304" pitchFamily="18" charset="0"/>
              </a:rPr>
              <a:t>IG NG-OCC</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IG NG-OCC.	</a:t>
            </a:r>
          </a:p>
        </p:txBody>
      </p:sp>
    </p:spTree>
    <p:extLst>
      <p:ext uri="{BB962C8B-B14F-4D97-AF65-F5344CB8AC3E}">
        <p14:creationId xmlns:p14="http://schemas.microsoft.com/office/powerpoint/2010/main" val="134167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457200" y="1676400"/>
            <a:ext cx="4751166" cy="4659702"/>
          </a:xfrm>
          <a:ln/>
        </p:spPr>
        <p:txBody>
          <a:bodyPr>
            <a:normAutofit/>
          </a:bodyPr>
          <a:lstStyle/>
          <a:p>
            <a:pPr algn="just"/>
            <a:r>
              <a:rPr lang="en-US" altLang="ja-JP" sz="2000" dirty="0">
                <a:latin typeface="Times New Roman" panose="02020603050405020304" pitchFamily="18" charset="0"/>
                <a:cs typeface="Times New Roman" panose="02020603050405020304" pitchFamily="18" charset="0"/>
              </a:rPr>
              <a:t>When the device is lying flat, the AOA for point P can be expressed as:</a:t>
            </a:r>
          </a:p>
          <a:p>
            <a:pPr algn="just"/>
            <a:endParaRPr lang="en-US" altLang="ja-JP" sz="2000" dirty="0">
              <a:latin typeface="Times New Roman" panose="02020603050405020304" pitchFamily="18" charset="0"/>
              <a:cs typeface="Times New Roman" panose="02020603050405020304" pitchFamily="18" charset="0"/>
            </a:endParaRPr>
          </a:p>
          <a:p>
            <a:pPr marL="0" indent="0" algn="just">
              <a:buNone/>
            </a:pPr>
            <a:endParaRPr lang="en-US" altLang="ja-JP" sz="2000" dirty="0">
              <a:latin typeface="Times New Roman" panose="02020603050405020304" pitchFamily="18" charset="0"/>
              <a:cs typeface="Times New Roman" panose="02020603050405020304" pitchFamily="18" charset="0"/>
            </a:endParaRPr>
          </a:p>
          <a:p>
            <a:pPr algn="just"/>
            <a:r>
              <a:rPr lang="en-US" altLang="ja-JP" sz="2000" dirty="0">
                <a:latin typeface="Times New Roman" panose="02020603050405020304" pitchFamily="18" charset="0"/>
                <a:cs typeface="Times New Roman" panose="02020603050405020304" pitchFamily="18" charset="0"/>
              </a:rPr>
              <a:t>When the condition is not stationary, the AOA can be calculated by finding the tilt-compensated angle that can be calculated from the gravity sensor.</a:t>
            </a:r>
          </a:p>
          <a:p>
            <a:pPr algn="just"/>
            <a:endParaRPr lang="en-US" altLang="ja-JP" sz="2000" dirty="0">
              <a:latin typeface="Times New Roman" panose="02020603050405020304" pitchFamily="18" charset="0"/>
              <a:cs typeface="Times New Roman" panose="02020603050405020304" pitchFamily="18" charset="0"/>
            </a:endParaRPr>
          </a:p>
          <a:p>
            <a:pPr algn="just"/>
            <a:endParaRPr lang="en-US" altLang="ja-JP" sz="2000" dirty="0">
              <a:latin typeface="Times New Roman" panose="02020603050405020304" pitchFamily="18" charset="0"/>
              <a:cs typeface="Times New Roman" panose="02020603050405020304" pitchFamily="18" charset="0"/>
            </a:endParaRPr>
          </a:p>
          <a:p>
            <a:pPr algn="just"/>
            <a:endParaRPr lang="en-US" altLang="ja-JP" sz="20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07621ED6-5832-087E-03CF-5510641EB978}"/>
              </a:ext>
            </a:extLst>
          </p:cNvPr>
          <p:cNvSpPr txBox="1"/>
          <p:nvPr/>
        </p:nvSpPr>
        <p:spPr>
          <a:xfrm>
            <a:off x="5418861" y="5414695"/>
            <a:ext cx="3034296" cy="646331"/>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&lt;Principle of AOA estimation&gt;</a:t>
            </a:r>
          </a:p>
        </p:txBody>
      </p:sp>
      <p:pic>
        <p:nvPicPr>
          <p:cNvPr id="4" name="Picture 3">
            <a:extLst>
              <a:ext uri="{FF2B5EF4-FFF2-40B4-BE49-F238E27FC236}">
                <a16:creationId xmlns:a16="http://schemas.microsoft.com/office/drawing/2014/main" id="{650D46E4-84D8-FF27-9571-BF7F6AC606B2}"/>
              </a:ext>
            </a:extLst>
          </p:cNvPr>
          <p:cNvPicPr>
            <a:picLocks noChangeAspect="1"/>
          </p:cNvPicPr>
          <p:nvPr/>
        </p:nvPicPr>
        <p:blipFill>
          <a:blip r:embed="rId2"/>
          <a:stretch>
            <a:fillRect/>
          </a:stretch>
        </p:blipFill>
        <p:spPr>
          <a:xfrm>
            <a:off x="5192934" y="1438275"/>
            <a:ext cx="3486150" cy="3981450"/>
          </a:xfrm>
          <a:prstGeom prst="rect">
            <a:avLst/>
          </a:prstGeom>
        </p:spPr>
      </p:pic>
      <p:pic>
        <p:nvPicPr>
          <p:cNvPr id="8" name="Picture 7">
            <a:extLst>
              <a:ext uri="{FF2B5EF4-FFF2-40B4-BE49-F238E27FC236}">
                <a16:creationId xmlns:a16="http://schemas.microsoft.com/office/drawing/2014/main" id="{96511B4A-4461-2089-BB10-AABB9D7BF47E}"/>
              </a:ext>
            </a:extLst>
          </p:cNvPr>
          <p:cNvPicPr>
            <a:picLocks noChangeAspect="1"/>
          </p:cNvPicPr>
          <p:nvPr/>
        </p:nvPicPr>
        <p:blipFill>
          <a:blip r:embed="rId3"/>
          <a:stretch>
            <a:fillRect/>
          </a:stretch>
        </p:blipFill>
        <p:spPr>
          <a:xfrm>
            <a:off x="1537248" y="2331110"/>
            <a:ext cx="2667000" cy="809625"/>
          </a:xfrm>
          <a:prstGeom prst="rect">
            <a:avLst/>
          </a:prstGeom>
        </p:spPr>
      </p:pic>
      <p:pic>
        <p:nvPicPr>
          <p:cNvPr id="9" name="Picture 8">
            <a:extLst>
              <a:ext uri="{FF2B5EF4-FFF2-40B4-BE49-F238E27FC236}">
                <a16:creationId xmlns:a16="http://schemas.microsoft.com/office/drawing/2014/main" id="{957B8D21-D3D0-BB87-E6C2-3A36C38ADCA4}"/>
              </a:ext>
            </a:extLst>
          </p:cNvPr>
          <p:cNvPicPr>
            <a:picLocks noChangeAspect="1"/>
          </p:cNvPicPr>
          <p:nvPr/>
        </p:nvPicPr>
        <p:blipFill>
          <a:blip r:embed="rId4"/>
          <a:stretch>
            <a:fillRect/>
          </a:stretch>
        </p:blipFill>
        <p:spPr>
          <a:xfrm>
            <a:off x="1687070" y="4401135"/>
            <a:ext cx="2352675" cy="1228725"/>
          </a:xfrm>
          <a:prstGeom prst="rect">
            <a:avLst/>
          </a:prstGeom>
        </p:spPr>
      </p:pic>
      <p:sp>
        <p:nvSpPr>
          <p:cNvPr id="12" name="Title 1">
            <a:extLst>
              <a:ext uri="{FF2B5EF4-FFF2-40B4-BE49-F238E27FC236}">
                <a16:creationId xmlns:a16="http://schemas.microsoft.com/office/drawing/2014/main" id="{11ED015F-068D-D94A-F964-4353D4E99EB1}"/>
              </a:ext>
            </a:extLst>
          </p:cNvPr>
          <p:cNvSpPr>
            <a:spLocks noGrp="1"/>
          </p:cNvSpPr>
          <p:nvPr>
            <p:ph type="title"/>
          </p:nvPr>
        </p:nvSpPr>
        <p:spPr>
          <a:xfrm>
            <a:off x="464916" y="228600"/>
            <a:ext cx="8229600" cy="1143000"/>
          </a:xfrm>
        </p:spPr>
        <p:txBody>
          <a:bodyPr>
            <a:normAutofit/>
          </a:bodyPr>
          <a:lstStyle/>
          <a:p>
            <a:r>
              <a:rPr lang="en-US" sz="4000" dirty="0">
                <a:latin typeface="Times New Roman" panose="02020603050405020304" pitchFamily="18" charset="0"/>
                <a:cs typeface="Times New Roman" panose="02020603050405020304" pitchFamily="18" charset="0"/>
              </a:rPr>
              <a:t>Methodology</a:t>
            </a:r>
          </a:p>
        </p:txBody>
      </p:sp>
    </p:spTree>
    <p:extLst>
      <p:ext uri="{BB962C8B-B14F-4D97-AF65-F5344CB8AC3E}">
        <p14:creationId xmlns:p14="http://schemas.microsoft.com/office/powerpoint/2010/main" val="2904492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457200" y="1676400"/>
            <a:ext cx="4751166" cy="4659702"/>
          </a:xfrm>
          <a:ln/>
        </p:spPr>
        <p:txBody>
          <a:bodyPr>
            <a:normAutofit/>
          </a:bodyPr>
          <a:lstStyle/>
          <a:p>
            <a:pPr algn="just"/>
            <a:r>
              <a:rPr lang="en-US" altLang="ja-JP" sz="2000" dirty="0">
                <a:latin typeface="Times New Roman" panose="02020603050405020304" pitchFamily="18" charset="0"/>
                <a:cs typeface="Times New Roman" panose="02020603050405020304" pitchFamily="18" charset="0"/>
              </a:rPr>
              <a:t>Then, the second AOA point can be calculated using the following equation:</a:t>
            </a:r>
          </a:p>
          <a:p>
            <a:pPr algn="just"/>
            <a:endParaRPr lang="en-US" altLang="ja-JP" sz="2000" dirty="0">
              <a:latin typeface="Times New Roman" panose="02020603050405020304" pitchFamily="18" charset="0"/>
              <a:cs typeface="Times New Roman" panose="02020603050405020304" pitchFamily="18" charset="0"/>
            </a:endParaRPr>
          </a:p>
          <a:p>
            <a:pPr marL="0" indent="0" algn="just">
              <a:buNone/>
            </a:pPr>
            <a:endParaRPr lang="en-US" altLang="ja-JP" sz="2000" dirty="0">
              <a:latin typeface="Times New Roman" panose="02020603050405020304" pitchFamily="18" charset="0"/>
              <a:cs typeface="Times New Roman" panose="02020603050405020304" pitchFamily="18" charset="0"/>
            </a:endParaRPr>
          </a:p>
          <a:p>
            <a:pPr algn="just"/>
            <a:r>
              <a:rPr lang="en-US" altLang="ja-JP" sz="2000" dirty="0">
                <a:latin typeface="Times New Roman" panose="02020603050405020304" pitchFamily="18" charset="0"/>
                <a:cs typeface="Times New Roman" panose="02020603050405020304" pitchFamily="18" charset="0"/>
              </a:rPr>
              <a:t>From the aforementioned calculation, the location in spherical coordinates (r, </a:t>
            </a:r>
            <a:r>
              <a:rPr lang="el-GR" altLang="ja-JP" sz="2000" dirty="0">
                <a:latin typeface="Times New Roman" panose="02020603050405020304" pitchFamily="18" charset="0"/>
                <a:cs typeface="Times New Roman" panose="02020603050405020304" pitchFamily="18" charset="0"/>
              </a:rPr>
              <a:t>θ, φ) </a:t>
            </a:r>
            <a:r>
              <a:rPr lang="en-US" altLang="ja-JP" sz="2000" dirty="0">
                <a:latin typeface="Times New Roman" panose="02020603050405020304" pitchFamily="18" charset="0"/>
                <a:cs typeface="Times New Roman" panose="02020603050405020304" pitchFamily="18" charset="0"/>
              </a:rPr>
              <a:t>can be retrieved.</a:t>
            </a:r>
          </a:p>
          <a:p>
            <a:pPr algn="just"/>
            <a:r>
              <a:rPr lang="en-US" altLang="ja-JP" sz="2000" dirty="0">
                <a:latin typeface="Times New Roman" panose="02020603050405020304" pitchFamily="18" charset="0"/>
                <a:cs typeface="Times New Roman" panose="02020603050405020304" pitchFamily="18" charset="0"/>
              </a:rPr>
              <a:t>Conversion to Cartesian coordinates can be done using the following equation:</a:t>
            </a:r>
          </a:p>
          <a:p>
            <a:pPr algn="just"/>
            <a:endParaRPr lang="en-US" altLang="ja-JP" sz="2000" dirty="0">
              <a:latin typeface="Times New Roman" panose="02020603050405020304" pitchFamily="18" charset="0"/>
              <a:cs typeface="Times New Roman" panose="02020603050405020304" pitchFamily="18" charset="0"/>
            </a:endParaRPr>
          </a:p>
          <a:p>
            <a:pPr algn="just"/>
            <a:endParaRPr lang="en-US" altLang="ja-JP" sz="2000" dirty="0">
              <a:latin typeface="Times New Roman" panose="02020603050405020304" pitchFamily="18" charset="0"/>
              <a:cs typeface="Times New Roman" panose="02020603050405020304" pitchFamily="18" charset="0"/>
            </a:endParaRPr>
          </a:p>
          <a:p>
            <a:pPr algn="just"/>
            <a:endParaRPr lang="en-US" altLang="ja-JP" sz="20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07621ED6-5832-087E-03CF-5510641EB978}"/>
              </a:ext>
            </a:extLst>
          </p:cNvPr>
          <p:cNvSpPr txBox="1"/>
          <p:nvPr/>
        </p:nvSpPr>
        <p:spPr>
          <a:xfrm>
            <a:off x="4967007" y="5414695"/>
            <a:ext cx="3486150" cy="369332"/>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&lt;Principle of AOA estimation&gt;</a:t>
            </a:r>
          </a:p>
        </p:txBody>
      </p:sp>
      <p:pic>
        <p:nvPicPr>
          <p:cNvPr id="4" name="Picture 3">
            <a:extLst>
              <a:ext uri="{FF2B5EF4-FFF2-40B4-BE49-F238E27FC236}">
                <a16:creationId xmlns:a16="http://schemas.microsoft.com/office/drawing/2014/main" id="{650D46E4-84D8-FF27-9571-BF7F6AC606B2}"/>
              </a:ext>
            </a:extLst>
          </p:cNvPr>
          <p:cNvPicPr>
            <a:picLocks noChangeAspect="1"/>
          </p:cNvPicPr>
          <p:nvPr/>
        </p:nvPicPr>
        <p:blipFill>
          <a:blip r:embed="rId2"/>
          <a:stretch>
            <a:fillRect/>
          </a:stretch>
        </p:blipFill>
        <p:spPr>
          <a:xfrm>
            <a:off x="5192934" y="1438275"/>
            <a:ext cx="3486150" cy="3981450"/>
          </a:xfrm>
          <a:prstGeom prst="rect">
            <a:avLst/>
          </a:prstGeom>
        </p:spPr>
      </p:pic>
      <p:pic>
        <p:nvPicPr>
          <p:cNvPr id="6" name="Picture 5">
            <a:extLst>
              <a:ext uri="{FF2B5EF4-FFF2-40B4-BE49-F238E27FC236}">
                <a16:creationId xmlns:a16="http://schemas.microsoft.com/office/drawing/2014/main" id="{D75720D1-0DC1-33DC-9923-68CCEB54B469}"/>
              </a:ext>
            </a:extLst>
          </p:cNvPr>
          <p:cNvPicPr>
            <a:picLocks noChangeAspect="1"/>
          </p:cNvPicPr>
          <p:nvPr/>
        </p:nvPicPr>
        <p:blipFill>
          <a:blip r:embed="rId3"/>
          <a:stretch>
            <a:fillRect/>
          </a:stretch>
        </p:blipFill>
        <p:spPr>
          <a:xfrm>
            <a:off x="1885045" y="2514600"/>
            <a:ext cx="1895475" cy="590550"/>
          </a:xfrm>
          <a:prstGeom prst="rect">
            <a:avLst/>
          </a:prstGeom>
        </p:spPr>
      </p:pic>
      <p:pic>
        <p:nvPicPr>
          <p:cNvPr id="10" name="Picture 9">
            <a:extLst>
              <a:ext uri="{FF2B5EF4-FFF2-40B4-BE49-F238E27FC236}">
                <a16:creationId xmlns:a16="http://schemas.microsoft.com/office/drawing/2014/main" id="{A56EDAE3-9709-CD89-70CB-C340A05991C1}"/>
              </a:ext>
            </a:extLst>
          </p:cNvPr>
          <p:cNvPicPr>
            <a:picLocks noChangeAspect="1"/>
          </p:cNvPicPr>
          <p:nvPr/>
        </p:nvPicPr>
        <p:blipFill>
          <a:blip r:embed="rId4"/>
          <a:stretch>
            <a:fillRect/>
          </a:stretch>
        </p:blipFill>
        <p:spPr>
          <a:xfrm>
            <a:off x="1913619" y="4831527"/>
            <a:ext cx="1838325" cy="952500"/>
          </a:xfrm>
          <a:prstGeom prst="rect">
            <a:avLst/>
          </a:prstGeom>
        </p:spPr>
      </p:pic>
      <p:sp>
        <p:nvSpPr>
          <p:cNvPr id="13" name="Title 1">
            <a:extLst>
              <a:ext uri="{FF2B5EF4-FFF2-40B4-BE49-F238E27FC236}">
                <a16:creationId xmlns:a16="http://schemas.microsoft.com/office/drawing/2014/main" id="{68A55F88-97C1-C2D6-49A0-8A9E90FB43AE}"/>
              </a:ext>
            </a:extLst>
          </p:cNvPr>
          <p:cNvSpPr>
            <a:spLocks noGrp="1"/>
          </p:cNvSpPr>
          <p:nvPr>
            <p:ph type="title"/>
          </p:nvPr>
        </p:nvSpPr>
        <p:spPr>
          <a:xfrm>
            <a:off x="464916" y="228600"/>
            <a:ext cx="8229600" cy="1143000"/>
          </a:xfrm>
        </p:spPr>
        <p:txBody>
          <a:bodyPr>
            <a:normAutofit/>
          </a:bodyPr>
          <a:lstStyle/>
          <a:p>
            <a:r>
              <a:rPr lang="en-US" sz="4000" dirty="0">
                <a:latin typeface="Times New Roman" panose="02020603050405020304" pitchFamily="18" charset="0"/>
                <a:cs typeface="Times New Roman" panose="02020603050405020304" pitchFamily="18" charset="0"/>
              </a:rPr>
              <a:t>Methodology</a:t>
            </a:r>
          </a:p>
        </p:txBody>
      </p:sp>
    </p:spTree>
    <p:extLst>
      <p:ext uri="{BB962C8B-B14F-4D97-AF65-F5344CB8AC3E}">
        <p14:creationId xmlns:p14="http://schemas.microsoft.com/office/powerpoint/2010/main" val="3357510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Experiment</a:t>
            </a:r>
          </a:p>
        </p:txBody>
      </p:sp>
      <p:sp>
        <p:nvSpPr>
          <p:cNvPr id="7" name="Rectangle 3"/>
          <p:cNvSpPr>
            <a:spLocks noGrp="1" noChangeArrowheads="1"/>
          </p:cNvSpPr>
          <p:nvPr>
            <p:ph idx="1"/>
          </p:nvPr>
        </p:nvSpPr>
        <p:spPr>
          <a:xfrm>
            <a:off x="381001" y="1417638"/>
            <a:ext cx="3733799" cy="4297362"/>
          </a:xfrm>
          <a:ln/>
        </p:spPr>
        <p:txBody>
          <a:bodyPr>
            <a:normAutofit fontScale="70000" lnSpcReduction="20000"/>
          </a:bodyPr>
          <a:lstStyle/>
          <a:p>
            <a:pPr marL="0" indent="0" algn="just">
              <a:buNone/>
            </a:pPr>
            <a:r>
              <a:rPr lang="en-US" altLang="ja-JP" sz="2800" dirty="0">
                <a:latin typeface="Times New Roman" panose="02020603050405020304" pitchFamily="18" charset="0"/>
                <a:cs typeface="Times New Roman" panose="02020603050405020304" pitchFamily="18" charset="0"/>
              </a:rPr>
              <a:t>The experiment is performed in an indoor environment using the following devices and settings:</a:t>
            </a:r>
          </a:p>
          <a:p>
            <a:pPr marL="514350" indent="-514350" algn="just">
              <a:buFont typeface="+mj-lt"/>
              <a:buAutoNum type="arabicPeriod"/>
            </a:pPr>
            <a:r>
              <a:rPr lang="en-US" altLang="ja-JP" sz="2800" dirty="0">
                <a:latin typeface="Times New Roman" panose="02020603050405020304" pitchFamily="18" charset="0"/>
                <a:cs typeface="Times New Roman" panose="02020603050405020304" pitchFamily="18" charset="0"/>
              </a:rPr>
              <a:t>OCC transmitter: 10W and 5W LED</a:t>
            </a:r>
          </a:p>
          <a:p>
            <a:pPr marL="514350" indent="-514350" algn="just">
              <a:buFont typeface="+mj-lt"/>
              <a:buAutoNum type="arabicPeriod"/>
            </a:pPr>
            <a:r>
              <a:rPr lang="en-US" altLang="ja-JP" sz="2800" dirty="0">
                <a:latin typeface="Times New Roman" panose="02020603050405020304" pitchFamily="18" charset="0"/>
                <a:cs typeface="Times New Roman" panose="02020603050405020304" pitchFamily="18" charset="0"/>
              </a:rPr>
              <a:t>OCC receiver: Samsung Galaxy S9</a:t>
            </a:r>
          </a:p>
          <a:p>
            <a:pPr marL="514350" indent="-514350" algn="just">
              <a:buFont typeface="+mj-lt"/>
              <a:buAutoNum type="arabicPeriod"/>
            </a:pPr>
            <a:r>
              <a:rPr lang="en-US" altLang="ja-JP" sz="2800" dirty="0">
                <a:latin typeface="Times New Roman" panose="02020603050405020304" pitchFamily="18" charset="0"/>
                <a:cs typeface="Times New Roman" panose="02020603050405020304" pitchFamily="18" charset="0"/>
              </a:rPr>
              <a:t>LiDAR: </a:t>
            </a:r>
            <a:r>
              <a:rPr lang="en-US" altLang="ja-JP" sz="2800" dirty="0" err="1">
                <a:latin typeface="Times New Roman" panose="02020603050405020304" pitchFamily="18" charset="0"/>
                <a:cs typeface="Times New Roman" panose="02020603050405020304" pitchFamily="18" charset="0"/>
              </a:rPr>
              <a:t>Benewake</a:t>
            </a:r>
            <a:r>
              <a:rPr lang="en-US" altLang="ja-JP" sz="2800" dirty="0">
                <a:latin typeface="Times New Roman" panose="02020603050405020304" pitchFamily="18" charset="0"/>
                <a:cs typeface="Times New Roman" panose="02020603050405020304" pitchFamily="18" charset="0"/>
              </a:rPr>
              <a:t> </a:t>
            </a:r>
            <a:r>
              <a:rPr lang="en-US" altLang="ja-JP" sz="2800" dirty="0" err="1">
                <a:latin typeface="Times New Roman" panose="02020603050405020304" pitchFamily="18" charset="0"/>
                <a:cs typeface="Times New Roman" panose="02020603050405020304" pitchFamily="18" charset="0"/>
              </a:rPr>
              <a:t>TFmini</a:t>
            </a:r>
            <a:r>
              <a:rPr lang="en-US" altLang="ja-JP" sz="2800" dirty="0">
                <a:latin typeface="Times New Roman" panose="02020603050405020304" pitchFamily="18" charset="0"/>
                <a:cs typeface="Times New Roman" panose="02020603050405020304" pitchFamily="18" charset="0"/>
              </a:rPr>
              <a:t>-S</a:t>
            </a:r>
          </a:p>
          <a:p>
            <a:pPr marL="514350" indent="-514350" algn="just">
              <a:buFont typeface="+mj-lt"/>
              <a:buAutoNum type="arabicPeriod"/>
            </a:pPr>
            <a:r>
              <a:rPr lang="en-US" altLang="ja-JP" sz="2800" dirty="0">
                <a:latin typeface="Times New Roman" panose="02020603050405020304" pitchFamily="18" charset="0"/>
                <a:cs typeface="Times New Roman" panose="02020603050405020304" pitchFamily="18" charset="0"/>
              </a:rPr>
              <a:t>OCC frame resolution: 128x72</a:t>
            </a:r>
          </a:p>
          <a:p>
            <a:pPr marL="514350" indent="-514350" algn="just">
              <a:buFont typeface="+mj-lt"/>
              <a:buAutoNum type="arabicPeriod"/>
            </a:pPr>
            <a:r>
              <a:rPr lang="en-US" altLang="ja-JP" sz="2800" dirty="0">
                <a:latin typeface="Times New Roman" panose="02020603050405020304" pitchFamily="18" charset="0"/>
                <a:cs typeface="Times New Roman" panose="02020603050405020304" pitchFamily="18" charset="0"/>
              </a:rPr>
              <a:t>OCC frame rate: 960 fps</a:t>
            </a:r>
          </a:p>
          <a:p>
            <a:pPr marL="514350" indent="-514350" algn="just">
              <a:buFont typeface="+mj-lt"/>
              <a:buAutoNum type="arabicPeriod"/>
            </a:pPr>
            <a:r>
              <a:rPr lang="en-US" altLang="ja-JP" sz="2800" dirty="0">
                <a:latin typeface="Times New Roman" panose="02020603050405020304" pitchFamily="18" charset="0"/>
                <a:cs typeface="Times New Roman" panose="02020603050405020304" pitchFamily="18" charset="0"/>
              </a:rPr>
              <a:t>Packet size: 10-bit</a:t>
            </a:r>
          </a:p>
          <a:p>
            <a:pPr marL="514350" indent="-514350" algn="just">
              <a:buFont typeface="+mj-lt"/>
              <a:buAutoNum type="arabicPeriod"/>
            </a:pPr>
            <a:r>
              <a:rPr lang="en-US" altLang="ja-JP" sz="2800" dirty="0">
                <a:latin typeface="Times New Roman" panose="02020603050405020304" pitchFamily="18" charset="0"/>
                <a:cs typeface="Times New Roman" panose="02020603050405020304" pitchFamily="18" charset="0"/>
              </a:rPr>
              <a:t>Modulation: OOK</a:t>
            </a:r>
          </a:p>
          <a:p>
            <a:pPr algn="just"/>
            <a:endParaRPr lang="en-US" altLang="ja-JP" sz="2800" dirty="0">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35EF1C1D-E377-0DF3-DA8C-527CF17B1EA8}"/>
              </a:ext>
            </a:extLst>
          </p:cNvPr>
          <p:cNvPicPr>
            <a:picLocks noChangeAspect="1"/>
          </p:cNvPicPr>
          <p:nvPr/>
        </p:nvPicPr>
        <p:blipFill>
          <a:blip r:embed="rId2"/>
          <a:stretch>
            <a:fillRect/>
          </a:stretch>
        </p:blipFill>
        <p:spPr>
          <a:xfrm>
            <a:off x="4145148" y="1962706"/>
            <a:ext cx="4490756" cy="2544762"/>
          </a:xfrm>
          <a:prstGeom prst="rect">
            <a:avLst/>
          </a:prstGeom>
        </p:spPr>
      </p:pic>
      <p:sp>
        <p:nvSpPr>
          <p:cNvPr id="4" name="TextBox 3">
            <a:extLst>
              <a:ext uri="{FF2B5EF4-FFF2-40B4-BE49-F238E27FC236}">
                <a16:creationId xmlns:a16="http://schemas.microsoft.com/office/drawing/2014/main" id="{D862EDE1-1078-AF0D-CF25-93B1B94D25B6}"/>
              </a:ext>
            </a:extLst>
          </p:cNvPr>
          <p:cNvSpPr txBox="1"/>
          <p:nvPr/>
        </p:nvSpPr>
        <p:spPr>
          <a:xfrm>
            <a:off x="5228700" y="4507468"/>
            <a:ext cx="2323652" cy="369332"/>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&lt;Experiment setup&gt;</a:t>
            </a:r>
          </a:p>
        </p:txBody>
      </p:sp>
    </p:spTree>
    <p:extLst>
      <p:ext uri="{BB962C8B-B14F-4D97-AF65-F5344CB8AC3E}">
        <p14:creationId xmlns:p14="http://schemas.microsoft.com/office/powerpoint/2010/main" val="683079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874536" y="533400"/>
            <a:ext cx="1394934"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Results</a:t>
            </a:r>
            <a:endParaRPr lang="en-US" sz="2400" dirty="0"/>
          </a:p>
        </p:txBody>
      </p:sp>
      <p:sp>
        <p:nvSpPr>
          <p:cNvPr id="10" name="TextBox 9"/>
          <p:cNvSpPr txBox="1"/>
          <p:nvPr/>
        </p:nvSpPr>
        <p:spPr>
          <a:xfrm>
            <a:off x="190497" y="1447800"/>
            <a:ext cx="5219703" cy="3477875"/>
          </a:xfrm>
          <a:prstGeom prst="rect">
            <a:avLst/>
          </a:prstGeom>
          <a:noFill/>
        </p:spPr>
        <p:txBody>
          <a:bodyPr wrap="square" rtlCol="0">
            <a:spAutoFit/>
          </a:bodyPr>
          <a:lstStyle/>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experiment is performed in a room measuring 2.5 m x 1.5 m x 3 m using a single LED.</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maximum errors towards the X, Y, and Z directions are 9.8 cm, 8.47 cm, and 6 cm, respectively.</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average errors towards the X, Y, and Z directions are 5.3 cm, 5.6 cm, and 0.9 cm, respectively.</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average positioning error in 3D space is 6.8 cm. </a:t>
            </a:r>
          </a:p>
        </p:txBody>
      </p:sp>
      <p:pic>
        <p:nvPicPr>
          <p:cNvPr id="2" name="Picture 1">
            <a:extLst>
              <a:ext uri="{FF2B5EF4-FFF2-40B4-BE49-F238E27FC236}">
                <a16:creationId xmlns:a16="http://schemas.microsoft.com/office/drawing/2014/main" id="{1AA8726F-A6D2-136E-E1AF-959A13B61A76}"/>
              </a:ext>
            </a:extLst>
          </p:cNvPr>
          <p:cNvPicPr>
            <a:picLocks noChangeAspect="1"/>
          </p:cNvPicPr>
          <p:nvPr/>
        </p:nvPicPr>
        <p:blipFill>
          <a:blip r:embed="rId2"/>
          <a:stretch>
            <a:fillRect/>
          </a:stretch>
        </p:blipFill>
        <p:spPr>
          <a:xfrm>
            <a:off x="5509517" y="904370"/>
            <a:ext cx="3036330" cy="1719796"/>
          </a:xfrm>
          <a:prstGeom prst="rect">
            <a:avLst/>
          </a:prstGeom>
        </p:spPr>
      </p:pic>
      <p:pic>
        <p:nvPicPr>
          <p:cNvPr id="3" name="Picture 2">
            <a:extLst>
              <a:ext uri="{FF2B5EF4-FFF2-40B4-BE49-F238E27FC236}">
                <a16:creationId xmlns:a16="http://schemas.microsoft.com/office/drawing/2014/main" id="{FD9E83BD-6559-FAEB-B912-D707757CA819}"/>
              </a:ext>
            </a:extLst>
          </p:cNvPr>
          <p:cNvPicPr>
            <a:picLocks noChangeAspect="1"/>
          </p:cNvPicPr>
          <p:nvPr/>
        </p:nvPicPr>
        <p:blipFill>
          <a:blip r:embed="rId3"/>
          <a:stretch>
            <a:fillRect/>
          </a:stretch>
        </p:blipFill>
        <p:spPr>
          <a:xfrm>
            <a:off x="5535908" y="2624166"/>
            <a:ext cx="3009939" cy="3293784"/>
          </a:xfrm>
          <a:prstGeom prst="rect">
            <a:avLst/>
          </a:prstGeom>
        </p:spPr>
      </p:pic>
      <p:sp>
        <p:nvSpPr>
          <p:cNvPr id="4" name="TextBox 3">
            <a:extLst>
              <a:ext uri="{FF2B5EF4-FFF2-40B4-BE49-F238E27FC236}">
                <a16:creationId xmlns:a16="http://schemas.microsoft.com/office/drawing/2014/main" id="{790B8EEA-D4B0-90C5-A737-41DB583FADA4}"/>
              </a:ext>
            </a:extLst>
          </p:cNvPr>
          <p:cNvSpPr txBox="1"/>
          <p:nvPr/>
        </p:nvSpPr>
        <p:spPr>
          <a:xfrm>
            <a:off x="5181600" y="5917950"/>
            <a:ext cx="3364247" cy="369332"/>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&lt;Experiment results and errors&gt;</a:t>
            </a:r>
          </a:p>
        </p:txBody>
      </p:sp>
    </p:spTree>
    <p:extLst>
      <p:ext uri="{BB962C8B-B14F-4D97-AF65-F5344CB8AC3E}">
        <p14:creationId xmlns:p14="http://schemas.microsoft.com/office/powerpoint/2010/main" val="3714090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874536" y="533400"/>
            <a:ext cx="1394934"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Results</a:t>
            </a:r>
            <a:endParaRPr lang="en-US" sz="2400" dirty="0"/>
          </a:p>
        </p:txBody>
      </p:sp>
      <p:sp>
        <p:nvSpPr>
          <p:cNvPr id="10" name="TextBox 9"/>
          <p:cNvSpPr txBox="1"/>
          <p:nvPr/>
        </p:nvSpPr>
        <p:spPr>
          <a:xfrm>
            <a:off x="190497" y="1447800"/>
            <a:ext cx="5219703" cy="4401205"/>
          </a:xfrm>
          <a:prstGeom prst="rect">
            <a:avLst/>
          </a:prstGeom>
          <a:noFill/>
        </p:spPr>
        <p:txBody>
          <a:bodyPr wrap="square" rtlCol="0">
            <a:spAutoFit/>
          </a:bodyPr>
          <a:lstStyle/>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experiment is performed in a room measuring 2.5 m x 1 m x 2 m using two LEDs.</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experiment is conducted twice: with static readings and with the user walking on a straight-line path.</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cumulative distribution function (CDF) of the positioning errors with 80% error values in the X and Y directions is under 7 cm and 4.5 cm, respectively.</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average error in the Z direction is below 1 cm due to the use of LiDAR.</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straight walking path has average errors of 4 cm and maximum errors of 10 cm.  </a:t>
            </a:r>
          </a:p>
        </p:txBody>
      </p:sp>
      <p:pic>
        <p:nvPicPr>
          <p:cNvPr id="5" name="Picture 4">
            <a:extLst>
              <a:ext uri="{FF2B5EF4-FFF2-40B4-BE49-F238E27FC236}">
                <a16:creationId xmlns:a16="http://schemas.microsoft.com/office/drawing/2014/main" id="{A4B26DA8-CC1D-679B-E2CC-4C542CFF4BFF}"/>
              </a:ext>
            </a:extLst>
          </p:cNvPr>
          <p:cNvPicPr>
            <a:picLocks noChangeAspect="1"/>
          </p:cNvPicPr>
          <p:nvPr/>
        </p:nvPicPr>
        <p:blipFill>
          <a:blip r:embed="rId2"/>
          <a:stretch>
            <a:fillRect/>
          </a:stretch>
        </p:blipFill>
        <p:spPr>
          <a:xfrm>
            <a:off x="5715000" y="1295400"/>
            <a:ext cx="2902395" cy="1752600"/>
          </a:xfrm>
          <a:prstGeom prst="rect">
            <a:avLst/>
          </a:prstGeom>
        </p:spPr>
      </p:pic>
      <p:sp>
        <p:nvSpPr>
          <p:cNvPr id="6" name="TextBox 5">
            <a:extLst>
              <a:ext uri="{FF2B5EF4-FFF2-40B4-BE49-F238E27FC236}">
                <a16:creationId xmlns:a16="http://schemas.microsoft.com/office/drawing/2014/main" id="{D5D41A88-6858-0B1E-B430-732608C268F1}"/>
              </a:ext>
            </a:extLst>
          </p:cNvPr>
          <p:cNvSpPr txBox="1"/>
          <p:nvPr/>
        </p:nvSpPr>
        <p:spPr>
          <a:xfrm>
            <a:off x="5486400" y="4892072"/>
            <a:ext cx="3203797" cy="369332"/>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&lt;Experiment results and errors&gt;</a:t>
            </a:r>
          </a:p>
        </p:txBody>
      </p:sp>
      <p:pic>
        <p:nvPicPr>
          <p:cNvPr id="7" name="Picture 6">
            <a:extLst>
              <a:ext uri="{FF2B5EF4-FFF2-40B4-BE49-F238E27FC236}">
                <a16:creationId xmlns:a16="http://schemas.microsoft.com/office/drawing/2014/main" id="{3A236B25-F570-667C-8BFD-862D4549361B}"/>
              </a:ext>
            </a:extLst>
          </p:cNvPr>
          <p:cNvPicPr>
            <a:picLocks noChangeAspect="1"/>
          </p:cNvPicPr>
          <p:nvPr/>
        </p:nvPicPr>
        <p:blipFill>
          <a:blip r:embed="rId3"/>
          <a:stretch>
            <a:fillRect/>
          </a:stretch>
        </p:blipFill>
        <p:spPr>
          <a:xfrm>
            <a:off x="5734879" y="3377625"/>
            <a:ext cx="2882516" cy="1514447"/>
          </a:xfrm>
          <a:prstGeom prst="rect">
            <a:avLst/>
          </a:prstGeom>
        </p:spPr>
      </p:pic>
    </p:spTree>
    <p:extLst>
      <p:ext uri="{BB962C8B-B14F-4D97-AF65-F5344CB8AC3E}">
        <p14:creationId xmlns:p14="http://schemas.microsoft.com/office/powerpoint/2010/main" val="98086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CE31A-27CC-6E79-BCC3-5D5AEE6D32DB}"/>
              </a:ext>
            </a:extLst>
          </p:cNvPr>
          <p:cNvSpPr>
            <a:spLocks noGrp="1"/>
          </p:cNvSpPr>
          <p:nvPr>
            <p:ph type="title"/>
          </p:nvPr>
        </p:nvSpPr>
        <p:spPr/>
        <p:txBody>
          <a:bodyPr/>
          <a:lstStyle/>
          <a:p>
            <a:r>
              <a:rPr lang="en-US" dirty="0"/>
              <a:t>VLC as the supporting technology</a:t>
            </a:r>
          </a:p>
        </p:txBody>
      </p:sp>
      <p:sp>
        <p:nvSpPr>
          <p:cNvPr id="3" name="Text Placeholder 2">
            <a:extLst>
              <a:ext uri="{FF2B5EF4-FFF2-40B4-BE49-F238E27FC236}">
                <a16:creationId xmlns:a16="http://schemas.microsoft.com/office/drawing/2014/main" id="{E1EAC64D-CC8C-164A-C7E6-257FE15F006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92002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916" y="228600"/>
            <a:ext cx="8229600" cy="1143000"/>
          </a:xfrm>
        </p:spPr>
        <p:txBody>
          <a:bodyPr>
            <a:normAutofit/>
          </a:bodyPr>
          <a:lstStyle/>
          <a:p>
            <a:r>
              <a:rPr lang="en-US" sz="4000" dirty="0">
                <a:latin typeface="Times New Roman" panose="02020603050405020304" pitchFamily="18" charset="0"/>
                <a:cs typeface="Times New Roman" panose="02020603050405020304" pitchFamily="18" charset="0"/>
              </a:rPr>
              <a:t>Methodology</a:t>
            </a:r>
          </a:p>
        </p:txBody>
      </p:sp>
      <p:sp>
        <p:nvSpPr>
          <p:cNvPr id="7" name="Rectangle 3"/>
          <p:cNvSpPr>
            <a:spLocks noGrp="1" noChangeArrowheads="1"/>
          </p:cNvSpPr>
          <p:nvPr>
            <p:ph idx="1"/>
          </p:nvPr>
        </p:nvSpPr>
        <p:spPr>
          <a:xfrm>
            <a:off x="457200" y="1417638"/>
            <a:ext cx="8237316" cy="4918464"/>
          </a:xfrm>
          <a:ln/>
        </p:spPr>
        <p:txBody>
          <a:bodyPr>
            <a:normAutofit/>
          </a:bodyPr>
          <a:lstStyle/>
          <a:p>
            <a:pPr algn="just"/>
            <a:r>
              <a:rPr lang="en-US" altLang="ja-JP" sz="2000" dirty="0">
                <a:latin typeface="Times New Roman" panose="02020603050405020304" pitchFamily="18" charset="0"/>
                <a:cs typeface="Times New Roman" panose="02020603050405020304" pitchFamily="18" charset="0"/>
              </a:rPr>
              <a:t>In SLAM systems, multiple technologies can be employed together to generate the most accurate performance for indoor positioning.</a:t>
            </a:r>
          </a:p>
          <a:p>
            <a:pPr algn="just"/>
            <a:r>
              <a:rPr lang="en-US" altLang="ja-JP" sz="2000" dirty="0">
                <a:latin typeface="Times New Roman" panose="02020603050405020304" pitchFamily="18" charset="0"/>
                <a:cs typeface="Times New Roman" panose="02020603050405020304" pitchFamily="18" charset="0"/>
              </a:rPr>
              <a:t>One example is in the </a:t>
            </a:r>
            <a:r>
              <a:rPr lang="en-US" altLang="ja-JP" sz="2000" dirty="0" err="1">
                <a:latin typeface="Times New Roman" panose="02020603050405020304" pitchFamily="18" charset="0"/>
                <a:cs typeface="Times New Roman" panose="02020603050405020304" pitchFamily="18" charset="0"/>
              </a:rPr>
              <a:t>CrowdFusion</a:t>
            </a:r>
            <a:r>
              <a:rPr lang="en-US" altLang="ja-JP" sz="2000" dirty="0">
                <a:latin typeface="Times New Roman" panose="02020603050405020304" pitchFamily="18" charset="0"/>
                <a:cs typeface="Times New Roman" panose="02020603050405020304" pitchFamily="18" charset="0"/>
              </a:rPr>
              <a:t> system [2], where the VLC is utilized to perform close-loop detection, which is important in SLAM systems.</a:t>
            </a:r>
          </a:p>
          <a:p>
            <a:pPr algn="just"/>
            <a:r>
              <a:rPr lang="en-US" altLang="ja-JP" sz="2000" dirty="0">
                <a:latin typeface="Times New Roman" panose="02020603050405020304" pitchFamily="18" charset="0"/>
                <a:cs typeface="Times New Roman" panose="02020603050405020304" pitchFamily="18" charset="0"/>
              </a:rPr>
              <a:t>The LiDAR and other sensor information are combined to establish the SLAM.</a:t>
            </a:r>
          </a:p>
          <a:p>
            <a:pPr algn="just"/>
            <a:r>
              <a:rPr lang="en-US" altLang="ja-JP" sz="2000" dirty="0">
                <a:latin typeface="Times New Roman" panose="02020603050405020304" pitchFamily="18" charset="0"/>
                <a:cs typeface="Times New Roman" panose="02020603050405020304" pitchFamily="18" charset="0"/>
              </a:rPr>
              <a:t>To refine the SLAM performance, close-loop detection is employed to smoothen the initial traces produced by the SLAM.</a:t>
            </a:r>
          </a:p>
        </p:txBody>
      </p:sp>
    </p:spTree>
    <p:extLst>
      <p:ext uri="{BB962C8B-B14F-4D97-AF65-F5344CB8AC3E}">
        <p14:creationId xmlns:p14="http://schemas.microsoft.com/office/powerpoint/2010/main" val="2920181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916" y="228600"/>
            <a:ext cx="8229600" cy="1143000"/>
          </a:xfrm>
        </p:spPr>
        <p:txBody>
          <a:bodyPr>
            <a:normAutofit/>
          </a:bodyPr>
          <a:lstStyle/>
          <a:p>
            <a:r>
              <a:rPr lang="en-US" sz="4000" dirty="0">
                <a:latin typeface="Times New Roman" panose="02020603050405020304" pitchFamily="18" charset="0"/>
                <a:cs typeface="Times New Roman" panose="02020603050405020304" pitchFamily="18" charset="0"/>
              </a:rPr>
              <a:t>Methodology</a:t>
            </a:r>
          </a:p>
        </p:txBody>
      </p:sp>
      <p:sp>
        <p:nvSpPr>
          <p:cNvPr id="7" name="Rectangle 3"/>
          <p:cNvSpPr>
            <a:spLocks noGrp="1" noChangeArrowheads="1"/>
          </p:cNvSpPr>
          <p:nvPr>
            <p:ph idx="1"/>
          </p:nvPr>
        </p:nvSpPr>
        <p:spPr>
          <a:xfrm>
            <a:off x="457200" y="4514126"/>
            <a:ext cx="8237316" cy="1821975"/>
          </a:xfrm>
          <a:ln/>
        </p:spPr>
        <p:txBody>
          <a:bodyPr>
            <a:normAutofit fontScale="92500"/>
          </a:bodyPr>
          <a:lstStyle/>
          <a:p>
            <a:pPr algn="just"/>
            <a:r>
              <a:rPr lang="en-US" altLang="ja-JP" sz="2000" dirty="0" err="1">
                <a:latin typeface="Times New Roman" panose="02020603050405020304" pitchFamily="18" charset="0"/>
                <a:cs typeface="Times New Roman" panose="02020603050405020304" pitchFamily="18" charset="0"/>
              </a:rPr>
              <a:t>CrowdFusion</a:t>
            </a:r>
            <a:r>
              <a:rPr lang="en-US" altLang="ja-JP" sz="2000" dirty="0">
                <a:latin typeface="Times New Roman" panose="02020603050405020304" pitchFamily="18" charset="0"/>
                <a:cs typeface="Times New Roman" panose="02020603050405020304" pitchFamily="18" charset="0"/>
              </a:rPr>
              <a:t> SLAM combines several technologies.</a:t>
            </a:r>
          </a:p>
          <a:p>
            <a:pPr algn="just"/>
            <a:r>
              <a:rPr lang="en-US" altLang="ja-JP" sz="2000" dirty="0">
                <a:latin typeface="Times New Roman" panose="02020603050405020304" pitchFamily="18" charset="0"/>
                <a:cs typeface="Times New Roman" panose="02020603050405020304" pitchFamily="18" charset="0"/>
              </a:rPr>
              <a:t>The </a:t>
            </a:r>
            <a:r>
              <a:rPr lang="en-US" altLang="ja-JP" sz="2000" dirty="0" err="1">
                <a:latin typeface="Times New Roman" panose="02020603050405020304" pitchFamily="18" charset="0"/>
                <a:cs typeface="Times New Roman" panose="02020603050405020304" pitchFamily="18" charset="0"/>
              </a:rPr>
              <a:t>CrowdFusion</a:t>
            </a:r>
            <a:r>
              <a:rPr lang="en-US" altLang="ja-JP" sz="2000" dirty="0">
                <a:latin typeface="Times New Roman" panose="02020603050405020304" pitchFamily="18" charset="0"/>
                <a:cs typeface="Times New Roman" panose="02020603050405020304" pitchFamily="18" charset="0"/>
              </a:rPr>
              <a:t> SLAM uses visible light and magnetic fields for a two-step trace merging algorithm.</a:t>
            </a:r>
          </a:p>
          <a:p>
            <a:pPr algn="just"/>
            <a:r>
              <a:rPr lang="en-US" altLang="ja-JP" sz="2000" dirty="0">
                <a:latin typeface="Times New Roman" panose="02020603050405020304" pitchFamily="18" charset="0"/>
                <a:cs typeface="Times New Roman" panose="02020603050405020304" pitchFamily="18" charset="0"/>
              </a:rPr>
              <a:t>After merging the traces, the system builds a radio map with visible light and </a:t>
            </a:r>
            <a:r>
              <a:rPr lang="en-US" altLang="ja-JP" sz="2000" dirty="0" err="1">
                <a:latin typeface="Times New Roman" panose="02020603050405020304" pitchFamily="18" charset="0"/>
                <a:cs typeface="Times New Roman" panose="02020603050405020304" pitchFamily="18" charset="0"/>
              </a:rPr>
              <a:t>WiFi</a:t>
            </a:r>
            <a:r>
              <a:rPr lang="en-US" altLang="ja-JP" sz="2000" dirty="0">
                <a:latin typeface="Times New Roman" panose="02020603050405020304" pitchFamily="18" charset="0"/>
                <a:cs typeface="Times New Roman" panose="02020603050405020304" pitchFamily="18" charset="0"/>
              </a:rPr>
              <a:t> signals for sensor fusion positioning based on an improved particle filter. </a:t>
            </a:r>
          </a:p>
        </p:txBody>
      </p:sp>
      <p:pic>
        <p:nvPicPr>
          <p:cNvPr id="4" name="Picture 3">
            <a:extLst>
              <a:ext uri="{FF2B5EF4-FFF2-40B4-BE49-F238E27FC236}">
                <a16:creationId xmlns:a16="http://schemas.microsoft.com/office/drawing/2014/main" id="{F44C20E4-56D9-9702-B35D-2E1F25D8E462}"/>
              </a:ext>
            </a:extLst>
          </p:cNvPr>
          <p:cNvPicPr>
            <a:picLocks noChangeAspect="1"/>
          </p:cNvPicPr>
          <p:nvPr/>
        </p:nvPicPr>
        <p:blipFill>
          <a:blip r:embed="rId2"/>
          <a:stretch>
            <a:fillRect/>
          </a:stretch>
        </p:blipFill>
        <p:spPr>
          <a:xfrm>
            <a:off x="2247900" y="1219200"/>
            <a:ext cx="4305300" cy="3051859"/>
          </a:xfrm>
          <a:prstGeom prst="rect">
            <a:avLst/>
          </a:prstGeom>
        </p:spPr>
      </p:pic>
      <p:sp>
        <p:nvSpPr>
          <p:cNvPr id="3" name="TextBox 2">
            <a:extLst>
              <a:ext uri="{FF2B5EF4-FFF2-40B4-BE49-F238E27FC236}">
                <a16:creationId xmlns:a16="http://schemas.microsoft.com/office/drawing/2014/main" id="{50FB8840-EFDE-4D67-FE86-4C7CCBCD1B22}"/>
              </a:ext>
            </a:extLst>
          </p:cNvPr>
          <p:cNvSpPr txBox="1"/>
          <p:nvPr/>
        </p:nvSpPr>
        <p:spPr>
          <a:xfrm>
            <a:off x="2970101" y="4181665"/>
            <a:ext cx="3203797" cy="369332"/>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&lt;</a:t>
            </a:r>
            <a:r>
              <a:rPr lang="en-US" dirty="0" err="1">
                <a:latin typeface="Times New Roman" panose="02020603050405020304" pitchFamily="18" charset="0"/>
                <a:cs typeface="Times New Roman" panose="02020603050405020304" pitchFamily="18" charset="0"/>
              </a:rPr>
              <a:t>CrowdFusion</a:t>
            </a:r>
            <a:r>
              <a:rPr lang="en-US" dirty="0">
                <a:latin typeface="Times New Roman" panose="02020603050405020304" pitchFamily="18" charset="0"/>
                <a:cs typeface="Times New Roman" panose="02020603050405020304" pitchFamily="18" charset="0"/>
              </a:rPr>
              <a:t> System&gt;</a:t>
            </a:r>
          </a:p>
        </p:txBody>
      </p:sp>
    </p:spTree>
    <p:extLst>
      <p:ext uri="{BB962C8B-B14F-4D97-AF65-F5344CB8AC3E}">
        <p14:creationId xmlns:p14="http://schemas.microsoft.com/office/powerpoint/2010/main" val="1542544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916" y="228600"/>
            <a:ext cx="8229600" cy="1143000"/>
          </a:xfrm>
        </p:spPr>
        <p:txBody>
          <a:bodyPr>
            <a:normAutofit/>
          </a:bodyPr>
          <a:lstStyle/>
          <a:p>
            <a:r>
              <a:rPr lang="en-US" sz="4000" dirty="0">
                <a:latin typeface="Times New Roman" panose="02020603050405020304" pitchFamily="18" charset="0"/>
                <a:cs typeface="Times New Roman" panose="02020603050405020304" pitchFamily="18" charset="0"/>
              </a:rPr>
              <a:t>Methodology</a:t>
            </a:r>
          </a:p>
        </p:txBody>
      </p:sp>
      <p:sp>
        <p:nvSpPr>
          <p:cNvPr id="6" name="Rectangle 3">
            <a:extLst>
              <a:ext uri="{FF2B5EF4-FFF2-40B4-BE49-F238E27FC236}">
                <a16:creationId xmlns:a16="http://schemas.microsoft.com/office/drawing/2014/main" id="{E15DAD20-2E6B-5E7B-8878-70F17BEAE69F}"/>
              </a:ext>
            </a:extLst>
          </p:cNvPr>
          <p:cNvSpPr txBox="1">
            <a:spLocks noChangeArrowheads="1"/>
          </p:cNvSpPr>
          <p:nvPr/>
        </p:nvSpPr>
        <p:spPr>
          <a:xfrm>
            <a:off x="457200" y="1417638"/>
            <a:ext cx="8237316" cy="4918464"/>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altLang="ja-JP" sz="2000" dirty="0">
                <a:latin typeface="Times New Roman" panose="02020603050405020304" pitchFamily="18" charset="0"/>
                <a:cs typeface="Times New Roman" panose="02020603050405020304" pitchFamily="18" charset="0"/>
              </a:rPr>
              <a:t>To perform loop closure detection using visible light, a sequential pose matching algorithm is utilized.</a:t>
            </a:r>
          </a:p>
          <a:p>
            <a:pPr algn="just"/>
            <a:r>
              <a:rPr lang="en-US" altLang="ja-JP" sz="2000" dirty="0">
                <a:latin typeface="Times New Roman" panose="02020603050405020304" pitchFamily="18" charset="0"/>
                <a:cs typeface="Times New Roman" panose="02020603050405020304" pitchFamily="18" charset="0"/>
              </a:rPr>
              <a:t>The method works by comparing the similarity of visible light RSS to a sequence of poses.</a:t>
            </a:r>
          </a:p>
          <a:p>
            <a:pPr algn="just"/>
            <a:r>
              <a:rPr lang="en-US" altLang="ja-JP" sz="2000" dirty="0">
                <a:latin typeface="Times New Roman" panose="02020603050405020304" pitchFamily="18" charset="0"/>
                <a:cs typeface="Times New Roman" panose="02020603050405020304" pitchFamily="18" charset="0"/>
              </a:rPr>
              <a:t>The matching pose is defined by the similarity of the visible light RSS between two traces.</a:t>
            </a:r>
          </a:p>
          <a:p>
            <a:pPr marL="0" indent="0" algn="just">
              <a:buNone/>
            </a:pPr>
            <a:endParaRPr lang="en-US" altLang="ja-JP" sz="2000" dirty="0">
              <a:latin typeface="Times New Roman" panose="02020603050405020304" pitchFamily="18" charset="0"/>
              <a:cs typeface="Times New Roman" panose="02020603050405020304" pitchFamily="18" charset="0"/>
            </a:endParaRPr>
          </a:p>
          <a:p>
            <a:pPr algn="just"/>
            <a:endParaRPr lang="en-US" altLang="ja-JP" sz="2000" dirty="0">
              <a:latin typeface="Times New Roman" panose="02020603050405020304" pitchFamily="18" charset="0"/>
              <a:cs typeface="Times New Roman" panose="02020603050405020304" pitchFamily="18" charset="0"/>
            </a:endParaRPr>
          </a:p>
          <a:p>
            <a:pPr algn="just"/>
            <a:r>
              <a:rPr lang="en-US" altLang="ja-JP" sz="2000" dirty="0">
                <a:latin typeface="Times New Roman" panose="02020603050405020304" pitchFamily="18" charset="0"/>
                <a:cs typeface="Times New Roman" panose="02020603050405020304" pitchFamily="18" charset="0"/>
              </a:rPr>
              <a:t>If the matching pose is lower than the threshold, then it is determined that the pose is matched.</a:t>
            </a:r>
          </a:p>
          <a:p>
            <a:pPr algn="just"/>
            <a:endParaRPr lang="en-US" altLang="ja-JP" sz="2000" dirty="0">
              <a:latin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89E0D484-BC81-8CB3-BAB8-7EDB1BF55A8A}"/>
              </a:ext>
            </a:extLst>
          </p:cNvPr>
          <p:cNvPicPr>
            <a:picLocks noChangeAspect="1"/>
          </p:cNvPicPr>
          <p:nvPr/>
        </p:nvPicPr>
        <p:blipFill>
          <a:blip r:embed="rId2"/>
          <a:stretch>
            <a:fillRect/>
          </a:stretch>
        </p:blipFill>
        <p:spPr>
          <a:xfrm>
            <a:off x="3014662" y="3429000"/>
            <a:ext cx="3114675" cy="647700"/>
          </a:xfrm>
          <a:prstGeom prst="rect">
            <a:avLst/>
          </a:prstGeom>
        </p:spPr>
      </p:pic>
      <p:pic>
        <p:nvPicPr>
          <p:cNvPr id="11" name="Picture 10">
            <a:extLst>
              <a:ext uri="{FF2B5EF4-FFF2-40B4-BE49-F238E27FC236}">
                <a16:creationId xmlns:a16="http://schemas.microsoft.com/office/drawing/2014/main" id="{17381ED8-BF8A-61A2-9293-0E56A52484C6}"/>
              </a:ext>
            </a:extLst>
          </p:cNvPr>
          <p:cNvPicPr>
            <a:picLocks noChangeAspect="1"/>
          </p:cNvPicPr>
          <p:nvPr/>
        </p:nvPicPr>
        <p:blipFill>
          <a:blip r:embed="rId3"/>
          <a:stretch>
            <a:fillRect/>
          </a:stretch>
        </p:blipFill>
        <p:spPr>
          <a:xfrm>
            <a:off x="3005137" y="4849213"/>
            <a:ext cx="3133725" cy="714375"/>
          </a:xfrm>
          <a:prstGeom prst="rect">
            <a:avLst/>
          </a:prstGeom>
        </p:spPr>
      </p:pic>
    </p:spTree>
    <p:extLst>
      <p:ext uri="{BB962C8B-B14F-4D97-AF65-F5344CB8AC3E}">
        <p14:creationId xmlns:p14="http://schemas.microsoft.com/office/powerpoint/2010/main" val="2427583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916" y="228600"/>
            <a:ext cx="8229600" cy="1143000"/>
          </a:xfrm>
        </p:spPr>
        <p:txBody>
          <a:bodyPr>
            <a:normAutofit/>
          </a:bodyPr>
          <a:lstStyle/>
          <a:p>
            <a:r>
              <a:rPr lang="en-US" sz="4000" dirty="0">
                <a:latin typeface="Times New Roman" panose="02020603050405020304" pitchFamily="18" charset="0"/>
                <a:cs typeface="Times New Roman" panose="02020603050405020304" pitchFamily="18" charset="0"/>
              </a:rPr>
              <a:t>Methodology</a:t>
            </a:r>
          </a:p>
        </p:txBody>
      </p:sp>
      <p:sp>
        <p:nvSpPr>
          <p:cNvPr id="6" name="Rectangle 3">
            <a:extLst>
              <a:ext uri="{FF2B5EF4-FFF2-40B4-BE49-F238E27FC236}">
                <a16:creationId xmlns:a16="http://schemas.microsoft.com/office/drawing/2014/main" id="{E15DAD20-2E6B-5E7B-8878-70F17BEAE69F}"/>
              </a:ext>
            </a:extLst>
          </p:cNvPr>
          <p:cNvSpPr txBox="1">
            <a:spLocks noChangeArrowheads="1"/>
          </p:cNvSpPr>
          <p:nvPr/>
        </p:nvSpPr>
        <p:spPr>
          <a:xfrm>
            <a:off x="457200" y="1417638"/>
            <a:ext cx="8237316" cy="4918464"/>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altLang="ja-JP" sz="2000" dirty="0">
                <a:latin typeface="Times New Roman" panose="02020603050405020304" pitchFamily="18" charset="0"/>
                <a:cs typeface="Times New Roman" panose="02020603050405020304" pitchFamily="18" charset="0"/>
              </a:rPr>
              <a:t>Loop closure detection is usually based on individual pose matching.</a:t>
            </a:r>
          </a:p>
          <a:p>
            <a:pPr algn="just"/>
            <a:r>
              <a:rPr lang="en-US" altLang="ja-JP" sz="2000" dirty="0">
                <a:latin typeface="Times New Roman" panose="02020603050405020304" pitchFamily="18" charset="0"/>
                <a:cs typeface="Times New Roman" panose="02020603050405020304" pitchFamily="18" charset="0"/>
              </a:rPr>
              <a:t>Due to the noisy visible light, the individual pose-matching approach is prone to a large number of false positive matches.</a:t>
            </a:r>
          </a:p>
          <a:p>
            <a:pPr algn="just"/>
            <a:r>
              <a:rPr lang="en-US" altLang="ja-JP" sz="2000" dirty="0">
                <a:latin typeface="Times New Roman" panose="02020603050405020304" pitchFamily="18" charset="0"/>
                <a:cs typeface="Times New Roman" panose="02020603050405020304" pitchFamily="18" charset="0"/>
              </a:rPr>
              <a:t>To reduce the false positive matches, a pair of matching segments is defined as the segments with more than three sequential matching poses.</a:t>
            </a:r>
          </a:p>
          <a:p>
            <a:pPr algn="just"/>
            <a:r>
              <a:rPr lang="en-US" altLang="ja-JP" sz="2000" dirty="0">
                <a:latin typeface="Times New Roman" panose="02020603050405020304" pitchFamily="18" charset="0"/>
                <a:cs typeface="Times New Roman" panose="02020603050405020304" pitchFamily="18" charset="0"/>
              </a:rPr>
              <a:t>The sequential matching poses in a pair of matching segments are searched using a two-round algorithm.</a:t>
            </a:r>
          </a:p>
          <a:p>
            <a:pPr algn="just"/>
            <a:r>
              <a:rPr lang="en-US" altLang="ja-JP" sz="2000" dirty="0">
                <a:latin typeface="Times New Roman" panose="02020603050405020304" pitchFamily="18" charset="0"/>
                <a:cs typeface="Times New Roman" panose="02020603050405020304" pitchFamily="18" charset="0"/>
              </a:rPr>
              <a:t>The two-round algorithm selects the poses in the same direction and opposite directions.</a:t>
            </a:r>
          </a:p>
          <a:p>
            <a:pPr algn="just"/>
            <a:r>
              <a:rPr lang="en-US" altLang="ja-JP" sz="2000" dirty="0">
                <a:latin typeface="Times New Roman" panose="02020603050405020304" pitchFamily="18" charset="0"/>
                <a:cs typeface="Times New Roman" panose="02020603050405020304" pitchFamily="18" charset="0"/>
              </a:rPr>
              <a:t>Further validation is performed to further remove false positive matching segments:</a:t>
            </a:r>
          </a:p>
          <a:p>
            <a:pPr marL="806450" indent="-457200" algn="just">
              <a:buFont typeface="+mj-lt"/>
              <a:buAutoNum type="arabicPeriod"/>
            </a:pPr>
            <a:r>
              <a:rPr lang="en-US" altLang="ja-JP" sz="2000" dirty="0">
                <a:latin typeface="Times New Roman" panose="02020603050405020304" pitchFamily="18" charset="0"/>
                <a:cs typeface="Times New Roman" panose="02020603050405020304" pitchFamily="18" charset="0"/>
              </a:rPr>
              <a:t>Best matching poses</a:t>
            </a:r>
          </a:p>
          <a:p>
            <a:pPr marL="806450" indent="-457200" algn="just">
              <a:buFont typeface="+mj-lt"/>
              <a:buAutoNum type="arabicPeriod"/>
            </a:pPr>
            <a:r>
              <a:rPr lang="en-US" altLang="ja-JP" sz="2000" dirty="0">
                <a:latin typeface="Times New Roman" panose="02020603050405020304" pitchFamily="18" charset="0"/>
                <a:cs typeface="Times New Roman" panose="02020603050405020304" pitchFamily="18" charset="0"/>
              </a:rPr>
              <a:t>Consistency of trace shape</a:t>
            </a:r>
          </a:p>
          <a:p>
            <a:pPr marL="806450" indent="-457200" algn="just">
              <a:buFont typeface="+mj-lt"/>
              <a:buAutoNum type="arabicPeriod"/>
            </a:pPr>
            <a:r>
              <a:rPr lang="en-US" altLang="ja-JP" sz="2000" dirty="0">
                <a:latin typeface="Times New Roman" panose="02020603050405020304" pitchFamily="18" charset="0"/>
                <a:cs typeface="Times New Roman" panose="02020603050405020304" pitchFamily="18" charset="0"/>
              </a:rPr>
              <a:t>Consistency of the RSSI vector</a:t>
            </a:r>
          </a:p>
        </p:txBody>
      </p:sp>
    </p:spTree>
    <p:extLst>
      <p:ext uri="{BB962C8B-B14F-4D97-AF65-F5344CB8AC3E}">
        <p14:creationId xmlns:p14="http://schemas.microsoft.com/office/powerpoint/2010/main" val="1693449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Indoor Positioning using OCC and LiDAR</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January 14, 2024</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Experiment</a:t>
            </a:r>
          </a:p>
        </p:txBody>
      </p:sp>
      <mc:AlternateContent xmlns:mc="http://schemas.openxmlformats.org/markup-compatibility/2006" xmlns:a14="http://schemas.microsoft.com/office/drawing/2010/main">
        <mc:Choice Requires="a14">
          <p:sp>
            <p:nvSpPr>
              <p:cNvPr id="7" name="Rectangle 3"/>
              <p:cNvSpPr>
                <a:spLocks noGrp="1" noChangeArrowheads="1"/>
              </p:cNvSpPr>
              <p:nvPr>
                <p:ph idx="1"/>
              </p:nvPr>
            </p:nvSpPr>
            <p:spPr>
              <a:xfrm>
                <a:off x="381001" y="1417638"/>
                <a:ext cx="3733799" cy="4297362"/>
              </a:xfrm>
              <a:ln/>
            </p:spPr>
            <p:txBody>
              <a:bodyPr>
                <a:normAutofit fontScale="92500" lnSpcReduction="10000"/>
              </a:bodyPr>
              <a:lstStyle/>
              <a:p>
                <a:pPr algn="just"/>
                <a:r>
                  <a:rPr lang="en-US" altLang="ja-JP" sz="2800" dirty="0">
                    <a:latin typeface="Times New Roman" panose="02020603050405020304" pitchFamily="18" charset="0"/>
                    <a:cs typeface="Times New Roman" panose="02020603050405020304" pitchFamily="18" charset="0"/>
                  </a:rPr>
                  <a:t>The experiment is performed in a room with an area of 600 </a:t>
                </a:r>
                <a14:m>
                  <m:oMath xmlns:m="http://schemas.openxmlformats.org/officeDocument/2006/math">
                    <m:sSup>
                      <m:sSupPr>
                        <m:ctrlPr>
                          <a:rPr lang="en-US" altLang="ja-JP" sz="2800" i="1" smtClean="0">
                            <a:latin typeface="Cambria Math" panose="02040503050406030204" pitchFamily="18" charset="0"/>
                            <a:cs typeface="Times New Roman" panose="02020603050405020304" pitchFamily="18" charset="0"/>
                          </a:rPr>
                        </m:ctrlPr>
                      </m:sSupPr>
                      <m:e>
                        <m:r>
                          <a:rPr lang="en-US" altLang="ja-JP" sz="2800" b="0" i="1" smtClean="0">
                            <a:latin typeface="Cambria Math" panose="02040503050406030204" pitchFamily="18" charset="0"/>
                            <a:cs typeface="Times New Roman" panose="02020603050405020304" pitchFamily="18" charset="0"/>
                          </a:rPr>
                          <m:t>𝑚</m:t>
                        </m:r>
                      </m:e>
                      <m:sup>
                        <m:r>
                          <a:rPr lang="en-US" altLang="ja-JP" sz="2800" b="0" i="1" smtClean="0">
                            <a:latin typeface="Cambria Math" panose="02040503050406030204" pitchFamily="18" charset="0"/>
                            <a:cs typeface="Times New Roman" panose="02020603050405020304" pitchFamily="18" charset="0"/>
                          </a:rPr>
                          <m:t>2</m:t>
                        </m:r>
                      </m:sup>
                    </m:sSup>
                  </m:oMath>
                </a14:m>
                <a:r>
                  <a:rPr lang="en-US" altLang="ja-JP" sz="2800" dirty="0">
                    <a:latin typeface="Times New Roman" panose="02020603050405020304" pitchFamily="18" charset="0"/>
                    <a:cs typeface="Times New Roman" panose="02020603050405020304" pitchFamily="18" charset="0"/>
                  </a:rPr>
                  <a:t>.</a:t>
                </a:r>
              </a:p>
              <a:p>
                <a:pPr algn="just"/>
                <a:r>
                  <a:rPr lang="en-US" altLang="ja-JP" sz="2800" dirty="0">
                    <a:latin typeface="Times New Roman" panose="02020603050405020304" pitchFamily="18" charset="0"/>
                    <a:cs typeface="Times New Roman" panose="02020603050405020304" pitchFamily="18" charset="0"/>
                  </a:rPr>
                  <a:t>16 LEDs are installed in the room, and each LED has 10W of power.</a:t>
                </a:r>
              </a:p>
              <a:p>
                <a:pPr algn="just"/>
                <a:r>
                  <a:rPr lang="en-US" altLang="ja-JP" sz="2800" dirty="0">
                    <a:latin typeface="Times New Roman" panose="02020603050405020304" pitchFamily="18" charset="0"/>
                    <a:cs typeface="Times New Roman" panose="02020603050405020304" pitchFamily="18" charset="0"/>
                  </a:rPr>
                  <a:t>The LEDs are driven at six different frequencies: 714, 909, 1250, 1428, 1666, and 2500 Hz.</a:t>
                </a:r>
              </a:p>
              <a:p>
                <a:pPr algn="just"/>
                <a:endParaRPr lang="en-US" altLang="ja-JP" sz="2800" dirty="0">
                  <a:latin typeface="Times New Roman" panose="02020603050405020304" pitchFamily="18" charset="0"/>
                  <a:cs typeface="Times New Roman" panose="02020603050405020304" pitchFamily="18" charset="0"/>
                </a:endParaRPr>
              </a:p>
            </p:txBody>
          </p:sp>
        </mc:Choice>
        <mc:Fallback xmlns="">
          <p:sp>
            <p:nvSpPr>
              <p:cNvPr id="7" name="Rectangle 3"/>
              <p:cNvSpPr>
                <a:spLocks noGrp="1" noRot="1" noChangeAspect="1" noMove="1" noResize="1" noEditPoints="1" noAdjustHandles="1" noChangeArrowheads="1" noChangeShapeType="1" noTextEdit="1"/>
              </p:cNvSpPr>
              <p:nvPr>
                <p:ph idx="1"/>
              </p:nvPr>
            </p:nvSpPr>
            <p:spPr>
              <a:xfrm>
                <a:off x="381001" y="1417638"/>
                <a:ext cx="3733799" cy="4297362"/>
              </a:xfrm>
              <a:blipFill>
                <a:blip r:embed="rId2"/>
                <a:stretch>
                  <a:fillRect l="-2614" t="-2270" r="-5229" b="-709"/>
                </a:stretch>
              </a:blipFill>
              <a:ln/>
            </p:spPr>
            <p:txBody>
              <a:bodyPr/>
              <a:lstStyle/>
              <a:p>
                <a:r>
                  <a:rPr lang="en-US">
                    <a:noFill/>
                  </a:rPr>
                  <a:t> </a:t>
                </a:r>
              </a:p>
            </p:txBody>
          </p:sp>
        </mc:Fallback>
      </mc:AlternateContent>
      <p:sp>
        <p:nvSpPr>
          <p:cNvPr id="4" name="TextBox 3">
            <a:extLst>
              <a:ext uri="{FF2B5EF4-FFF2-40B4-BE49-F238E27FC236}">
                <a16:creationId xmlns:a16="http://schemas.microsoft.com/office/drawing/2014/main" id="{D862EDE1-1078-AF0D-CF25-93B1B94D25B6}"/>
              </a:ext>
            </a:extLst>
          </p:cNvPr>
          <p:cNvSpPr txBox="1"/>
          <p:nvPr/>
        </p:nvSpPr>
        <p:spPr>
          <a:xfrm>
            <a:off x="5315061" y="3181350"/>
            <a:ext cx="2742976" cy="369332"/>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&lt;Experiment room layout&gt;</a:t>
            </a:r>
          </a:p>
        </p:txBody>
      </p:sp>
      <p:pic>
        <p:nvPicPr>
          <p:cNvPr id="6" name="Picture 5">
            <a:extLst>
              <a:ext uri="{FF2B5EF4-FFF2-40B4-BE49-F238E27FC236}">
                <a16:creationId xmlns:a16="http://schemas.microsoft.com/office/drawing/2014/main" id="{63A3506C-716E-15EC-3F80-5858EE5A049A}"/>
              </a:ext>
            </a:extLst>
          </p:cNvPr>
          <p:cNvPicPr>
            <a:picLocks noChangeAspect="1"/>
          </p:cNvPicPr>
          <p:nvPr/>
        </p:nvPicPr>
        <p:blipFill>
          <a:blip r:embed="rId3"/>
          <a:stretch>
            <a:fillRect/>
          </a:stretch>
        </p:blipFill>
        <p:spPr>
          <a:xfrm>
            <a:off x="4610099" y="1295400"/>
            <a:ext cx="4152900" cy="1885950"/>
          </a:xfrm>
          <a:prstGeom prst="rect">
            <a:avLst/>
          </a:prstGeom>
        </p:spPr>
      </p:pic>
      <p:pic>
        <p:nvPicPr>
          <p:cNvPr id="9" name="Picture 8">
            <a:extLst>
              <a:ext uri="{FF2B5EF4-FFF2-40B4-BE49-F238E27FC236}">
                <a16:creationId xmlns:a16="http://schemas.microsoft.com/office/drawing/2014/main" id="{E5AE1F66-574E-7775-DDBD-07B48BF43022}"/>
              </a:ext>
            </a:extLst>
          </p:cNvPr>
          <p:cNvPicPr>
            <a:picLocks noChangeAspect="1"/>
          </p:cNvPicPr>
          <p:nvPr/>
        </p:nvPicPr>
        <p:blipFill>
          <a:blip r:embed="rId4"/>
          <a:stretch>
            <a:fillRect/>
          </a:stretch>
        </p:blipFill>
        <p:spPr>
          <a:xfrm>
            <a:off x="5348286" y="3597695"/>
            <a:ext cx="2676525" cy="1476375"/>
          </a:xfrm>
          <a:prstGeom prst="rect">
            <a:avLst/>
          </a:prstGeom>
        </p:spPr>
      </p:pic>
      <p:sp>
        <p:nvSpPr>
          <p:cNvPr id="10" name="TextBox 9">
            <a:extLst>
              <a:ext uri="{FF2B5EF4-FFF2-40B4-BE49-F238E27FC236}">
                <a16:creationId xmlns:a16="http://schemas.microsoft.com/office/drawing/2014/main" id="{20E95C3A-4C2F-9FDA-768A-E5A9FE432A7D}"/>
              </a:ext>
            </a:extLst>
          </p:cNvPr>
          <p:cNvSpPr txBox="1"/>
          <p:nvPr/>
        </p:nvSpPr>
        <p:spPr>
          <a:xfrm>
            <a:off x="6019800" y="5056187"/>
            <a:ext cx="1459709" cy="369332"/>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&lt;LED setup&gt;</a:t>
            </a:r>
          </a:p>
        </p:txBody>
      </p:sp>
    </p:spTree>
    <p:extLst>
      <p:ext uri="{BB962C8B-B14F-4D97-AF65-F5344CB8AC3E}">
        <p14:creationId xmlns:p14="http://schemas.microsoft.com/office/powerpoint/2010/main" val="5618423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874536" y="533400"/>
            <a:ext cx="1394934"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Results</a:t>
            </a:r>
            <a:endParaRPr lang="en-US" sz="2400" dirty="0"/>
          </a:p>
        </p:txBody>
      </p:sp>
      <p:sp>
        <p:nvSpPr>
          <p:cNvPr id="10" name="TextBox 9"/>
          <p:cNvSpPr txBox="1"/>
          <p:nvPr/>
        </p:nvSpPr>
        <p:spPr>
          <a:xfrm>
            <a:off x="190497" y="1447800"/>
            <a:ext cx="8572503" cy="1323439"/>
          </a:xfrm>
          <a:prstGeom prst="rect">
            <a:avLst/>
          </a:prstGeom>
          <a:noFill/>
        </p:spPr>
        <p:txBody>
          <a:bodyPr wrap="square" rtlCol="0">
            <a:spAutoFit/>
          </a:bodyPr>
          <a:lstStyle/>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By utilizing the proposed loop closure method, it helps improve the loop closure detection performance.</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high loop closure precision helps improve the trace merging accuracy.</a:t>
            </a:r>
          </a:p>
          <a:p>
            <a:pPr marL="342900" indent="-342900" algn="just">
              <a:buFont typeface="Arial" panose="020B0604020202020204" pitchFamily="34" charset="0"/>
              <a:buChar char="•"/>
            </a:pPr>
            <a:endParaRPr lang="en-US" altLang="ko-KR" sz="200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790B8EEA-D4B0-90C5-A737-41DB583FADA4}"/>
              </a:ext>
            </a:extLst>
          </p:cNvPr>
          <p:cNvSpPr txBox="1"/>
          <p:nvPr/>
        </p:nvSpPr>
        <p:spPr>
          <a:xfrm>
            <a:off x="2554155" y="2779216"/>
            <a:ext cx="4035684" cy="369332"/>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&lt;Loop closure detection performance&gt;</a:t>
            </a:r>
          </a:p>
        </p:txBody>
      </p:sp>
      <p:pic>
        <p:nvPicPr>
          <p:cNvPr id="6" name="Picture 5">
            <a:extLst>
              <a:ext uri="{FF2B5EF4-FFF2-40B4-BE49-F238E27FC236}">
                <a16:creationId xmlns:a16="http://schemas.microsoft.com/office/drawing/2014/main" id="{0174A035-78DB-0E24-305B-AF861181EC7D}"/>
              </a:ext>
            </a:extLst>
          </p:cNvPr>
          <p:cNvPicPr>
            <a:picLocks noChangeAspect="1"/>
          </p:cNvPicPr>
          <p:nvPr/>
        </p:nvPicPr>
        <p:blipFill>
          <a:blip r:embed="rId2"/>
          <a:stretch>
            <a:fillRect/>
          </a:stretch>
        </p:blipFill>
        <p:spPr>
          <a:xfrm>
            <a:off x="2624137" y="3172154"/>
            <a:ext cx="3895725" cy="771525"/>
          </a:xfrm>
          <a:prstGeom prst="rect">
            <a:avLst/>
          </a:prstGeom>
        </p:spPr>
      </p:pic>
      <p:pic>
        <p:nvPicPr>
          <p:cNvPr id="8" name="Picture 7">
            <a:extLst>
              <a:ext uri="{FF2B5EF4-FFF2-40B4-BE49-F238E27FC236}">
                <a16:creationId xmlns:a16="http://schemas.microsoft.com/office/drawing/2014/main" id="{77AAE33C-7D82-DC2A-C72F-29F78AC8C1E3}"/>
              </a:ext>
            </a:extLst>
          </p:cNvPr>
          <p:cNvPicPr>
            <a:picLocks noChangeAspect="1"/>
          </p:cNvPicPr>
          <p:nvPr/>
        </p:nvPicPr>
        <p:blipFill>
          <a:blip r:embed="rId3"/>
          <a:stretch>
            <a:fillRect/>
          </a:stretch>
        </p:blipFill>
        <p:spPr>
          <a:xfrm>
            <a:off x="1971672" y="4549588"/>
            <a:ext cx="5200650" cy="1123950"/>
          </a:xfrm>
          <a:prstGeom prst="rect">
            <a:avLst/>
          </a:prstGeom>
        </p:spPr>
      </p:pic>
      <p:sp>
        <p:nvSpPr>
          <p:cNvPr id="11" name="TextBox 10">
            <a:extLst>
              <a:ext uri="{FF2B5EF4-FFF2-40B4-BE49-F238E27FC236}">
                <a16:creationId xmlns:a16="http://schemas.microsoft.com/office/drawing/2014/main" id="{BDBE948B-B355-81B2-441D-343C1D2F61AC}"/>
              </a:ext>
            </a:extLst>
          </p:cNvPr>
          <p:cNvSpPr txBox="1"/>
          <p:nvPr/>
        </p:nvSpPr>
        <p:spPr>
          <a:xfrm>
            <a:off x="1601656" y="4180256"/>
            <a:ext cx="6170744" cy="369332"/>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&lt;Loop closure detection performance with different parameters&gt;</a:t>
            </a:r>
          </a:p>
        </p:txBody>
      </p:sp>
    </p:spTree>
    <p:extLst>
      <p:ext uri="{BB962C8B-B14F-4D97-AF65-F5344CB8AC3E}">
        <p14:creationId xmlns:p14="http://schemas.microsoft.com/office/powerpoint/2010/main" val="3176740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874536" y="533400"/>
            <a:ext cx="1394934"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Results</a:t>
            </a:r>
            <a:endParaRPr lang="en-US" sz="2400" dirty="0"/>
          </a:p>
        </p:txBody>
      </p:sp>
      <p:sp>
        <p:nvSpPr>
          <p:cNvPr id="10" name="TextBox 9"/>
          <p:cNvSpPr txBox="1"/>
          <p:nvPr/>
        </p:nvSpPr>
        <p:spPr>
          <a:xfrm>
            <a:off x="190497" y="1447800"/>
            <a:ext cx="8572503" cy="1323439"/>
          </a:xfrm>
          <a:prstGeom prst="rect">
            <a:avLst/>
          </a:prstGeom>
          <a:noFill/>
        </p:spPr>
        <p:txBody>
          <a:bodyPr wrap="square" rtlCol="0">
            <a:spAutoFit/>
          </a:bodyPr>
          <a:lstStyle/>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Good loop closure performance leads to better indoor positioning accuracy for the SLAM algorithm.</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presence of visible light for indoor positioning highly improved the positioning accuracy compared to other information, such as </a:t>
            </a:r>
            <a:r>
              <a:rPr lang="en-US" altLang="ko-KR" sz="2000" dirty="0" err="1">
                <a:latin typeface="Times New Roman" panose="02020603050405020304" pitchFamily="18" charset="0"/>
                <a:cs typeface="Times New Roman" panose="02020603050405020304" pitchFamily="18" charset="0"/>
              </a:rPr>
              <a:t>WiFi</a:t>
            </a:r>
            <a:r>
              <a:rPr lang="en-US" altLang="ko-KR" sz="2000" dirty="0">
                <a:latin typeface="Times New Roman" panose="02020603050405020304" pitchFamily="18" charset="0"/>
                <a:cs typeface="Times New Roman" panose="02020603050405020304" pitchFamily="18" charset="0"/>
              </a:rPr>
              <a:t>. </a:t>
            </a:r>
          </a:p>
        </p:txBody>
      </p:sp>
      <p:sp>
        <p:nvSpPr>
          <p:cNvPr id="4" name="TextBox 3">
            <a:extLst>
              <a:ext uri="{FF2B5EF4-FFF2-40B4-BE49-F238E27FC236}">
                <a16:creationId xmlns:a16="http://schemas.microsoft.com/office/drawing/2014/main" id="{790B8EEA-D4B0-90C5-A737-41DB583FADA4}"/>
              </a:ext>
            </a:extLst>
          </p:cNvPr>
          <p:cNvSpPr txBox="1"/>
          <p:nvPr/>
        </p:nvSpPr>
        <p:spPr>
          <a:xfrm>
            <a:off x="183544" y="4800600"/>
            <a:ext cx="2666999" cy="584775"/>
          </a:xfrm>
          <a:prstGeom prst="rect">
            <a:avLst/>
          </a:prstGeom>
          <a:noFill/>
        </p:spPr>
        <p:txBody>
          <a:bodyPr wrap="square" rtlCol="0">
            <a:spAutoFit/>
          </a:bodyPr>
          <a:lstStyle/>
          <a:p>
            <a:pPr algn="ctr"/>
            <a:r>
              <a:rPr lang="en-US" sz="1600" dirty="0">
                <a:latin typeface="Times New Roman" panose="02020603050405020304" pitchFamily="18" charset="0"/>
                <a:cs typeface="Times New Roman" panose="02020603050405020304" pitchFamily="18" charset="0"/>
              </a:rPr>
              <a:t>&lt;Positioning without floor plan&gt;</a:t>
            </a:r>
          </a:p>
        </p:txBody>
      </p:sp>
      <p:pic>
        <p:nvPicPr>
          <p:cNvPr id="3" name="Picture 2">
            <a:extLst>
              <a:ext uri="{FF2B5EF4-FFF2-40B4-BE49-F238E27FC236}">
                <a16:creationId xmlns:a16="http://schemas.microsoft.com/office/drawing/2014/main" id="{4B536C53-21F0-ECBE-AA9F-6B4B5D6434D0}"/>
              </a:ext>
            </a:extLst>
          </p:cNvPr>
          <p:cNvPicPr>
            <a:picLocks noChangeAspect="1"/>
          </p:cNvPicPr>
          <p:nvPr/>
        </p:nvPicPr>
        <p:blipFill>
          <a:blip r:embed="rId2"/>
          <a:stretch>
            <a:fillRect/>
          </a:stretch>
        </p:blipFill>
        <p:spPr>
          <a:xfrm>
            <a:off x="431193" y="3019212"/>
            <a:ext cx="2171703" cy="1825155"/>
          </a:xfrm>
          <a:prstGeom prst="rect">
            <a:avLst/>
          </a:prstGeom>
        </p:spPr>
      </p:pic>
      <p:pic>
        <p:nvPicPr>
          <p:cNvPr id="7" name="Picture 6">
            <a:extLst>
              <a:ext uri="{FF2B5EF4-FFF2-40B4-BE49-F238E27FC236}">
                <a16:creationId xmlns:a16="http://schemas.microsoft.com/office/drawing/2014/main" id="{CF710C2E-1197-A9C6-2532-86B2C4AF51FF}"/>
              </a:ext>
            </a:extLst>
          </p:cNvPr>
          <p:cNvPicPr>
            <a:picLocks noChangeAspect="1"/>
          </p:cNvPicPr>
          <p:nvPr/>
        </p:nvPicPr>
        <p:blipFill>
          <a:blip r:embed="rId3"/>
          <a:stretch>
            <a:fillRect/>
          </a:stretch>
        </p:blipFill>
        <p:spPr>
          <a:xfrm>
            <a:off x="2971800" y="3079016"/>
            <a:ext cx="2170800" cy="1766207"/>
          </a:xfrm>
          <a:prstGeom prst="rect">
            <a:avLst/>
          </a:prstGeom>
        </p:spPr>
      </p:pic>
      <p:pic>
        <p:nvPicPr>
          <p:cNvPr id="13" name="Picture 12">
            <a:extLst>
              <a:ext uri="{FF2B5EF4-FFF2-40B4-BE49-F238E27FC236}">
                <a16:creationId xmlns:a16="http://schemas.microsoft.com/office/drawing/2014/main" id="{56999169-4415-F5D6-23C5-EE34BEA3AA40}"/>
              </a:ext>
            </a:extLst>
          </p:cNvPr>
          <p:cNvPicPr>
            <a:picLocks noChangeAspect="1"/>
          </p:cNvPicPr>
          <p:nvPr/>
        </p:nvPicPr>
        <p:blipFill>
          <a:blip r:embed="rId4"/>
          <a:stretch>
            <a:fillRect/>
          </a:stretch>
        </p:blipFill>
        <p:spPr>
          <a:xfrm>
            <a:off x="5511504" y="3429000"/>
            <a:ext cx="3139015" cy="1233706"/>
          </a:xfrm>
          <a:prstGeom prst="rect">
            <a:avLst/>
          </a:prstGeom>
        </p:spPr>
      </p:pic>
      <p:sp>
        <p:nvSpPr>
          <p:cNvPr id="14" name="TextBox 13">
            <a:extLst>
              <a:ext uri="{FF2B5EF4-FFF2-40B4-BE49-F238E27FC236}">
                <a16:creationId xmlns:a16="http://schemas.microsoft.com/office/drawing/2014/main" id="{642FF27C-3264-038E-9161-3F581B93AE33}"/>
              </a:ext>
            </a:extLst>
          </p:cNvPr>
          <p:cNvSpPr txBox="1"/>
          <p:nvPr/>
        </p:nvSpPr>
        <p:spPr>
          <a:xfrm>
            <a:off x="2826576" y="4800600"/>
            <a:ext cx="2666999" cy="338554"/>
          </a:xfrm>
          <a:prstGeom prst="rect">
            <a:avLst/>
          </a:prstGeom>
          <a:noFill/>
        </p:spPr>
        <p:txBody>
          <a:bodyPr wrap="square" rtlCol="0">
            <a:spAutoFit/>
          </a:bodyPr>
          <a:lstStyle/>
          <a:p>
            <a:pPr algn="ctr"/>
            <a:r>
              <a:rPr lang="en-US" sz="1600" dirty="0">
                <a:latin typeface="Times New Roman" panose="02020603050405020304" pitchFamily="18" charset="0"/>
                <a:cs typeface="Times New Roman" panose="02020603050405020304" pitchFamily="18" charset="0"/>
              </a:rPr>
              <a:t>&lt;Positioning with floor plan&gt;</a:t>
            </a:r>
          </a:p>
        </p:txBody>
      </p:sp>
      <p:sp>
        <p:nvSpPr>
          <p:cNvPr id="15" name="TextBox 14">
            <a:extLst>
              <a:ext uri="{FF2B5EF4-FFF2-40B4-BE49-F238E27FC236}">
                <a16:creationId xmlns:a16="http://schemas.microsoft.com/office/drawing/2014/main" id="{93040533-9406-192D-27D3-430A9D5B2110}"/>
              </a:ext>
            </a:extLst>
          </p:cNvPr>
          <p:cNvSpPr txBox="1"/>
          <p:nvPr/>
        </p:nvSpPr>
        <p:spPr>
          <a:xfrm>
            <a:off x="5743029" y="3124200"/>
            <a:ext cx="2666999" cy="338554"/>
          </a:xfrm>
          <a:prstGeom prst="rect">
            <a:avLst/>
          </a:prstGeom>
          <a:noFill/>
        </p:spPr>
        <p:txBody>
          <a:bodyPr wrap="square" rtlCol="0">
            <a:spAutoFit/>
          </a:bodyPr>
          <a:lstStyle/>
          <a:p>
            <a:pPr algn="ctr"/>
            <a:r>
              <a:rPr lang="en-US" sz="1600" dirty="0">
                <a:latin typeface="Times New Roman" panose="02020603050405020304" pitchFamily="18" charset="0"/>
                <a:cs typeface="Times New Roman" panose="02020603050405020304" pitchFamily="18" charset="0"/>
              </a:rPr>
              <a:t>&lt;Positioning accuracy&gt;</a:t>
            </a:r>
          </a:p>
        </p:txBody>
      </p:sp>
    </p:spTree>
    <p:extLst>
      <p:ext uri="{BB962C8B-B14F-4D97-AF65-F5344CB8AC3E}">
        <p14:creationId xmlns:p14="http://schemas.microsoft.com/office/powerpoint/2010/main" val="553720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544317" y="533400"/>
            <a:ext cx="2055371"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Conclusion</a:t>
            </a:r>
            <a:endParaRPr lang="en-US" sz="2400" dirty="0"/>
          </a:p>
        </p:txBody>
      </p:sp>
      <p:sp>
        <p:nvSpPr>
          <p:cNvPr id="4" name="TextBox 3"/>
          <p:cNvSpPr txBox="1"/>
          <p:nvPr/>
        </p:nvSpPr>
        <p:spPr>
          <a:xfrm>
            <a:off x="190498" y="1447800"/>
            <a:ext cx="8763000" cy="4708981"/>
          </a:xfrm>
          <a:prstGeom prst="rect">
            <a:avLst/>
          </a:prstGeom>
          <a:noFill/>
        </p:spPr>
        <p:txBody>
          <a:bodyPr wrap="square" rtlCol="0">
            <a:spAutoFit/>
          </a:bodyPr>
          <a:lstStyle/>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Two types of VLC usage for indoor positioning are presented.</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A 3-D visible light positioning system using a very low-resolution high-fps LiDAR has been proposed.</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low resolution and high fps are effective in achieving centimeter-scale positioning accuracy.</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By equipping a LiDAR sensor, the height ambiguity is solved and an accurate Z direction estimation is achieved.</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use of tilt angle from the IMU sensor improves the robustness of AOA estimation.</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Additionally, the combination of AOA with LiDAR measurement is able to produce an accurate indoor positioning system.</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VLC can be used to perform loop closure detection in an indoor positioning system.</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VLC-based loop closure is proven to significantly improve positioning accuracy in indoor environments. </a:t>
            </a:r>
            <a:endParaRPr lang="de-DE" altLang="ko-K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14058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3" name="TextBox 2"/>
          <p:cNvSpPr txBox="1"/>
          <p:nvPr/>
        </p:nvSpPr>
        <p:spPr>
          <a:xfrm>
            <a:off x="190498" y="1447800"/>
            <a:ext cx="8763000" cy="2246769"/>
          </a:xfrm>
          <a:prstGeom prst="rect">
            <a:avLst/>
          </a:prstGeom>
          <a:noFill/>
        </p:spPr>
        <p:txBody>
          <a:bodyPr wrap="square" rtlCol="0">
            <a:spAutoFit/>
          </a:bodyPr>
          <a:lstStyle/>
          <a:p>
            <a:pPr marL="457200" lvl="3" indent="-457200" algn="just">
              <a:buFont typeface="+mj-lt"/>
              <a:buAutoNum type="arabicPeriod"/>
            </a:pPr>
            <a:r>
              <a:rPr lang="en-US" altLang="ko-KR" sz="2000" dirty="0">
                <a:latin typeface="Times New Roman" panose="02020603050405020304" pitchFamily="18" charset="0"/>
                <a:cs typeface="Times New Roman" panose="02020603050405020304" pitchFamily="18" charset="0"/>
              </a:rPr>
              <a:t>K. Bera, R. Parthiban, and N. </a:t>
            </a:r>
            <a:r>
              <a:rPr lang="en-US" altLang="ko-KR" sz="2000" dirty="0" err="1">
                <a:latin typeface="Times New Roman" panose="02020603050405020304" pitchFamily="18" charset="0"/>
                <a:cs typeface="Times New Roman" panose="02020603050405020304" pitchFamily="18" charset="0"/>
              </a:rPr>
              <a:t>Karmakar</a:t>
            </a:r>
            <a:r>
              <a:rPr lang="en-US" altLang="ko-KR" sz="2000" dirty="0">
                <a:latin typeface="Times New Roman" panose="02020603050405020304" pitchFamily="18" charset="0"/>
                <a:cs typeface="Times New Roman" panose="02020603050405020304" pitchFamily="18" charset="0"/>
              </a:rPr>
              <a:t>, “A Truly 3D Visible Light Positioning System Using Low Resolution High Speed Camera, LIDAR, and IMU Sensors,” IEEE Access, vol. 11, pp. 98578–98585, 2023, </a:t>
            </a:r>
            <a:r>
              <a:rPr lang="en-US" altLang="ko-KR" sz="2000" dirty="0" err="1">
                <a:latin typeface="Times New Roman" panose="02020603050405020304" pitchFamily="18" charset="0"/>
                <a:cs typeface="Times New Roman" panose="02020603050405020304" pitchFamily="18" charset="0"/>
              </a:rPr>
              <a:t>doi</a:t>
            </a:r>
            <a:r>
              <a:rPr lang="en-US" altLang="ko-KR" sz="2000" dirty="0">
                <a:latin typeface="Times New Roman" panose="02020603050405020304" pitchFamily="18" charset="0"/>
                <a:cs typeface="Times New Roman" panose="02020603050405020304" pitchFamily="18" charset="0"/>
              </a:rPr>
              <a:t>: 10.1109/access.2023.3312293.</a:t>
            </a:r>
          </a:p>
          <a:p>
            <a:pPr marL="457200" lvl="3" indent="-457200" algn="just">
              <a:buFont typeface="+mj-lt"/>
              <a:buAutoNum type="arabicPeriod"/>
            </a:pPr>
            <a:r>
              <a:rPr lang="en-US" altLang="ko-KR" sz="2000" dirty="0">
                <a:latin typeface="Times New Roman" panose="02020603050405020304" pitchFamily="18" charset="0"/>
                <a:cs typeface="Times New Roman" panose="02020603050405020304" pitchFamily="18" charset="0"/>
              </a:rPr>
              <a:t>Z. Li, X. Zhao, Z. Zhao, and T. Braun, “</a:t>
            </a:r>
            <a:r>
              <a:rPr lang="en-US" altLang="ko-KR" sz="2000" dirty="0" err="1">
                <a:latin typeface="Times New Roman" panose="02020603050405020304" pitchFamily="18" charset="0"/>
                <a:cs typeface="Times New Roman" panose="02020603050405020304" pitchFamily="18" charset="0"/>
              </a:rPr>
              <a:t>CrowdFusion</a:t>
            </a:r>
            <a:r>
              <a:rPr lang="en-US" altLang="ko-KR" sz="2000" dirty="0">
                <a:latin typeface="Times New Roman" panose="02020603050405020304" pitchFamily="18" charset="0"/>
                <a:cs typeface="Times New Roman" panose="02020603050405020304" pitchFamily="18" charset="0"/>
              </a:rPr>
              <a:t>: </a:t>
            </a:r>
            <a:r>
              <a:rPr lang="en-US" altLang="ko-KR" sz="2000" dirty="0" err="1">
                <a:latin typeface="Times New Roman" panose="02020603050405020304" pitchFamily="18" charset="0"/>
                <a:cs typeface="Times New Roman" panose="02020603050405020304" pitchFamily="18" charset="0"/>
              </a:rPr>
              <a:t>Multisignal</a:t>
            </a:r>
            <a:r>
              <a:rPr lang="en-US" altLang="ko-KR" sz="2000" dirty="0">
                <a:latin typeface="Times New Roman" panose="02020603050405020304" pitchFamily="18" charset="0"/>
                <a:cs typeface="Times New Roman" panose="02020603050405020304" pitchFamily="18" charset="0"/>
              </a:rPr>
              <a:t> Fusion SLAM Positioning Leveraging Visible Light,” IEEE Internet of Things Journal, vol. 10, no. 14, pp. 13065–13076, Jul. 2023, </a:t>
            </a:r>
            <a:r>
              <a:rPr lang="en-US" altLang="ko-KR" sz="2000" dirty="0" err="1">
                <a:latin typeface="Times New Roman" panose="02020603050405020304" pitchFamily="18" charset="0"/>
                <a:cs typeface="Times New Roman" panose="02020603050405020304" pitchFamily="18" charset="0"/>
              </a:rPr>
              <a:t>doi</a:t>
            </a:r>
            <a:r>
              <a:rPr lang="en-US" altLang="ko-KR" sz="2000">
                <a:latin typeface="Times New Roman" panose="02020603050405020304" pitchFamily="18" charset="0"/>
                <a:cs typeface="Times New Roman" panose="02020603050405020304" pitchFamily="18" charset="0"/>
              </a:rPr>
              <a:t>: 10.1109/jiot.2023.3260205.</a:t>
            </a:r>
            <a:endParaRPr lang="en-US" altLang="ko-K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5006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22960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Background</a:t>
            </a:r>
          </a:p>
          <a:p>
            <a:pPr algn="just"/>
            <a:r>
              <a:rPr lang="en-US" altLang="ja-JP" sz="2800" dirty="0">
                <a:latin typeface="Times New Roman" panose="02020603050405020304" pitchFamily="18" charset="0"/>
                <a:cs typeface="Times New Roman" panose="02020603050405020304" pitchFamily="18" charset="0"/>
              </a:rPr>
              <a:t>Methodology</a:t>
            </a:r>
          </a:p>
          <a:p>
            <a:pPr algn="just"/>
            <a:r>
              <a:rPr lang="en-US" altLang="ja-JP" sz="2800" dirty="0">
                <a:latin typeface="Times New Roman" panose="02020603050405020304" pitchFamily="18" charset="0"/>
                <a:cs typeface="Times New Roman" panose="02020603050405020304" pitchFamily="18" charset="0"/>
              </a:rPr>
              <a:t>Experiment</a:t>
            </a:r>
          </a:p>
          <a:p>
            <a:pPr algn="just"/>
            <a:r>
              <a:rPr lang="en-US" altLang="ja-JP" sz="2800" dirty="0">
                <a:latin typeface="Times New Roman" panose="02020603050405020304" pitchFamily="18" charset="0"/>
                <a:cs typeface="Times New Roman" panose="02020603050405020304" pitchFamily="18" charset="0"/>
              </a:rPr>
              <a:t>Results</a:t>
            </a:r>
          </a:p>
          <a:p>
            <a:pPr algn="just"/>
            <a:r>
              <a:rPr lang="en-US" altLang="ja-JP" sz="2800" dirty="0">
                <a:latin typeface="Times New Roman" panose="02020603050405020304" pitchFamily="18" charset="0"/>
                <a:cs typeface="Times New Roman" panose="02020603050405020304" pitchFamily="18" charset="0"/>
              </a:rPr>
              <a:t>Conclusion</a:t>
            </a: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5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Background</a:t>
            </a:r>
          </a:p>
        </p:txBody>
      </p:sp>
      <p:sp>
        <p:nvSpPr>
          <p:cNvPr id="7" name="Rectangle 3"/>
          <p:cNvSpPr>
            <a:spLocks noGrp="1" noChangeArrowheads="1"/>
          </p:cNvSpPr>
          <p:nvPr>
            <p:ph idx="1"/>
          </p:nvPr>
        </p:nvSpPr>
        <p:spPr>
          <a:xfrm>
            <a:off x="457200" y="1417638"/>
            <a:ext cx="8229600" cy="4918464"/>
          </a:xfrm>
          <a:ln/>
        </p:spPr>
        <p:txBody>
          <a:bodyPr>
            <a:normAutofit/>
          </a:bodyPr>
          <a:lstStyle/>
          <a:p>
            <a:pPr lvl="0" algn="just"/>
            <a:r>
              <a:rPr lang="en-US" altLang="ja-JP" sz="2400" dirty="0">
                <a:latin typeface="Times New Roman" panose="02020603050405020304" pitchFamily="18" charset="0"/>
                <a:cs typeface="Times New Roman" panose="02020603050405020304" pitchFamily="18" charset="0"/>
              </a:rPr>
              <a:t>Location-based services have become important in recent years.</a:t>
            </a:r>
          </a:p>
          <a:p>
            <a:pPr lvl="0" algn="just"/>
            <a:r>
              <a:rPr lang="en-US" altLang="ja-JP" sz="2400" dirty="0">
                <a:latin typeface="Times New Roman" panose="02020603050405020304" pitchFamily="18" charset="0"/>
                <a:cs typeface="Times New Roman" panose="02020603050405020304" pitchFamily="18" charset="0"/>
              </a:rPr>
              <a:t>The location information is important to provide easier navigation for the movement of people and autonomous systems.</a:t>
            </a:r>
          </a:p>
          <a:p>
            <a:pPr lvl="0" algn="just"/>
            <a:r>
              <a:rPr lang="en-US" altLang="ja-JP" sz="2400" dirty="0">
                <a:latin typeface="Times New Roman" panose="02020603050405020304" pitchFamily="18" charset="0"/>
                <a:cs typeface="Times New Roman" panose="02020603050405020304" pitchFamily="18" charset="0"/>
              </a:rPr>
              <a:t>In outdoor environments,  positioning is mostly taken care of by utilizing GPS systems.</a:t>
            </a:r>
          </a:p>
          <a:p>
            <a:pPr lvl="0" algn="just"/>
            <a:r>
              <a:rPr lang="en-US" altLang="ja-JP" sz="2400" dirty="0">
                <a:latin typeface="Times New Roman" panose="02020603050405020304" pitchFamily="18" charset="0"/>
                <a:cs typeface="Times New Roman" panose="02020603050405020304" pitchFamily="18" charset="0"/>
              </a:rPr>
              <a:t>However, in an indoor environment, the GPS is not available.</a:t>
            </a:r>
          </a:p>
          <a:p>
            <a:pPr lvl="0" algn="just"/>
            <a:r>
              <a:rPr lang="en-US" altLang="ja-JP" sz="2400" dirty="0">
                <a:latin typeface="Times New Roman" panose="02020603050405020304" pitchFamily="18" charset="0"/>
                <a:cs typeface="Times New Roman" panose="02020603050405020304" pitchFamily="18" charset="0"/>
              </a:rPr>
              <a:t>To provide indoor localization, the VLC can be integrated with the sensor fusion of camera-LiDAR.</a:t>
            </a:r>
          </a:p>
          <a:p>
            <a:pPr lvl="0" algn="just"/>
            <a:r>
              <a:rPr lang="en-US" altLang="ja-JP" sz="2400" dirty="0">
                <a:latin typeface="Times New Roman" panose="02020603050405020304" pitchFamily="18" charset="0"/>
                <a:cs typeface="Times New Roman" panose="02020603050405020304" pitchFamily="18" charset="0"/>
              </a:rPr>
              <a:t>The integration can be extended by employing UWB and </a:t>
            </a:r>
            <a:r>
              <a:rPr lang="en-US" altLang="ja-JP" sz="2400" dirty="0" err="1">
                <a:latin typeface="Times New Roman" panose="02020603050405020304" pitchFamily="18" charset="0"/>
                <a:cs typeface="Times New Roman" panose="02020603050405020304" pitchFamily="18" charset="0"/>
              </a:rPr>
              <a:t>WiFi</a:t>
            </a:r>
            <a:r>
              <a:rPr lang="en-US" altLang="ja-JP" sz="2400" dirty="0">
                <a:latin typeface="Times New Roman" panose="02020603050405020304" pitchFamily="18" charset="0"/>
                <a:cs typeface="Times New Roman" panose="02020603050405020304" pitchFamily="18" charset="0"/>
              </a:rPr>
              <a:t> fingerprints.  </a:t>
            </a:r>
          </a:p>
        </p:txBody>
      </p:sp>
    </p:spTree>
    <p:extLst>
      <p:ext uri="{BB962C8B-B14F-4D97-AF65-F5344CB8AC3E}">
        <p14:creationId xmlns:p14="http://schemas.microsoft.com/office/powerpoint/2010/main" val="837409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Background</a:t>
            </a:r>
          </a:p>
        </p:txBody>
      </p:sp>
      <p:sp>
        <p:nvSpPr>
          <p:cNvPr id="7" name="Rectangle 3"/>
          <p:cNvSpPr>
            <a:spLocks noGrp="1" noChangeArrowheads="1"/>
          </p:cNvSpPr>
          <p:nvPr>
            <p:ph idx="1"/>
          </p:nvPr>
        </p:nvSpPr>
        <p:spPr>
          <a:xfrm>
            <a:off x="457200" y="1417638"/>
            <a:ext cx="8229600" cy="4918464"/>
          </a:xfrm>
          <a:ln/>
        </p:spPr>
        <p:txBody>
          <a:bodyPr>
            <a:normAutofit/>
          </a:bodyPr>
          <a:lstStyle/>
          <a:p>
            <a:pPr lvl="0" algn="just"/>
            <a:r>
              <a:rPr lang="en-US" altLang="ja-JP" sz="2400" dirty="0">
                <a:latin typeface="Times New Roman" panose="02020603050405020304" pitchFamily="18" charset="0"/>
                <a:cs typeface="Times New Roman" panose="02020603050405020304" pitchFamily="18" charset="0"/>
              </a:rPr>
              <a:t>There are two categories in which VLC can be used for indoor positioning:</a:t>
            </a:r>
          </a:p>
          <a:p>
            <a:pPr lvl="0" algn="just"/>
            <a:r>
              <a:rPr lang="en-US" altLang="ja-JP" sz="2400" dirty="0">
                <a:latin typeface="Times New Roman" panose="02020603050405020304" pitchFamily="18" charset="0"/>
                <a:cs typeface="Times New Roman" panose="02020603050405020304" pitchFamily="18" charset="0"/>
              </a:rPr>
              <a:t>VLC as the main technology</a:t>
            </a:r>
          </a:p>
          <a:p>
            <a:pPr marL="457200" lvl="0" indent="-457200" algn="just">
              <a:buFont typeface="+mj-lt"/>
              <a:buAutoNum type="arabicPeriod"/>
            </a:pPr>
            <a:r>
              <a:rPr lang="en-US" altLang="ja-JP" sz="2400" dirty="0">
                <a:latin typeface="Times New Roman" panose="02020603050405020304" pitchFamily="18" charset="0"/>
                <a:cs typeface="Times New Roman" panose="02020603050405020304" pitchFamily="18" charset="0"/>
              </a:rPr>
              <a:t>VLC as the supporting technology</a:t>
            </a:r>
          </a:p>
          <a:p>
            <a:pPr lvl="0" algn="just"/>
            <a:endParaRPr lang="en-US" altLang="ja-JP"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4718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AE098-2DE8-8532-54C3-CE6BF0690B34}"/>
              </a:ext>
            </a:extLst>
          </p:cNvPr>
          <p:cNvSpPr>
            <a:spLocks noGrp="1"/>
          </p:cNvSpPr>
          <p:nvPr>
            <p:ph type="title"/>
          </p:nvPr>
        </p:nvSpPr>
        <p:spPr/>
        <p:txBody>
          <a:bodyPr/>
          <a:lstStyle/>
          <a:p>
            <a:r>
              <a:rPr lang="en-US" dirty="0"/>
              <a:t>VLC as the main technology</a:t>
            </a:r>
          </a:p>
        </p:txBody>
      </p:sp>
      <p:sp>
        <p:nvSpPr>
          <p:cNvPr id="3" name="Text Placeholder 2">
            <a:extLst>
              <a:ext uri="{FF2B5EF4-FFF2-40B4-BE49-F238E27FC236}">
                <a16:creationId xmlns:a16="http://schemas.microsoft.com/office/drawing/2014/main" id="{7C1A02FB-05B0-73F2-1AA4-284226811DB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063480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916" y="228600"/>
            <a:ext cx="8229600" cy="1143000"/>
          </a:xfrm>
        </p:spPr>
        <p:txBody>
          <a:bodyPr>
            <a:normAutofit/>
          </a:bodyPr>
          <a:lstStyle/>
          <a:p>
            <a:r>
              <a:rPr lang="en-US" sz="4000" dirty="0">
                <a:latin typeface="Times New Roman" panose="02020603050405020304" pitchFamily="18" charset="0"/>
                <a:cs typeface="Times New Roman" panose="02020603050405020304" pitchFamily="18" charset="0"/>
              </a:rPr>
              <a:t>Methodology</a:t>
            </a:r>
          </a:p>
        </p:txBody>
      </p:sp>
      <p:sp>
        <p:nvSpPr>
          <p:cNvPr id="7" name="Rectangle 3"/>
          <p:cNvSpPr>
            <a:spLocks noGrp="1" noChangeArrowheads="1"/>
          </p:cNvSpPr>
          <p:nvPr>
            <p:ph idx="1"/>
          </p:nvPr>
        </p:nvSpPr>
        <p:spPr>
          <a:xfrm>
            <a:off x="457200" y="1417638"/>
            <a:ext cx="8237316" cy="4918464"/>
          </a:xfrm>
          <a:ln/>
        </p:spPr>
        <p:txBody>
          <a:bodyPr>
            <a:normAutofit/>
          </a:bodyPr>
          <a:lstStyle/>
          <a:p>
            <a:pPr algn="just"/>
            <a:r>
              <a:rPr lang="en-US" altLang="ja-JP" sz="2000" dirty="0">
                <a:latin typeface="Times New Roman" panose="02020603050405020304" pitchFamily="18" charset="0"/>
                <a:cs typeface="Times New Roman" panose="02020603050405020304" pitchFamily="18" charset="0"/>
              </a:rPr>
              <a:t>To this day, VLC-based indoor localization is only performed in 2-D or with a fixed ceiling height.</a:t>
            </a:r>
          </a:p>
          <a:p>
            <a:pPr algn="just"/>
            <a:r>
              <a:rPr lang="en-US" altLang="ja-JP" sz="2000" dirty="0">
                <a:latin typeface="Times New Roman" panose="02020603050405020304" pitchFamily="18" charset="0"/>
                <a:cs typeface="Times New Roman" panose="02020603050405020304" pitchFamily="18" charset="0"/>
              </a:rPr>
              <a:t>Employing LiDAR and IMU sensors can help establish 3-D indoor positioning.</a:t>
            </a:r>
          </a:p>
          <a:p>
            <a:pPr algn="just"/>
            <a:r>
              <a:rPr lang="en-US" altLang="ja-JP" sz="2000" dirty="0">
                <a:latin typeface="Times New Roman" panose="02020603050405020304" pitchFamily="18" charset="0"/>
                <a:cs typeface="Times New Roman" panose="02020603050405020304" pitchFamily="18" charset="0"/>
              </a:rPr>
              <a:t>The LIDAR provides a real-time ceiling height estimation to generate the location in 3-D space.</a:t>
            </a:r>
          </a:p>
          <a:p>
            <a:pPr algn="just"/>
            <a:r>
              <a:rPr lang="en-US" altLang="ja-JP" sz="2000" dirty="0">
                <a:latin typeface="Times New Roman" panose="02020603050405020304" pitchFamily="18" charset="0"/>
                <a:cs typeface="Times New Roman" panose="02020603050405020304" pitchFamily="18" charset="0"/>
              </a:rPr>
              <a:t>The VLC will provide 2-D positioning with centimeter-scale accuracy.</a:t>
            </a:r>
          </a:p>
          <a:p>
            <a:pPr algn="just"/>
            <a:r>
              <a:rPr lang="en-US" altLang="ja-JP" sz="2000" dirty="0">
                <a:latin typeface="Times New Roman" panose="02020603050405020304" pitchFamily="18" charset="0"/>
                <a:cs typeface="Times New Roman" panose="02020603050405020304" pitchFamily="18" charset="0"/>
              </a:rPr>
              <a:t>The IMU sensor helps improve the VLC performance by estimating the angle of attack of the VLC rays relative to the camera reception.</a:t>
            </a:r>
          </a:p>
          <a:p>
            <a:pPr algn="just"/>
            <a:r>
              <a:rPr lang="en-US" altLang="ja-JP" sz="2000" dirty="0">
                <a:latin typeface="Times New Roman" panose="02020603050405020304" pitchFamily="18" charset="0"/>
                <a:cs typeface="Times New Roman" panose="02020603050405020304" pitchFamily="18" charset="0"/>
              </a:rPr>
              <a:t>The main goal is to establish a truly 3D visible light positioning (VLP) system based on a single LED transmitter. </a:t>
            </a:r>
          </a:p>
        </p:txBody>
      </p:sp>
    </p:spTree>
    <p:extLst>
      <p:ext uri="{BB962C8B-B14F-4D97-AF65-F5344CB8AC3E}">
        <p14:creationId xmlns:p14="http://schemas.microsoft.com/office/powerpoint/2010/main" val="1110005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457200" y="1417638"/>
            <a:ext cx="3886200" cy="4918464"/>
          </a:xfrm>
          <a:ln/>
        </p:spPr>
        <p:txBody>
          <a:bodyPr>
            <a:normAutofit fontScale="92500" lnSpcReduction="10000"/>
          </a:bodyPr>
          <a:lstStyle/>
          <a:p>
            <a:pPr marL="0" indent="0" algn="just">
              <a:buNone/>
            </a:pPr>
            <a:r>
              <a:rPr lang="en-US" altLang="ja-JP" sz="2000" dirty="0">
                <a:latin typeface="Times New Roman" panose="02020603050405020304" pitchFamily="18" charset="0"/>
                <a:cs typeface="Times New Roman" panose="02020603050405020304" pitchFamily="18" charset="0"/>
              </a:rPr>
              <a:t>How does it work? </a:t>
            </a:r>
          </a:p>
          <a:p>
            <a:pPr algn="just"/>
            <a:r>
              <a:rPr lang="en-US" altLang="ja-JP" sz="2000" dirty="0">
                <a:latin typeface="Times New Roman" panose="02020603050405020304" pitchFamily="18" charset="0"/>
                <a:cs typeface="Times New Roman" panose="02020603050405020304" pitchFamily="18" charset="0"/>
              </a:rPr>
              <a:t>The VLC system utilizes angle-of-arrival (AOA) to determine position information. </a:t>
            </a:r>
          </a:p>
          <a:p>
            <a:pPr algn="just"/>
            <a:r>
              <a:rPr lang="en-US" altLang="ja-JP" sz="2000" dirty="0">
                <a:latin typeface="Times New Roman" panose="02020603050405020304" pitchFamily="18" charset="0"/>
                <a:cs typeface="Times New Roman" panose="02020603050405020304" pitchFamily="18" charset="0"/>
              </a:rPr>
              <a:t>The AOA information is decoded from the captured high-frame rate video, while the tilt angle from the gravity sensor is used to make corrections to the estimated AOA information.</a:t>
            </a:r>
          </a:p>
          <a:p>
            <a:pPr algn="just"/>
            <a:r>
              <a:rPr lang="en-US" altLang="ja-JP" sz="2000" dirty="0">
                <a:latin typeface="Times New Roman" panose="02020603050405020304" pitchFamily="18" charset="0"/>
                <a:cs typeface="Times New Roman" panose="02020603050405020304" pitchFamily="18" charset="0"/>
              </a:rPr>
              <a:t>Height measurements from LiDAR and AOA information are used to estimate the locations in a 3-D space.</a:t>
            </a:r>
          </a:p>
          <a:p>
            <a:pPr algn="just"/>
            <a:r>
              <a:rPr lang="en-US" altLang="ja-JP" sz="2000" dirty="0">
                <a:latin typeface="Times New Roman" panose="02020603050405020304" pitchFamily="18" charset="0"/>
                <a:cs typeface="Times New Roman" panose="02020603050405020304" pitchFamily="18" charset="0"/>
              </a:rPr>
              <a:t>The rolling shutter effect is utilized to decode the transmitted signal. </a:t>
            </a:r>
          </a:p>
        </p:txBody>
      </p:sp>
      <p:pic>
        <p:nvPicPr>
          <p:cNvPr id="3" name="Picture 2">
            <a:extLst>
              <a:ext uri="{FF2B5EF4-FFF2-40B4-BE49-F238E27FC236}">
                <a16:creationId xmlns:a16="http://schemas.microsoft.com/office/drawing/2014/main" id="{835569BB-0909-CDDA-747D-8F8ACD784CA1}"/>
              </a:ext>
            </a:extLst>
          </p:cNvPr>
          <p:cNvPicPr>
            <a:picLocks noChangeAspect="1"/>
          </p:cNvPicPr>
          <p:nvPr/>
        </p:nvPicPr>
        <p:blipFill>
          <a:blip r:embed="rId2"/>
          <a:stretch>
            <a:fillRect/>
          </a:stretch>
        </p:blipFill>
        <p:spPr>
          <a:xfrm>
            <a:off x="4518943" y="1821094"/>
            <a:ext cx="4175573" cy="2361859"/>
          </a:xfrm>
          <a:prstGeom prst="rect">
            <a:avLst/>
          </a:prstGeom>
          <a:ln>
            <a:solidFill>
              <a:schemeClr val="tx1"/>
            </a:solidFill>
          </a:ln>
        </p:spPr>
      </p:pic>
      <p:sp>
        <p:nvSpPr>
          <p:cNvPr id="4" name="TextBox 3">
            <a:extLst>
              <a:ext uri="{FF2B5EF4-FFF2-40B4-BE49-F238E27FC236}">
                <a16:creationId xmlns:a16="http://schemas.microsoft.com/office/drawing/2014/main" id="{4E50EC2B-8CC2-B983-431A-F10F5A581036}"/>
              </a:ext>
            </a:extLst>
          </p:cNvPr>
          <p:cNvSpPr txBox="1"/>
          <p:nvPr/>
        </p:nvSpPr>
        <p:spPr>
          <a:xfrm>
            <a:off x="4518943" y="4190659"/>
            <a:ext cx="4175573" cy="646331"/>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&lt;Estimating position based on AOA and ceiling height information&gt;</a:t>
            </a:r>
          </a:p>
        </p:txBody>
      </p:sp>
      <p:sp>
        <p:nvSpPr>
          <p:cNvPr id="8" name="Title 1">
            <a:extLst>
              <a:ext uri="{FF2B5EF4-FFF2-40B4-BE49-F238E27FC236}">
                <a16:creationId xmlns:a16="http://schemas.microsoft.com/office/drawing/2014/main" id="{17BFBF1B-8CB2-E57D-AA11-0771C4F31DE3}"/>
              </a:ext>
            </a:extLst>
          </p:cNvPr>
          <p:cNvSpPr txBox="1">
            <a:spLocks/>
          </p:cNvSpPr>
          <p:nvPr/>
        </p:nvSpPr>
        <p:spPr>
          <a:xfrm>
            <a:off x="464916" y="228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a:latin typeface="Times New Roman" panose="02020603050405020304" pitchFamily="18" charset="0"/>
                <a:cs typeface="Times New Roman" panose="02020603050405020304" pitchFamily="18" charset="0"/>
              </a:rPr>
              <a:t>Methodology</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1809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453342" y="4114800"/>
            <a:ext cx="8237316" cy="2297502"/>
          </a:xfrm>
          <a:ln/>
        </p:spPr>
        <p:txBody>
          <a:bodyPr>
            <a:normAutofit fontScale="92500" lnSpcReduction="20000"/>
          </a:bodyPr>
          <a:lstStyle/>
          <a:p>
            <a:pPr algn="just"/>
            <a:r>
              <a:rPr lang="en-US" altLang="ja-JP" sz="2000" dirty="0">
                <a:latin typeface="Times New Roman" panose="02020603050405020304" pitchFamily="18" charset="0"/>
                <a:cs typeface="Times New Roman" panose="02020603050405020304" pitchFamily="18" charset="0"/>
              </a:rPr>
              <a:t>Data from the three sensors is timestamped and synchronized for estimating the location.</a:t>
            </a:r>
          </a:p>
          <a:p>
            <a:pPr algn="just"/>
            <a:r>
              <a:rPr lang="en-US" altLang="ja-JP" sz="2000" dirty="0">
                <a:latin typeface="Times New Roman" panose="02020603050405020304" pitchFamily="18" charset="0"/>
                <a:cs typeface="Times New Roman" panose="02020603050405020304" pitchFamily="18" charset="0"/>
              </a:rPr>
              <a:t>The location is estimated with respect to the transmitter, and the transmitter’s location with respect to the global coordinate system is known.</a:t>
            </a:r>
          </a:p>
          <a:p>
            <a:pPr algn="just"/>
            <a:r>
              <a:rPr lang="en-US" altLang="ja-JP" sz="2000" dirty="0">
                <a:latin typeface="Times New Roman" panose="02020603050405020304" pitchFamily="18" charset="0"/>
                <a:cs typeface="Times New Roman" panose="02020603050405020304" pitchFamily="18" charset="0"/>
              </a:rPr>
              <a:t>The VLC is using a low-resolution, high-fps camera to capture the image, and computer vision techniques are used for estimating the AOA.</a:t>
            </a:r>
          </a:p>
          <a:p>
            <a:pPr algn="just"/>
            <a:r>
              <a:rPr lang="en-US" altLang="ja-JP" sz="2000" dirty="0">
                <a:latin typeface="Times New Roman" panose="02020603050405020304" pitchFamily="18" charset="0"/>
                <a:cs typeface="Times New Roman" panose="02020603050405020304" pitchFamily="18" charset="0"/>
              </a:rPr>
              <a:t>The AOA, tilt angle, and measured height information are fused to calculate the position in 3-D space. </a:t>
            </a:r>
          </a:p>
        </p:txBody>
      </p:sp>
      <p:pic>
        <p:nvPicPr>
          <p:cNvPr id="5" name="Picture 4">
            <a:extLst>
              <a:ext uri="{FF2B5EF4-FFF2-40B4-BE49-F238E27FC236}">
                <a16:creationId xmlns:a16="http://schemas.microsoft.com/office/drawing/2014/main" id="{048EAB0D-9133-018E-2E26-6ED900089D89}"/>
              </a:ext>
            </a:extLst>
          </p:cNvPr>
          <p:cNvPicPr>
            <a:picLocks noChangeAspect="1"/>
          </p:cNvPicPr>
          <p:nvPr/>
        </p:nvPicPr>
        <p:blipFill>
          <a:blip r:embed="rId2"/>
          <a:stretch>
            <a:fillRect/>
          </a:stretch>
        </p:blipFill>
        <p:spPr>
          <a:xfrm>
            <a:off x="1676400" y="1486806"/>
            <a:ext cx="5956412" cy="2147664"/>
          </a:xfrm>
          <a:prstGeom prst="rect">
            <a:avLst/>
          </a:prstGeom>
        </p:spPr>
      </p:pic>
      <p:sp>
        <p:nvSpPr>
          <p:cNvPr id="6" name="TextBox 5">
            <a:extLst>
              <a:ext uri="{FF2B5EF4-FFF2-40B4-BE49-F238E27FC236}">
                <a16:creationId xmlns:a16="http://schemas.microsoft.com/office/drawing/2014/main" id="{6481DDFD-0D01-9891-78B2-62F93DF00266}"/>
              </a:ext>
            </a:extLst>
          </p:cNvPr>
          <p:cNvSpPr txBox="1"/>
          <p:nvPr/>
        </p:nvSpPr>
        <p:spPr>
          <a:xfrm>
            <a:off x="978400" y="3634470"/>
            <a:ext cx="7352412" cy="369332"/>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&lt;Overall scenario for indoor localization with VLC as the main technology&gt;</a:t>
            </a:r>
          </a:p>
        </p:txBody>
      </p:sp>
      <p:sp>
        <p:nvSpPr>
          <p:cNvPr id="10" name="Title 1">
            <a:extLst>
              <a:ext uri="{FF2B5EF4-FFF2-40B4-BE49-F238E27FC236}">
                <a16:creationId xmlns:a16="http://schemas.microsoft.com/office/drawing/2014/main" id="{0437D1D3-BA20-F75E-D028-793AC0221C03}"/>
              </a:ext>
            </a:extLst>
          </p:cNvPr>
          <p:cNvSpPr>
            <a:spLocks noGrp="1"/>
          </p:cNvSpPr>
          <p:nvPr>
            <p:ph type="title"/>
          </p:nvPr>
        </p:nvSpPr>
        <p:spPr>
          <a:xfrm>
            <a:off x="464916" y="228600"/>
            <a:ext cx="8229600" cy="1143000"/>
          </a:xfrm>
        </p:spPr>
        <p:txBody>
          <a:bodyPr>
            <a:normAutofit/>
          </a:bodyPr>
          <a:lstStyle/>
          <a:p>
            <a:r>
              <a:rPr lang="en-US" sz="4000" dirty="0">
                <a:latin typeface="Times New Roman" panose="02020603050405020304" pitchFamily="18" charset="0"/>
                <a:cs typeface="Times New Roman" panose="02020603050405020304" pitchFamily="18" charset="0"/>
              </a:rPr>
              <a:t>Methodology</a:t>
            </a:r>
          </a:p>
        </p:txBody>
      </p:sp>
    </p:spTree>
    <p:extLst>
      <p:ext uri="{BB962C8B-B14F-4D97-AF65-F5344CB8AC3E}">
        <p14:creationId xmlns:p14="http://schemas.microsoft.com/office/powerpoint/2010/main" val="19569030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21151</TotalTime>
  <Words>1733</Words>
  <Application>Microsoft Office PowerPoint</Application>
  <PresentationFormat>On-screen Show (4:3)</PresentationFormat>
  <Paragraphs>148</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ＭＳ Ｐゴシック</vt:lpstr>
      <vt:lpstr>Arial</vt:lpstr>
      <vt:lpstr>Calibri</vt:lpstr>
      <vt:lpstr>Cambria Math</vt:lpstr>
      <vt:lpstr>Times New Roman</vt:lpstr>
      <vt:lpstr>Office Theme</vt:lpstr>
      <vt:lpstr>PowerPoint Presentation</vt:lpstr>
      <vt:lpstr>PowerPoint Presentation</vt:lpstr>
      <vt:lpstr>Contents</vt:lpstr>
      <vt:lpstr>Background</vt:lpstr>
      <vt:lpstr>Background</vt:lpstr>
      <vt:lpstr>VLC as the main technology</vt:lpstr>
      <vt:lpstr>Methodology</vt:lpstr>
      <vt:lpstr>PowerPoint Presentation</vt:lpstr>
      <vt:lpstr>Methodology</vt:lpstr>
      <vt:lpstr>Methodology</vt:lpstr>
      <vt:lpstr>Methodology</vt:lpstr>
      <vt:lpstr>Experiment</vt:lpstr>
      <vt:lpstr>PowerPoint Presentation</vt:lpstr>
      <vt:lpstr>PowerPoint Presentation</vt:lpstr>
      <vt:lpstr>VLC as the supporting technology</vt:lpstr>
      <vt:lpstr>Methodology</vt:lpstr>
      <vt:lpstr>Methodology</vt:lpstr>
      <vt:lpstr>Methodology</vt:lpstr>
      <vt:lpstr>Methodology</vt:lpstr>
      <vt:lpstr>Experiment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이다 바구스 그리스나 요가 우타마(대학원생-전자공학전공)</cp:lastModifiedBy>
  <cp:revision>981</cp:revision>
  <cp:lastPrinted>2017-05-07T15:48:38Z</cp:lastPrinted>
  <dcterms:created xsi:type="dcterms:W3CDTF">2010-05-15T17:50:32Z</dcterms:created>
  <dcterms:modified xsi:type="dcterms:W3CDTF">2024-01-15T10:07:21Z</dcterms:modified>
</cp:coreProperties>
</file>